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6940A-42EB-4FC6-8728-658B7F5C956C}" v="491" dt="2021-02-03T17:52:28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36" autoAdjust="0"/>
    <p:restoredTop sz="91585" autoAdjust="0"/>
  </p:normalViewPr>
  <p:slideViewPr>
    <p:cSldViewPr snapToGrid="0">
      <p:cViewPr>
        <p:scale>
          <a:sx n="75" d="100"/>
          <a:sy n="75" d="100"/>
        </p:scale>
        <p:origin x="1037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6A6940A-42EB-4FC6-8728-658B7F5C956C}"/>
    <pc:docChg chg="modSld">
      <pc:chgData name="" userId="" providerId="" clId="Web-{16A6940A-42EB-4FC6-8728-658B7F5C956C}" dt="2021-02-03T17:52:28.762" v="270" actId="14100"/>
      <pc:docMkLst>
        <pc:docMk/>
      </pc:docMkLst>
      <pc:sldChg chg="modSp">
        <pc:chgData name="" userId="" providerId="" clId="Web-{16A6940A-42EB-4FC6-8728-658B7F5C956C}" dt="2021-02-03T17:49:07.102" v="226" actId="1076"/>
        <pc:sldMkLst>
          <pc:docMk/>
          <pc:sldMk cId="3517699346" sldId="256"/>
        </pc:sldMkLst>
        <pc:spChg chg="mod">
          <ac:chgData name="" userId="" providerId="" clId="Web-{16A6940A-42EB-4FC6-8728-658B7F5C956C}" dt="2021-02-03T17:49:07.102" v="226" actId="1076"/>
          <ac:spMkLst>
            <pc:docMk/>
            <pc:sldMk cId="3517699346" sldId="256"/>
            <ac:spMk id="3" creationId="{C17BBDFF-B710-4163-91A1-5A2A2F9FF257}"/>
          </ac:spMkLst>
        </pc:spChg>
      </pc:sldChg>
      <pc:sldChg chg="modSp">
        <pc:chgData name="" userId="" providerId="" clId="Web-{16A6940A-42EB-4FC6-8728-658B7F5C956C}" dt="2021-02-03T17:51:02.620" v="245" actId="14100"/>
        <pc:sldMkLst>
          <pc:docMk/>
          <pc:sldMk cId="2467305422" sldId="258"/>
        </pc:sldMkLst>
        <pc:spChg chg="mod">
          <ac:chgData name="" userId="" providerId="" clId="Web-{16A6940A-42EB-4FC6-8728-658B7F5C956C}" dt="2021-02-03T17:51:02.620" v="245" actId="14100"/>
          <ac:spMkLst>
            <pc:docMk/>
            <pc:sldMk cId="2467305422" sldId="258"/>
            <ac:spMk id="8" creationId="{8D778F41-0641-49CA-8092-32343395A474}"/>
          </ac:spMkLst>
        </pc:spChg>
      </pc:sldChg>
      <pc:sldChg chg="modSp">
        <pc:chgData name="" userId="" providerId="" clId="Web-{16A6940A-42EB-4FC6-8728-658B7F5C956C}" dt="2021-02-03T17:50:27.307" v="242" actId="20577"/>
        <pc:sldMkLst>
          <pc:docMk/>
          <pc:sldMk cId="2595953238" sldId="262"/>
        </pc:sldMkLst>
        <pc:spChg chg="mod">
          <ac:chgData name="" userId="" providerId="" clId="Web-{16A6940A-42EB-4FC6-8728-658B7F5C956C}" dt="2021-02-03T17:50:27.307" v="242" actId="20577"/>
          <ac:spMkLst>
            <pc:docMk/>
            <pc:sldMk cId="2595953238" sldId="262"/>
            <ac:spMk id="7" creationId="{1C0159DE-213F-4A8D-BCC6-1E3C452702E7}"/>
          </ac:spMkLst>
        </pc:spChg>
      </pc:sldChg>
      <pc:sldChg chg="modSp">
        <pc:chgData name="" userId="" providerId="" clId="Web-{16A6940A-42EB-4FC6-8728-658B7F5C956C}" dt="2021-02-03T17:50:39.713" v="244" actId="14100"/>
        <pc:sldMkLst>
          <pc:docMk/>
          <pc:sldMk cId="1531791286" sldId="264"/>
        </pc:sldMkLst>
        <pc:spChg chg="mod">
          <ac:chgData name="" userId="" providerId="" clId="Web-{16A6940A-42EB-4FC6-8728-658B7F5C956C}" dt="2021-02-03T17:50:39.713" v="244" actId="14100"/>
          <ac:spMkLst>
            <pc:docMk/>
            <pc:sldMk cId="1531791286" sldId="264"/>
            <ac:spMk id="6" creationId="{339FA3AF-E515-451B-80B1-88CCBC0CCD12}"/>
          </ac:spMkLst>
        </pc:spChg>
      </pc:sldChg>
      <pc:sldChg chg="delSp modSp">
        <pc:chgData name="" userId="" providerId="" clId="Web-{16A6940A-42EB-4FC6-8728-658B7F5C956C}" dt="2021-02-03T17:52:28.762" v="270" actId="14100"/>
        <pc:sldMkLst>
          <pc:docMk/>
          <pc:sldMk cId="1260705257" sldId="265"/>
        </pc:sldMkLst>
        <pc:spChg chg="del mod">
          <ac:chgData name="" userId="" providerId="" clId="Web-{16A6940A-42EB-4FC6-8728-658B7F5C956C}" dt="2021-02-03T17:51:57.605" v="266"/>
          <ac:spMkLst>
            <pc:docMk/>
            <pc:sldMk cId="1260705257" sldId="265"/>
            <ac:spMk id="3" creationId="{EF181703-D843-4A23-ADAA-0E4E22B0A5E1}"/>
          </ac:spMkLst>
        </pc:spChg>
        <pc:spChg chg="mod">
          <ac:chgData name="" userId="" providerId="" clId="Web-{16A6940A-42EB-4FC6-8728-658B7F5C956C}" dt="2021-02-03T17:52:28.762" v="270" actId="14100"/>
          <ac:spMkLst>
            <pc:docMk/>
            <pc:sldMk cId="1260705257" sldId="265"/>
            <ac:spMk id="4" creationId="{D4151E8B-A4B1-4E15-A1F6-4FAB0B7E5C1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5AF1D-27F5-4AB2-83BE-67B9BA287673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408F6E-244A-4E51-9A87-C707D4448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688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408F6E-244A-4E51-9A87-C707D44484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65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05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36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37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39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573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616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78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405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468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66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33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5036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22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502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17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878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60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C9E88D2-3956-4F3B-94E9-C44B4687209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AFFCF17-D720-49EF-81D7-DF9F8818D4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225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6AC2F6-4060-483A-AA99-E7B978F59D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t="13716" b="7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ED0324-4989-471E-B27D-B4F1DD3FAA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273" y="2514599"/>
            <a:ext cx="9440034" cy="1828801"/>
          </a:xfrm>
        </p:spPr>
        <p:txBody>
          <a:bodyPr>
            <a:normAutofit/>
          </a:bodyPr>
          <a:lstStyle/>
          <a:p>
            <a:r>
              <a:rPr lang="en-GB" dirty="0"/>
              <a:t>Bodmin Jail</a:t>
            </a:r>
            <a:br>
              <a:rPr lang="en-GB" dirty="0"/>
            </a:br>
            <a:r>
              <a:rPr lang="en-GB" dirty="0"/>
              <a:t>Bodmin Gaol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7BBDFF-B710-4163-91A1-5A2A2F9FF257}"/>
              </a:ext>
            </a:extLst>
          </p:cNvPr>
          <p:cNvSpPr txBox="1"/>
          <p:nvPr/>
        </p:nvSpPr>
        <p:spPr>
          <a:xfrm>
            <a:off x="186906" y="6209293"/>
            <a:ext cx="422328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Original Bodmin Jail (SWNs.com, 2017)</a:t>
            </a:r>
          </a:p>
        </p:txBody>
      </p:sp>
    </p:spTree>
    <p:extLst>
      <p:ext uri="{BB962C8B-B14F-4D97-AF65-F5344CB8AC3E}">
        <p14:creationId xmlns:p14="http://schemas.microsoft.com/office/powerpoint/2010/main" val="3517699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FF100-1B53-418C-A56D-1072D60E0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C4A777-73F9-4772-BD0D-4B81049AC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GB" sz="2400" dirty="0"/>
              <a:t>Aims:</a:t>
            </a:r>
          </a:p>
          <a:p>
            <a:r>
              <a:rPr lang="en-GB" dirty="0"/>
              <a:t>Investigate the history of Bodmin Jail.</a:t>
            </a:r>
          </a:p>
          <a:p>
            <a:r>
              <a:rPr lang="en-GB" dirty="0"/>
              <a:t>Why is Bodmin Jail popular?</a:t>
            </a:r>
          </a:p>
          <a:p>
            <a:r>
              <a:rPr lang="en-GB" dirty="0"/>
              <a:t>Why is Bodmin Jail of historic interest today? </a:t>
            </a:r>
          </a:p>
          <a:p>
            <a:r>
              <a:rPr lang="en-GB" dirty="0"/>
              <a:t>What are the main attractions and experiences offered at the site?</a:t>
            </a:r>
          </a:p>
          <a:p>
            <a:r>
              <a:rPr lang="en-GB" dirty="0"/>
              <a:t>Future prospects for the Jail.</a:t>
            </a:r>
          </a:p>
          <a:p>
            <a:r>
              <a:rPr lang="en-GB" dirty="0"/>
              <a:t>How is it dark tourism?</a:t>
            </a:r>
          </a:p>
          <a:p>
            <a:r>
              <a:rPr lang="en-GB" dirty="0"/>
              <a:t>Conclusion.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517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90EB-B297-490D-A937-13DE3744E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970450"/>
          </a:xfrm>
        </p:spPr>
        <p:txBody>
          <a:bodyPr/>
          <a:lstStyle/>
          <a:p>
            <a:r>
              <a:rPr lang="en-GB" u="sng" dirty="0"/>
              <a:t>Bodmin Jail history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BFE8F3-05D6-4A58-98EC-6B93CA7CABE7}"/>
              </a:ext>
            </a:extLst>
          </p:cNvPr>
          <p:cNvSpPr txBox="1"/>
          <p:nvPr/>
        </p:nvSpPr>
        <p:spPr>
          <a:xfrm>
            <a:off x="230819" y="970449"/>
            <a:ext cx="300749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Located in Bodmin, Cornwall.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Built in 1779, under King George III requesting the creation of a reforming prison.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Prisoners were paid for their work which the governor's would then sell.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One of the first prisons to be modern, i.e. hot water, segregated women’s and men's wings.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Expanded greatly over the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BA3773-D0F6-40F2-A741-6AC5C150FADA}"/>
              </a:ext>
            </a:extLst>
          </p:cNvPr>
          <p:cNvSpPr txBox="1"/>
          <p:nvPr/>
        </p:nvSpPr>
        <p:spPr>
          <a:xfrm>
            <a:off x="8953685" y="970450"/>
            <a:ext cx="30074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Demolished and rebuilt between 1856 to 1861 under Queen Victoria.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Female side closed in 1911.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During the decline of prisoners after World War I, the last male inmate left July 1916.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Officially closed down in 1927.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55 execution's took place, 8 were women.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Last person to </a:t>
            </a: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be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 hung in Cornwall happened here.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778F41-0641-49CA-8092-32343395A474}"/>
              </a:ext>
            </a:extLst>
          </p:cNvPr>
          <p:cNvSpPr txBox="1"/>
          <p:nvPr/>
        </p:nvSpPr>
        <p:spPr>
          <a:xfrm>
            <a:off x="3672016" y="5341234"/>
            <a:ext cx="4847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Navel wing of the prison (Clive </a:t>
            </a:r>
            <a:r>
              <a:rPr lang="en-GB" sz="1600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Ffich</a:t>
            </a:r>
            <a:r>
              <a:rPr lang="en-GB" sz="16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, 2006)</a:t>
            </a: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6FBC10-C20F-43FB-ADFE-BFECD7ACB7FF}"/>
              </a:ext>
            </a:extLst>
          </p:cNvPr>
          <p:cNvSpPr txBox="1"/>
          <p:nvPr/>
        </p:nvSpPr>
        <p:spPr>
          <a:xfrm>
            <a:off x="0" y="6519446"/>
            <a:ext cx="32383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(Bodmin History,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C2A147-C828-404A-BF79-51B8B79EE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695" y="1389140"/>
            <a:ext cx="5162610" cy="3871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305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B96281C-838D-4BCD-BE5A-552E3519C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6F31A-FD8A-49F2-A01C-F5060E4FD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371755"/>
            <a:ext cx="4538741" cy="16769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effectLst/>
              </a:rPr>
              <a:t>Why is Bodmin Jail popular?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39F2F3-2491-44D7-98EC-CD6A0548BC24}"/>
              </a:ext>
            </a:extLst>
          </p:cNvPr>
          <p:cNvSpPr txBox="1"/>
          <p:nvPr/>
        </p:nvSpPr>
        <p:spPr>
          <a:xfrm>
            <a:off x="913794" y="1890944"/>
            <a:ext cx="4538741" cy="45953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r>
              <a:rPr lang="en-US" sz="19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Interest in the jail location; popular tourist area.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endParaRPr lang="en-US" sz="19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chemeClr val="bg1">
                  <a:lumMod val="8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r>
              <a:rPr lang="en-US" sz="19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Last execution by hanging took place here and can see the spot in which this happened.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endParaRPr lang="en-US" sz="19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chemeClr val="bg1">
                  <a:lumMod val="8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r>
              <a:rPr lang="en-US" sz="19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Possible paranormal activity; ghosts present due to the deaths that occurred on the site (Bodmin website, 2021).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endParaRPr lang="en-US" sz="19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chemeClr val="bg1">
                  <a:lumMod val="8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r>
              <a:rPr lang="en-US" sz="19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The Monster of Bodmin historically seen near the jail (Bodmin Website, 2020).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endParaRPr lang="en-US" sz="19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chemeClr val="bg1">
                  <a:lumMod val="8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2530FF"/>
              </a:buClr>
              <a:buSzPct val="70000"/>
            </a:pPr>
            <a:r>
              <a:rPr lang="en-US" sz="19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Exploration of the site and consume knowledge of real deaths that occurred (Stone, 2005)</a:t>
            </a:r>
            <a:r>
              <a:rPr lang="en-US" sz="20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bg1">
                    <a:lumMod val="85000"/>
                  </a:schemeClr>
                </a:solidFill>
              </a:rPr>
              <a:t>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DBF9AA-DD4B-4A5E-B4E5-CA1FD99D2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965196"/>
            <a:ext cx="5121372" cy="4781641"/>
          </a:xfrm>
          <a:prstGeom prst="rect">
            <a:avLst/>
          </a:prstGeom>
          <a:solidFill>
            <a:schemeClr val="bg1"/>
          </a:solidFill>
          <a:ln w="190500">
            <a:solidFill>
              <a:srgbClr val="FFFFFF">
                <a:alpha val="7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2353F3-D481-4A6D-A3FA-58644A5EE2EC}"/>
              </a:ext>
            </a:extLst>
          </p:cNvPr>
          <p:cNvSpPr txBox="1"/>
          <p:nvPr/>
        </p:nvSpPr>
        <p:spPr>
          <a:xfrm>
            <a:off x="6035075" y="5892803"/>
            <a:ext cx="5243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>
                    <a:lumMod val="25000"/>
                    <a:lumOff val="75000"/>
                  </a:schemeClr>
                </a:solidFill>
              </a:rPr>
              <a:t>Debate on what Bodmin Monster looks like (Beast of Bodmin website, 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18839D-A7ED-461C-88B0-8F5714C561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562" t="26529" r="13247" b="51066"/>
          <a:stretch/>
        </p:blipFill>
        <p:spPr>
          <a:xfrm>
            <a:off x="6379555" y="2135716"/>
            <a:ext cx="4554261" cy="258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02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E0AA0-3858-447B-8B1A-12E7D7604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72248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Why is Bodmin Jail historically interesting today?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34C29E-69AF-4517-B1B2-FA373FC5DEA2}"/>
              </a:ext>
            </a:extLst>
          </p:cNvPr>
          <p:cNvSpPr txBox="1"/>
          <p:nvPr/>
        </p:nvSpPr>
        <p:spPr>
          <a:xfrm>
            <a:off x="494192" y="2071105"/>
            <a:ext cx="49981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Architecture of the original building.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How the prisoners were reformed, work stations shown and punishment equipment.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Physical history that is left behind.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Cultural history shown in the events there.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History of Naval prisons.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DF507F-C1DB-488E-8B0F-81F1DBF877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42" t="11470" r="6935" b="10107"/>
          <a:stretch/>
        </p:blipFill>
        <p:spPr>
          <a:xfrm>
            <a:off x="5503485" y="1514362"/>
            <a:ext cx="6194323" cy="45298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1EA6EE-1E06-4AD7-BC1B-EAAA245D0965}"/>
              </a:ext>
            </a:extLst>
          </p:cNvPr>
          <p:cNvSpPr txBox="1"/>
          <p:nvPr/>
        </p:nvSpPr>
        <p:spPr>
          <a:xfrm>
            <a:off x="5492320" y="6008055"/>
            <a:ext cx="2778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Where Bodmin is on the map (Google maps, 2020)</a:t>
            </a:r>
          </a:p>
        </p:txBody>
      </p:sp>
    </p:spTree>
    <p:extLst>
      <p:ext uri="{BB962C8B-B14F-4D97-AF65-F5344CB8AC3E}">
        <p14:creationId xmlns:p14="http://schemas.microsoft.com/office/powerpoint/2010/main" val="4095834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56847-7C76-4C04-A0D6-17806A4AF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970450"/>
          </a:xfrm>
        </p:spPr>
        <p:txBody>
          <a:bodyPr>
            <a:normAutofit/>
          </a:bodyPr>
          <a:lstStyle/>
          <a:p>
            <a:r>
              <a:rPr lang="en-GB" u="sng" dirty="0"/>
              <a:t>Main attractions at the jail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5A71EB-9512-4E6A-8D36-88594D186C7A}"/>
              </a:ext>
            </a:extLst>
          </p:cNvPr>
          <p:cNvSpPr txBox="1"/>
          <p:nvPr/>
        </p:nvSpPr>
        <p:spPr>
          <a:xfrm>
            <a:off x="4316027" y="1443841"/>
            <a:ext cx="35599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Execution pit.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Jail cells in their original condition.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Machinery used by prisoners to make money.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7 different species of bats.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Famous prisoners holographs, i.e. Sarah </a:t>
            </a:r>
            <a:r>
              <a:rPr lang="en-GB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Polgrean</a:t>
            </a: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1820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Hard labour treadmill machine.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Stories of individual prisoners.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6AAC20-7015-4918-9E8A-D9930C7324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70" t="14150" r="35401" b="43226"/>
          <a:stretch/>
        </p:blipFill>
        <p:spPr>
          <a:xfrm>
            <a:off x="295136" y="1443841"/>
            <a:ext cx="3768864" cy="35121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BF60BF-A52D-4974-86BA-98386BC0594C}"/>
              </a:ext>
            </a:extLst>
          </p:cNvPr>
          <p:cNvSpPr txBox="1"/>
          <p:nvPr/>
        </p:nvSpPr>
        <p:spPr>
          <a:xfrm>
            <a:off x="545470" y="4955945"/>
            <a:ext cx="3268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Capture of one of the holographs telling their story (Slingsby, 2017)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961FCD6-4B95-4BB3-993B-9EA634CA54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00" t="31254" r="49355" b="18710"/>
          <a:stretch/>
        </p:blipFill>
        <p:spPr>
          <a:xfrm>
            <a:off x="8384761" y="1443841"/>
            <a:ext cx="3512104" cy="35121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3E1D7C0-A956-43BB-81E1-CC294AB3818C}"/>
              </a:ext>
            </a:extLst>
          </p:cNvPr>
          <p:cNvSpPr txBox="1"/>
          <p:nvPr/>
        </p:nvSpPr>
        <p:spPr>
          <a:xfrm>
            <a:off x="8434074" y="5032053"/>
            <a:ext cx="3462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Picture of the execution section (</a:t>
            </a:r>
            <a:r>
              <a:rPr lang="en-GB" sz="1400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Sarner</a:t>
            </a:r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international Ltd, 2020)</a:t>
            </a:r>
          </a:p>
        </p:txBody>
      </p:sp>
    </p:spTree>
    <p:extLst>
      <p:ext uri="{BB962C8B-B14F-4D97-AF65-F5344CB8AC3E}">
        <p14:creationId xmlns:p14="http://schemas.microsoft.com/office/powerpoint/2010/main" val="16739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CB3AB-9A53-4616-AB36-C2BF5ABD5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u="sng"/>
              <a:t>The Ghostly Experience </a:t>
            </a:r>
            <a:endParaRPr lang="en-GB" u="sng" dirty="0"/>
          </a:p>
        </p:txBody>
      </p:sp>
      <p:pic>
        <p:nvPicPr>
          <p:cNvPr id="13" name="Picture 10">
            <a:extLst>
              <a:ext uri="{FF2B5EF4-FFF2-40B4-BE49-F238E27FC236}">
                <a16:creationId xmlns:a16="http://schemas.microsoft.com/office/drawing/2014/main" id="{C115FFBB-C8EA-4BA2-A5DD-FE3779505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998132"/>
            <a:ext cx="4333632" cy="35210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9B704F-2D4F-49BE-B4B2-C4047C72E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" r="24190"/>
          <a:stretch/>
        </p:blipFill>
        <p:spPr>
          <a:xfrm>
            <a:off x="1046760" y="2129667"/>
            <a:ext cx="4065464" cy="32580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1361-4301-4C8F-A67D-0CB225A00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2862" y="1732449"/>
            <a:ext cx="554627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Ghost walks at night, jail and the town, 3 hours.</a:t>
            </a:r>
          </a:p>
          <a:p>
            <a:r>
              <a:rPr lang="en-GB" dirty="0"/>
              <a:t>Scary cinema and paranormal tour, 4 hours.</a:t>
            </a:r>
          </a:p>
          <a:p>
            <a:r>
              <a:rPr lang="en-GB" dirty="0"/>
              <a:t>After dark experience, 6 hours.</a:t>
            </a:r>
          </a:p>
          <a:p>
            <a:r>
              <a:rPr lang="en-GB" dirty="0"/>
              <a:t>People are fascinated with the unknown and possible ghosts.</a:t>
            </a:r>
          </a:p>
          <a:p>
            <a:r>
              <a:rPr lang="en-GB" dirty="0"/>
              <a:t>Most haunted filmed at Bodmin, spiking more interest for people who like ghost phenomena’s. (Most Haunted, 2005)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FDBB3-558F-43CD-8D5A-2A8E9D0485B4}"/>
              </a:ext>
            </a:extLst>
          </p:cNvPr>
          <p:cNvSpPr txBox="1"/>
          <p:nvPr/>
        </p:nvSpPr>
        <p:spPr>
          <a:xfrm>
            <a:off x="8495998" y="6474527"/>
            <a:ext cx="3921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(Bodmin Jail website,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0159DE-213F-4A8D-BCC6-1E3C452702E7}"/>
              </a:ext>
            </a:extLst>
          </p:cNvPr>
          <p:cNvSpPr txBox="1"/>
          <p:nvPr/>
        </p:nvSpPr>
        <p:spPr>
          <a:xfrm>
            <a:off x="1046760" y="5506826"/>
            <a:ext cx="407237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Man scared of a ghost behind him (Coburn in Cochrane, 2013)</a:t>
            </a:r>
          </a:p>
        </p:txBody>
      </p:sp>
    </p:spTree>
    <p:extLst>
      <p:ext uri="{BB962C8B-B14F-4D97-AF65-F5344CB8AC3E}">
        <p14:creationId xmlns:p14="http://schemas.microsoft.com/office/powerpoint/2010/main" val="2595953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66F1-6A2F-4FB1-BB7F-18F401778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79662"/>
            <a:ext cx="10353762" cy="970450"/>
          </a:xfrm>
        </p:spPr>
        <p:txBody>
          <a:bodyPr/>
          <a:lstStyle/>
          <a:p>
            <a:r>
              <a:rPr lang="en-GB" u="sng" dirty="0"/>
              <a:t>Future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BCEEC-3153-4F8A-8BC3-5562C8930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711" y="1391514"/>
            <a:ext cx="4676299" cy="4652384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Creating a hotel out of the navel wing, made out of the original building. 3 cells made from the room. (Bodmin Jail Hotel, 2020)</a:t>
            </a:r>
          </a:p>
          <a:p>
            <a:endParaRPr lang="en-GB" sz="1800" dirty="0"/>
          </a:p>
          <a:p>
            <a:r>
              <a:rPr lang="en-GB" sz="1800" dirty="0"/>
              <a:t>Pub/restaurant being made in the naval wing at the beginning of the hotel for people staying. (Bodmin Jail break, 2019)</a:t>
            </a:r>
          </a:p>
          <a:p>
            <a:endParaRPr lang="en-GB" sz="1800" dirty="0"/>
          </a:p>
          <a:p>
            <a:r>
              <a:rPr lang="en-GB" sz="1800" dirty="0"/>
              <a:t>Making restorations to keep the heritage and adding new effects into the prison. (Bodmin Jail break 2019)</a:t>
            </a:r>
          </a:p>
          <a:p>
            <a:endParaRPr lang="en-GB" sz="1800" dirty="0"/>
          </a:p>
          <a:p>
            <a:r>
              <a:rPr lang="en-GB" sz="1800" dirty="0"/>
              <a:t>Possibly moving the location away from the dark tourism aspect of a nice hotel.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B57D5E-7FF9-4D3F-9C23-E9038A296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21" t="22543" r="7539" b="24674"/>
          <a:stretch/>
        </p:blipFill>
        <p:spPr>
          <a:xfrm>
            <a:off x="5567139" y="1913238"/>
            <a:ext cx="6022150" cy="30595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9FA3AF-E515-451B-80B1-88CCBC0CCD12}"/>
              </a:ext>
            </a:extLst>
          </p:cNvPr>
          <p:cNvSpPr txBox="1"/>
          <p:nvPr/>
        </p:nvSpPr>
        <p:spPr>
          <a:xfrm>
            <a:off x="6166560" y="5102181"/>
            <a:ext cx="4685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Hotel room in Bodmin Jail (Bodmin Jail Hotel, 2020)</a:t>
            </a:r>
          </a:p>
        </p:txBody>
      </p:sp>
    </p:spTree>
    <p:extLst>
      <p:ext uri="{BB962C8B-B14F-4D97-AF65-F5344CB8AC3E}">
        <p14:creationId xmlns:p14="http://schemas.microsoft.com/office/powerpoint/2010/main" val="1531791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DE26B-BC36-403F-8B32-C211E51AF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37580"/>
            <a:ext cx="10353762" cy="970450"/>
          </a:xfrm>
        </p:spPr>
        <p:txBody>
          <a:bodyPr/>
          <a:lstStyle/>
          <a:p>
            <a:r>
              <a:rPr lang="en-GB" u="sng" dirty="0"/>
              <a:t>How is Bodmin Jail dark tourism?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751FFE-8035-4281-A1B0-4E66E2EC7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164140"/>
            <a:ext cx="2895600" cy="50732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068F97-7C40-4384-9C20-0BF5F5679FFB}"/>
              </a:ext>
            </a:extLst>
          </p:cNvPr>
          <p:cNvSpPr txBox="1"/>
          <p:nvPr/>
        </p:nvSpPr>
        <p:spPr>
          <a:xfrm>
            <a:off x="4553243" y="6270540"/>
            <a:ext cx="31582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List of executed prisoners at Bodmin Jail (Slingsby, 2017)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D45C10-CB8D-456F-8037-DF414FADCE36}"/>
              </a:ext>
            </a:extLst>
          </p:cNvPr>
          <p:cNvSpPr txBox="1"/>
          <p:nvPr/>
        </p:nvSpPr>
        <p:spPr>
          <a:xfrm>
            <a:off x="483081" y="1164140"/>
            <a:ext cx="388841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Dark Tourism sites are based on history about dark or disturbing periods or events which are used to entertain visitors.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Bodmin Jail is a site where people were executed, with evidence apparent: execution pit, list of executions.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A place where dangerous criminals were held; cells and workspaces preserved as original.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Information on what prisoners were being held for, shows how children could be put into prison for things as ordinary as playing on a Sunday.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1D2D23-0D7C-4E7F-9939-EA1F932EC465}"/>
              </a:ext>
            </a:extLst>
          </p:cNvPr>
          <p:cNvSpPr txBox="1"/>
          <p:nvPr/>
        </p:nvSpPr>
        <p:spPr>
          <a:xfrm>
            <a:off x="7820500" y="1108030"/>
            <a:ext cx="388841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Sad stories of the inmates told in the art instillation showing holograms of prisoners.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From today’s perspective, the prison represents a number of things that would not be accepted today and could be seen as cruel and harsh.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The architecture and how it is represented makes the building feel forbidding; housing the sadness and darkness that the space has experienced.</a:t>
            </a:r>
          </a:p>
          <a:p>
            <a:endParaRPr lang="en-GB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25000"/>
                    <a:lumOff val="75000"/>
                  </a:schemeClr>
                </a:solidFill>
              </a:rPr>
              <a:t>How the site promoters use the dark stories to enhance the tourist experience.  </a:t>
            </a:r>
          </a:p>
        </p:txBody>
      </p:sp>
    </p:spTree>
    <p:extLst>
      <p:ext uri="{BB962C8B-B14F-4D97-AF65-F5344CB8AC3E}">
        <p14:creationId xmlns:p14="http://schemas.microsoft.com/office/powerpoint/2010/main" val="1392440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AAD8F-20B1-4E80-939F-7A5424629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0"/>
            <a:ext cx="10353762" cy="9704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51E8B-A4B1-4E15-A1F6-4FAB0B7E5C14}"/>
              </a:ext>
            </a:extLst>
          </p:cNvPr>
          <p:cNvSpPr txBox="1"/>
          <p:nvPr/>
        </p:nvSpPr>
        <p:spPr>
          <a:xfrm>
            <a:off x="269284" y="629396"/>
            <a:ext cx="12115756" cy="61093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1400" dirty="0"/>
          </a:p>
          <a:p>
            <a:r>
              <a:rPr lang="en-GB" sz="1300" dirty="0"/>
              <a:t>SWNs.com </a:t>
            </a:r>
            <a:r>
              <a:rPr lang="en-GB" sz="1300" dirty="0">
                <a:ea typeface="+mn-lt"/>
                <a:cs typeface="+mn-lt"/>
              </a:rPr>
              <a:t>A photo of Bodmin Jail in the early 1900s,</a:t>
            </a:r>
            <a:r>
              <a:rPr lang="en-GB" sz="1300" dirty="0"/>
              <a:t> in </a:t>
            </a:r>
            <a:r>
              <a:rPr lang="en-GB" sz="1300" dirty="0">
                <a:ea typeface="+mn-lt"/>
                <a:cs typeface="+mn-lt"/>
              </a:rPr>
              <a:t>Caroline McGuire, 'One of Britain's most haunted buildings to become a HOTEL', </a:t>
            </a:r>
            <a:r>
              <a:rPr lang="en-GB" sz="1300" i="1" dirty="0" err="1">
                <a:ea typeface="+mn-lt"/>
                <a:cs typeface="+mn-lt"/>
              </a:rPr>
              <a:t>MailOnline</a:t>
            </a:r>
            <a:r>
              <a:rPr lang="en-GB" sz="1300" dirty="0">
                <a:ea typeface="+mn-lt"/>
                <a:cs typeface="+mn-lt"/>
              </a:rPr>
              <a:t>. </a:t>
            </a:r>
          </a:p>
          <a:p>
            <a:r>
              <a:rPr lang="en-GB" sz="1300" dirty="0">
                <a:ea typeface="+mn-lt"/>
                <a:cs typeface="+mn-lt"/>
              </a:rPr>
              <a:t> 24 January 2017 </a:t>
            </a:r>
            <a:r>
              <a:rPr lang="en-GB" sz="1300" dirty="0"/>
              <a:t>&lt;</a:t>
            </a:r>
            <a:r>
              <a:rPr lang="en-GB" sz="1300" dirty="0">
                <a:ea typeface="+mn-lt"/>
                <a:cs typeface="+mn-lt"/>
              </a:rPr>
              <a:t>https://www.dailymail.co.uk/travel/travel_news/article-4151524/Haunted-Bodmin-Jail-set-transformed-hotel.html</a:t>
            </a:r>
            <a:r>
              <a:rPr lang="en-GB" sz="1300" dirty="0"/>
              <a:t>&gt; [accessed 27 January 2021] </a:t>
            </a:r>
          </a:p>
          <a:p>
            <a:endParaRPr lang="en-GB" sz="1300" dirty="0"/>
          </a:p>
          <a:p>
            <a:r>
              <a:rPr lang="en-GB" sz="1300" dirty="0"/>
              <a:t>Bodmin Jail Museum Ltd, </a:t>
            </a:r>
            <a:r>
              <a:rPr lang="en-GB" sz="1300" i="1" dirty="0"/>
              <a:t>History of Bodmin Jail,</a:t>
            </a:r>
            <a:r>
              <a:rPr lang="en-GB" sz="1300" dirty="0"/>
              <a:t> 2021 &lt;https://www.bodminjail.org/discover/about-bodmin-jail/history/&gt; [accessed 17 January 2021]</a:t>
            </a:r>
          </a:p>
          <a:p>
            <a:endParaRPr lang="en-GB" sz="1300" dirty="0"/>
          </a:p>
          <a:p>
            <a:r>
              <a:rPr lang="en-GB" sz="1300" dirty="0" err="1"/>
              <a:t>Ffich</a:t>
            </a:r>
            <a:r>
              <a:rPr lang="en-GB" sz="1300" dirty="0"/>
              <a:t>, Clive</a:t>
            </a:r>
            <a:r>
              <a:rPr lang="en-GB" sz="1300" i="1" dirty="0"/>
              <a:t>, Bodmin Jail,</a:t>
            </a:r>
            <a:r>
              <a:rPr lang="en-GB" sz="1300" dirty="0"/>
              <a:t> [online] (2006) &lt;http://www.photofilecornwall.co.uk/cornwall-seinland/bodmin-jail.htm&gt; [accessed 27 January 2021]</a:t>
            </a:r>
          </a:p>
          <a:p>
            <a:endParaRPr lang="en-GB" sz="1300" dirty="0"/>
          </a:p>
          <a:p>
            <a:r>
              <a:rPr lang="en-GB" sz="1300" dirty="0"/>
              <a:t>Stone, Philip, ‘</a:t>
            </a:r>
            <a:r>
              <a:rPr lang="en-GB" sz="1300" i="1" dirty="0"/>
              <a:t>Dark Tourism - an old concept in a new world. Tourism</a:t>
            </a:r>
            <a:r>
              <a:rPr lang="en-GB" sz="1300" dirty="0"/>
              <a:t>’, ORCID: 0000-0002-9632-1364 (2005) QIV (125). p. 20. </a:t>
            </a:r>
          </a:p>
          <a:p>
            <a:endParaRPr lang="en-GB" sz="1300" dirty="0"/>
          </a:p>
          <a:p>
            <a:r>
              <a:rPr lang="en-GB" sz="1300" dirty="0"/>
              <a:t>Bodmin Jail Museum Ltd, </a:t>
            </a:r>
            <a:r>
              <a:rPr lang="en-GB" sz="1300" i="1" dirty="0"/>
              <a:t>Beast of Bodmin</a:t>
            </a:r>
            <a:r>
              <a:rPr lang="en-GB" sz="1300" dirty="0"/>
              <a:t>, [online] (2020) &lt;https://www.bodminjail.org/blog/historical-tales/beast-of-bodmin/&gt; [accessed 26 January 2021]</a:t>
            </a:r>
          </a:p>
          <a:p>
            <a:endParaRPr lang="en-GB" sz="1300" dirty="0"/>
          </a:p>
          <a:p>
            <a:r>
              <a:rPr lang="en-GB" sz="1300" dirty="0"/>
              <a:t>Bodmin Jail Museum Ltd, </a:t>
            </a:r>
            <a:r>
              <a:rPr lang="en-GB" sz="1300" i="1" dirty="0"/>
              <a:t>Paranormal Tours and Events UK,</a:t>
            </a:r>
            <a:r>
              <a:rPr lang="en-GB" sz="1300" dirty="0"/>
              <a:t> 2021</a:t>
            </a:r>
            <a:r>
              <a:rPr lang="en-GB" sz="1300" i="1" dirty="0"/>
              <a:t> </a:t>
            </a:r>
            <a:r>
              <a:rPr lang="en-GB" sz="1300" dirty="0"/>
              <a:t>&lt;https://www.bodminjail.org/whats-on/paranormal-tours/&gt; [accessed 26 January 2021]</a:t>
            </a:r>
          </a:p>
          <a:p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Bodmin Jail Hotel, </a:t>
            </a:r>
            <a:r>
              <a:rPr lang="en-GB" sz="1300" i="1" dirty="0">
                <a:ea typeface="+mn-lt"/>
                <a:cs typeface="+mn-lt"/>
              </a:rPr>
              <a:t>Luxury History Cornwall</a:t>
            </a:r>
            <a:r>
              <a:rPr lang="en-GB" sz="1300" dirty="0">
                <a:ea typeface="+mn-lt"/>
                <a:cs typeface="+mn-lt"/>
              </a:rPr>
              <a:t>, 2020 &lt;https://www.bodminjailhotel.com/&gt; [accessed 26 January 2021]</a:t>
            </a:r>
            <a:endParaRPr lang="en-US" sz="1300" dirty="0">
              <a:ea typeface="+mn-lt"/>
              <a:cs typeface="+mn-lt"/>
            </a:endParaRP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>
                <a:ea typeface="+mn-lt"/>
                <a:cs typeface="+mn-lt"/>
              </a:rPr>
              <a:t>Bodmin Jail Museum Ltd, </a:t>
            </a:r>
            <a:r>
              <a:rPr lang="en-GB" sz="1300" i="1" dirty="0">
                <a:ea typeface="+mn-lt"/>
                <a:cs typeface="+mn-lt"/>
              </a:rPr>
              <a:t>Jail Break for Bodmin, </a:t>
            </a:r>
            <a:r>
              <a:rPr lang="en-GB" sz="1300" dirty="0">
                <a:ea typeface="+mn-lt"/>
                <a:cs typeface="+mn-lt"/>
              </a:rPr>
              <a:t>2019 &lt;https://www.bodminjail.org/blog/development-diary/jail-break-for-bodmin/&gt; [accessed 26 January 2021]</a:t>
            </a:r>
            <a:endParaRPr lang="en-US" sz="1300" dirty="0">
              <a:ea typeface="+mn-lt"/>
              <a:cs typeface="+mn-lt"/>
            </a:endParaRP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 err="1">
                <a:ea typeface="+mn-lt"/>
                <a:cs typeface="+mn-lt"/>
              </a:rPr>
              <a:t>MostHauntedVideos</a:t>
            </a:r>
            <a:r>
              <a:rPr lang="en-GB" sz="1300" dirty="0">
                <a:ea typeface="+mn-lt"/>
                <a:cs typeface="+mn-lt"/>
              </a:rPr>
              <a:t>, </a:t>
            </a:r>
            <a:r>
              <a:rPr lang="en-GB" sz="1300" i="1" dirty="0">
                <a:ea typeface="+mn-lt"/>
                <a:cs typeface="+mn-lt"/>
              </a:rPr>
              <a:t>Most Haunted - Bodmin Moor Gaol part 1, </a:t>
            </a:r>
            <a:r>
              <a:rPr lang="en-GB" sz="1300" dirty="0">
                <a:ea typeface="+mn-lt"/>
                <a:cs typeface="+mn-lt"/>
              </a:rPr>
              <a:t>Online Video, YouTube, September 13 2009, &lt;https://www.youtube.com/watch?v=KCXd3CscyeE&gt; [accessed 27/1/21].</a:t>
            </a:r>
            <a:endParaRPr lang="en-US" sz="1300" dirty="0">
              <a:ea typeface="+mn-lt"/>
              <a:cs typeface="+mn-lt"/>
            </a:endParaRP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>
                <a:ea typeface="+mn-lt"/>
                <a:cs typeface="+mn-lt"/>
              </a:rPr>
              <a:t>Google maps, Map of Bodmin Moore, &lt;https://www.google.com/maps/place/Bodmin+Jail+Attraction/@50.4662328,-4.7268089,13.88z/data=!4m5!3m4!1s0x486b7a699d2b187b:0x9b4618f39b5856c!8m2!3d50.474883!4d-4.728598&gt; [accessed 19 January 2021]</a:t>
            </a:r>
            <a:endParaRPr lang="en-US" sz="1300" dirty="0">
              <a:ea typeface="+mn-lt"/>
              <a:cs typeface="+mn-lt"/>
            </a:endParaRP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>
                <a:ea typeface="+mn-lt"/>
                <a:cs typeface="+mn-lt"/>
              </a:rPr>
              <a:t>Slingsby, L., own images, taken July 31 2017</a:t>
            </a:r>
            <a:endParaRPr lang="en-US" sz="1300" dirty="0">
              <a:ea typeface="+mn-lt"/>
              <a:cs typeface="+mn-lt"/>
            </a:endParaRP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/>
              <a:t>Coburn, F.S. A ghostly 19th-century story illustration, (British Library Image) in K. Cochrane,</a:t>
            </a:r>
            <a:r>
              <a:rPr lang="en-GB" sz="1300" dirty="0">
                <a:ea typeface="+mn-lt"/>
                <a:cs typeface="+mn-lt"/>
              </a:rPr>
              <a:t> </a:t>
            </a:r>
            <a:r>
              <a:rPr lang="en-GB" sz="1300" dirty="0"/>
              <a:t>'Ghost stories: why the Victorians were so spookily good at them</a:t>
            </a:r>
            <a:r>
              <a:rPr lang="en-GB" sz="1300" dirty="0">
                <a:ea typeface="+mn-lt"/>
                <a:cs typeface="+mn-lt"/>
              </a:rPr>
              <a:t>'. </a:t>
            </a:r>
            <a:r>
              <a:rPr lang="en-GB" sz="1300" i="1" dirty="0">
                <a:ea typeface="+mn-lt"/>
                <a:cs typeface="+mn-lt"/>
              </a:rPr>
              <a:t> The Guardian,</a:t>
            </a:r>
            <a:r>
              <a:rPr lang="en-GB" sz="1300" dirty="0">
                <a:ea typeface="+mn-lt"/>
                <a:cs typeface="+mn-lt"/>
              </a:rPr>
              <a:t>  </a:t>
            </a:r>
            <a:r>
              <a:rPr lang="en-GB" sz="1300" dirty="0"/>
              <a:t>Mon 23 Dec </a:t>
            </a:r>
            <a:r>
              <a:rPr lang="en-GB" sz="1300" dirty="0">
                <a:ea typeface="+mn-lt"/>
                <a:cs typeface="+mn-lt"/>
              </a:rPr>
              <a:t>2013  &lt;https://www.theguardian.com/books/2013/dec/23/ghost-stories-victorians-spookily-good &gt; [accessed 1 February 2021]</a:t>
            </a:r>
          </a:p>
          <a:p>
            <a:endParaRPr lang="en-GB" sz="1300" dirty="0">
              <a:ea typeface="+mn-lt"/>
              <a:cs typeface="+mn-lt"/>
            </a:endParaRPr>
          </a:p>
          <a:p>
            <a:r>
              <a:rPr lang="en-GB" sz="1300" dirty="0" err="1">
                <a:ea typeface="+mn-lt"/>
                <a:cs typeface="+mn-lt"/>
              </a:rPr>
              <a:t>Sarner</a:t>
            </a:r>
            <a:r>
              <a:rPr lang="en-GB" sz="1300" dirty="0">
                <a:ea typeface="+mn-lt"/>
                <a:cs typeface="+mn-lt"/>
              </a:rPr>
              <a:t> International Ltd, </a:t>
            </a:r>
            <a:r>
              <a:rPr lang="en-GB" sz="1300" i="1" dirty="0">
                <a:ea typeface="+mn-lt"/>
                <a:cs typeface="+mn-lt"/>
              </a:rPr>
              <a:t>The last moments</a:t>
            </a:r>
            <a:r>
              <a:rPr lang="en-GB" sz="1300" dirty="0">
                <a:ea typeface="+mn-lt"/>
                <a:cs typeface="+mn-lt"/>
              </a:rPr>
              <a:t>, 2020 &lt;https://www.bodminjail.org/discover/bodmin-jail-experience/&gt; [accessed 3 February 2021]</a:t>
            </a:r>
          </a:p>
        </p:txBody>
      </p:sp>
    </p:spTree>
    <p:extLst>
      <p:ext uri="{BB962C8B-B14F-4D97-AF65-F5344CB8AC3E}">
        <p14:creationId xmlns:p14="http://schemas.microsoft.com/office/powerpoint/2010/main" val="1260705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1295</Words>
  <Application>Microsoft Office PowerPoint</Application>
  <PresentationFormat>Widescreen</PresentationFormat>
  <Paragraphs>135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Calisto MT</vt:lpstr>
      <vt:lpstr>Wingdings 2</vt:lpstr>
      <vt:lpstr>Slate</vt:lpstr>
      <vt:lpstr>Bodmin Jail Bodmin Gaol</vt:lpstr>
      <vt:lpstr>Introduction </vt:lpstr>
      <vt:lpstr>Bodmin Jail history</vt:lpstr>
      <vt:lpstr>Why is Bodmin Jail popular?</vt:lpstr>
      <vt:lpstr>Why is Bodmin Jail historically interesting today?</vt:lpstr>
      <vt:lpstr>Main attractions at the jail</vt:lpstr>
      <vt:lpstr>The Ghostly Experience </vt:lpstr>
      <vt:lpstr>Future Plans</vt:lpstr>
      <vt:lpstr>How is Bodmin Jail dark tourism?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Bodmin Jail Bodmin Gaol</dc:title>
  <dc:creator>Leila Grace Slingsby (1804649)</dc:creator>
  <cp:lastModifiedBy>Leila Grace Slingsby (1804649)</cp:lastModifiedBy>
  <cp:revision>90</cp:revision>
  <dcterms:created xsi:type="dcterms:W3CDTF">2021-01-30T13:44:30Z</dcterms:created>
  <dcterms:modified xsi:type="dcterms:W3CDTF">2021-02-03T23:47:25Z</dcterms:modified>
</cp:coreProperties>
</file>