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16"/>
  </p:notesMasterIdLst>
  <p:handoutMasterIdLst>
    <p:handoutMasterId r:id="rId17"/>
  </p:handoutMasterIdLst>
  <p:sldIdLst>
    <p:sldId id="335" r:id="rId2"/>
    <p:sldId id="323" r:id="rId3"/>
    <p:sldId id="324" r:id="rId4"/>
    <p:sldId id="325" r:id="rId5"/>
    <p:sldId id="326" r:id="rId6"/>
    <p:sldId id="327" r:id="rId7"/>
    <p:sldId id="328" r:id="rId8"/>
    <p:sldId id="329" r:id="rId9"/>
    <p:sldId id="330" r:id="rId10"/>
    <p:sldId id="331" r:id="rId11"/>
    <p:sldId id="332" r:id="rId12"/>
    <p:sldId id="333" r:id="rId13"/>
    <p:sldId id="334" r:id="rId14"/>
    <p:sldId id="322" r:id="rId15"/>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0" autoAdjust="0"/>
    <p:restoredTop sz="94650" autoAdjust="0"/>
  </p:normalViewPr>
  <p:slideViewPr>
    <p:cSldViewPr>
      <p:cViewPr varScale="1">
        <p:scale>
          <a:sx n="113" d="100"/>
          <a:sy n="113" d="100"/>
        </p:scale>
        <p:origin x="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a:t>CMM506 Human-Computer Interaction</a:t>
            </a:r>
          </a:p>
        </p:txBody>
      </p:sp>
      <p:sp>
        <p:nvSpPr>
          <p:cNvPr id="67587" name="Rectangle 6"/>
          <p:cNvSpPr>
            <a:spLocks noGrp="1" noChangeArrowheads="1"/>
          </p:cNvSpPr>
          <p:nvPr>
            <p:ph type="ftr" sz="quarter" idx="4"/>
          </p:nvPr>
        </p:nvSpPr>
        <p:spPr>
          <a:noFill/>
        </p:spPr>
        <p:txBody>
          <a:bodyPr/>
          <a:lstStyle/>
          <a:p>
            <a:r>
              <a:rPr lang="en-GB"/>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a:t>CMM506 Human-Computer Interaction</a:t>
            </a:r>
          </a:p>
        </p:txBody>
      </p:sp>
      <p:sp>
        <p:nvSpPr>
          <p:cNvPr id="130051" name="Rectangle 6"/>
          <p:cNvSpPr>
            <a:spLocks noGrp="1" noChangeArrowheads="1"/>
          </p:cNvSpPr>
          <p:nvPr>
            <p:ph type="ftr" sz="quarter" idx="4"/>
          </p:nvPr>
        </p:nvSpPr>
        <p:spPr>
          <a:noFill/>
        </p:spPr>
        <p:txBody>
          <a:bodyPr/>
          <a:lstStyle/>
          <a:p>
            <a:r>
              <a:rPr lang="en-GB"/>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14</a:t>
            </a:fld>
            <a:endParaRPr lang="en-GB"/>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a:t>Usability Engineering</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a:t>ACCB6017</a:t>
            </a:r>
          </a:p>
          <a:p>
            <a:pPr>
              <a:spcBef>
                <a:spcPct val="20000"/>
              </a:spcBef>
              <a:buClr>
                <a:schemeClr val="tx1"/>
              </a:buClr>
              <a:buSzPct val="125000"/>
              <a:buFont typeface="Wingdings" pitchFamily="2" charset="2"/>
              <a:buNone/>
              <a:defRPr/>
            </a:pPr>
            <a:r>
              <a:rPr lang="is-IS" sz="2400" dirty="0"/>
              <a:t>Lecture 13 – Designing Behaviour II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UX designers need to consider two sets of goals</a:t>
            </a:r>
          </a:p>
          <a:p>
            <a:pPr lvl="1"/>
            <a:r>
              <a:rPr lang="en-GB" dirty="0"/>
              <a:t>You want the users to do things</a:t>
            </a:r>
          </a:p>
          <a:p>
            <a:pPr lvl="1"/>
            <a:r>
              <a:rPr lang="en-GB" dirty="0"/>
              <a:t>The users want to do things</a:t>
            </a:r>
          </a:p>
          <a:p>
            <a:pPr lvl="1"/>
            <a:r>
              <a:rPr lang="en-GB" dirty="0"/>
              <a:t>BUT these may not be the same things</a:t>
            </a:r>
          </a:p>
          <a:p>
            <a:r>
              <a:rPr lang="en-GB" dirty="0"/>
              <a:t>As a designer you can predict and control what users choose, click, like and do</a:t>
            </a:r>
          </a:p>
          <a:p>
            <a:pPr lvl="1"/>
            <a:r>
              <a:rPr lang="en-GB" dirty="0"/>
              <a:t>This means that you can measure how effective interfaces are</a:t>
            </a:r>
          </a:p>
          <a:p>
            <a:pPr lvl="1"/>
            <a:r>
              <a:rPr lang="en-GB" dirty="0"/>
              <a:t>A good interface is the one that has the highest payback in terms of getting the users to do what you want them to do, not necessarily the one that everyone likes</a:t>
            </a:r>
          </a:p>
          <a:p>
            <a:endParaRPr lang="en-GB" dirty="0"/>
          </a:p>
        </p:txBody>
      </p:sp>
      <p:sp>
        <p:nvSpPr>
          <p:cNvPr id="3" name="Title 2"/>
          <p:cNvSpPr>
            <a:spLocks noGrp="1"/>
          </p:cNvSpPr>
          <p:nvPr>
            <p:ph type="title"/>
          </p:nvPr>
        </p:nvSpPr>
        <p:spPr/>
        <p:txBody>
          <a:bodyPr/>
          <a:lstStyle/>
          <a:p>
            <a:r>
              <a:rPr lang="en-GB" dirty="0"/>
              <a:t>Designing with Intent</a:t>
            </a:r>
          </a:p>
        </p:txBody>
      </p:sp>
    </p:spTree>
    <p:extLst>
      <p:ext uri="{BB962C8B-B14F-4D97-AF65-F5344CB8AC3E}">
        <p14:creationId xmlns:p14="http://schemas.microsoft.com/office/powerpoint/2010/main" val="1109254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Reward = Good; Punishment = Bad</a:t>
            </a:r>
          </a:p>
          <a:p>
            <a:r>
              <a:rPr lang="en-GB" dirty="0"/>
              <a:t>Rewards and punishments are feelings, not things</a:t>
            </a:r>
          </a:p>
          <a:p>
            <a:pPr lvl="1"/>
            <a:r>
              <a:rPr lang="en-GB" dirty="0"/>
              <a:t>Many people don’t understand this as they view rewards as physical things</a:t>
            </a:r>
          </a:p>
          <a:p>
            <a:pPr lvl="1"/>
            <a:r>
              <a:rPr lang="en-GB" dirty="0"/>
              <a:t>Instead they are emotions, which can be caused by many different thing</a:t>
            </a:r>
          </a:p>
          <a:p>
            <a:r>
              <a:rPr lang="en-GB" dirty="0"/>
              <a:t>Emotions are your brain providing feedback to your brain</a:t>
            </a:r>
          </a:p>
          <a:p>
            <a:pPr lvl="1"/>
            <a:r>
              <a:rPr lang="en-GB" dirty="0"/>
              <a:t>Positive (reinforcing feedback) feels good</a:t>
            </a:r>
          </a:p>
          <a:p>
            <a:pPr lvl="1"/>
            <a:r>
              <a:rPr lang="en-GB" dirty="0"/>
              <a:t>Negative (inhibitory feedback) feels bad</a:t>
            </a:r>
          </a:p>
          <a:p>
            <a:r>
              <a:rPr lang="en-GB" dirty="0"/>
              <a:t>As a designer you can control the feedback</a:t>
            </a:r>
          </a:p>
          <a:p>
            <a:endParaRPr lang="en-GB" dirty="0"/>
          </a:p>
        </p:txBody>
      </p:sp>
      <p:sp>
        <p:nvSpPr>
          <p:cNvPr id="3" name="Title 2"/>
          <p:cNvSpPr>
            <a:spLocks noGrp="1"/>
          </p:cNvSpPr>
          <p:nvPr>
            <p:ph type="title"/>
          </p:nvPr>
        </p:nvSpPr>
        <p:spPr/>
        <p:txBody>
          <a:bodyPr/>
          <a:lstStyle/>
          <a:p>
            <a:r>
              <a:rPr lang="en-GB" dirty="0"/>
              <a:t>Rewards &amp; Punishments</a:t>
            </a:r>
          </a:p>
        </p:txBody>
      </p:sp>
    </p:spTree>
    <p:extLst>
      <p:ext uri="{BB962C8B-B14F-4D97-AF65-F5344CB8AC3E}">
        <p14:creationId xmlns:p14="http://schemas.microsoft.com/office/powerpoint/2010/main" val="44474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760640"/>
          </a:xfrm>
        </p:spPr>
        <p:txBody>
          <a:bodyPr>
            <a:normAutofit/>
          </a:bodyPr>
          <a:lstStyle/>
          <a:p>
            <a:r>
              <a:rPr lang="en-GB" dirty="0"/>
              <a:t>Over time humans can learn to feel positively or negatively about anything</a:t>
            </a:r>
          </a:p>
          <a:p>
            <a:pPr lvl="1"/>
            <a:r>
              <a:rPr lang="en-GB" dirty="0"/>
              <a:t>Stockholm Syndrome</a:t>
            </a:r>
          </a:p>
          <a:p>
            <a:r>
              <a:rPr lang="en-GB" dirty="0"/>
              <a:t>You then associate things with positive feelings because they have been relevant when you experienced rewards in the past</a:t>
            </a:r>
          </a:p>
          <a:p>
            <a:pPr lvl="1"/>
            <a:r>
              <a:rPr lang="en-GB" dirty="0"/>
              <a:t>Even if these are false beliefs (superstitions)</a:t>
            </a:r>
          </a:p>
          <a:p>
            <a:pPr lvl="1"/>
            <a:r>
              <a:rPr lang="en-GB" dirty="0"/>
              <a:t>Punishments are related to negative associations</a:t>
            </a:r>
          </a:p>
          <a:p>
            <a:r>
              <a:rPr lang="en-GB" dirty="0"/>
              <a:t>Many associations come pre-installed into users, but UX designers can also create them</a:t>
            </a:r>
          </a:p>
          <a:p>
            <a:pPr lvl="1"/>
            <a:r>
              <a:rPr lang="en-GB" dirty="0"/>
              <a:t>Make your users feel good or bad</a:t>
            </a:r>
          </a:p>
          <a:p>
            <a:pPr lvl="1"/>
            <a:r>
              <a:rPr lang="en-GB" dirty="0"/>
              <a:t>Over time this will create lasting behaviours that boost engagement</a:t>
            </a:r>
          </a:p>
        </p:txBody>
      </p:sp>
      <p:sp>
        <p:nvSpPr>
          <p:cNvPr id="3" name="Title 2"/>
          <p:cNvSpPr>
            <a:spLocks noGrp="1"/>
          </p:cNvSpPr>
          <p:nvPr>
            <p:ph type="title"/>
          </p:nvPr>
        </p:nvSpPr>
        <p:spPr/>
        <p:txBody>
          <a:bodyPr/>
          <a:lstStyle/>
          <a:p>
            <a:r>
              <a:rPr lang="en-GB" dirty="0"/>
              <a:t>Learning = Associations = Beliefs</a:t>
            </a:r>
          </a:p>
        </p:txBody>
      </p:sp>
    </p:spTree>
    <p:extLst>
      <p:ext uri="{BB962C8B-B14F-4D97-AF65-F5344CB8AC3E}">
        <p14:creationId xmlns:p14="http://schemas.microsoft.com/office/powerpoint/2010/main" val="2920987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You must create experiences, not just observe them</a:t>
            </a:r>
          </a:p>
          <a:p>
            <a:pPr lvl="1"/>
            <a:r>
              <a:rPr lang="en-GB" dirty="0"/>
              <a:t>This means doing more than rewarding and punishing what users do naturally</a:t>
            </a:r>
          </a:p>
          <a:p>
            <a:pPr lvl="1"/>
            <a:r>
              <a:rPr lang="en-GB" dirty="0"/>
              <a:t>We need to condition (= train) people to do perform specific actions</a:t>
            </a:r>
          </a:p>
          <a:p>
            <a:pPr lvl="1"/>
            <a:r>
              <a:rPr lang="en-GB" dirty="0"/>
              <a:t>People will pay for reward if the reward is worth it</a:t>
            </a:r>
          </a:p>
          <a:p>
            <a:pPr lvl="1"/>
            <a:r>
              <a:rPr lang="en-GB" dirty="0"/>
              <a:t>The first reward should be free. Always.</a:t>
            </a:r>
          </a:p>
          <a:p>
            <a:endParaRPr lang="en-GB" dirty="0"/>
          </a:p>
          <a:p>
            <a:r>
              <a:rPr lang="en-GB" dirty="0"/>
              <a:t>The UX designer’s aim is to get the user to have a positive emotional experience within a minute </a:t>
            </a:r>
          </a:p>
        </p:txBody>
      </p:sp>
      <p:sp>
        <p:nvSpPr>
          <p:cNvPr id="3" name="Title 2"/>
          <p:cNvSpPr>
            <a:spLocks noGrp="1"/>
          </p:cNvSpPr>
          <p:nvPr>
            <p:ph type="title"/>
          </p:nvPr>
        </p:nvSpPr>
        <p:spPr/>
        <p:txBody>
          <a:bodyPr/>
          <a:lstStyle/>
          <a:p>
            <a:r>
              <a:rPr lang="en-GB" dirty="0"/>
              <a:t>Conditioning &amp; Addiction</a:t>
            </a:r>
          </a:p>
        </p:txBody>
      </p:sp>
    </p:spTree>
    <p:extLst>
      <p:ext uri="{BB962C8B-B14F-4D97-AF65-F5344CB8AC3E}">
        <p14:creationId xmlns:p14="http://schemas.microsoft.com/office/powerpoint/2010/main" val="1511000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Classical</a:t>
            </a:r>
          </a:p>
          <a:p>
            <a:pPr lvl="1"/>
            <a:r>
              <a:rPr lang="en-GB" dirty="0"/>
              <a:t>Connect a signal of your choice to an existing behaviour</a:t>
            </a:r>
          </a:p>
          <a:p>
            <a:pPr lvl="1"/>
            <a:r>
              <a:rPr lang="en-GB" dirty="0"/>
              <a:t>Pavlov – trained dogs to associate a bell with food; eventually they would start drooling at the bell</a:t>
            </a:r>
          </a:p>
          <a:p>
            <a:r>
              <a:rPr lang="en-GB" dirty="0"/>
              <a:t>Operant</a:t>
            </a:r>
          </a:p>
          <a:p>
            <a:pPr lvl="1"/>
            <a:r>
              <a:rPr lang="en-GB" dirty="0"/>
              <a:t>Reward or punish a random act</a:t>
            </a:r>
          </a:p>
          <a:p>
            <a:pPr lvl="1"/>
            <a:r>
              <a:rPr lang="en-GB" dirty="0"/>
              <a:t>You write a comment on a FB post. 10 people like it so you write another. You write another. 5 likes. You write another. Someone calls you an idiot. You write another, more like the first two. 8 likes.</a:t>
            </a:r>
          </a:p>
          <a:p>
            <a:pPr lvl="1"/>
            <a:r>
              <a:rPr lang="en-GB" dirty="0"/>
              <a:t>You have now been trained to write comments like the first two</a:t>
            </a:r>
          </a:p>
        </p:txBody>
      </p:sp>
      <p:sp>
        <p:nvSpPr>
          <p:cNvPr id="3" name="Title 2"/>
          <p:cNvSpPr>
            <a:spLocks noGrp="1"/>
          </p:cNvSpPr>
          <p:nvPr>
            <p:ph type="title"/>
          </p:nvPr>
        </p:nvSpPr>
        <p:spPr/>
        <p:txBody>
          <a:bodyPr/>
          <a:lstStyle/>
          <a:p>
            <a:r>
              <a:rPr lang="en-GB" dirty="0"/>
              <a:t>Types of Conditioning</a:t>
            </a:r>
          </a:p>
        </p:txBody>
      </p:sp>
    </p:spTree>
    <p:extLst>
      <p:ext uri="{BB962C8B-B14F-4D97-AF65-F5344CB8AC3E}">
        <p14:creationId xmlns:p14="http://schemas.microsoft.com/office/powerpoint/2010/main" val="199587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Reward is not necessarily money; it might be ease of use or extra features</a:t>
            </a:r>
          </a:p>
          <a:p>
            <a:r>
              <a:rPr lang="en-GB" dirty="0"/>
              <a:t>Punishment is not necessarily pain; this might be effort or money</a:t>
            </a:r>
          </a:p>
          <a:p>
            <a:endParaRPr lang="en-GB" dirty="0"/>
          </a:p>
          <a:p>
            <a:r>
              <a:rPr lang="en-GB" dirty="0"/>
              <a:t>Rewards might be giving something good or taking away something bad</a:t>
            </a:r>
          </a:p>
          <a:p>
            <a:r>
              <a:rPr lang="en-GB" dirty="0"/>
              <a:t>Punishments might be giving something bad or taking away something good</a:t>
            </a:r>
          </a:p>
          <a:p>
            <a:endParaRPr lang="en-GB" dirty="0"/>
          </a:p>
        </p:txBody>
      </p:sp>
      <p:sp>
        <p:nvSpPr>
          <p:cNvPr id="3" name="Title 2"/>
          <p:cNvSpPr>
            <a:spLocks noGrp="1"/>
          </p:cNvSpPr>
          <p:nvPr>
            <p:ph type="title"/>
          </p:nvPr>
        </p:nvSpPr>
        <p:spPr/>
        <p:txBody>
          <a:bodyPr/>
          <a:lstStyle/>
          <a:p>
            <a:r>
              <a:rPr lang="en-GB" dirty="0"/>
              <a:t>Types of Rewards and Punishments</a:t>
            </a:r>
          </a:p>
        </p:txBody>
      </p:sp>
    </p:spTree>
    <p:extLst>
      <p:ext uri="{BB962C8B-B14F-4D97-AF65-F5344CB8AC3E}">
        <p14:creationId xmlns:p14="http://schemas.microsoft.com/office/powerpoint/2010/main" val="1414332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normAutofit lnSpcReduction="10000"/>
          </a:bodyPr>
          <a:lstStyle/>
          <a:p>
            <a:r>
              <a:rPr lang="en-GB" dirty="0"/>
              <a:t>What rewards and punishments are used in the following:</a:t>
            </a:r>
          </a:p>
          <a:p>
            <a:pPr lvl="1"/>
            <a:r>
              <a:rPr lang="en-GB" dirty="0"/>
              <a:t>Ingress</a:t>
            </a:r>
          </a:p>
          <a:p>
            <a:pPr lvl="1"/>
            <a:r>
              <a:rPr lang="en-GB" dirty="0" err="1"/>
              <a:t>Pokemon</a:t>
            </a:r>
            <a:r>
              <a:rPr lang="en-GB" dirty="0"/>
              <a:t> Go</a:t>
            </a:r>
          </a:p>
          <a:p>
            <a:pPr lvl="1"/>
            <a:r>
              <a:rPr lang="cy-GB" dirty="0"/>
              <a:t>Facebook</a:t>
            </a:r>
            <a:endParaRPr lang="en-GB" dirty="0"/>
          </a:p>
          <a:p>
            <a:pPr lvl="1"/>
            <a:r>
              <a:rPr lang="en-GB" dirty="0"/>
              <a:t>Amazon</a:t>
            </a:r>
          </a:p>
          <a:p>
            <a:pPr lvl="1"/>
            <a:r>
              <a:rPr lang="en-GB" dirty="0"/>
              <a:t>Moodle</a:t>
            </a:r>
          </a:p>
          <a:p>
            <a:pPr lvl="1"/>
            <a:r>
              <a:rPr lang="en-GB" dirty="0"/>
              <a:t>UWTSD website</a:t>
            </a:r>
          </a:p>
          <a:p>
            <a:endParaRPr lang="en-GB" dirty="0"/>
          </a:p>
          <a:p>
            <a:r>
              <a:rPr lang="en-GB" dirty="0"/>
              <a:t>What examples of classical and operant training exist in these systems?</a:t>
            </a:r>
          </a:p>
          <a:p>
            <a:r>
              <a:rPr lang="en-GB" dirty="0"/>
              <a:t>Are there any places where these could be used but are not at present?</a:t>
            </a:r>
          </a:p>
          <a:p>
            <a:pPr lvl="1"/>
            <a:endParaRPr lang="en-GB" dirty="0"/>
          </a:p>
        </p:txBody>
      </p:sp>
      <p:sp>
        <p:nvSpPr>
          <p:cNvPr id="5" name="Title 4"/>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2452832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363272" cy="5877272"/>
          </a:xfrm>
        </p:spPr>
        <p:txBody>
          <a:bodyPr>
            <a:normAutofit lnSpcReduction="10000"/>
          </a:bodyPr>
          <a:lstStyle/>
          <a:p>
            <a:r>
              <a:rPr lang="en-GB" dirty="0"/>
              <a:t>Behaviour cannot be shaped overnight</a:t>
            </a:r>
          </a:p>
          <a:p>
            <a:r>
              <a:rPr lang="en-GB" dirty="0"/>
              <a:t>Big rewards can be promised, but there must be a clear way of showing progress towards them</a:t>
            </a:r>
          </a:p>
          <a:p>
            <a:r>
              <a:rPr lang="en-GB" dirty="0"/>
              <a:t>Initial rewards should be small and immediate</a:t>
            </a:r>
          </a:p>
          <a:p>
            <a:r>
              <a:rPr lang="en-GB" dirty="0"/>
              <a:t>Regular rewards</a:t>
            </a:r>
          </a:p>
          <a:p>
            <a:pPr lvl="1"/>
            <a:r>
              <a:rPr lang="en-GB" dirty="0"/>
              <a:t>‘Every X times’ rewards get boring and people come to expect them. This generates quantity rather than quality</a:t>
            </a:r>
          </a:p>
          <a:p>
            <a:r>
              <a:rPr lang="en-GB" dirty="0"/>
              <a:t>Random rewards</a:t>
            </a:r>
          </a:p>
          <a:p>
            <a:pPr lvl="1"/>
            <a:r>
              <a:rPr lang="en-GB" dirty="0"/>
              <a:t>‘Slot machine’ rewards are random but often enough to keep you interested</a:t>
            </a:r>
          </a:p>
          <a:p>
            <a:pPr lvl="1"/>
            <a:r>
              <a:rPr lang="en-GB" dirty="0"/>
              <a:t>Random rewards based on quality of content leads to an overall rise in content level by making users selfish</a:t>
            </a:r>
          </a:p>
        </p:txBody>
      </p:sp>
      <p:sp>
        <p:nvSpPr>
          <p:cNvPr id="3" name="Title 2"/>
          <p:cNvSpPr>
            <a:spLocks noGrp="1"/>
          </p:cNvSpPr>
          <p:nvPr>
            <p:ph type="title"/>
          </p:nvPr>
        </p:nvSpPr>
        <p:spPr/>
        <p:txBody>
          <a:bodyPr/>
          <a:lstStyle/>
          <a:p>
            <a:r>
              <a:rPr lang="en-GB" dirty="0"/>
              <a:t>Shaping Behaviour</a:t>
            </a:r>
          </a:p>
        </p:txBody>
      </p:sp>
    </p:spTree>
    <p:extLst>
      <p:ext uri="{BB962C8B-B14F-4D97-AF65-F5344CB8AC3E}">
        <p14:creationId xmlns:p14="http://schemas.microsoft.com/office/powerpoint/2010/main" val="3195708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So far we have considered rewards OR punishments</a:t>
            </a:r>
          </a:p>
          <a:p>
            <a:r>
              <a:rPr lang="en-GB" dirty="0"/>
              <a:t>Rewarding an action and punishing the user for not doing that action can lead to addiction</a:t>
            </a:r>
          </a:p>
          <a:p>
            <a:r>
              <a:rPr lang="en-GB" dirty="0"/>
              <a:t>Consider </a:t>
            </a:r>
            <a:r>
              <a:rPr lang="en-GB" dirty="0" err="1"/>
              <a:t>FarmVille</a:t>
            </a:r>
            <a:endParaRPr lang="en-GB" dirty="0"/>
          </a:p>
          <a:p>
            <a:pPr lvl="1"/>
            <a:r>
              <a:rPr lang="en-GB" dirty="0"/>
              <a:t>It’s easy to start to play</a:t>
            </a:r>
          </a:p>
          <a:p>
            <a:pPr lvl="1"/>
            <a:r>
              <a:rPr lang="en-GB" dirty="0"/>
              <a:t>Keep playing and your farm thrives</a:t>
            </a:r>
          </a:p>
          <a:p>
            <a:pPr lvl="1"/>
            <a:r>
              <a:rPr lang="en-GB" dirty="0"/>
              <a:t>Keep playing and your farm grows</a:t>
            </a:r>
          </a:p>
          <a:p>
            <a:pPr lvl="1"/>
            <a:r>
              <a:rPr lang="en-GB" dirty="0"/>
              <a:t>Keep playing and you get stuff</a:t>
            </a:r>
          </a:p>
          <a:p>
            <a:pPr lvl="1"/>
            <a:r>
              <a:rPr lang="en-GB" dirty="0"/>
              <a:t>Stop playing and everything dies… unless you invite your friends or pay real money</a:t>
            </a:r>
          </a:p>
          <a:p>
            <a:endParaRPr lang="en-GB" dirty="0"/>
          </a:p>
        </p:txBody>
      </p:sp>
      <p:sp>
        <p:nvSpPr>
          <p:cNvPr id="3" name="Title 2"/>
          <p:cNvSpPr>
            <a:spLocks noGrp="1"/>
          </p:cNvSpPr>
          <p:nvPr>
            <p:ph type="title"/>
          </p:nvPr>
        </p:nvSpPr>
        <p:spPr/>
        <p:txBody>
          <a:bodyPr/>
          <a:lstStyle/>
          <a:p>
            <a:r>
              <a:rPr lang="en-GB" dirty="0"/>
              <a:t>Addiction</a:t>
            </a:r>
          </a:p>
        </p:txBody>
      </p:sp>
      <p:pic>
        <p:nvPicPr>
          <p:cNvPr id="1026" name="Picture 2" descr="https://upload.wikimedia.org/wikipedia/en/6/64/FarmVille_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2924944"/>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54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lstStyle/>
          <a:p>
            <a:r>
              <a:rPr lang="en-GB" dirty="0"/>
              <a:t>How would you approach attempting to get students addicted to checking Moodle and their student emails? </a:t>
            </a:r>
          </a:p>
          <a:p>
            <a:endParaRPr lang="en-GB" dirty="0"/>
          </a:p>
          <a:p>
            <a:endParaRPr lang="en-GB" dirty="0"/>
          </a:p>
          <a:p>
            <a:r>
              <a:rPr lang="en-GB" dirty="0"/>
              <a:t>And how would you, as games design students, game the system? </a:t>
            </a:r>
            <a:r>
              <a:rPr lang="en-GB" dirty="0">
                <a:sym typeface="Wingdings" panose="05000000000000000000" pitchFamily="2" charset="2"/>
              </a:rPr>
              <a:t></a:t>
            </a:r>
            <a:endParaRPr lang="en-GB" dirty="0"/>
          </a:p>
        </p:txBody>
      </p:sp>
      <p:sp>
        <p:nvSpPr>
          <p:cNvPr id="5" name="Title 4"/>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18514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507288" cy="5760640"/>
          </a:xfrm>
        </p:spPr>
        <p:txBody>
          <a:bodyPr>
            <a:normAutofit/>
          </a:bodyPr>
          <a:lstStyle/>
          <a:p>
            <a:r>
              <a:rPr lang="en-GB" dirty="0"/>
              <a:t>Games structure rewards and punishments in a way that leads users through a set of goals through feedback loops and progressive challenges</a:t>
            </a:r>
          </a:p>
          <a:p>
            <a:r>
              <a:rPr lang="en-GB" dirty="0"/>
              <a:t>Feedback loops</a:t>
            </a:r>
          </a:p>
          <a:p>
            <a:pPr lvl="1"/>
            <a:r>
              <a:rPr lang="en-GB" dirty="0"/>
              <a:t>Motivation </a:t>
            </a:r>
            <a:r>
              <a:rPr lang="en-GB" dirty="0">
                <a:sym typeface="Symbol" panose="05050102010706020507" pitchFamily="18" charset="2"/>
              </a:rPr>
              <a:t> Action  Feedback/Emotion  	Motivation</a:t>
            </a:r>
          </a:p>
          <a:p>
            <a:pPr lvl="1"/>
            <a:r>
              <a:rPr lang="en-GB" dirty="0">
                <a:sym typeface="Symbol" panose="05050102010706020507" pitchFamily="18" charset="2"/>
              </a:rPr>
              <a:t>Feedback needs to motivate the user to do the action again</a:t>
            </a:r>
          </a:p>
          <a:p>
            <a:r>
              <a:rPr lang="en-GB" dirty="0">
                <a:sym typeface="Symbol" panose="05050102010706020507" pitchFamily="18" charset="2"/>
              </a:rPr>
              <a:t>Progressive challenges</a:t>
            </a:r>
          </a:p>
          <a:p>
            <a:pPr lvl="1"/>
            <a:r>
              <a:rPr lang="en-GB" dirty="0">
                <a:sym typeface="Symbol" panose="05050102010706020507" pitchFamily="18" charset="2"/>
              </a:rPr>
              <a:t>Things are easy for new users, but more difficult for experienced users</a:t>
            </a:r>
          </a:p>
          <a:p>
            <a:pPr lvl="1"/>
            <a:r>
              <a:rPr lang="en-GB" dirty="0">
                <a:sym typeface="Symbol" panose="05050102010706020507" pitchFamily="18" charset="2"/>
              </a:rPr>
              <a:t>It’s not just doing something, it’s doing it better</a:t>
            </a:r>
            <a:endParaRPr lang="en-GB" dirty="0"/>
          </a:p>
          <a:p>
            <a:pPr lvl="1"/>
            <a:r>
              <a:rPr lang="en-GB" dirty="0"/>
              <a:t>Uses the motivation for status to manipulate users</a:t>
            </a:r>
          </a:p>
          <a:p>
            <a:pPr lvl="1"/>
            <a:endParaRPr lang="en-GB" dirty="0"/>
          </a:p>
        </p:txBody>
      </p:sp>
      <p:sp>
        <p:nvSpPr>
          <p:cNvPr id="3" name="Title 2"/>
          <p:cNvSpPr>
            <a:spLocks noGrp="1"/>
          </p:cNvSpPr>
          <p:nvPr>
            <p:ph type="title"/>
          </p:nvPr>
        </p:nvSpPr>
        <p:spPr/>
        <p:txBody>
          <a:bodyPr/>
          <a:lstStyle/>
          <a:p>
            <a:r>
              <a:rPr lang="en-GB" dirty="0"/>
              <a:t>Gamification</a:t>
            </a:r>
          </a:p>
        </p:txBody>
      </p:sp>
    </p:spTree>
    <p:extLst>
      <p:ext uri="{BB962C8B-B14F-4D97-AF65-F5344CB8AC3E}">
        <p14:creationId xmlns:p14="http://schemas.microsoft.com/office/powerpoint/2010/main" val="992593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980728"/>
            <a:ext cx="8229600" cy="5400600"/>
          </a:xfrm>
        </p:spPr>
        <p:txBody>
          <a:bodyPr/>
          <a:lstStyle/>
          <a:p>
            <a:r>
              <a:rPr lang="en-GB" dirty="0"/>
              <a:t>How would you approach gamifying the presentation of a module in Moodle?</a:t>
            </a:r>
          </a:p>
          <a:p>
            <a:endParaRPr lang="en-GB" dirty="0"/>
          </a:p>
          <a:p>
            <a:endParaRPr lang="en-GB" dirty="0"/>
          </a:p>
          <a:p>
            <a:r>
              <a:rPr lang="en-GB" dirty="0"/>
              <a:t>And how would you, as games design students, game the system? </a:t>
            </a:r>
            <a:r>
              <a:rPr lang="en-GB" dirty="0">
                <a:sym typeface="Wingdings" panose="05000000000000000000" pitchFamily="2" charset="2"/>
              </a:rPr>
              <a:t></a:t>
            </a:r>
            <a:endParaRPr lang="en-GB" dirty="0"/>
          </a:p>
        </p:txBody>
      </p:sp>
      <p:sp>
        <p:nvSpPr>
          <p:cNvPr id="5" name="Title 4"/>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2030012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a:t>Coming Soon…</a:t>
            </a:r>
            <a:endParaRPr lang="en-US"/>
          </a:p>
        </p:txBody>
      </p:sp>
      <p:sp>
        <p:nvSpPr>
          <p:cNvPr id="155651" name="Rectangle 3"/>
          <p:cNvSpPr>
            <a:spLocks noGrp="1" noChangeArrowheads="1"/>
          </p:cNvSpPr>
          <p:nvPr>
            <p:ph idx="1"/>
          </p:nvPr>
        </p:nvSpPr>
        <p:spPr/>
        <p:txBody>
          <a:bodyPr/>
          <a:lstStyle/>
          <a:p>
            <a:pPr eaLnBrk="1" hangingPunct="1">
              <a:defRPr/>
            </a:pPr>
            <a:r>
              <a:rPr lang="en-GB" dirty="0"/>
              <a:t>Next lecture: Dark Patterns</a:t>
            </a:r>
          </a:p>
          <a:p>
            <a:pPr eaLnBrk="1" hangingPunct="1">
              <a:defRPr/>
            </a:pPr>
            <a:endParaRPr lang="en-GB" dirty="0"/>
          </a:p>
          <a:p>
            <a:pPr eaLnBrk="1" hangingPunct="1">
              <a:defRPr/>
            </a:pPr>
            <a:endParaRPr lang="en-GB" dirty="0"/>
          </a:p>
          <a:p>
            <a:pPr eaLnBrk="1" hangingPunct="1">
              <a:defRPr/>
            </a:pPr>
            <a:r>
              <a:rPr lang="en-GB" dirty="0"/>
              <a:t>Homework: Read the articles linked to this lecture on Moodle.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15607</TotalTime>
  <Words>866</Words>
  <Application>Microsoft Office PowerPoint</Application>
  <PresentationFormat>On-screen Show (4:3)</PresentationFormat>
  <Paragraphs>110</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Georgia</vt:lpstr>
      <vt:lpstr>Times</vt:lpstr>
      <vt:lpstr>Trebuchet MS</vt:lpstr>
      <vt:lpstr>Wingdings</vt:lpstr>
      <vt:lpstr>Wingdings 2</vt:lpstr>
      <vt:lpstr>Nik2013</vt:lpstr>
      <vt:lpstr>Usability Engineering</vt:lpstr>
      <vt:lpstr>Designing with Intent</vt:lpstr>
      <vt:lpstr>Rewards &amp; Punishments</vt:lpstr>
      <vt:lpstr>Learning = Associations = Beliefs</vt:lpstr>
      <vt:lpstr>Conditioning &amp; Addiction</vt:lpstr>
      <vt:lpstr>Types of Conditioning</vt:lpstr>
      <vt:lpstr>Types of Rewards and Punishments</vt:lpstr>
      <vt:lpstr>Activity</vt:lpstr>
      <vt:lpstr>Shaping Behaviour</vt:lpstr>
      <vt:lpstr>Addiction</vt:lpstr>
      <vt:lpstr>Activity</vt:lpstr>
      <vt:lpstr>Gamification</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cp:lastModifiedBy>
  <cp:revision>202</cp:revision>
  <dcterms:created xsi:type="dcterms:W3CDTF">2003-09-29T11:49:22Z</dcterms:created>
  <dcterms:modified xsi:type="dcterms:W3CDTF">2023-02-28T12:41:54Z</dcterms:modified>
</cp:coreProperties>
</file>