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1A1FB2-B112-4C9A-8AF6-94E6B9000B09}" v="556" dt="2026-06-19T08:04:16.774"/>
    <p1510:client id="{F0EF6318-75A9-4E3C-94BB-2D3BB69E478C}" v="108" dt="2026-06-19T08:55:12.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61"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BBDB6B-E6A2-4AD4-B484-BBB8FD415D18}"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423E5FB-FB62-4E64-8016-38C19148519F}">
      <dgm:prSet custT="1"/>
      <dgm:spPr/>
      <dgm:t>
        <a:bodyPr/>
        <a:lstStyle/>
        <a:p>
          <a:pPr algn="just">
            <a:buNone/>
          </a:pPr>
          <a:r>
            <a:rPr lang="en-US" sz="2400" b="0" i="0" dirty="0" err="1">
              <a:latin typeface="Times New Roman" panose="02020603050405020304" pitchFamily="18" charset="0"/>
              <a:cs typeface="Times New Roman" panose="02020603050405020304" pitchFamily="18" charset="0"/>
            </a:rPr>
            <a:t>VerdeMode</a:t>
          </a:r>
          <a:r>
            <a:rPr lang="en-US" sz="2400" b="0" i="0" dirty="0">
              <a:latin typeface="Times New Roman" panose="02020603050405020304" pitchFamily="18" charset="0"/>
              <a:cs typeface="Times New Roman" panose="02020603050405020304" pitchFamily="18" charset="0"/>
            </a:rPr>
            <a:t> Studio is a sustainable fashion company with a tagline of “Style With Purpose”. </a:t>
          </a:r>
          <a:endParaRPr lang="en-US" sz="2400" dirty="0">
            <a:latin typeface="Times New Roman" panose="02020603050405020304" pitchFamily="18" charset="0"/>
            <a:cs typeface="Times New Roman" panose="02020603050405020304" pitchFamily="18" charset="0"/>
          </a:endParaRPr>
        </a:p>
      </dgm:t>
    </dgm:pt>
    <dgm:pt modelId="{49B6CC6C-218B-4059-8EBD-0F4284E808A2}" type="parTrans" cxnId="{B571F190-7186-4814-B0E9-8B5ADE2CE05A}">
      <dgm:prSet/>
      <dgm:spPr/>
      <dgm:t>
        <a:bodyPr/>
        <a:lstStyle/>
        <a:p>
          <a:endParaRPr lang="en-US"/>
        </a:p>
      </dgm:t>
    </dgm:pt>
    <dgm:pt modelId="{FA8CC461-6E2F-49F2-A40B-E8F5FA869E4A}" type="sibTrans" cxnId="{B571F190-7186-4814-B0E9-8B5ADE2CE05A}">
      <dgm:prSet/>
      <dgm:spPr/>
      <dgm:t>
        <a:bodyPr/>
        <a:lstStyle/>
        <a:p>
          <a:endParaRPr lang="en-US"/>
        </a:p>
      </dgm:t>
    </dgm:pt>
    <dgm:pt modelId="{A9D48DC1-7C07-4DB8-B27A-6B1EF925FC7B}">
      <dgm:prSet custT="1"/>
      <dgm:spPr/>
      <dgm:t>
        <a:bodyPr/>
        <a:lstStyle/>
        <a:p>
          <a:pPr algn="just">
            <a:buNone/>
          </a:pPr>
          <a:r>
            <a:rPr lang="en-US" sz="2400" b="0" i="0" dirty="0">
              <a:latin typeface="Times New Roman" panose="02020603050405020304" pitchFamily="18" charset="0"/>
              <a:cs typeface="Times New Roman" panose="02020603050405020304" pitchFamily="18" charset="0"/>
            </a:rPr>
            <a:t>The company provides eco-friendly clothing and ethically made fashion accessories. </a:t>
          </a:r>
          <a:endParaRPr lang="en-US" sz="2400" dirty="0">
            <a:latin typeface="Times New Roman" panose="02020603050405020304" pitchFamily="18" charset="0"/>
            <a:cs typeface="Times New Roman" panose="02020603050405020304" pitchFamily="18" charset="0"/>
          </a:endParaRPr>
        </a:p>
      </dgm:t>
    </dgm:pt>
    <dgm:pt modelId="{03A83C65-0EDA-4EDD-88D9-25D87B659E56}" type="parTrans" cxnId="{9F66ED52-9746-4D8B-935E-80A7EE0E418D}">
      <dgm:prSet/>
      <dgm:spPr/>
      <dgm:t>
        <a:bodyPr/>
        <a:lstStyle/>
        <a:p>
          <a:endParaRPr lang="en-US"/>
        </a:p>
      </dgm:t>
    </dgm:pt>
    <dgm:pt modelId="{28675DFE-9D36-46DD-9173-64A90E5C85D1}" type="sibTrans" cxnId="{9F66ED52-9746-4D8B-935E-80A7EE0E418D}">
      <dgm:prSet/>
      <dgm:spPr/>
      <dgm:t>
        <a:bodyPr/>
        <a:lstStyle/>
        <a:p>
          <a:endParaRPr lang="en-US"/>
        </a:p>
      </dgm:t>
    </dgm:pt>
    <dgm:pt modelId="{05903906-6E20-4D79-A689-96560986E649}">
      <dgm:prSet custT="1"/>
      <dgm:spPr/>
      <dgm:t>
        <a:bodyPr/>
        <a:lstStyle/>
        <a:p>
          <a:pPr algn="just">
            <a:buNone/>
          </a:pPr>
          <a:r>
            <a:rPr lang="en-US" sz="2400" b="0" i="0" dirty="0">
              <a:latin typeface="Times New Roman" panose="02020603050405020304" pitchFamily="18" charset="0"/>
              <a:cs typeface="Times New Roman" panose="02020603050405020304" pitchFamily="18" charset="0"/>
            </a:rPr>
            <a:t>All products are made from responsibly sourced materials and environmentally mindful practices. </a:t>
          </a:r>
          <a:endParaRPr lang="en-US" sz="2400" dirty="0">
            <a:latin typeface="Times New Roman" panose="02020603050405020304" pitchFamily="18" charset="0"/>
            <a:cs typeface="Times New Roman" panose="02020603050405020304" pitchFamily="18" charset="0"/>
          </a:endParaRPr>
        </a:p>
      </dgm:t>
    </dgm:pt>
    <dgm:pt modelId="{EC63B1D0-96EF-4778-B3C1-DAF1C44D3E20}" type="parTrans" cxnId="{8633A19B-589E-4963-BFD4-E75E2BE5A0F8}">
      <dgm:prSet/>
      <dgm:spPr/>
      <dgm:t>
        <a:bodyPr/>
        <a:lstStyle/>
        <a:p>
          <a:endParaRPr lang="en-US"/>
        </a:p>
      </dgm:t>
    </dgm:pt>
    <dgm:pt modelId="{CFF6E048-122D-4453-9456-42EE71F95749}" type="sibTrans" cxnId="{8633A19B-589E-4963-BFD4-E75E2BE5A0F8}">
      <dgm:prSet/>
      <dgm:spPr/>
      <dgm:t>
        <a:bodyPr/>
        <a:lstStyle/>
        <a:p>
          <a:endParaRPr lang="en-US"/>
        </a:p>
      </dgm:t>
    </dgm:pt>
    <dgm:pt modelId="{226B6A88-8B25-4632-9ECA-05E89B33FFD5}">
      <dgm:prSet custT="1"/>
      <dgm:spPr/>
      <dgm:t>
        <a:bodyPr/>
        <a:lstStyle/>
        <a:p>
          <a:pPr algn="just">
            <a:buNone/>
          </a:pPr>
          <a:r>
            <a:rPr lang="en-US" sz="2400" b="0" i="0" dirty="0">
              <a:latin typeface="Times New Roman" panose="02020603050405020304" pitchFamily="18" charset="0"/>
              <a:cs typeface="Times New Roman" panose="02020603050405020304" pitchFamily="18" charset="0"/>
            </a:rPr>
            <a:t>The audience is environmentally conscious and a target group of students, professionals and creatives aged 20-45. </a:t>
          </a:r>
          <a:endParaRPr lang="en-US" sz="2400" dirty="0">
            <a:latin typeface="Times New Roman" panose="02020603050405020304" pitchFamily="18" charset="0"/>
            <a:cs typeface="Times New Roman" panose="02020603050405020304" pitchFamily="18" charset="0"/>
          </a:endParaRPr>
        </a:p>
      </dgm:t>
    </dgm:pt>
    <dgm:pt modelId="{EB767F6A-4BD6-440B-9DB3-AE969ABDDA83}" type="parTrans" cxnId="{656D74DB-6F64-4727-B20E-E3D517A5CF10}">
      <dgm:prSet/>
      <dgm:spPr/>
      <dgm:t>
        <a:bodyPr/>
        <a:lstStyle/>
        <a:p>
          <a:endParaRPr lang="en-US"/>
        </a:p>
      </dgm:t>
    </dgm:pt>
    <dgm:pt modelId="{E919CF34-D519-4C67-BB42-E46E0B4E0BF5}" type="sibTrans" cxnId="{656D74DB-6F64-4727-B20E-E3D517A5CF10}">
      <dgm:prSet/>
      <dgm:spPr/>
      <dgm:t>
        <a:bodyPr/>
        <a:lstStyle/>
        <a:p>
          <a:endParaRPr lang="en-US"/>
        </a:p>
      </dgm:t>
    </dgm:pt>
    <dgm:pt modelId="{77341D10-F664-41F9-A446-9E023E33A56E}">
      <dgm:prSet custT="1"/>
      <dgm:spPr/>
      <dgm:t>
        <a:bodyPr/>
        <a:lstStyle/>
        <a:p>
          <a:pPr algn="just">
            <a:buNone/>
          </a:pPr>
          <a:r>
            <a:rPr lang="en-US" sz="2400" b="0" i="0" dirty="0">
              <a:latin typeface="Times New Roman" panose="02020603050405020304" pitchFamily="18" charset="0"/>
              <a:cs typeface="Times New Roman" panose="02020603050405020304" pitchFamily="18" charset="0"/>
            </a:rPr>
            <a:t>The main business objective is to build a solid online brand identity to raise brand awareness, customer engagement, and online sales. </a:t>
          </a:r>
          <a:endParaRPr lang="en-US" sz="2400" dirty="0">
            <a:latin typeface="Times New Roman" panose="02020603050405020304" pitchFamily="18" charset="0"/>
            <a:cs typeface="Times New Roman" panose="02020603050405020304" pitchFamily="18" charset="0"/>
          </a:endParaRPr>
        </a:p>
      </dgm:t>
    </dgm:pt>
    <dgm:pt modelId="{5CFBDA73-86DD-42C3-B975-32446429325F}" type="parTrans" cxnId="{46977807-B731-4535-94CA-D399249EE561}">
      <dgm:prSet/>
      <dgm:spPr/>
      <dgm:t>
        <a:bodyPr/>
        <a:lstStyle/>
        <a:p>
          <a:endParaRPr lang="en-US"/>
        </a:p>
      </dgm:t>
    </dgm:pt>
    <dgm:pt modelId="{D029E03D-4D5B-4B92-9081-94CA92FF8FE2}" type="sibTrans" cxnId="{46977807-B731-4535-94CA-D399249EE561}">
      <dgm:prSet/>
      <dgm:spPr/>
      <dgm:t>
        <a:bodyPr/>
        <a:lstStyle/>
        <a:p>
          <a:endParaRPr lang="en-US"/>
        </a:p>
      </dgm:t>
    </dgm:pt>
    <dgm:pt modelId="{9CC28BDC-CCCE-4792-A26C-59D9824DE71C}" type="pres">
      <dgm:prSet presAssocID="{EDBBDB6B-E6A2-4AD4-B484-BBB8FD415D18}" presName="outerComposite" presStyleCnt="0">
        <dgm:presLayoutVars>
          <dgm:chMax val="5"/>
          <dgm:dir/>
          <dgm:resizeHandles val="exact"/>
        </dgm:presLayoutVars>
      </dgm:prSet>
      <dgm:spPr/>
    </dgm:pt>
    <dgm:pt modelId="{76F6339E-BCD3-4203-B522-52E3314F8CA1}" type="pres">
      <dgm:prSet presAssocID="{EDBBDB6B-E6A2-4AD4-B484-BBB8FD415D18}" presName="dummyMaxCanvas" presStyleCnt="0">
        <dgm:presLayoutVars/>
      </dgm:prSet>
      <dgm:spPr/>
    </dgm:pt>
    <dgm:pt modelId="{7235B6B9-9517-4CBE-B535-740AFF45071A}" type="pres">
      <dgm:prSet presAssocID="{EDBBDB6B-E6A2-4AD4-B484-BBB8FD415D18}" presName="FiveNodes_1" presStyleLbl="node1" presStyleIdx="0" presStyleCnt="5">
        <dgm:presLayoutVars>
          <dgm:bulletEnabled val="1"/>
        </dgm:presLayoutVars>
      </dgm:prSet>
      <dgm:spPr/>
    </dgm:pt>
    <dgm:pt modelId="{0D3FD185-FA26-4BBB-A3A9-CF7558DEBE90}" type="pres">
      <dgm:prSet presAssocID="{EDBBDB6B-E6A2-4AD4-B484-BBB8FD415D18}" presName="FiveNodes_2" presStyleLbl="node1" presStyleIdx="1" presStyleCnt="5">
        <dgm:presLayoutVars>
          <dgm:bulletEnabled val="1"/>
        </dgm:presLayoutVars>
      </dgm:prSet>
      <dgm:spPr/>
    </dgm:pt>
    <dgm:pt modelId="{9EDB24C7-6F3E-4AF8-8146-A89B36638F92}" type="pres">
      <dgm:prSet presAssocID="{EDBBDB6B-E6A2-4AD4-B484-BBB8FD415D18}" presName="FiveNodes_3" presStyleLbl="node1" presStyleIdx="2" presStyleCnt="5">
        <dgm:presLayoutVars>
          <dgm:bulletEnabled val="1"/>
        </dgm:presLayoutVars>
      </dgm:prSet>
      <dgm:spPr/>
    </dgm:pt>
    <dgm:pt modelId="{47D36EB1-E970-43D3-B579-B033C9B4AF11}" type="pres">
      <dgm:prSet presAssocID="{EDBBDB6B-E6A2-4AD4-B484-BBB8FD415D18}" presName="FiveNodes_4" presStyleLbl="node1" presStyleIdx="3" presStyleCnt="5">
        <dgm:presLayoutVars>
          <dgm:bulletEnabled val="1"/>
        </dgm:presLayoutVars>
      </dgm:prSet>
      <dgm:spPr/>
    </dgm:pt>
    <dgm:pt modelId="{0828E3EB-184C-48E5-8A98-B677B4C701DC}" type="pres">
      <dgm:prSet presAssocID="{EDBBDB6B-E6A2-4AD4-B484-BBB8FD415D18}" presName="FiveNodes_5" presStyleLbl="node1" presStyleIdx="4" presStyleCnt="5" custScaleX="103632">
        <dgm:presLayoutVars>
          <dgm:bulletEnabled val="1"/>
        </dgm:presLayoutVars>
      </dgm:prSet>
      <dgm:spPr/>
    </dgm:pt>
    <dgm:pt modelId="{91967BAF-B214-4483-B136-115516DE4A1F}" type="pres">
      <dgm:prSet presAssocID="{EDBBDB6B-E6A2-4AD4-B484-BBB8FD415D18}" presName="FiveConn_1-2" presStyleLbl="fgAccFollowNode1" presStyleIdx="0" presStyleCnt="4">
        <dgm:presLayoutVars>
          <dgm:bulletEnabled val="1"/>
        </dgm:presLayoutVars>
      </dgm:prSet>
      <dgm:spPr/>
    </dgm:pt>
    <dgm:pt modelId="{F6FE1DBA-CEC4-427D-9477-29E163E8BD58}" type="pres">
      <dgm:prSet presAssocID="{EDBBDB6B-E6A2-4AD4-B484-BBB8FD415D18}" presName="FiveConn_2-3" presStyleLbl="fgAccFollowNode1" presStyleIdx="1" presStyleCnt="4">
        <dgm:presLayoutVars>
          <dgm:bulletEnabled val="1"/>
        </dgm:presLayoutVars>
      </dgm:prSet>
      <dgm:spPr/>
    </dgm:pt>
    <dgm:pt modelId="{80474FCF-1880-4677-88D6-EC52D30B4862}" type="pres">
      <dgm:prSet presAssocID="{EDBBDB6B-E6A2-4AD4-B484-BBB8FD415D18}" presName="FiveConn_3-4" presStyleLbl="fgAccFollowNode1" presStyleIdx="2" presStyleCnt="4">
        <dgm:presLayoutVars>
          <dgm:bulletEnabled val="1"/>
        </dgm:presLayoutVars>
      </dgm:prSet>
      <dgm:spPr/>
    </dgm:pt>
    <dgm:pt modelId="{6CC34265-1271-4EB7-85DD-F780C78BE4D4}" type="pres">
      <dgm:prSet presAssocID="{EDBBDB6B-E6A2-4AD4-B484-BBB8FD415D18}" presName="FiveConn_4-5" presStyleLbl="fgAccFollowNode1" presStyleIdx="3" presStyleCnt="4">
        <dgm:presLayoutVars>
          <dgm:bulletEnabled val="1"/>
        </dgm:presLayoutVars>
      </dgm:prSet>
      <dgm:spPr/>
    </dgm:pt>
    <dgm:pt modelId="{C6E4EA00-622E-4EE2-A18F-ACAA7BFB3780}" type="pres">
      <dgm:prSet presAssocID="{EDBBDB6B-E6A2-4AD4-B484-BBB8FD415D18}" presName="FiveNodes_1_text" presStyleLbl="node1" presStyleIdx="4" presStyleCnt="5">
        <dgm:presLayoutVars>
          <dgm:bulletEnabled val="1"/>
        </dgm:presLayoutVars>
      </dgm:prSet>
      <dgm:spPr/>
    </dgm:pt>
    <dgm:pt modelId="{8EE44FB2-A8EF-4FEF-B233-4443363F5B38}" type="pres">
      <dgm:prSet presAssocID="{EDBBDB6B-E6A2-4AD4-B484-BBB8FD415D18}" presName="FiveNodes_2_text" presStyleLbl="node1" presStyleIdx="4" presStyleCnt="5">
        <dgm:presLayoutVars>
          <dgm:bulletEnabled val="1"/>
        </dgm:presLayoutVars>
      </dgm:prSet>
      <dgm:spPr/>
    </dgm:pt>
    <dgm:pt modelId="{FF09990C-2829-4E8A-BD2A-ECCFAD084F74}" type="pres">
      <dgm:prSet presAssocID="{EDBBDB6B-E6A2-4AD4-B484-BBB8FD415D18}" presName="FiveNodes_3_text" presStyleLbl="node1" presStyleIdx="4" presStyleCnt="5">
        <dgm:presLayoutVars>
          <dgm:bulletEnabled val="1"/>
        </dgm:presLayoutVars>
      </dgm:prSet>
      <dgm:spPr/>
    </dgm:pt>
    <dgm:pt modelId="{AF8CBC64-678B-4150-ADA8-6C54E3D91F4F}" type="pres">
      <dgm:prSet presAssocID="{EDBBDB6B-E6A2-4AD4-B484-BBB8FD415D18}" presName="FiveNodes_4_text" presStyleLbl="node1" presStyleIdx="4" presStyleCnt="5">
        <dgm:presLayoutVars>
          <dgm:bulletEnabled val="1"/>
        </dgm:presLayoutVars>
      </dgm:prSet>
      <dgm:spPr/>
    </dgm:pt>
    <dgm:pt modelId="{40F37EAA-E825-4EBD-AD6F-A3856781C0D7}" type="pres">
      <dgm:prSet presAssocID="{EDBBDB6B-E6A2-4AD4-B484-BBB8FD415D18}" presName="FiveNodes_5_text" presStyleLbl="node1" presStyleIdx="4" presStyleCnt="5">
        <dgm:presLayoutVars>
          <dgm:bulletEnabled val="1"/>
        </dgm:presLayoutVars>
      </dgm:prSet>
      <dgm:spPr/>
    </dgm:pt>
  </dgm:ptLst>
  <dgm:cxnLst>
    <dgm:cxn modelId="{46977807-B731-4535-94CA-D399249EE561}" srcId="{EDBBDB6B-E6A2-4AD4-B484-BBB8FD415D18}" destId="{77341D10-F664-41F9-A446-9E023E33A56E}" srcOrd="4" destOrd="0" parTransId="{5CFBDA73-86DD-42C3-B975-32446429325F}" sibTransId="{D029E03D-4D5B-4B92-9081-94CA92FF8FE2}"/>
    <dgm:cxn modelId="{C092501A-7C9E-4C2A-B7E3-7BDA437AB3AA}" type="presOf" srcId="{CFF6E048-122D-4453-9456-42EE71F95749}" destId="{80474FCF-1880-4677-88D6-EC52D30B4862}" srcOrd="0" destOrd="0" presId="urn:microsoft.com/office/officeart/2005/8/layout/vProcess5"/>
    <dgm:cxn modelId="{713EBD1C-8583-4514-8214-F72ED6FA0F94}" type="presOf" srcId="{FA8CC461-6E2F-49F2-A40B-E8F5FA869E4A}" destId="{91967BAF-B214-4483-B136-115516DE4A1F}" srcOrd="0" destOrd="0" presId="urn:microsoft.com/office/officeart/2005/8/layout/vProcess5"/>
    <dgm:cxn modelId="{D848FD2F-1256-421A-BD6B-99702667EDA3}" type="presOf" srcId="{05903906-6E20-4D79-A689-96560986E649}" destId="{FF09990C-2829-4E8A-BD2A-ECCFAD084F74}" srcOrd="1" destOrd="0" presId="urn:microsoft.com/office/officeart/2005/8/layout/vProcess5"/>
    <dgm:cxn modelId="{2A2DF362-7914-4103-8CFB-94F97C3D3B1A}" type="presOf" srcId="{2423E5FB-FB62-4E64-8016-38C19148519F}" destId="{7235B6B9-9517-4CBE-B535-740AFF45071A}" srcOrd="0" destOrd="0" presId="urn:microsoft.com/office/officeart/2005/8/layout/vProcess5"/>
    <dgm:cxn modelId="{1A7FD16B-28EC-4E9A-8764-FEA23FEF902C}" type="presOf" srcId="{A9D48DC1-7C07-4DB8-B27A-6B1EF925FC7B}" destId="{0D3FD185-FA26-4BBB-A3A9-CF7558DEBE90}" srcOrd="0" destOrd="0" presId="urn:microsoft.com/office/officeart/2005/8/layout/vProcess5"/>
    <dgm:cxn modelId="{8332BB6D-10DD-4B68-B2F4-814E8135B561}" type="presOf" srcId="{77341D10-F664-41F9-A446-9E023E33A56E}" destId="{0828E3EB-184C-48E5-8A98-B677B4C701DC}" srcOrd="0" destOrd="0" presId="urn:microsoft.com/office/officeart/2005/8/layout/vProcess5"/>
    <dgm:cxn modelId="{9F66ED52-9746-4D8B-935E-80A7EE0E418D}" srcId="{EDBBDB6B-E6A2-4AD4-B484-BBB8FD415D18}" destId="{A9D48DC1-7C07-4DB8-B27A-6B1EF925FC7B}" srcOrd="1" destOrd="0" parTransId="{03A83C65-0EDA-4EDD-88D9-25D87B659E56}" sibTransId="{28675DFE-9D36-46DD-9173-64A90E5C85D1}"/>
    <dgm:cxn modelId="{2698298E-3607-4F56-B985-0656BD8210EE}" type="presOf" srcId="{226B6A88-8B25-4632-9ECA-05E89B33FFD5}" destId="{AF8CBC64-678B-4150-ADA8-6C54E3D91F4F}" srcOrd="1" destOrd="0" presId="urn:microsoft.com/office/officeart/2005/8/layout/vProcess5"/>
    <dgm:cxn modelId="{B571F190-7186-4814-B0E9-8B5ADE2CE05A}" srcId="{EDBBDB6B-E6A2-4AD4-B484-BBB8FD415D18}" destId="{2423E5FB-FB62-4E64-8016-38C19148519F}" srcOrd="0" destOrd="0" parTransId="{49B6CC6C-218B-4059-8EBD-0F4284E808A2}" sibTransId="{FA8CC461-6E2F-49F2-A40B-E8F5FA869E4A}"/>
    <dgm:cxn modelId="{8633A19B-589E-4963-BFD4-E75E2BE5A0F8}" srcId="{EDBBDB6B-E6A2-4AD4-B484-BBB8FD415D18}" destId="{05903906-6E20-4D79-A689-96560986E649}" srcOrd="2" destOrd="0" parTransId="{EC63B1D0-96EF-4778-B3C1-DAF1C44D3E20}" sibTransId="{CFF6E048-122D-4453-9456-42EE71F95749}"/>
    <dgm:cxn modelId="{08B7FAA0-D1E9-4D31-8F29-3951E76910C8}" type="presOf" srcId="{28675DFE-9D36-46DD-9173-64A90E5C85D1}" destId="{F6FE1DBA-CEC4-427D-9477-29E163E8BD58}" srcOrd="0" destOrd="0" presId="urn:microsoft.com/office/officeart/2005/8/layout/vProcess5"/>
    <dgm:cxn modelId="{DA0537A7-C4C9-45BF-8D0C-E8488D7DCF06}" type="presOf" srcId="{EDBBDB6B-E6A2-4AD4-B484-BBB8FD415D18}" destId="{9CC28BDC-CCCE-4792-A26C-59D9824DE71C}" srcOrd="0" destOrd="0" presId="urn:microsoft.com/office/officeart/2005/8/layout/vProcess5"/>
    <dgm:cxn modelId="{13B226A8-E45D-4BD1-9904-EFBD27C00307}" type="presOf" srcId="{226B6A88-8B25-4632-9ECA-05E89B33FFD5}" destId="{47D36EB1-E970-43D3-B579-B033C9B4AF11}" srcOrd="0" destOrd="0" presId="urn:microsoft.com/office/officeart/2005/8/layout/vProcess5"/>
    <dgm:cxn modelId="{9D591BB4-460F-4D76-B255-B9A2E40D4BAC}" type="presOf" srcId="{77341D10-F664-41F9-A446-9E023E33A56E}" destId="{40F37EAA-E825-4EBD-AD6F-A3856781C0D7}" srcOrd="1" destOrd="0" presId="urn:microsoft.com/office/officeart/2005/8/layout/vProcess5"/>
    <dgm:cxn modelId="{9F0DBBC2-7343-405A-9831-0081219DFBE9}" type="presOf" srcId="{05903906-6E20-4D79-A689-96560986E649}" destId="{9EDB24C7-6F3E-4AF8-8146-A89B36638F92}" srcOrd="0" destOrd="0" presId="urn:microsoft.com/office/officeart/2005/8/layout/vProcess5"/>
    <dgm:cxn modelId="{EC75AFDA-1B4F-469D-8AC1-0A18D6131011}" type="presOf" srcId="{A9D48DC1-7C07-4DB8-B27A-6B1EF925FC7B}" destId="{8EE44FB2-A8EF-4FEF-B233-4443363F5B38}" srcOrd="1" destOrd="0" presId="urn:microsoft.com/office/officeart/2005/8/layout/vProcess5"/>
    <dgm:cxn modelId="{656D74DB-6F64-4727-B20E-E3D517A5CF10}" srcId="{EDBBDB6B-E6A2-4AD4-B484-BBB8FD415D18}" destId="{226B6A88-8B25-4632-9ECA-05E89B33FFD5}" srcOrd="3" destOrd="0" parTransId="{EB767F6A-4BD6-440B-9DB3-AE969ABDDA83}" sibTransId="{E919CF34-D519-4C67-BB42-E46E0B4E0BF5}"/>
    <dgm:cxn modelId="{48113CEF-DD5D-4A7A-BE6A-881A1AAD055D}" type="presOf" srcId="{E919CF34-D519-4C67-BB42-E46E0B4E0BF5}" destId="{6CC34265-1271-4EB7-85DD-F780C78BE4D4}" srcOrd="0" destOrd="0" presId="urn:microsoft.com/office/officeart/2005/8/layout/vProcess5"/>
    <dgm:cxn modelId="{F51FBFF6-8EF7-40F0-A1DD-2723F65761B5}" type="presOf" srcId="{2423E5FB-FB62-4E64-8016-38C19148519F}" destId="{C6E4EA00-622E-4EE2-A18F-ACAA7BFB3780}" srcOrd="1" destOrd="0" presId="urn:microsoft.com/office/officeart/2005/8/layout/vProcess5"/>
    <dgm:cxn modelId="{77EBBD65-F093-4D8B-892E-4A92F1F6466A}" type="presParOf" srcId="{9CC28BDC-CCCE-4792-A26C-59D9824DE71C}" destId="{76F6339E-BCD3-4203-B522-52E3314F8CA1}" srcOrd="0" destOrd="0" presId="urn:microsoft.com/office/officeart/2005/8/layout/vProcess5"/>
    <dgm:cxn modelId="{807920F0-DDBA-4117-913B-918775231EE9}" type="presParOf" srcId="{9CC28BDC-CCCE-4792-A26C-59D9824DE71C}" destId="{7235B6B9-9517-4CBE-B535-740AFF45071A}" srcOrd="1" destOrd="0" presId="urn:microsoft.com/office/officeart/2005/8/layout/vProcess5"/>
    <dgm:cxn modelId="{83D3EA2B-55BD-43E9-AC74-257B5DB3729D}" type="presParOf" srcId="{9CC28BDC-CCCE-4792-A26C-59D9824DE71C}" destId="{0D3FD185-FA26-4BBB-A3A9-CF7558DEBE90}" srcOrd="2" destOrd="0" presId="urn:microsoft.com/office/officeart/2005/8/layout/vProcess5"/>
    <dgm:cxn modelId="{8F125DC9-7EB8-4DB5-A94E-45D1C8017AC2}" type="presParOf" srcId="{9CC28BDC-CCCE-4792-A26C-59D9824DE71C}" destId="{9EDB24C7-6F3E-4AF8-8146-A89B36638F92}" srcOrd="3" destOrd="0" presId="urn:microsoft.com/office/officeart/2005/8/layout/vProcess5"/>
    <dgm:cxn modelId="{32064D3C-3BFE-4A54-95A2-6611B445B401}" type="presParOf" srcId="{9CC28BDC-CCCE-4792-A26C-59D9824DE71C}" destId="{47D36EB1-E970-43D3-B579-B033C9B4AF11}" srcOrd="4" destOrd="0" presId="urn:microsoft.com/office/officeart/2005/8/layout/vProcess5"/>
    <dgm:cxn modelId="{45537617-821A-481D-B706-1E8D5937FA94}" type="presParOf" srcId="{9CC28BDC-CCCE-4792-A26C-59D9824DE71C}" destId="{0828E3EB-184C-48E5-8A98-B677B4C701DC}" srcOrd="5" destOrd="0" presId="urn:microsoft.com/office/officeart/2005/8/layout/vProcess5"/>
    <dgm:cxn modelId="{3AE1757F-FB72-4DF2-AF67-B75B8C5A5A4D}" type="presParOf" srcId="{9CC28BDC-CCCE-4792-A26C-59D9824DE71C}" destId="{91967BAF-B214-4483-B136-115516DE4A1F}" srcOrd="6" destOrd="0" presId="urn:microsoft.com/office/officeart/2005/8/layout/vProcess5"/>
    <dgm:cxn modelId="{D2D68487-2DF0-4792-BD31-719685C72EAA}" type="presParOf" srcId="{9CC28BDC-CCCE-4792-A26C-59D9824DE71C}" destId="{F6FE1DBA-CEC4-427D-9477-29E163E8BD58}" srcOrd="7" destOrd="0" presId="urn:microsoft.com/office/officeart/2005/8/layout/vProcess5"/>
    <dgm:cxn modelId="{18D3B898-BA8C-4E02-AC12-39F45A1ADFFE}" type="presParOf" srcId="{9CC28BDC-CCCE-4792-A26C-59D9824DE71C}" destId="{80474FCF-1880-4677-88D6-EC52D30B4862}" srcOrd="8" destOrd="0" presId="urn:microsoft.com/office/officeart/2005/8/layout/vProcess5"/>
    <dgm:cxn modelId="{DB41E003-999E-4F0E-92AC-3EA933C7A6F4}" type="presParOf" srcId="{9CC28BDC-CCCE-4792-A26C-59D9824DE71C}" destId="{6CC34265-1271-4EB7-85DD-F780C78BE4D4}" srcOrd="9" destOrd="0" presId="urn:microsoft.com/office/officeart/2005/8/layout/vProcess5"/>
    <dgm:cxn modelId="{F8841B17-5680-4E1D-8601-78E1BCFD6765}" type="presParOf" srcId="{9CC28BDC-CCCE-4792-A26C-59D9824DE71C}" destId="{C6E4EA00-622E-4EE2-A18F-ACAA7BFB3780}" srcOrd="10" destOrd="0" presId="urn:microsoft.com/office/officeart/2005/8/layout/vProcess5"/>
    <dgm:cxn modelId="{31CAF911-3095-4A90-8551-8F90C4D7F502}" type="presParOf" srcId="{9CC28BDC-CCCE-4792-A26C-59D9824DE71C}" destId="{8EE44FB2-A8EF-4FEF-B233-4443363F5B38}" srcOrd="11" destOrd="0" presId="urn:microsoft.com/office/officeart/2005/8/layout/vProcess5"/>
    <dgm:cxn modelId="{5E0D4833-3098-47EC-BD19-3AA9D94A2C7D}" type="presParOf" srcId="{9CC28BDC-CCCE-4792-A26C-59D9824DE71C}" destId="{FF09990C-2829-4E8A-BD2A-ECCFAD084F74}" srcOrd="12" destOrd="0" presId="urn:microsoft.com/office/officeart/2005/8/layout/vProcess5"/>
    <dgm:cxn modelId="{D345FDC2-F2B5-4A2B-A418-08AB56F8D2E0}" type="presParOf" srcId="{9CC28BDC-CCCE-4792-A26C-59D9824DE71C}" destId="{AF8CBC64-678B-4150-ADA8-6C54E3D91F4F}" srcOrd="13" destOrd="0" presId="urn:microsoft.com/office/officeart/2005/8/layout/vProcess5"/>
    <dgm:cxn modelId="{504F38D5-142C-4664-9DD6-A3C5349FB88C}" type="presParOf" srcId="{9CC28BDC-CCCE-4792-A26C-59D9824DE71C}" destId="{40F37EAA-E825-4EBD-AD6F-A3856781C0D7}"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D608FA-CAAD-43E8-A146-E1D67790B493}" type="doc">
      <dgm:prSet loTypeId="urn:microsoft.com/office/officeart/2016/7/layout/LinearArrowProcessNumbered" loCatId="process" qsTypeId="urn:microsoft.com/office/officeart/2005/8/quickstyle/simple1" qsCatId="simple" csTypeId="urn:microsoft.com/office/officeart/2005/8/colors/colorful1" csCatId="colorful" phldr="1"/>
      <dgm:spPr/>
      <dgm:t>
        <a:bodyPr/>
        <a:lstStyle/>
        <a:p>
          <a:endParaRPr lang="en-US"/>
        </a:p>
      </dgm:t>
    </dgm:pt>
    <dgm:pt modelId="{B822F0B5-FD9E-4F3C-9285-A911241C6C1D}">
      <dgm:prSet custT="1"/>
      <dgm:spPr/>
      <dgm:t>
        <a:bodyPr/>
        <a:lstStyle/>
        <a:p>
          <a:pPr algn="just">
            <a:buNone/>
          </a:pPr>
          <a:r>
            <a:rPr lang="en-US" sz="1800" b="0" i="0" dirty="0">
              <a:latin typeface="Times New Roman" panose="02020603050405020304" pitchFamily="18" charset="0"/>
              <a:cs typeface="Times New Roman" panose="02020603050405020304" pitchFamily="18" charset="0"/>
            </a:rPr>
            <a:t>Enhance brand visibility – Build digital identity to introduce </a:t>
          </a:r>
          <a:r>
            <a:rPr lang="en-US" sz="1800" b="0" i="0" dirty="0" err="1">
              <a:latin typeface="Times New Roman" panose="02020603050405020304" pitchFamily="18" charset="0"/>
              <a:cs typeface="Times New Roman" panose="02020603050405020304" pitchFamily="18" charset="0"/>
            </a:rPr>
            <a:t>VerdeMode</a:t>
          </a:r>
          <a:r>
            <a:rPr lang="en-US" sz="1800" b="0" i="0" dirty="0">
              <a:latin typeface="Times New Roman" panose="02020603050405020304" pitchFamily="18" charset="0"/>
              <a:cs typeface="Times New Roman" panose="02020603050405020304" pitchFamily="18" charset="0"/>
            </a:rPr>
            <a:t> Studio to their target audience and build brand recognition. </a:t>
          </a:r>
          <a:endParaRPr lang="en-US" sz="1800" dirty="0">
            <a:latin typeface="Times New Roman" panose="02020603050405020304" pitchFamily="18" charset="0"/>
            <a:cs typeface="Times New Roman" panose="02020603050405020304" pitchFamily="18" charset="0"/>
          </a:endParaRPr>
        </a:p>
      </dgm:t>
    </dgm:pt>
    <dgm:pt modelId="{751874A4-85F3-4B3D-B8DB-DC528C70174F}" type="parTrans" cxnId="{9523457B-A43E-441E-A5DC-CC4411EF8052}">
      <dgm:prSet/>
      <dgm:spPr/>
      <dgm:t>
        <a:bodyPr/>
        <a:lstStyle/>
        <a:p>
          <a:endParaRPr lang="en-US"/>
        </a:p>
      </dgm:t>
    </dgm:pt>
    <dgm:pt modelId="{41AFAD76-5D78-4865-B449-DE033A6AFAF8}" type="sibTrans" cxnId="{9523457B-A43E-441E-A5DC-CC4411EF8052}">
      <dgm:prSet phldrT="1" phldr="0"/>
      <dgm:spPr/>
      <dgm:t>
        <a:bodyPr/>
        <a:lstStyle/>
        <a:p>
          <a:r>
            <a:rPr lang="en-US"/>
            <a:t>1</a:t>
          </a:r>
        </a:p>
      </dgm:t>
    </dgm:pt>
    <dgm:pt modelId="{DCC8E0B5-20DC-4A34-9053-A3A65D3C76E1}">
      <dgm:prSet custT="1"/>
      <dgm:spPr/>
      <dgm:t>
        <a:bodyPr/>
        <a:lstStyle/>
        <a:p>
          <a:pPr algn="just">
            <a:buNone/>
          </a:pPr>
          <a:r>
            <a:rPr lang="en-US" sz="1800" b="0" i="0" dirty="0">
              <a:latin typeface="Times New Roman" panose="02020603050405020304" pitchFamily="18" charset="0"/>
              <a:cs typeface="Times New Roman" panose="02020603050405020304" pitchFamily="18" charset="0"/>
            </a:rPr>
            <a:t>Gain Customer Trust – Show Sustainability, Transparency and Ethical Business Practices to win customers' trust[2]. </a:t>
          </a:r>
          <a:endParaRPr lang="en-US" sz="1800" dirty="0">
            <a:latin typeface="Times New Roman" panose="02020603050405020304" pitchFamily="18" charset="0"/>
            <a:cs typeface="Times New Roman" panose="02020603050405020304" pitchFamily="18" charset="0"/>
          </a:endParaRPr>
        </a:p>
      </dgm:t>
    </dgm:pt>
    <dgm:pt modelId="{AA753C10-251E-49AF-BAF4-24A8100E59C4}" type="parTrans" cxnId="{BF45F4DA-4457-43E5-9451-1AE850A62C60}">
      <dgm:prSet/>
      <dgm:spPr/>
      <dgm:t>
        <a:bodyPr/>
        <a:lstStyle/>
        <a:p>
          <a:endParaRPr lang="en-US"/>
        </a:p>
      </dgm:t>
    </dgm:pt>
    <dgm:pt modelId="{F7678313-EA31-46D7-BE53-E3D220FBB4B9}" type="sibTrans" cxnId="{BF45F4DA-4457-43E5-9451-1AE850A62C60}">
      <dgm:prSet phldrT="2" phldr="0"/>
      <dgm:spPr/>
      <dgm:t>
        <a:bodyPr/>
        <a:lstStyle/>
        <a:p>
          <a:r>
            <a:rPr lang="en-US"/>
            <a:t>2</a:t>
          </a:r>
        </a:p>
      </dgm:t>
    </dgm:pt>
    <dgm:pt modelId="{01440B05-EABD-4318-83AF-6D54BF18BCE6}">
      <dgm:prSet custT="1"/>
      <dgm:spPr/>
      <dgm:t>
        <a:bodyPr/>
        <a:lstStyle/>
        <a:p>
          <a:pPr algn="just">
            <a:buNone/>
          </a:pPr>
          <a:r>
            <a:rPr lang="en-US" sz="1800" b="0" i="0" dirty="0">
              <a:latin typeface="Times New Roman" panose="02020603050405020304" pitchFamily="18" charset="0"/>
              <a:cs typeface="Times New Roman" panose="02020603050405020304" pitchFamily="18" charset="0"/>
            </a:rPr>
            <a:t>Make Website Traffic – Drive visitors to your site via social media, content creation and search engine optimization. </a:t>
          </a:r>
          <a:endParaRPr lang="en-US" sz="1800" dirty="0">
            <a:latin typeface="Times New Roman" panose="02020603050405020304" pitchFamily="18" charset="0"/>
            <a:cs typeface="Times New Roman" panose="02020603050405020304" pitchFamily="18" charset="0"/>
          </a:endParaRPr>
        </a:p>
      </dgm:t>
    </dgm:pt>
    <dgm:pt modelId="{617C541D-6443-4544-A64F-9B0BC895AF3B}" type="parTrans" cxnId="{64943413-7AFD-455A-987A-5BFDFD7381D6}">
      <dgm:prSet/>
      <dgm:spPr/>
      <dgm:t>
        <a:bodyPr/>
        <a:lstStyle/>
        <a:p>
          <a:endParaRPr lang="en-US"/>
        </a:p>
      </dgm:t>
    </dgm:pt>
    <dgm:pt modelId="{68138271-0968-44F5-BACA-ECE5FC8FBDFC}" type="sibTrans" cxnId="{64943413-7AFD-455A-987A-5BFDFD7381D6}">
      <dgm:prSet phldrT="3" phldr="0"/>
      <dgm:spPr/>
      <dgm:t>
        <a:bodyPr/>
        <a:lstStyle/>
        <a:p>
          <a:r>
            <a:rPr lang="en-US"/>
            <a:t>3</a:t>
          </a:r>
        </a:p>
      </dgm:t>
    </dgm:pt>
    <dgm:pt modelId="{2CB2FFE8-6391-47FD-BB27-AB69A6853621}">
      <dgm:prSet custT="1"/>
      <dgm:spPr/>
      <dgm:t>
        <a:bodyPr/>
        <a:lstStyle/>
        <a:p>
          <a:pPr algn="just">
            <a:buNone/>
          </a:pPr>
          <a:r>
            <a:rPr lang="en-US" sz="1800" b="0" i="0" dirty="0">
              <a:latin typeface="Times New Roman" panose="02020603050405020304" pitchFamily="18" charset="0"/>
              <a:cs typeface="Times New Roman" panose="02020603050405020304" pitchFamily="18" charset="0"/>
            </a:rPr>
            <a:t>Boost Online Sales – Turn visitors into buyers using proven strategies and digital marketing tactics. </a:t>
          </a:r>
          <a:endParaRPr lang="en-US" sz="1800" dirty="0">
            <a:latin typeface="Times New Roman" panose="02020603050405020304" pitchFamily="18" charset="0"/>
            <a:cs typeface="Times New Roman" panose="02020603050405020304" pitchFamily="18" charset="0"/>
          </a:endParaRPr>
        </a:p>
      </dgm:t>
    </dgm:pt>
    <dgm:pt modelId="{DCDA9BC9-151D-42EA-A14F-045457C4BEF7}" type="parTrans" cxnId="{339862BE-BD33-40BA-8008-CA26B1850BF8}">
      <dgm:prSet/>
      <dgm:spPr/>
      <dgm:t>
        <a:bodyPr/>
        <a:lstStyle/>
        <a:p>
          <a:endParaRPr lang="en-US"/>
        </a:p>
      </dgm:t>
    </dgm:pt>
    <dgm:pt modelId="{CE09531E-243E-49FD-ADB1-9D8F4B2E4E97}" type="sibTrans" cxnId="{339862BE-BD33-40BA-8008-CA26B1850BF8}">
      <dgm:prSet phldrT="4" phldr="0"/>
      <dgm:spPr/>
      <dgm:t>
        <a:bodyPr/>
        <a:lstStyle/>
        <a:p>
          <a:r>
            <a:rPr lang="en-US"/>
            <a:t>4</a:t>
          </a:r>
        </a:p>
      </dgm:t>
    </dgm:pt>
    <dgm:pt modelId="{15CED438-6C83-41DB-8F26-B1624F0FF72C}">
      <dgm:prSet custT="1"/>
      <dgm:spPr/>
      <dgm:t>
        <a:bodyPr/>
        <a:lstStyle/>
        <a:p>
          <a:pPr algn="just">
            <a:buNone/>
          </a:pPr>
          <a:r>
            <a:rPr lang="en-US" sz="1800" b="0" i="0" dirty="0">
              <a:latin typeface="Times New Roman" panose="02020603050405020304" pitchFamily="18" charset="0"/>
              <a:cs typeface="Times New Roman" panose="02020603050405020304" pitchFamily="18" charset="0"/>
            </a:rPr>
            <a:t>Secure Customer Data – Safeguard customer information and online transactions with strong cyber security protocols[3]. </a:t>
          </a:r>
          <a:endParaRPr lang="en-US" sz="1800" dirty="0">
            <a:latin typeface="Times New Roman" panose="02020603050405020304" pitchFamily="18" charset="0"/>
            <a:cs typeface="Times New Roman" panose="02020603050405020304" pitchFamily="18" charset="0"/>
          </a:endParaRPr>
        </a:p>
      </dgm:t>
    </dgm:pt>
    <dgm:pt modelId="{2F831A5F-2711-45BA-8DC7-26586DC65ED3}" type="parTrans" cxnId="{72981AB4-4EA8-4564-BC45-C2E12B97769A}">
      <dgm:prSet/>
      <dgm:spPr/>
      <dgm:t>
        <a:bodyPr/>
        <a:lstStyle/>
        <a:p>
          <a:endParaRPr lang="en-US"/>
        </a:p>
      </dgm:t>
    </dgm:pt>
    <dgm:pt modelId="{98958AC3-3190-4D6B-B74E-0DD9A7156B77}" type="sibTrans" cxnId="{72981AB4-4EA8-4564-BC45-C2E12B97769A}">
      <dgm:prSet phldrT="5" phldr="0"/>
      <dgm:spPr/>
      <dgm:t>
        <a:bodyPr/>
        <a:lstStyle/>
        <a:p>
          <a:r>
            <a:rPr lang="en-US"/>
            <a:t>5</a:t>
          </a:r>
        </a:p>
      </dgm:t>
    </dgm:pt>
    <dgm:pt modelId="{377E0C64-5AA3-4375-BA3D-B48CE57B3CA7}">
      <dgm:prSet custT="1"/>
      <dgm:spPr/>
      <dgm:t>
        <a:bodyPr/>
        <a:lstStyle/>
        <a:p>
          <a:pPr algn="just">
            <a:buNone/>
          </a:pPr>
          <a:r>
            <a:rPr lang="en-US" sz="1800" b="0" i="0" dirty="0">
              <a:latin typeface="Times New Roman" panose="02020603050405020304" pitchFamily="18" charset="0"/>
              <a:cs typeface="Times New Roman" panose="02020603050405020304" pitchFamily="18" charset="0"/>
            </a:rPr>
            <a:t>Support Future Growth – Adopt digital solutions that can support business growth and rising customer demand. </a:t>
          </a:r>
          <a:endParaRPr lang="en-US" sz="1800" dirty="0">
            <a:latin typeface="Times New Roman" panose="02020603050405020304" pitchFamily="18" charset="0"/>
            <a:cs typeface="Times New Roman" panose="02020603050405020304" pitchFamily="18" charset="0"/>
          </a:endParaRPr>
        </a:p>
      </dgm:t>
    </dgm:pt>
    <dgm:pt modelId="{F58C288E-7475-4E41-B005-0D73FD277BA4}" type="parTrans" cxnId="{88806F77-84FD-4A9B-9EDB-D8DC7B25BDAB}">
      <dgm:prSet/>
      <dgm:spPr/>
      <dgm:t>
        <a:bodyPr/>
        <a:lstStyle/>
        <a:p>
          <a:endParaRPr lang="en-US"/>
        </a:p>
      </dgm:t>
    </dgm:pt>
    <dgm:pt modelId="{63C941A0-6F61-43D5-894A-00B655559B1E}" type="sibTrans" cxnId="{88806F77-84FD-4A9B-9EDB-D8DC7B25BDAB}">
      <dgm:prSet phldrT="6" phldr="0"/>
      <dgm:spPr/>
      <dgm:t>
        <a:bodyPr/>
        <a:lstStyle/>
        <a:p>
          <a:r>
            <a:rPr lang="en-US"/>
            <a:t>6</a:t>
          </a:r>
        </a:p>
      </dgm:t>
    </dgm:pt>
    <dgm:pt modelId="{19FF5E0F-FD4A-4934-9487-FA777DD46748}" type="pres">
      <dgm:prSet presAssocID="{67D608FA-CAAD-43E8-A146-E1D67790B493}" presName="linearFlow" presStyleCnt="0">
        <dgm:presLayoutVars>
          <dgm:dir/>
          <dgm:animLvl val="lvl"/>
          <dgm:resizeHandles val="exact"/>
        </dgm:presLayoutVars>
      </dgm:prSet>
      <dgm:spPr/>
    </dgm:pt>
    <dgm:pt modelId="{E6D11F12-8099-4096-B6D4-3579C0AA4CF8}" type="pres">
      <dgm:prSet presAssocID="{B822F0B5-FD9E-4F3C-9285-A911241C6C1D}" presName="compositeNode" presStyleCnt="0"/>
      <dgm:spPr/>
    </dgm:pt>
    <dgm:pt modelId="{518A53AC-CD4F-423B-88DD-27C4E1E28FCB}" type="pres">
      <dgm:prSet presAssocID="{B822F0B5-FD9E-4F3C-9285-A911241C6C1D}" presName="parTx" presStyleLbl="node1" presStyleIdx="0" presStyleCnt="0">
        <dgm:presLayoutVars>
          <dgm:chMax val="0"/>
          <dgm:chPref val="0"/>
          <dgm:bulletEnabled val="1"/>
        </dgm:presLayoutVars>
      </dgm:prSet>
      <dgm:spPr/>
    </dgm:pt>
    <dgm:pt modelId="{628ECC2D-2859-4932-BA5F-208BDDE5E205}" type="pres">
      <dgm:prSet presAssocID="{B822F0B5-FD9E-4F3C-9285-A911241C6C1D}" presName="parSh" presStyleCnt="0"/>
      <dgm:spPr/>
    </dgm:pt>
    <dgm:pt modelId="{C928ECD3-4DC1-42B3-836E-057DE0966AD6}" type="pres">
      <dgm:prSet presAssocID="{B822F0B5-FD9E-4F3C-9285-A911241C6C1D}" presName="lineNode" presStyleLbl="alignAccFollowNode1" presStyleIdx="0" presStyleCnt="18"/>
      <dgm:spPr/>
    </dgm:pt>
    <dgm:pt modelId="{F0E57ECE-5157-470E-8471-B6AAD58A2D82}" type="pres">
      <dgm:prSet presAssocID="{B822F0B5-FD9E-4F3C-9285-A911241C6C1D}" presName="lineArrowNode" presStyleLbl="alignAccFollowNode1" presStyleIdx="1" presStyleCnt="18"/>
      <dgm:spPr/>
    </dgm:pt>
    <dgm:pt modelId="{04896C00-B256-4A72-99AB-EA697EB26F12}" type="pres">
      <dgm:prSet presAssocID="{41AFAD76-5D78-4865-B449-DE033A6AFAF8}" presName="sibTransNodeCircle" presStyleLbl="alignNode1" presStyleIdx="0" presStyleCnt="6">
        <dgm:presLayoutVars>
          <dgm:chMax val="0"/>
          <dgm:bulletEnabled/>
        </dgm:presLayoutVars>
      </dgm:prSet>
      <dgm:spPr/>
    </dgm:pt>
    <dgm:pt modelId="{BABA433C-F4B0-45AB-BD71-B49378529DB3}" type="pres">
      <dgm:prSet presAssocID="{41AFAD76-5D78-4865-B449-DE033A6AFAF8}" presName="spacerBetweenCircleAndCallout" presStyleCnt="0">
        <dgm:presLayoutVars/>
      </dgm:prSet>
      <dgm:spPr/>
    </dgm:pt>
    <dgm:pt modelId="{EF029567-90EC-471A-A998-5AC023AE0AFB}" type="pres">
      <dgm:prSet presAssocID="{B822F0B5-FD9E-4F3C-9285-A911241C6C1D}" presName="nodeText" presStyleLbl="alignAccFollowNode1" presStyleIdx="2" presStyleCnt="18">
        <dgm:presLayoutVars>
          <dgm:bulletEnabled val="1"/>
        </dgm:presLayoutVars>
      </dgm:prSet>
      <dgm:spPr/>
    </dgm:pt>
    <dgm:pt modelId="{400913D9-B022-481D-9F81-4873A1FEC66F}" type="pres">
      <dgm:prSet presAssocID="{41AFAD76-5D78-4865-B449-DE033A6AFAF8}" presName="sibTransComposite" presStyleCnt="0"/>
      <dgm:spPr/>
    </dgm:pt>
    <dgm:pt modelId="{91F84711-AB93-4162-8D66-4627FB8AB703}" type="pres">
      <dgm:prSet presAssocID="{DCC8E0B5-20DC-4A34-9053-A3A65D3C76E1}" presName="compositeNode" presStyleCnt="0"/>
      <dgm:spPr/>
    </dgm:pt>
    <dgm:pt modelId="{02192658-E991-46A1-86DE-2F4C433A40CE}" type="pres">
      <dgm:prSet presAssocID="{DCC8E0B5-20DC-4A34-9053-A3A65D3C76E1}" presName="parTx" presStyleLbl="node1" presStyleIdx="0" presStyleCnt="0">
        <dgm:presLayoutVars>
          <dgm:chMax val="0"/>
          <dgm:chPref val="0"/>
          <dgm:bulletEnabled val="1"/>
        </dgm:presLayoutVars>
      </dgm:prSet>
      <dgm:spPr/>
    </dgm:pt>
    <dgm:pt modelId="{A0B7C86E-D121-4654-A869-D7C1C20EAE39}" type="pres">
      <dgm:prSet presAssocID="{DCC8E0B5-20DC-4A34-9053-A3A65D3C76E1}" presName="parSh" presStyleCnt="0"/>
      <dgm:spPr/>
    </dgm:pt>
    <dgm:pt modelId="{87451528-C84B-44AE-ADD5-E835FD0FFEBF}" type="pres">
      <dgm:prSet presAssocID="{DCC8E0B5-20DC-4A34-9053-A3A65D3C76E1}" presName="lineNode" presStyleLbl="alignAccFollowNode1" presStyleIdx="3" presStyleCnt="18"/>
      <dgm:spPr/>
    </dgm:pt>
    <dgm:pt modelId="{DDD78BE7-8872-4E9B-82E8-53EC512E41DF}" type="pres">
      <dgm:prSet presAssocID="{DCC8E0B5-20DC-4A34-9053-A3A65D3C76E1}" presName="lineArrowNode" presStyleLbl="alignAccFollowNode1" presStyleIdx="4" presStyleCnt="18"/>
      <dgm:spPr/>
    </dgm:pt>
    <dgm:pt modelId="{A8D38438-FDF5-45F4-9D45-0AD7DB94DF96}" type="pres">
      <dgm:prSet presAssocID="{F7678313-EA31-46D7-BE53-E3D220FBB4B9}" presName="sibTransNodeCircle" presStyleLbl="alignNode1" presStyleIdx="1" presStyleCnt="6">
        <dgm:presLayoutVars>
          <dgm:chMax val="0"/>
          <dgm:bulletEnabled/>
        </dgm:presLayoutVars>
      </dgm:prSet>
      <dgm:spPr/>
    </dgm:pt>
    <dgm:pt modelId="{C5D98F32-4F4C-492D-B0B6-65ECE9F33946}" type="pres">
      <dgm:prSet presAssocID="{F7678313-EA31-46D7-BE53-E3D220FBB4B9}" presName="spacerBetweenCircleAndCallout" presStyleCnt="0">
        <dgm:presLayoutVars/>
      </dgm:prSet>
      <dgm:spPr/>
    </dgm:pt>
    <dgm:pt modelId="{8D689E20-5550-40FE-8557-4B8D7A53CDDC}" type="pres">
      <dgm:prSet presAssocID="{DCC8E0B5-20DC-4A34-9053-A3A65D3C76E1}" presName="nodeText" presStyleLbl="alignAccFollowNode1" presStyleIdx="5" presStyleCnt="18">
        <dgm:presLayoutVars>
          <dgm:bulletEnabled val="1"/>
        </dgm:presLayoutVars>
      </dgm:prSet>
      <dgm:spPr/>
    </dgm:pt>
    <dgm:pt modelId="{09A9C0D7-7CEC-41AA-8D74-E83EC299CAC4}" type="pres">
      <dgm:prSet presAssocID="{F7678313-EA31-46D7-BE53-E3D220FBB4B9}" presName="sibTransComposite" presStyleCnt="0"/>
      <dgm:spPr/>
    </dgm:pt>
    <dgm:pt modelId="{27A3289A-245B-4FCA-9038-E130C9324C6D}" type="pres">
      <dgm:prSet presAssocID="{01440B05-EABD-4318-83AF-6D54BF18BCE6}" presName="compositeNode" presStyleCnt="0"/>
      <dgm:spPr/>
    </dgm:pt>
    <dgm:pt modelId="{2DB5C205-C98C-4A09-B1D8-B4591FAFC131}" type="pres">
      <dgm:prSet presAssocID="{01440B05-EABD-4318-83AF-6D54BF18BCE6}" presName="parTx" presStyleLbl="node1" presStyleIdx="0" presStyleCnt="0">
        <dgm:presLayoutVars>
          <dgm:chMax val="0"/>
          <dgm:chPref val="0"/>
          <dgm:bulletEnabled val="1"/>
        </dgm:presLayoutVars>
      </dgm:prSet>
      <dgm:spPr/>
    </dgm:pt>
    <dgm:pt modelId="{9F49CD47-B425-4568-AFC7-EB8B850B8A2F}" type="pres">
      <dgm:prSet presAssocID="{01440B05-EABD-4318-83AF-6D54BF18BCE6}" presName="parSh" presStyleCnt="0"/>
      <dgm:spPr/>
    </dgm:pt>
    <dgm:pt modelId="{547E14A1-FD7E-449D-A68B-ADF266019084}" type="pres">
      <dgm:prSet presAssocID="{01440B05-EABD-4318-83AF-6D54BF18BCE6}" presName="lineNode" presStyleLbl="alignAccFollowNode1" presStyleIdx="6" presStyleCnt="18"/>
      <dgm:spPr/>
    </dgm:pt>
    <dgm:pt modelId="{7859EF91-DF26-482D-AB3E-7D2BE9F4DC1B}" type="pres">
      <dgm:prSet presAssocID="{01440B05-EABD-4318-83AF-6D54BF18BCE6}" presName="lineArrowNode" presStyleLbl="alignAccFollowNode1" presStyleIdx="7" presStyleCnt="18"/>
      <dgm:spPr/>
    </dgm:pt>
    <dgm:pt modelId="{96F31845-F0DD-451C-AC82-CD12B636B137}" type="pres">
      <dgm:prSet presAssocID="{68138271-0968-44F5-BACA-ECE5FC8FBDFC}" presName="sibTransNodeCircle" presStyleLbl="alignNode1" presStyleIdx="2" presStyleCnt="6">
        <dgm:presLayoutVars>
          <dgm:chMax val="0"/>
          <dgm:bulletEnabled/>
        </dgm:presLayoutVars>
      </dgm:prSet>
      <dgm:spPr/>
    </dgm:pt>
    <dgm:pt modelId="{9D3603A5-ED54-4C67-A9F3-73F1970E1CE3}" type="pres">
      <dgm:prSet presAssocID="{68138271-0968-44F5-BACA-ECE5FC8FBDFC}" presName="spacerBetweenCircleAndCallout" presStyleCnt="0">
        <dgm:presLayoutVars/>
      </dgm:prSet>
      <dgm:spPr/>
    </dgm:pt>
    <dgm:pt modelId="{10FB3D27-096C-438D-A2EB-14D4927BD13E}" type="pres">
      <dgm:prSet presAssocID="{01440B05-EABD-4318-83AF-6D54BF18BCE6}" presName="nodeText" presStyleLbl="alignAccFollowNode1" presStyleIdx="8" presStyleCnt="18">
        <dgm:presLayoutVars>
          <dgm:bulletEnabled val="1"/>
        </dgm:presLayoutVars>
      </dgm:prSet>
      <dgm:spPr/>
    </dgm:pt>
    <dgm:pt modelId="{F3CF08F8-77EA-485D-B4F9-08BD9A2C37B3}" type="pres">
      <dgm:prSet presAssocID="{68138271-0968-44F5-BACA-ECE5FC8FBDFC}" presName="sibTransComposite" presStyleCnt="0"/>
      <dgm:spPr/>
    </dgm:pt>
    <dgm:pt modelId="{C59C91CF-6CFA-4A6F-995E-E24DBBF661BE}" type="pres">
      <dgm:prSet presAssocID="{2CB2FFE8-6391-47FD-BB27-AB69A6853621}" presName="compositeNode" presStyleCnt="0"/>
      <dgm:spPr/>
    </dgm:pt>
    <dgm:pt modelId="{F9080B7A-1B5A-49D3-84D3-C83097A72665}" type="pres">
      <dgm:prSet presAssocID="{2CB2FFE8-6391-47FD-BB27-AB69A6853621}" presName="parTx" presStyleLbl="node1" presStyleIdx="0" presStyleCnt="0">
        <dgm:presLayoutVars>
          <dgm:chMax val="0"/>
          <dgm:chPref val="0"/>
          <dgm:bulletEnabled val="1"/>
        </dgm:presLayoutVars>
      </dgm:prSet>
      <dgm:spPr/>
    </dgm:pt>
    <dgm:pt modelId="{740E167C-C59D-4F6E-BB2F-9462A0903909}" type="pres">
      <dgm:prSet presAssocID="{2CB2FFE8-6391-47FD-BB27-AB69A6853621}" presName="parSh" presStyleCnt="0"/>
      <dgm:spPr/>
    </dgm:pt>
    <dgm:pt modelId="{3F599607-53BE-4775-8B53-7C15A47A0017}" type="pres">
      <dgm:prSet presAssocID="{2CB2FFE8-6391-47FD-BB27-AB69A6853621}" presName="lineNode" presStyleLbl="alignAccFollowNode1" presStyleIdx="9" presStyleCnt="18"/>
      <dgm:spPr/>
    </dgm:pt>
    <dgm:pt modelId="{6CF361B8-00B4-49D6-A03E-330B34EB4431}" type="pres">
      <dgm:prSet presAssocID="{2CB2FFE8-6391-47FD-BB27-AB69A6853621}" presName="lineArrowNode" presStyleLbl="alignAccFollowNode1" presStyleIdx="10" presStyleCnt="18"/>
      <dgm:spPr/>
    </dgm:pt>
    <dgm:pt modelId="{97FE76CD-D116-4673-BC7E-D95656CE4143}" type="pres">
      <dgm:prSet presAssocID="{CE09531E-243E-49FD-ADB1-9D8F4B2E4E97}" presName="sibTransNodeCircle" presStyleLbl="alignNode1" presStyleIdx="3" presStyleCnt="6">
        <dgm:presLayoutVars>
          <dgm:chMax val="0"/>
          <dgm:bulletEnabled/>
        </dgm:presLayoutVars>
      </dgm:prSet>
      <dgm:spPr/>
    </dgm:pt>
    <dgm:pt modelId="{5A00407B-E695-49A0-8E3E-4F59B2F33D0A}" type="pres">
      <dgm:prSet presAssocID="{CE09531E-243E-49FD-ADB1-9D8F4B2E4E97}" presName="spacerBetweenCircleAndCallout" presStyleCnt="0">
        <dgm:presLayoutVars/>
      </dgm:prSet>
      <dgm:spPr/>
    </dgm:pt>
    <dgm:pt modelId="{138C0322-A03D-4EEB-94B0-F205EAA2842A}" type="pres">
      <dgm:prSet presAssocID="{2CB2FFE8-6391-47FD-BB27-AB69A6853621}" presName="nodeText" presStyleLbl="alignAccFollowNode1" presStyleIdx="11" presStyleCnt="18">
        <dgm:presLayoutVars>
          <dgm:bulletEnabled val="1"/>
        </dgm:presLayoutVars>
      </dgm:prSet>
      <dgm:spPr/>
    </dgm:pt>
    <dgm:pt modelId="{829D78A0-E964-42D2-8E02-A0F622F756FF}" type="pres">
      <dgm:prSet presAssocID="{CE09531E-243E-49FD-ADB1-9D8F4B2E4E97}" presName="sibTransComposite" presStyleCnt="0"/>
      <dgm:spPr/>
    </dgm:pt>
    <dgm:pt modelId="{4B3ADC62-0181-4E35-85FE-280C94ABD493}" type="pres">
      <dgm:prSet presAssocID="{15CED438-6C83-41DB-8F26-B1624F0FF72C}" presName="compositeNode" presStyleCnt="0"/>
      <dgm:spPr/>
    </dgm:pt>
    <dgm:pt modelId="{9BAAD309-09C5-4516-9963-2C86B8322CA2}" type="pres">
      <dgm:prSet presAssocID="{15CED438-6C83-41DB-8F26-B1624F0FF72C}" presName="parTx" presStyleLbl="node1" presStyleIdx="0" presStyleCnt="0">
        <dgm:presLayoutVars>
          <dgm:chMax val="0"/>
          <dgm:chPref val="0"/>
          <dgm:bulletEnabled val="1"/>
        </dgm:presLayoutVars>
      </dgm:prSet>
      <dgm:spPr/>
    </dgm:pt>
    <dgm:pt modelId="{C2675541-A636-441C-BA45-57622B167B53}" type="pres">
      <dgm:prSet presAssocID="{15CED438-6C83-41DB-8F26-B1624F0FF72C}" presName="parSh" presStyleCnt="0"/>
      <dgm:spPr/>
    </dgm:pt>
    <dgm:pt modelId="{FC3B20D4-F6FB-48D0-84DA-571B875F4717}" type="pres">
      <dgm:prSet presAssocID="{15CED438-6C83-41DB-8F26-B1624F0FF72C}" presName="lineNode" presStyleLbl="alignAccFollowNode1" presStyleIdx="12" presStyleCnt="18"/>
      <dgm:spPr/>
    </dgm:pt>
    <dgm:pt modelId="{5FAE31B2-8195-4DF8-8163-01B825DF85E8}" type="pres">
      <dgm:prSet presAssocID="{15CED438-6C83-41DB-8F26-B1624F0FF72C}" presName="lineArrowNode" presStyleLbl="alignAccFollowNode1" presStyleIdx="13" presStyleCnt="18"/>
      <dgm:spPr/>
    </dgm:pt>
    <dgm:pt modelId="{F7F147B3-0B8C-48C2-B4FE-004EE6210736}" type="pres">
      <dgm:prSet presAssocID="{98958AC3-3190-4D6B-B74E-0DD9A7156B77}" presName="sibTransNodeCircle" presStyleLbl="alignNode1" presStyleIdx="4" presStyleCnt="6">
        <dgm:presLayoutVars>
          <dgm:chMax val="0"/>
          <dgm:bulletEnabled/>
        </dgm:presLayoutVars>
      </dgm:prSet>
      <dgm:spPr/>
    </dgm:pt>
    <dgm:pt modelId="{742F5226-60D1-40AF-8945-D63D97359B43}" type="pres">
      <dgm:prSet presAssocID="{98958AC3-3190-4D6B-B74E-0DD9A7156B77}" presName="spacerBetweenCircleAndCallout" presStyleCnt="0">
        <dgm:presLayoutVars/>
      </dgm:prSet>
      <dgm:spPr/>
    </dgm:pt>
    <dgm:pt modelId="{85B2284E-3053-4157-8F2C-BE263ADEA0D5}" type="pres">
      <dgm:prSet presAssocID="{15CED438-6C83-41DB-8F26-B1624F0FF72C}" presName="nodeText" presStyleLbl="alignAccFollowNode1" presStyleIdx="14" presStyleCnt="18">
        <dgm:presLayoutVars>
          <dgm:bulletEnabled val="1"/>
        </dgm:presLayoutVars>
      </dgm:prSet>
      <dgm:spPr/>
    </dgm:pt>
    <dgm:pt modelId="{4B59A5B8-7CDB-4286-A612-6A8D1310C373}" type="pres">
      <dgm:prSet presAssocID="{98958AC3-3190-4D6B-B74E-0DD9A7156B77}" presName="sibTransComposite" presStyleCnt="0"/>
      <dgm:spPr/>
    </dgm:pt>
    <dgm:pt modelId="{B485BE2A-8591-408A-BCD6-8D5B39A21FC4}" type="pres">
      <dgm:prSet presAssocID="{377E0C64-5AA3-4375-BA3D-B48CE57B3CA7}" presName="compositeNode" presStyleCnt="0"/>
      <dgm:spPr/>
    </dgm:pt>
    <dgm:pt modelId="{A060620B-9D05-479C-9C10-BAB04480B029}" type="pres">
      <dgm:prSet presAssocID="{377E0C64-5AA3-4375-BA3D-B48CE57B3CA7}" presName="parTx" presStyleLbl="node1" presStyleIdx="0" presStyleCnt="0">
        <dgm:presLayoutVars>
          <dgm:chMax val="0"/>
          <dgm:chPref val="0"/>
          <dgm:bulletEnabled val="1"/>
        </dgm:presLayoutVars>
      </dgm:prSet>
      <dgm:spPr/>
    </dgm:pt>
    <dgm:pt modelId="{A0575B37-F56B-4CF1-8DC4-C3A21DDC82CF}" type="pres">
      <dgm:prSet presAssocID="{377E0C64-5AA3-4375-BA3D-B48CE57B3CA7}" presName="parSh" presStyleCnt="0"/>
      <dgm:spPr/>
    </dgm:pt>
    <dgm:pt modelId="{391F9E28-4029-420A-9B5B-16B50F00CBF6}" type="pres">
      <dgm:prSet presAssocID="{377E0C64-5AA3-4375-BA3D-B48CE57B3CA7}" presName="lineNode" presStyleLbl="alignAccFollowNode1" presStyleIdx="15" presStyleCnt="18"/>
      <dgm:spPr/>
    </dgm:pt>
    <dgm:pt modelId="{1AD65C49-CE01-442C-A3AF-4AC181539126}" type="pres">
      <dgm:prSet presAssocID="{377E0C64-5AA3-4375-BA3D-B48CE57B3CA7}" presName="lineArrowNode" presStyleLbl="alignAccFollowNode1" presStyleIdx="16" presStyleCnt="18"/>
      <dgm:spPr/>
    </dgm:pt>
    <dgm:pt modelId="{0B6B0081-1598-4094-89E9-4085E639B1E9}" type="pres">
      <dgm:prSet presAssocID="{63C941A0-6F61-43D5-894A-00B655559B1E}" presName="sibTransNodeCircle" presStyleLbl="alignNode1" presStyleIdx="5" presStyleCnt="6">
        <dgm:presLayoutVars>
          <dgm:chMax val="0"/>
          <dgm:bulletEnabled/>
        </dgm:presLayoutVars>
      </dgm:prSet>
      <dgm:spPr/>
    </dgm:pt>
    <dgm:pt modelId="{55577E64-DD1F-4685-8600-4EDD6546EA14}" type="pres">
      <dgm:prSet presAssocID="{63C941A0-6F61-43D5-894A-00B655559B1E}" presName="spacerBetweenCircleAndCallout" presStyleCnt="0">
        <dgm:presLayoutVars/>
      </dgm:prSet>
      <dgm:spPr/>
    </dgm:pt>
    <dgm:pt modelId="{5E49F22D-E376-4C2C-9100-E9E7F39DB0BB}" type="pres">
      <dgm:prSet presAssocID="{377E0C64-5AA3-4375-BA3D-B48CE57B3CA7}" presName="nodeText" presStyleLbl="alignAccFollowNode1" presStyleIdx="17" presStyleCnt="18">
        <dgm:presLayoutVars>
          <dgm:bulletEnabled val="1"/>
        </dgm:presLayoutVars>
      </dgm:prSet>
      <dgm:spPr/>
    </dgm:pt>
  </dgm:ptLst>
  <dgm:cxnLst>
    <dgm:cxn modelId="{79F52407-1201-4761-BD58-55F1586171AB}" type="presOf" srcId="{15CED438-6C83-41DB-8F26-B1624F0FF72C}" destId="{85B2284E-3053-4157-8F2C-BE263ADEA0D5}" srcOrd="0" destOrd="0" presId="urn:microsoft.com/office/officeart/2016/7/layout/LinearArrowProcessNumbered"/>
    <dgm:cxn modelId="{64943413-7AFD-455A-987A-5BFDFD7381D6}" srcId="{67D608FA-CAAD-43E8-A146-E1D67790B493}" destId="{01440B05-EABD-4318-83AF-6D54BF18BCE6}" srcOrd="2" destOrd="0" parTransId="{617C541D-6443-4544-A64F-9B0BC895AF3B}" sibTransId="{68138271-0968-44F5-BACA-ECE5FC8FBDFC}"/>
    <dgm:cxn modelId="{20CAB22A-732D-4845-91B7-996011BAF369}" type="presOf" srcId="{B822F0B5-FD9E-4F3C-9285-A911241C6C1D}" destId="{EF029567-90EC-471A-A998-5AC023AE0AFB}" srcOrd="0" destOrd="0" presId="urn:microsoft.com/office/officeart/2016/7/layout/LinearArrowProcessNumbered"/>
    <dgm:cxn modelId="{0BA84637-D29D-403F-ABCF-8D494E75A5F3}" type="presOf" srcId="{63C941A0-6F61-43D5-894A-00B655559B1E}" destId="{0B6B0081-1598-4094-89E9-4085E639B1E9}" srcOrd="0" destOrd="0" presId="urn:microsoft.com/office/officeart/2016/7/layout/LinearArrowProcessNumbered"/>
    <dgm:cxn modelId="{7CFABE41-66DC-40C5-9456-CF5A75286A95}" type="presOf" srcId="{68138271-0968-44F5-BACA-ECE5FC8FBDFC}" destId="{96F31845-F0DD-451C-AC82-CD12B636B137}" srcOrd="0" destOrd="0" presId="urn:microsoft.com/office/officeart/2016/7/layout/LinearArrowProcessNumbered"/>
    <dgm:cxn modelId="{30198646-46B4-4390-BEB6-6B2104BAC375}" type="presOf" srcId="{CE09531E-243E-49FD-ADB1-9D8F4B2E4E97}" destId="{97FE76CD-D116-4673-BC7E-D95656CE4143}" srcOrd="0" destOrd="0" presId="urn:microsoft.com/office/officeart/2016/7/layout/LinearArrowProcessNumbered"/>
    <dgm:cxn modelId="{8C75056F-636F-4D27-93F5-CBD49E48D0D5}" type="presOf" srcId="{F7678313-EA31-46D7-BE53-E3D220FBB4B9}" destId="{A8D38438-FDF5-45F4-9D45-0AD7DB94DF96}" srcOrd="0" destOrd="0" presId="urn:microsoft.com/office/officeart/2016/7/layout/LinearArrowProcessNumbered"/>
    <dgm:cxn modelId="{18324E50-6508-472B-A2A6-4BCF757E220E}" type="presOf" srcId="{2CB2FFE8-6391-47FD-BB27-AB69A6853621}" destId="{138C0322-A03D-4EEB-94B0-F205EAA2842A}" srcOrd="0" destOrd="0" presId="urn:microsoft.com/office/officeart/2016/7/layout/LinearArrowProcessNumbered"/>
    <dgm:cxn modelId="{EFBA1771-971F-4744-B372-994865225246}" type="presOf" srcId="{01440B05-EABD-4318-83AF-6D54BF18BCE6}" destId="{10FB3D27-096C-438D-A2EB-14D4927BD13E}" srcOrd="0" destOrd="0" presId="urn:microsoft.com/office/officeart/2016/7/layout/LinearArrowProcessNumbered"/>
    <dgm:cxn modelId="{31998373-9BC7-4095-9E37-DBAC7F1B1136}" type="presOf" srcId="{98958AC3-3190-4D6B-B74E-0DD9A7156B77}" destId="{F7F147B3-0B8C-48C2-B4FE-004EE6210736}" srcOrd="0" destOrd="0" presId="urn:microsoft.com/office/officeart/2016/7/layout/LinearArrowProcessNumbered"/>
    <dgm:cxn modelId="{88806F77-84FD-4A9B-9EDB-D8DC7B25BDAB}" srcId="{67D608FA-CAAD-43E8-A146-E1D67790B493}" destId="{377E0C64-5AA3-4375-BA3D-B48CE57B3CA7}" srcOrd="5" destOrd="0" parTransId="{F58C288E-7475-4E41-B005-0D73FD277BA4}" sibTransId="{63C941A0-6F61-43D5-894A-00B655559B1E}"/>
    <dgm:cxn modelId="{9523457B-A43E-441E-A5DC-CC4411EF8052}" srcId="{67D608FA-CAAD-43E8-A146-E1D67790B493}" destId="{B822F0B5-FD9E-4F3C-9285-A911241C6C1D}" srcOrd="0" destOrd="0" parTransId="{751874A4-85F3-4B3D-B8DB-DC528C70174F}" sibTransId="{41AFAD76-5D78-4865-B449-DE033A6AFAF8}"/>
    <dgm:cxn modelId="{72981AB4-4EA8-4564-BC45-C2E12B97769A}" srcId="{67D608FA-CAAD-43E8-A146-E1D67790B493}" destId="{15CED438-6C83-41DB-8F26-B1624F0FF72C}" srcOrd="4" destOrd="0" parTransId="{2F831A5F-2711-45BA-8DC7-26586DC65ED3}" sibTransId="{98958AC3-3190-4D6B-B74E-0DD9A7156B77}"/>
    <dgm:cxn modelId="{339862BE-BD33-40BA-8008-CA26B1850BF8}" srcId="{67D608FA-CAAD-43E8-A146-E1D67790B493}" destId="{2CB2FFE8-6391-47FD-BB27-AB69A6853621}" srcOrd="3" destOrd="0" parTransId="{DCDA9BC9-151D-42EA-A14F-045457C4BEF7}" sibTransId="{CE09531E-243E-49FD-ADB1-9D8F4B2E4E97}"/>
    <dgm:cxn modelId="{EF238FD5-F76E-4222-8BDA-CB27E566650B}" type="presOf" srcId="{DCC8E0B5-20DC-4A34-9053-A3A65D3C76E1}" destId="{8D689E20-5550-40FE-8557-4B8D7A53CDDC}" srcOrd="0" destOrd="0" presId="urn:microsoft.com/office/officeart/2016/7/layout/LinearArrowProcessNumbered"/>
    <dgm:cxn modelId="{BC511ED8-C826-4D84-9BF4-9CB9C1C44A7A}" type="presOf" srcId="{377E0C64-5AA3-4375-BA3D-B48CE57B3CA7}" destId="{5E49F22D-E376-4C2C-9100-E9E7F39DB0BB}" srcOrd="0" destOrd="0" presId="urn:microsoft.com/office/officeart/2016/7/layout/LinearArrowProcessNumbered"/>
    <dgm:cxn modelId="{BF45F4DA-4457-43E5-9451-1AE850A62C60}" srcId="{67D608FA-CAAD-43E8-A146-E1D67790B493}" destId="{DCC8E0B5-20DC-4A34-9053-A3A65D3C76E1}" srcOrd="1" destOrd="0" parTransId="{AA753C10-251E-49AF-BAF4-24A8100E59C4}" sibTransId="{F7678313-EA31-46D7-BE53-E3D220FBB4B9}"/>
    <dgm:cxn modelId="{613B6BDE-103F-4720-8E13-957072EE291F}" type="presOf" srcId="{41AFAD76-5D78-4865-B449-DE033A6AFAF8}" destId="{04896C00-B256-4A72-99AB-EA697EB26F12}" srcOrd="0" destOrd="0" presId="urn:microsoft.com/office/officeart/2016/7/layout/LinearArrowProcessNumbered"/>
    <dgm:cxn modelId="{804CAEED-08A8-4F95-839E-60990771A9D5}" type="presOf" srcId="{67D608FA-CAAD-43E8-A146-E1D67790B493}" destId="{19FF5E0F-FD4A-4934-9487-FA777DD46748}" srcOrd="0" destOrd="0" presId="urn:microsoft.com/office/officeart/2016/7/layout/LinearArrowProcessNumbered"/>
    <dgm:cxn modelId="{3DF93E3E-FD61-4838-A39A-378CD58C62EE}" type="presParOf" srcId="{19FF5E0F-FD4A-4934-9487-FA777DD46748}" destId="{E6D11F12-8099-4096-B6D4-3579C0AA4CF8}" srcOrd="0" destOrd="0" presId="urn:microsoft.com/office/officeart/2016/7/layout/LinearArrowProcessNumbered"/>
    <dgm:cxn modelId="{C06E48E6-0885-4364-BA88-18646094F441}" type="presParOf" srcId="{E6D11F12-8099-4096-B6D4-3579C0AA4CF8}" destId="{518A53AC-CD4F-423B-88DD-27C4E1E28FCB}" srcOrd="0" destOrd="0" presId="urn:microsoft.com/office/officeart/2016/7/layout/LinearArrowProcessNumbered"/>
    <dgm:cxn modelId="{53B59D1E-5E86-47D0-BE16-1622CADD9F5D}" type="presParOf" srcId="{E6D11F12-8099-4096-B6D4-3579C0AA4CF8}" destId="{628ECC2D-2859-4932-BA5F-208BDDE5E205}" srcOrd="1" destOrd="0" presId="urn:microsoft.com/office/officeart/2016/7/layout/LinearArrowProcessNumbered"/>
    <dgm:cxn modelId="{A49BE086-E0E4-4406-827B-CACE598C452A}" type="presParOf" srcId="{628ECC2D-2859-4932-BA5F-208BDDE5E205}" destId="{C928ECD3-4DC1-42B3-836E-057DE0966AD6}" srcOrd="0" destOrd="0" presId="urn:microsoft.com/office/officeart/2016/7/layout/LinearArrowProcessNumbered"/>
    <dgm:cxn modelId="{CDC7E746-C882-4A30-87FA-A4D2C6E98E3F}" type="presParOf" srcId="{628ECC2D-2859-4932-BA5F-208BDDE5E205}" destId="{F0E57ECE-5157-470E-8471-B6AAD58A2D82}" srcOrd="1" destOrd="0" presId="urn:microsoft.com/office/officeart/2016/7/layout/LinearArrowProcessNumbered"/>
    <dgm:cxn modelId="{375E141B-7A95-450F-8F67-332DD75A1591}" type="presParOf" srcId="{628ECC2D-2859-4932-BA5F-208BDDE5E205}" destId="{04896C00-B256-4A72-99AB-EA697EB26F12}" srcOrd="2" destOrd="0" presId="urn:microsoft.com/office/officeart/2016/7/layout/LinearArrowProcessNumbered"/>
    <dgm:cxn modelId="{E2318CEC-BC78-4EEC-86DD-A091181576BD}" type="presParOf" srcId="{628ECC2D-2859-4932-BA5F-208BDDE5E205}" destId="{BABA433C-F4B0-45AB-BD71-B49378529DB3}" srcOrd="3" destOrd="0" presId="urn:microsoft.com/office/officeart/2016/7/layout/LinearArrowProcessNumbered"/>
    <dgm:cxn modelId="{2A490CDD-2580-42A2-A872-BA25E01EAB83}" type="presParOf" srcId="{E6D11F12-8099-4096-B6D4-3579C0AA4CF8}" destId="{EF029567-90EC-471A-A998-5AC023AE0AFB}" srcOrd="2" destOrd="0" presId="urn:microsoft.com/office/officeart/2016/7/layout/LinearArrowProcessNumbered"/>
    <dgm:cxn modelId="{0B945D62-B2BD-4718-AD01-91C248304E63}" type="presParOf" srcId="{19FF5E0F-FD4A-4934-9487-FA777DD46748}" destId="{400913D9-B022-481D-9F81-4873A1FEC66F}" srcOrd="1" destOrd="0" presId="urn:microsoft.com/office/officeart/2016/7/layout/LinearArrowProcessNumbered"/>
    <dgm:cxn modelId="{6F7A828A-FF39-4968-9AE9-5B346CB29B46}" type="presParOf" srcId="{19FF5E0F-FD4A-4934-9487-FA777DD46748}" destId="{91F84711-AB93-4162-8D66-4627FB8AB703}" srcOrd="2" destOrd="0" presId="urn:microsoft.com/office/officeart/2016/7/layout/LinearArrowProcessNumbered"/>
    <dgm:cxn modelId="{72EB4388-20AF-4BB3-B8BB-E1982C6181DF}" type="presParOf" srcId="{91F84711-AB93-4162-8D66-4627FB8AB703}" destId="{02192658-E991-46A1-86DE-2F4C433A40CE}" srcOrd="0" destOrd="0" presId="urn:microsoft.com/office/officeart/2016/7/layout/LinearArrowProcessNumbered"/>
    <dgm:cxn modelId="{EF115606-8499-464F-A2E6-028DD9C2DE93}" type="presParOf" srcId="{91F84711-AB93-4162-8D66-4627FB8AB703}" destId="{A0B7C86E-D121-4654-A869-D7C1C20EAE39}" srcOrd="1" destOrd="0" presId="urn:microsoft.com/office/officeart/2016/7/layout/LinearArrowProcessNumbered"/>
    <dgm:cxn modelId="{F2786CBC-26D3-45A0-B141-A505B7E11017}" type="presParOf" srcId="{A0B7C86E-D121-4654-A869-D7C1C20EAE39}" destId="{87451528-C84B-44AE-ADD5-E835FD0FFEBF}" srcOrd="0" destOrd="0" presId="urn:microsoft.com/office/officeart/2016/7/layout/LinearArrowProcessNumbered"/>
    <dgm:cxn modelId="{32AE4C79-6E4C-4F04-BCF5-4A623C1E7C88}" type="presParOf" srcId="{A0B7C86E-D121-4654-A869-D7C1C20EAE39}" destId="{DDD78BE7-8872-4E9B-82E8-53EC512E41DF}" srcOrd="1" destOrd="0" presId="urn:microsoft.com/office/officeart/2016/7/layout/LinearArrowProcessNumbered"/>
    <dgm:cxn modelId="{1088061D-D739-49D9-AA20-3CA7059B671A}" type="presParOf" srcId="{A0B7C86E-D121-4654-A869-D7C1C20EAE39}" destId="{A8D38438-FDF5-45F4-9D45-0AD7DB94DF96}" srcOrd="2" destOrd="0" presId="urn:microsoft.com/office/officeart/2016/7/layout/LinearArrowProcessNumbered"/>
    <dgm:cxn modelId="{7F14560A-72EF-4383-B788-E33EDFA3DCC4}" type="presParOf" srcId="{A0B7C86E-D121-4654-A869-D7C1C20EAE39}" destId="{C5D98F32-4F4C-492D-B0B6-65ECE9F33946}" srcOrd="3" destOrd="0" presId="urn:microsoft.com/office/officeart/2016/7/layout/LinearArrowProcessNumbered"/>
    <dgm:cxn modelId="{F1AFEAA7-141D-4147-940D-A849993D3825}" type="presParOf" srcId="{91F84711-AB93-4162-8D66-4627FB8AB703}" destId="{8D689E20-5550-40FE-8557-4B8D7A53CDDC}" srcOrd="2" destOrd="0" presId="urn:microsoft.com/office/officeart/2016/7/layout/LinearArrowProcessNumbered"/>
    <dgm:cxn modelId="{1D6E14DC-16F2-40BC-AD13-F92F49F1462F}" type="presParOf" srcId="{19FF5E0F-FD4A-4934-9487-FA777DD46748}" destId="{09A9C0D7-7CEC-41AA-8D74-E83EC299CAC4}" srcOrd="3" destOrd="0" presId="urn:microsoft.com/office/officeart/2016/7/layout/LinearArrowProcessNumbered"/>
    <dgm:cxn modelId="{F8BC4F0B-A6C3-48C9-8F4E-10F3EDED4DF8}" type="presParOf" srcId="{19FF5E0F-FD4A-4934-9487-FA777DD46748}" destId="{27A3289A-245B-4FCA-9038-E130C9324C6D}" srcOrd="4" destOrd="0" presId="urn:microsoft.com/office/officeart/2016/7/layout/LinearArrowProcessNumbered"/>
    <dgm:cxn modelId="{F3E46F40-A31E-43F2-B887-FD7F79D08E6B}" type="presParOf" srcId="{27A3289A-245B-4FCA-9038-E130C9324C6D}" destId="{2DB5C205-C98C-4A09-B1D8-B4591FAFC131}" srcOrd="0" destOrd="0" presId="urn:microsoft.com/office/officeart/2016/7/layout/LinearArrowProcessNumbered"/>
    <dgm:cxn modelId="{3AAAE549-E8CA-4473-A54C-435387AE4E50}" type="presParOf" srcId="{27A3289A-245B-4FCA-9038-E130C9324C6D}" destId="{9F49CD47-B425-4568-AFC7-EB8B850B8A2F}" srcOrd="1" destOrd="0" presId="urn:microsoft.com/office/officeart/2016/7/layout/LinearArrowProcessNumbered"/>
    <dgm:cxn modelId="{583941C3-BCB5-49B1-86C9-9A755AA99FEB}" type="presParOf" srcId="{9F49CD47-B425-4568-AFC7-EB8B850B8A2F}" destId="{547E14A1-FD7E-449D-A68B-ADF266019084}" srcOrd="0" destOrd="0" presId="urn:microsoft.com/office/officeart/2016/7/layout/LinearArrowProcessNumbered"/>
    <dgm:cxn modelId="{7AF7DB9E-BCC1-4BBE-84BC-120E6EA38C14}" type="presParOf" srcId="{9F49CD47-B425-4568-AFC7-EB8B850B8A2F}" destId="{7859EF91-DF26-482D-AB3E-7D2BE9F4DC1B}" srcOrd="1" destOrd="0" presId="urn:microsoft.com/office/officeart/2016/7/layout/LinearArrowProcessNumbered"/>
    <dgm:cxn modelId="{FAB9C1F6-6578-4FEA-BD6B-BB074FB5A745}" type="presParOf" srcId="{9F49CD47-B425-4568-AFC7-EB8B850B8A2F}" destId="{96F31845-F0DD-451C-AC82-CD12B636B137}" srcOrd="2" destOrd="0" presId="urn:microsoft.com/office/officeart/2016/7/layout/LinearArrowProcessNumbered"/>
    <dgm:cxn modelId="{58BDEB2D-E249-4D21-920D-5B8C79FBFA37}" type="presParOf" srcId="{9F49CD47-B425-4568-AFC7-EB8B850B8A2F}" destId="{9D3603A5-ED54-4C67-A9F3-73F1970E1CE3}" srcOrd="3" destOrd="0" presId="urn:microsoft.com/office/officeart/2016/7/layout/LinearArrowProcessNumbered"/>
    <dgm:cxn modelId="{699A85D3-DF8F-43AF-8602-2BCEDDDB6ED4}" type="presParOf" srcId="{27A3289A-245B-4FCA-9038-E130C9324C6D}" destId="{10FB3D27-096C-438D-A2EB-14D4927BD13E}" srcOrd="2" destOrd="0" presId="urn:microsoft.com/office/officeart/2016/7/layout/LinearArrowProcessNumbered"/>
    <dgm:cxn modelId="{2E807D1E-D0E3-452B-9A21-9C05C2C34814}" type="presParOf" srcId="{19FF5E0F-FD4A-4934-9487-FA777DD46748}" destId="{F3CF08F8-77EA-485D-B4F9-08BD9A2C37B3}" srcOrd="5" destOrd="0" presId="urn:microsoft.com/office/officeart/2016/7/layout/LinearArrowProcessNumbered"/>
    <dgm:cxn modelId="{6AFC74D3-63A0-4005-9D1B-79A7996646D0}" type="presParOf" srcId="{19FF5E0F-FD4A-4934-9487-FA777DD46748}" destId="{C59C91CF-6CFA-4A6F-995E-E24DBBF661BE}" srcOrd="6" destOrd="0" presId="urn:microsoft.com/office/officeart/2016/7/layout/LinearArrowProcessNumbered"/>
    <dgm:cxn modelId="{A51828A4-FCCB-4DE6-B4CC-F190FD138B84}" type="presParOf" srcId="{C59C91CF-6CFA-4A6F-995E-E24DBBF661BE}" destId="{F9080B7A-1B5A-49D3-84D3-C83097A72665}" srcOrd="0" destOrd="0" presId="urn:microsoft.com/office/officeart/2016/7/layout/LinearArrowProcessNumbered"/>
    <dgm:cxn modelId="{EE6DC04E-651F-4836-9D86-59B5280CF401}" type="presParOf" srcId="{C59C91CF-6CFA-4A6F-995E-E24DBBF661BE}" destId="{740E167C-C59D-4F6E-BB2F-9462A0903909}" srcOrd="1" destOrd="0" presId="urn:microsoft.com/office/officeart/2016/7/layout/LinearArrowProcessNumbered"/>
    <dgm:cxn modelId="{BF7025D1-C107-464E-8340-DE1FB100FBCC}" type="presParOf" srcId="{740E167C-C59D-4F6E-BB2F-9462A0903909}" destId="{3F599607-53BE-4775-8B53-7C15A47A0017}" srcOrd="0" destOrd="0" presId="urn:microsoft.com/office/officeart/2016/7/layout/LinearArrowProcessNumbered"/>
    <dgm:cxn modelId="{F3944D61-F54D-4FDB-BD86-164472A6EF2C}" type="presParOf" srcId="{740E167C-C59D-4F6E-BB2F-9462A0903909}" destId="{6CF361B8-00B4-49D6-A03E-330B34EB4431}" srcOrd="1" destOrd="0" presId="urn:microsoft.com/office/officeart/2016/7/layout/LinearArrowProcessNumbered"/>
    <dgm:cxn modelId="{9A0BF1E9-F603-4984-84F3-D3237A8889F3}" type="presParOf" srcId="{740E167C-C59D-4F6E-BB2F-9462A0903909}" destId="{97FE76CD-D116-4673-BC7E-D95656CE4143}" srcOrd="2" destOrd="0" presId="urn:microsoft.com/office/officeart/2016/7/layout/LinearArrowProcessNumbered"/>
    <dgm:cxn modelId="{C5E9A099-CC99-45F0-9BF3-1E8F2674664B}" type="presParOf" srcId="{740E167C-C59D-4F6E-BB2F-9462A0903909}" destId="{5A00407B-E695-49A0-8E3E-4F59B2F33D0A}" srcOrd="3" destOrd="0" presId="urn:microsoft.com/office/officeart/2016/7/layout/LinearArrowProcessNumbered"/>
    <dgm:cxn modelId="{713D7372-5219-479B-8108-60021359C775}" type="presParOf" srcId="{C59C91CF-6CFA-4A6F-995E-E24DBBF661BE}" destId="{138C0322-A03D-4EEB-94B0-F205EAA2842A}" srcOrd="2" destOrd="0" presId="urn:microsoft.com/office/officeart/2016/7/layout/LinearArrowProcessNumbered"/>
    <dgm:cxn modelId="{450C52A5-4714-4ADF-B05C-AF9C47AF866E}" type="presParOf" srcId="{19FF5E0F-FD4A-4934-9487-FA777DD46748}" destId="{829D78A0-E964-42D2-8E02-A0F622F756FF}" srcOrd="7" destOrd="0" presId="urn:microsoft.com/office/officeart/2016/7/layout/LinearArrowProcessNumbered"/>
    <dgm:cxn modelId="{13851014-6C01-4757-BACB-63A302B28D97}" type="presParOf" srcId="{19FF5E0F-FD4A-4934-9487-FA777DD46748}" destId="{4B3ADC62-0181-4E35-85FE-280C94ABD493}" srcOrd="8" destOrd="0" presId="urn:microsoft.com/office/officeart/2016/7/layout/LinearArrowProcessNumbered"/>
    <dgm:cxn modelId="{82A4CF4D-341D-4D65-8BAC-2ED4D77078EF}" type="presParOf" srcId="{4B3ADC62-0181-4E35-85FE-280C94ABD493}" destId="{9BAAD309-09C5-4516-9963-2C86B8322CA2}" srcOrd="0" destOrd="0" presId="urn:microsoft.com/office/officeart/2016/7/layout/LinearArrowProcessNumbered"/>
    <dgm:cxn modelId="{AA11B3D4-8FE3-4B8F-B0D0-A48A651C0F17}" type="presParOf" srcId="{4B3ADC62-0181-4E35-85FE-280C94ABD493}" destId="{C2675541-A636-441C-BA45-57622B167B53}" srcOrd="1" destOrd="0" presId="urn:microsoft.com/office/officeart/2016/7/layout/LinearArrowProcessNumbered"/>
    <dgm:cxn modelId="{00AA2FAB-94AF-4589-B878-8D4DBE70DBF4}" type="presParOf" srcId="{C2675541-A636-441C-BA45-57622B167B53}" destId="{FC3B20D4-F6FB-48D0-84DA-571B875F4717}" srcOrd="0" destOrd="0" presId="urn:microsoft.com/office/officeart/2016/7/layout/LinearArrowProcessNumbered"/>
    <dgm:cxn modelId="{A51C538C-0D39-42FD-9B72-80850BFFFE57}" type="presParOf" srcId="{C2675541-A636-441C-BA45-57622B167B53}" destId="{5FAE31B2-8195-4DF8-8163-01B825DF85E8}" srcOrd="1" destOrd="0" presId="urn:microsoft.com/office/officeart/2016/7/layout/LinearArrowProcessNumbered"/>
    <dgm:cxn modelId="{4A20776E-9F0A-454E-8CFE-7AD97663B859}" type="presParOf" srcId="{C2675541-A636-441C-BA45-57622B167B53}" destId="{F7F147B3-0B8C-48C2-B4FE-004EE6210736}" srcOrd="2" destOrd="0" presId="urn:microsoft.com/office/officeart/2016/7/layout/LinearArrowProcessNumbered"/>
    <dgm:cxn modelId="{69A3CECF-DF0B-4F12-B651-8BEEB6E3A2B3}" type="presParOf" srcId="{C2675541-A636-441C-BA45-57622B167B53}" destId="{742F5226-60D1-40AF-8945-D63D97359B43}" srcOrd="3" destOrd="0" presId="urn:microsoft.com/office/officeart/2016/7/layout/LinearArrowProcessNumbered"/>
    <dgm:cxn modelId="{60537B37-7115-444E-860C-11F349C5FAC7}" type="presParOf" srcId="{4B3ADC62-0181-4E35-85FE-280C94ABD493}" destId="{85B2284E-3053-4157-8F2C-BE263ADEA0D5}" srcOrd="2" destOrd="0" presId="urn:microsoft.com/office/officeart/2016/7/layout/LinearArrowProcessNumbered"/>
    <dgm:cxn modelId="{5FB313C8-D00E-421F-BC91-E22E1B5A9DF8}" type="presParOf" srcId="{19FF5E0F-FD4A-4934-9487-FA777DD46748}" destId="{4B59A5B8-7CDB-4286-A612-6A8D1310C373}" srcOrd="9" destOrd="0" presId="urn:microsoft.com/office/officeart/2016/7/layout/LinearArrowProcessNumbered"/>
    <dgm:cxn modelId="{FA03F866-FE9B-4875-8FF3-F90E7EB435C0}" type="presParOf" srcId="{19FF5E0F-FD4A-4934-9487-FA777DD46748}" destId="{B485BE2A-8591-408A-BCD6-8D5B39A21FC4}" srcOrd="10" destOrd="0" presId="urn:microsoft.com/office/officeart/2016/7/layout/LinearArrowProcessNumbered"/>
    <dgm:cxn modelId="{23C2F8E1-A27F-4B9A-A04F-B1A5A1C0052A}" type="presParOf" srcId="{B485BE2A-8591-408A-BCD6-8D5B39A21FC4}" destId="{A060620B-9D05-479C-9C10-BAB04480B029}" srcOrd="0" destOrd="0" presId="urn:microsoft.com/office/officeart/2016/7/layout/LinearArrowProcessNumbered"/>
    <dgm:cxn modelId="{633A3802-92D4-4552-A0C1-F2E79B478287}" type="presParOf" srcId="{B485BE2A-8591-408A-BCD6-8D5B39A21FC4}" destId="{A0575B37-F56B-4CF1-8DC4-C3A21DDC82CF}" srcOrd="1" destOrd="0" presId="urn:microsoft.com/office/officeart/2016/7/layout/LinearArrowProcessNumbered"/>
    <dgm:cxn modelId="{F7EA18C5-DD65-4AD5-8732-79F99929F07D}" type="presParOf" srcId="{A0575B37-F56B-4CF1-8DC4-C3A21DDC82CF}" destId="{391F9E28-4029-420A-9B5B-16B50F00CBF6}" srcOrd="0" destOrd="0" presId="urn:microsoft.com/office/officeart/2016/7/layout/LinearArrowProcessNumbered"/>
    <dgm:cxn modelId="{0EDE3E70-0E73-425D-80CA-B59AB5EF7E95}" type="presParOf" srcId="{A0575B37-F56B-4CF1-8DC4-C3A21DDC82CF}" destId="{1AD65C49-CE01-442C-A3AF-4AC181539126}" srcOrd="1" destOrd="0" presId="urn:microsoft.com/office/officeart/2016/7/layout/LinearArrowProcessNumbered"/>
    <dgm:cxn modelId="{33F81A7F-B7DF-4331-8153-499373ED13F5}" type="presParOf" srcId="{A0575B37-F56B-4CF1-8DC4-C3A21DDC82CF}" destId="{0B6B0081-1598-4094-89E9-4085E639B1E9}" srcOrd="2" destOrd="0" presId="urn:microsoft.com/office/officeart/2016/7/layout/LinearArrowProcessNumbered"/>
    <dgm:cxn modelId="{CC349744-77BE-4744-B52A-CD088D53DFAC}" type="presParOf" srcId="{A0575B37-F56B-4CF1-8DC4-C3A21DDC82CF}" destId="{55577E64-DD1F-4685-8600-4EDD6546EA14}" srcOrd="3" destOrd="0" presId="urn:microsoft.com/office/officeart/2016/7/layout/LinearArrowProcessNumbered"/>
    <dgm:cxn modelId="{169A14CB-37C0-4A69-9114-FDDF976C2EEE}" type="presParOf" srcId="{B485BE2A-8591-408A-BCD6-8D5B39A21FC4}" destId="{5E49F22D-E376-4C2C-9100-E9E7F39DB0BB}"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E06196-D289-47F5-9A18-17CB2DAD60A2}"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IN"/>
        </a:p>
      </dgm:t>
    </dgm:pt>
    <dgm:pt modelId="{0BDEA5F8-AF20-4D8A-8E36-4BD3952B44B1}">
      <dgm:prSet/>
      <dgm:spPr/>
      <dgm:t>
        <a:bodyPr/>
        <a:lstStyle/>
        <a:p>
          <a:r>
            <a:rPr lang="en-US" b="1" dirty="0">
              <a:latin typeface="Times New Roman" panose="02020603050405020304" pitchFamily="18" charset="0"/>
              <a:cs typeface="Times New Roman" panose="02020603050405020304" pitchFamily="18" charset="0"/>
            </a:rPr>
            <a:t>BRAND IDENTITY STRATEGY</a:t>
          </a:r>
          <a:endParaRPr lang="en-IN" dirty="0">
            <a:latin typeface="Times New Roman" panose="02020603050405020304" pitchFamily="18" charset="0"/>
            <a:cs typeface="Times New Roman" panose="02020603050405020304" pitchFamily="18" charset="0"/>
          </a:endParaRPr>
        </a:p>
      </dgm:t>
    </dgm:pt>
    <dgm:pt modelId="{44006B24-FF96-45F4-8AFC-10F28EFFD583}" type="parTrans" cxnId="{5C17F6EE-E93A-424A-B67F-D7D710D22ABC}">
      <dgm:prSet/>
      <dgm:spPr/>
      <dgm:t>
        <a:bodyPr/>
        <a:lstStyle/>
        <a:p>
          <a:endParaRPr lang="en-IN"/>
        </a:p>
      </dgm:t>
    </dgm:pt>
    <dgm:pt modelId="{54FE64B5-0FE9-4BE2-9270-3D7B277B1F89}" type="sibTrans" cxnId="{5C17F6EE-E93A-424A-B67F-D7D710D22ABC}">
      <dgm:prSet/>
      <dgm:spPr/>
      <dgm:t>
        <a:bodyPr/>
        <a:lstStyle/>
        <a:p>
          <a:endParaRPr lang="en-IN"/>
        </a:p>
      </dgm:t>
    </dgm:pt>
    <dgm:pt modelId="{A6DF8F2B-D1CF-4167-806A-D6A2CFBF4ECD}" type="pres">
      <dgm:prSet presAssocID="{23E06196-D289-47F5-9A18-17CB2DAD60A2}" presName="Name0" presStyleCnt="0">
        <dgm:presLayoutVars>
          <dgm:dir/>
          <dgm:resizeHandles val="exact"/>
        </dgm:presLayoutVars>
      </dgm:prSet>
      <dgm:spPr/>
    </dgm:pt>
    <dgm:pt modelId="{A59CFF22-DBA4-4B12-83C7-1390BF715BDD}" type="pres">
      <dgm:prSet presAssocID="{0BDEA5F8-AF20-4D8A-8E36-4BD3952B44B1}" presName="node" presStyleLbl="node1" presStyleIdx="0" presStyleCnt="1">
        <dgm:presLayoutVars>
          <dgm:bulletEnabled val="1"/>
        </dgm:presLayoutVars>
      </dgm:prSet>
      <dgm:spPr/>
    </dgm:pt>
  </dgm:ptLst>
  <dgm:cxnLst>
    <dgm:cxn modelId="{33EAF07F-DE5F-4639-BF70-2F32CF61F4D8}" type="presOf" srcId="{0BDEA5F8-AF20-4D8A-8E36-4BD3952B44B1}" destId="{A59CFF22-DBA4-4B12-83C7-1390BF715BDD}" srcOrd="0" destOrd="0" presId="urn:microsoft.com/office/officeart/2005/8/layout/process1"/>
    <dgm:cxn modelId="{A2AABDC3-5996-4EB9-84AC-B9509A341FDE}" type="presOf" srcId="{23E06196-D289-47F5-9A18-17CB2DAD60A2}" destId="{A6DF8F2B-D1CF-4167-806A-D6A2CFBF4ECD}" srcOrd="0" destOrd="0" presId="urn:microsoft.com/office/officeart/2005/8/layout/process1"/>
    <dgm:cxn modelId="{5C17F6EE-E93A-424A-B67F-D7D710D22ABC}" srcId="{23E06196-D289-47F5-9A18-17CB2DAD60A2}" destId="{0BDEA5F8-AF20-4D8A-8E36-4BD3952B44B1}" srcOrd="0" destOrd="0" parTransId="{44006B24-FF96-45F4-8AFC-10F28EFFD583}" sibTransId="{54FE64B5-0FE9-4BE2-9270-3D7B277B1F89}"/>
    <dgm:cxn modelId="{B7CC7CBB-7D03-4DF0-86AA-F4BF121986EE}" type="presParOf" srcId="{A6DF8F2B-D1CF-4167-806A-D6A2CFBF4ECD}" destId="{A59CFF22-DBA4-4B12-83C7-1390BF715BDD}"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15F13D-BEF2-45CA-BDF0-0886C6CDFDC9}" type="doc">
      <dgm:prSet loTypeId="urn:microsoft.com/office/officeart/2018/5/layout/IconLeafLabelList" loCatId="icon" qsTypeId="urn:microsoft.com/office/officeart/2005/8/quickstyle/simple1" qsCatId="simple" csTypeId="urn:microsoft.com/office/officeart/2005/8/colors/colorful1" csCatId="colorful" phldr="1"/>
      <dgm:spPr/>
      <dgm:t>
        <a:bodyPr/>
        <a:lstStyle/>
        <a:p>
          <a:endParaRPr lang="en-US"/>
        </a:p>
      </dgm:t>
    </dgm:pt>
    <dgm:pt modelId="{874D5E5C-9BC9-438E-A928-E5C79AE1B09D}">
      <dgm:prSet custT="1"/>
      <dgm:spPr/>
      <dgm:t>
        <a:bodyPr/>
        <a:lstStyle/>
        <a:p>
          <a:pPr algn="just">
            <a:lnSpc>
              <a:spcPct val="100000"/>
            </a:lnSpc>
            <a:buNone/>
          </a:pPr>
          <a:r>
            <a:rPr lang="en-US" sz="1800" b="0" i="0" dirty="0">
              <a:latin typeface="Times New Roman" panose="02020603050405020304" pitchFamily="18" charset="0"/>
              <a:cs typeface="Times New Roman" panose="02020603050405020304" pitchFamily="18" charset="0"/>
            </a:rPr>
            <a:t>Sustainability – Sustainable Fashion Practices through Eco-friendly Materials[4]. </a:t>
          </a:r>
          <a:endParaRPr lang="en-US" sz="1800" cap="none" dirty="0">
            <a:latin typeface="Times New Roman" panose="02020603050405020304" pitchFamily="18" charset="0"/>
            <a:cs typeface="Times New Roman" panose="02020603050405020304" pitchFamily="18" charset="0"/>
          </a:endParaRPr>
        </a:p>
      </dgm:t>
    </dgm:pt>
    <dgm:pt modelId="{5A56AA97-7174-4E5B-BBCE-F67F81A7201C}" type="parTrans" cxnId="{F6658DC3-3CDD-46AE-9767-B682537A5FA5}">
      <dgm:prSet/>
      <dgm:spPr/>
      <dgm:t>
        <a:bodyPr/>
        <a:lstStyle/>
        <a:p>
          <a:endParaRPr lang="en-US"/>
        </a:p>
      </dgm:t>
    </dgm:pt>
    <dgm:pt modelId="{563B84AF-51E2-4478-89E6-12581DFAAB3D}" type="sibTrans" cxnId="{F6658DC3-3CDD-46AE-9767-B682537A5FA5}">
      <dgm:prSet/>
      <dgm:spPr/>
      <dgm:t>
        <a:bodyPr/>
        <a:lstStyle/>
        <a:p>
          <a:pPr>
            <a:lnSpc>
              <a:spcPct val="100000"/>
            </a:lnSpc>
          </a:pPr>
          <a:endParaRPr lang="en-US"/>
        </a:p>
      </dgm:t>
    </dgm:pt>
    <dgm:pt modelId="{40C79238-02A8-4125-A038-BA0693D19CCF}">
      <dgm:prSet custT="1"/>
      <dgm:spPr/>
      <dgm:t>
        <a:bodyPr/>
        <a:lstStyle/>
        <a:p>
          <a:pPr algn="just">
            <a:lnSpc>
              <a:spcPct val="100000"/>
            </a:lnSpc>
            <a:buNone/>
          </a:pPr>
          <a:r>
            <a:rPr lang="en-US" sz="1800" b="0" i="0" dirty="0">
              <a:latin typeface="Times New Roman" panose="02020603050405020304" pitchFamily="18" charset="0"/>
              <a:cs typeface="Times New Roman" panose="02020603050405020304" pitchFamily="18" charset="0"/>
            </a:rPr>
            <a:t>Transparency – Disclosing information regarding sourcing, manufacturing processes and sustainability commitments. </a:t>
          </a:r>
          <a:endParaRPr lang="en-US" sz="1800" cap="none" dirty="0">
            <a:latin typeface="Times New Roman" panose="02020603050405020304" pitchFamily="18" charset="0"/>
            <a:cs typeface="Times New Roman" panose="02020603050405020304" pitchFamily="18" charset="0"/>
          </a:endParaRPr>
        </a:p>
      </dgm:t>
    </dgm:pt>
    <dgm:pt modelId="{1FEA80E0-F1D7-41AC-85BF-2CA7B991AA22}" type="parTrans" cxnId="{0B8218B5-791A-4795-B2DA-9E13220FA5C8}">
      <dgm:prSet/>
      <dgm:spPr/>
      <dgm:t>
        <a:bodyPr/>
        <a:lstStyle/>
        <a:p>
          <a:endParaRPr lang="en-US"/>
        </a:p>
      </dgm:t>
    </dgm:pt>
    <dgm:pt modelId="{B5E7CBCD-B59D-4523-8235-AB94EE698D76}" type="sibTrans" cxnId="{0B8218B5-791A-4795-B2DA-9E13220FA5C8}">
      <dgm:prSet/>
      <dgm:spPr/>
      <dgm:t>
        <a:bodyPr/>
        <a:lstStyle/>
        <a:p>
          <a:pPr>
            <a:lnSpc>
              <a:spcPct val="100000"/>
            </a:lnSpc>
          </a:pPr>
          <a:endParaRPr lang="en-US"/>
        </a:p>
      </dgm:t>
    </dgm:pt>
    <dgm:pt modelId="{5726AC4B-0B3A-4481-9563-89BF19554541}">
      <dgm:prSet custT="1"/>
      <dgm:spPr/>
      <dgm:t>
        <a:bodyPr/>
        <a:lstStyle/>
        <a:p>
          <a:pPr algn="just">
            <a:lnSpc>
              <a:spcPct val="100000"/>
            </a:lnSpc>
            <a:buNone/>
          </a:pPr>
          <a:r>
            <a:rPr lang="en-US" sz="1800" b="0" i="0" dirty="0">
              <a:latin typeface="Times New Roman" panose="02020603050405020304" pitchFamily="18" charset="0"/>
              <a:cs typeface="Times New Roman" panose="02020603050405020304" pitchFamily="18" charset="0"/>
            </a:rPr>
            <a:t>Ethical Production – Supporting Fair </a:t>
          </a:r>
          <a:r>
            <a:rPr lang="en-US" sz="1800" b="0" i="0" dirty="0" err="1">
              <a:latin typeface="Times New Roman" panose="02020603050405020304" pitchFamily="18" charset="0"/>
              <a:cs typeface="Times New Roman" panose="02020603050405020304" pitchFamily="18" charset="0"/>
            </a:rPr>
            <a:t>Labour</a:t>
          </a:r>
          <a:r>
            <a:rPr lang="en-US" sz="1800" b="0" i="0" dirty="0">
              <a:latin typeface="Times New Roman" panose="02020603050405020304" pitchFamily="18" charset="0"/>
              <a:cs typeface="Times New Roman" panose="02020603050405020304" pitchFamily="18" charset="0"/>
            </a:rPr>
            <a:t> Practices And Responsible Supply Chain Management During Production. </a:t>
          </a:r>
          <a:endParaRPr lang="en-US" sz="1800" cap="none" dirty="0">
            <a:latin typeface="Times New Roman" panose="02020603050405020304" pitchFamily="18" charset="0"/>
            <a:cs typeface="Times New Roman" panose="02020603050405020304" pitchFamily="18" charset="0"/>
          </a:endParaRPr>
        </a:p>
      </dgm:t>
    </dgm:pt>
    <dgm:pt modelId="{F8B3D8D1-92C3-45FC-9715-7554FFDDA8C2}" type="parTrans" cxnId="{86AEE501-A0DB-48B9-A03C-537968BB4ACB}">
      <dgm:prSet/>
      <dgm:spPr/>
      <dgm:t>
        <a:bodyPr/>
        <a:lstStyle/>
        <a:p>
          <a:endParaRPr lang="en-US"/>
        </a:p>
      </dgm:t>
    </dgm:pt>
    <dgm:pt modelId="{CC978433-3D19-44F6-9A13-1FDFB7A328FC}" type="sibTrans" cxnId="{86AEE501-A0DB-48B9-A03C-537968BB4ACB}">
      <dgm:prSet/>
      <dgm:spPr/>
      <dgm:t>
        <a:bodyPr/>
        <a:lstStyle/>
        <a:p>
          <a:pPr>
            <a:lnSpc>
              <a:spcPct val="100000"/>
            </a:lnSpc>
          </a:pPr>
          <a:endParaRPr lang="en-US"/>
        </a:p>
      </dgm:t>
    </dgm:pt>
    <dgm:pt modelId="{4E28E118-EC43-4DF6-81B6-447CC4FFDEA2}">
      <dgm:prSet custT="1"/>
      <dgm:spPr/>
      <dgm:t>
        <a:bodyPr/>
        <a:lstStyle/>
        <a:p>
          <a:pPr algn="just">
            <a:lnSpc>
              <a:spcPct val="100000"/>
            </a:lnSpc>
            <a:buNone/>
          </a:pPr>
          <a:r>
            <a:rPr lang="en-US" sz="1800" b="0" i="0" dirty="0">
              <a:latin typeface="Times New Roman" panose="02020603050405020304" pitchFamily="18" charset="0"/>
              <a:cs typeface="Times New Roman" panose="02020603050405020304" pitchFamily="18" charset="0"/>
            </a:rPr>
            <a:t>Innovation – Fusing Sustainable Practices with Modern Fashion Trends for Quality and Style[1]. </a:t>
          </a:r>
          <a:endParaRPr lang="en-US" sz="1800" cap="none" dirty="0">
            <a:latin typeface="Times New Roman" panose="02020603050405020304" pitchFamily="18" charset="0"/>
            <a:cs typeface="Times New Roman" panose="02020603050405020304" pitchFamily="18" charset="0"/>
          </a:endParaRPr>
        </a:p>
      </dgm:t>
    </dgm:pt>
    <dgm:pt modelId="{CBBEDC70-16DC-42C3-99B2-21D300307DDE}" type="parTrans" cxnId="{03D0E1F1-945F-4C1C-9B41-D588DEEAAFAE}">
      <dgm:prSet/>
      <dgm:spPr/>
      <dgm:t>
        <a:bodyPr/>
        <a:lstStyle/>
        <a:p>
          <a:endParaRPr lang="en-US"/>
        </a:p>
      </dgm:t>
    </dgm:pt>
    <dgm:pt modelId="{FDB49D85-C6BC-49D4-8B4A-4ACF6391B7FF}" type="sibTrans" cxnId="{03D0E1F1-945F-4C1C-9B41-D588DEEAAFAE}">
      <dgm:prSet/>
      <dgm:spPr/>
      <dgm:t>
        <a:bodyPr/>
        <a:lstStyle/>
        <a:p>
          <a:pPr>
            <a:lnSpc>
              <a:spcPct val="100000"/>
            </a:lnSpc>
          </a:pPr>
          <a:endParaRPr lang="en-US"/>
        </a:p>
      </dgm:t>
    </dgm:pt>
    <dgm:pt modelId="{6613D9FA-4DE7-462B-9FD9-EB10F20F78B4}">
      <dgm:prSet custT="1"/>
      <dgm:spPr/>
      <dgm:t>
        <a:bodyPr/>
        <a:lstStyle/>
        <a:p>
          <a:pPr algn="just">
            <a:lnSpc>
              <a:spcPct val="100000"/>
            </a:lnSpc>
            <a:buNone/>
          </a:pPr>
          <a:r>
            <a:rPr lang="en-US" sz="1800" b="0" i="0" dirty="0">
              <a:latin typeface="Times New Roman" panose="02020603050405020304" pitchFamily="18" charset="0"/>
              <a:cs typeface="Times New Roman" panose="02020603050405020304" pitchFamily="18" charset="0"/>
            </a:rPr>
            <a:t>Brand Positioning: High Quality Sustainable Fashion For Eco-Aware Individuals In Search Of Fashionable, Ethical and Conscious Clothing. </a:t>
          </a:r>
          <a:endParaRPr lang="en-US" sz="1800" cap="none" dirty="0">
            <a:latin typeface="Times New Roman" panose="02020603050405020304" pitchFamily="18" charset="0"/>
            <a:cs typeface="Times New Roman" panose="02020603050405020304" pitchFamily="18" charset="0"/>
          </a:endParaRPr>
        </a:p>
      </dgm:t>
    </dgm:pt>
    <dgm:pt modelId="{108A12CA-FBD8-4A37-B9BA-3BC243D2BA69}" type="parTrans" cxnId="{2B504DE3-3ABC-4D15-993D-4E25A0E4E790}">
      <dgm:prSet/>
      <dgm:spPr/>
      <dgm:t>
        <a:bodyPr/>
        <a:lstStyle/>
        <a:p>
          <a:endParaRPr lang="en-US"/>
        </a:p>
      </dgm:t>
    </dgm:pt>
    <dgm:pt modelId="{E7A96F3C-9C0F-4E9D-BCC6-5A98D25F6A47}" type="sibTrans" cxnId="{2B504DE3-3ABC-4D15-993D-4E25A0E4E790}">
      <dgm:prSet/>
      <dgm:spPr/>
      <dgm:t>
        <a:bodyPr/>
        <a:lstStyle/>
        <a:p>
          <a:endParaRPr lang="en-US"/>
        </a:p>
      </dgm:t>
    </dgm:pt>
    <dgm:pt modelId="{3B355D71-0F11-4BB6-A300-CB7CFDB10093}" type="pres">
      <dgm:prSet presAssocID="{7C15F13D-BEF2-45CA-BDF0-0886C6CDFDC9}" presName="root" presStyleCnt="0">
        <dgm:presLayoutVars>
          <dgm:dir/>
          <dgm:resizeHandles val="exact"/>
        </dgm:presLayoutVars>
      </dgm:prSet>
      <dgm:spPr/>
    </dgm:pt>
    <dgm:pt modelId="{A476286C-F4CA-475F-9A72-446739EB0E98}" type="pres">
      <dgm:prSet presAssocID="{874D5E5C-9BC9-438E-A928-E5C79AE1B09D}" presName="compNode" presStyleCnt="0"/>
      <dgm:spPr/>
    </dgm:pt>
    <dgm:pt modelId="{0CA6E65D-347D-4D31-A3E2-BC90AF40AD82}" type="pres">
      <dgm:prSet presAssocID="{874D5E5C-9BC9-438E-A928-E5C79AE1B09D}" presName="iconBgRect" presStyleLbl="bgShp" presStyleIdx="0" presStyleCnt="5"/>
      <dgm:spPr>
        <a:prstGeom prst="round2DiagRect">
          <a:avLst>
            <a:gd name="adj1" fmla="val 29727"/>
            <a:gd name="adj2" fmla="val 0"/>
          </a:avLst>
        </a:prstGeom>
      </dgm:spPr>
    </dgm:pt>
    <dgm:pt modelId="{AD4FDF3F-CEE2-492B-BD9D-1933E8D4599C}" type="pres">
      <dgm:prSet presAssocID="{874D5E5C-9BC9-438E-A928-E5C79AE1B09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ustainability"/>
        </a:ext>
      </dgm:extLst>
    </dgm:pt>
    <dgm:pt modelId="{85EF6855-3AB8-441F-80A1-8DD7EC4CF2E6}" type="pres">
      <dgm:prSet presAssocID="{874D5E5C-9BC9-438E-A928-E5C79AE1B09D}" presName="spaceRect" presStyleCnt="0"/>
      <dgm:spPr/>
    </dgm:pt>
    <dgm:pt modelId="{518DFBCC-0138-4D8E-93E3-9D50B501F5A1}" type="pres">
      <dgm:prSet presAssocID="{874D5E5C-9BC9-438E-A928-E5C79AE1B09D}" presName="textRect" presStyleLbl="revTx" presStyleIdx="0" presStyleCnt="5">
        <dgm:presLayoutVars>
          <dgm:chMax val="1"/>
          <dgm:chPref val="1"/>
        </dgm:presLayoutVars>
      </dgm:prSet>
      <dgm:spPr/>
    </dgm:pt>
    <dgm:pt modelId="{68854742-175C-40B0-8CCE-E179C433007F}" type="pres">
      <dgm:prSet presAssocID="{563B84AF-51E2-4478-89E6-12581DFAAB3D}" presName="sibTrans" presStyleCnt="0"/>
      <dgm:spPr/>
    </dgm:pt>
    <dgm:pt modelId="{759307B8-80DC-4687-B198-7A4C7D22BBD1}" type="pres">
      <dgm:prSet presAssocID="{40C79238-02A8-4125-A038-BA0693D19CCF}" presName="compNode" presStyleCnt="0"/>
      <dgm:spPr/>
    </dgm:pt>
    <dgm:pt modelId="{F56B483B-DBAF-4049-95B7-CD43F13EA540}" type="pres">
      <dgm:prSet presAssocID="{40C79238-02A8-4125-A038-BA0693D19CCF}" presName="iconBgRect" presStyleLbl="bgShp" presStyleIdx="1" presStyleCnt="5"/>
      <dgm:spPr>
        <a:prstGeom prst="round2DiagRect">
          <a:avLst>
            <a:gd name="adj1" fmla="val 29727"/>
            <a:gd name="adj2" fmla="val 0"/>
          </a:avLst>
        </a:prstGeom>
      </dgm:spPr>
    </dgm:pt>
    <dgm:pt modelId="{B38DC93F-9771-4E47-B325-CDE92206CF50}" type="pres">
      <dgm:prSet presAssocID="{40C79238-02A8-4125-A038-BA0693D19CC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FEF13800-73EE-4F6C-AB6E-60190E963DD9}" type="pres">
      <dgm:prSet presAssocID="{40C79238-02A8-4125-A038-BA0693D19CCF}" presName="spaceRect" presStyleCnt="0"/>
      <dgm:spPr/>
    </dgm:pt>
    <dgm:pt modelId="{832E4094-A240-4A5D-B206-8E21C82A095F}" type="pres">
      <dgm:prSet presAssocID="{40C79238-02A8-4125-A038-BA0693D19CCF}" presName="textRect" presStyleLbl="revTx" presStyleIdx="1" presStyleCnt="5">
        <dgm:presLayoutVars>
          <dgm:chMax val="1"/>
          <dgm:chPref val="1"/>
        </dgm:presLayoutVars>
      </dgm:prSet>
      <dgm:spPr/>
    </dgm:pt>
    <dgm:pt modelId="{7514E592-479F-49DE-8F36-25D7A6678857}" type="pres">
      <dgm:prSet presAssocID="{B5E7CBCD-B59D-4523-8235-AB94EE698D76}" presName="sibTrans" presStyleCnt="0"/>
      <dgm:spPr/>
    </dgm:pt>
    <dgm:pt modelId="{AF996A97-98F2-4AB6-960A-C4DD8627EA44}" type="pres">
      <dgm:prSet presAssocID="{5726AC4B-0B3A-4481-9563-89BF19554541}" presName="compNode" presStyleCnt="0"/>
      <dgm:spPr/>
    </dgm:pt>
    <dgm:pt modelId="{AB5165D2-F83C-45AA-8508-6C2332A59DB2}" type="pres">
      <dgm:prSet presAssocID="{5726AC4B-0B3A-4481-9563-89BF19554541}" presName="iconBgRect" presStyleLbl="bgShp" presStyleIdx="2" presStyleCnt="5"/>
      <dgm:spPr>
        <a:prstGeom prst="round2DiagRect">
          <a:avLst>
            <a:gd name="adj1" fmla="val 29727"/>
            <a:gd name="adj2" fmla="val 0"/>
          </a:avLst>
        </a:prstGeom>
      </dgm:spPr>
    </dgm:pt>
    <dgm:pt modelId="{89F3A76B-2128-42D3-B9C5-151FDB9B924B}" type="pres">
      <dgm:prSet presAssocID="{5726AC4B-0B3A-4481-9563-89BF1955454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Factory"/>
        </a:ext>
      </dgm:extLst>
    </dgm:pt>
    <dgm:pt modelId="{9844CE59-E5E6-47FA-8AD8-5C5BCD9308EA}" type="pres">
      <dgm:prSet presAssocID="{5726AC4B-0B3A-4481-9563-89BF19554541}" presName="spaceRect" presStyleCnt="0"/>
      <dgm:spPr/>
    </dgm:pt>
    <dgm:pt modelId="{DAD49DF5-F3A8-4709-A8C2-4A0F6EC08DFB}" type="pres">
      <dgm:prSet presAssocID="{5726AC4B-0B3A-4481-9563-89BF19554541}" presName="textRect" presStyleLbl="revTx" presStyleIdx="2" presStyleCnt="5">
        <dgm:presLayoutVars>
          <dgm:chMax val="1"/>
          <dgm:chPref val="1"/>
        </dgm:presLayoutVars>
      </dgm:prSet>
      <dgm:spPr/>
    </dgm:pt>
    <dgm:pt modelId="{C9224590-2E56-4E6C-A5DB-6C63C4B4A28F}" type="pres">
      <dgm:prSet presAssocID="{CC978433-3D19-44F6-9A13-1FDFB7A328FC}" presName="sibTrans" presStyleCnt="0"/>
      <dgm:spPr/>
    </dgm:pt>
    <dgm:pt modelId="{E5DFD3CD-1E30-42C5-9A3A-F8AA1AC828AC}" type="pres">
      <dgm:prSet presAssocID="{4E28E118-EC43-4DF6-81B6-447CC4FFDEA2}" presName="compNode" presStyleCnt="0"/>
      <dgm:spPr/>
    </dgm:pt>
    <dgm:pt modelId="{58FD095D-3E04-46C9-90B8-22AF7FE89B6A}" type="pres">
      <dgm:prSet presAssocID="{4E28E118-EC43-4DF6-81B6-447CC4FFDEA2}" presName="iconBgRect" presStyleLbl="bgShp" presStyleIdx="3" presStyleCnt="5"/>
      <dgm:spPr>
        <a:prstGeom prst="round2DiagRect">
          <a:avLst>
            <a:gd name="adj1" fmla="val 29727"/>
            <a:gd name="adj2" fmla="val 0"/>
          </a:avLst>
        </a:prstGeom>
      </dgm:spPr>
    </dgm:pt>
    <dgm:pt modelId="{DFF9B9BF-698A-464C-BC50-5FADB2B9755A}" type="pres">
      <dgm:prSet presAssocID="{4E28E118-EC43-4DF6-81B6-447CC4FFDEA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arge paint brush"/>
        </a:ext>
      </dgm:extLst>
    </dgm:pt>
    <dgm:pt modelId="{DE8AAB66-1BC1-436E-B862-4A8003CC85BE}" type="pres">
      <dgm:prSet presAssocID="{4E28E118-EC43-4DF6-81B6-447CC4FFDEA2}" presName="spaceRect" presStyleCnt="0"/>
      <dgm:spPr/>
    </dgm:pt>
    <dgm:pt modelId="{C23807C2-35FA-43B5-A00B-11A359F983FB}" type="pres">
      <dgm:prSet presAssocID="{4E28E118-EC43-4DF6-81B6-447CC4FFDEA2}" presName="textRect" presStyleLbl="revTx" presStyleIdx="3" presStyleCnt="5">
        <dgm:presLayoutVars>
          <dgm:chMax val="1"/>
          <dgm:chPref val="1"/>
        </dgm:presLayoutVars>
      </dgm:prSet>
      <dgm:spPr/>
    </dgm:pt>
    <dgm:pt modelId="{D2DA0716-A1BC-42A4-BDB0-E8E58016BE4A}" type="pres">
      <dgm:prSet presAssocID="{FDB49D85-C6BC-49D4-8B4A-4ACF6391B7FF}" presName="sibTrans" presStyleCnt="0"/>
      <dgm:spPr/>
    </dgm:pt>
    <dgm:pt modelId="{7D39A4E2-2CFE-4C94-A3E6-717ECEFC5C5A}" type="pres">
      <dgm:prSet presAssocID="{6613D9FA-4DE7-462B-9FD9-EB10F20F78B4}" presName="compNode" presStyleCnt="0"/>
      <dgm:spPr/>
    </dgm:pt>
    <dgm:pt modelId="{20C10A87-49D6-4859-838B-20FAE4FA133B}" type="pres">
      <dgm:prSet presAssocID="{6613D9FA-4DE7-462B-9FD9-EB10F20F78B4}" presName="iconBgRect" presStyleLbl="bgShp" presStyleIdx="4" presStyleCnt="5"/>
      <dgm:spPr>
        <a:prstGeom prst="round2DiagRect">
          <a:avLst>
            <a:gd name="adj1" fmla="val 29727"/>
            <a:gd name="adj2" fmla="val 0"/>
          </a:avLst>
        </a:prstGeom>
      </dgm:spPr>
    </dgm:pt>
    <dgm:pt modelId="{76B57CC9-4144-4D3C-96A7-FB7E7759CD8C}" type="pres">
      <dgm:prSet presAssocID="{6613D9FA-4DE7-462B-9FD9-EB10F20F78B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Recycle Sign"/>
        </a:ext>
      </dgm:extLst>
    </dgm:pt>
    <dgm:pt modelId="{27D2C3E3-ADAC-4501-8D8C-19C283DDCF23}" type="pres">
      <dgm:prSet presAssocID="{6613D9FA-4DE7-462B-9FD9-EB10F20F78B4}" presName="spaceRect" presStyleCnt="0"/>
      <dgm:spPr/>
    </dgm:pt>
    <dgm:pt modelId="{FFE5F18C-CDF8-4B3E-80F1-649695E878C7}" type="pres">
      <dgm:prSet presAssocID="{6613D9FA-4DE7-462B-9FD9-EB10F20F78B4}" presName="textRect" presStyleLbl="revTx" presStyleIdx="4" presStyleCnt="5">
        <dgm:presLayoutVars>
          <dgm:chMax val="1"/>
          <dgm:chPref val="1"/>
        </dgm:presLayoutVars>
      </dgm:prSet>
      <dgm:spPr/>
    </dgm:pt>
  </dgm:ptLst>
  <dgm:cxnLst>
    <dgm:cxn modelId="{57B39E01-38E7-4855-A73B-F661B5A2D269}" type="presOf" srcId="{874D5E5C-9BC9-438E-A928-E5C79AE1B09D}" destId="{518DFBCC-0138-4D8E-93E3-9D50B501F5A1}" srcOrd="0" destOrd="0" presId="urn:microsoft.com/office/officeart/2018/5/layout/IconLeafLabelList"/>
    <dgm:cxn modelId="{86AEE501-A0DB-48B9-A03C-537968BB4ACB}" srcId="{7C15F13D-BEF2-45CA-BDF0-0886C6CDFDC9}" destId="{5726AC4B-0B3A-4481-9563-89BF19554541}" srcOrd="2" destOrd="0" parTransId="{F8B3D8D1-92C3-45FC-9715-7554FFDDA8C2}" sibTransId="{CC978433-3D19-44F6-9A13-1FDFB7A328FC}"/>
    <dgm:cxn modelId="{D20C641F-A910-408E-AB83-96D3783B8397}" type="presOf" srcId="{4E28E118-EC43-4DF6-81B6-447CC4FFDEA2}" destId="{C23807C2-35FA-43B5-A00B-11A359F983FB}" srcOrd="0" destOrd="0" presId="urn:microsoft.com/office/officeart/2018/5/layout/IconLeafLabelList"/>
    <dgm:cxn modelId="{CA082C25-9D9E-490E-A13F-D344F6B72E9F}" type="presOf" srcId="{40C79238-02A8-4125-A038-BA0693D19CCF}" destId="{832E4094-A240-4A5D-B206-8E21C82A095F}" srcOrd="0" destOrd="0" presId="urn:microsoft.com/office/officeart/2018/5/layout/IconLeafLabelList"/>
    <dgm:cxn modelId="{2CAB473D-F851-44DE-8718-4EFBFEFA20CD}" type="presOf" srcId="{6613D9FA-4DE7-462B-9FD9-EB10F20F78B4}" destId="{FFE5F18C-CDF8-4B3E-80F1-649695E878C7}" srcOrd="0" destOrd="0" presId="urn:microsoft.com/office/officeart/2018/5/layout/IconLeafLabelList"/>
    <dgm:cxn modelId="{BFA8F09A-2143-4A12-8FD2-518EF8228A5E}" type="presOf" srcId="{5726AC4B-0B3A-4481-9563-89BF19554541}" destId="{DAD49DF5-F3A8-4709-A8C2-4A0F6EC08DFB}" srcOrd="0" destOrd="0" presId="urn:microsoft.com/office/officeart/2018/5/layout/IconLeafLabelList"/>
    <dgm:cxn modelId="{0B8218B5-791A-4795-B2DA-9E13220FA5C8}" srcId="{7C15F13D-BEF2-45CA-BDF0-0886C6CDFDC9}" destId="{40C79238-02A8-4125-A038-BA0693D19CCF}" srcOrd="1" destOrd="0" parTransId="{1FEA80E0-F1D7-41AC-85BF-2CA7B991AA22}" sibTransId="{B5E7CBCD-B59D-4523-8235-AB94EE698D76}"/>
    <dgm:cxn modelId="{F6658DC3-3CDD-46AE-9767-B682537A5FA5}" srcId="{7C15F13D-BEF2-45CA-BDF0-0886C6CDFDC9}" destId="{874D5E5C-9BC9-438E-A928-E5C79AE1B09D}" srcOrd="0" destOrd="0" parTransId="{5A56AA97-7174-4E5B-BBCE-F67F81A7201C}" sibTransId="{563B84AF-51E2-4478-89E6-12581DFAAB3D}"/>
    <dgm:cxn modelId="{2B504DE3-3ABC-4D15-993D-4E25A0E4E790}" srcId="{7C15F13D-BEF2-45CA-BDF0-0886C6CDFDC9}" destId="{6613D9FA-4DE7-462B-9FD9-EB10F20F78B4}" srcOrd="4" destOrd="0" parTransId="{108A12CA-FBD8-4A37-B9BA-3BC243D2BA69}" sibTransId="{E7A96F3C-9C0F-4E9D-BCC6-5A98D25F6A47}"/>
    <dgm:cxn modelId="{F35E3EEF-4B6E-43C3-AD4C-D591B1D8B659}" type="presOf" srcId="{7C15F13D-BEF2-45CA-BDF0-0886C6CDFDC9}" destId="{3B355D71-0F11-4BB6-A300-CB7CFDB10093}" srcOrd="0" destOrd="0" presId="urn:microsoft.com/office/officeart/2018/5/layout/IconLeafLabelList"/>
    <dgm:cxn modelId="{03D0E1F1-945F-4C1C-9B41-D588DEEAAFAE}" srcId="{7C15F13D-BEF2-45CA-BDF0-0886C6CDFDC9}" destId="{4E28E118-EC43-4DF6-81B6-447CC4FFDEA2}" srcOrd="3" destOrd="0" parTransId="{CBBEDC70-16DC-42C3-99B2-21D300307DDE}" sibTransId="{FDB49D85-C6BC-49D4-8B4A-4ACF6391B7FF}"/>
    <dgm:cxn modelId="{F528191C-598C-4E1A-A606-238AAFA4447D}" type="presParOf" srcId="{3B355D71-0F11-4BB6-A300-CB7CFDB10093}" destId="{A476286C-F4CA-475F-9A72-446739EB0E98}" srcOrd="0" destOrd="0" presId="urn:microsoft.com/office/officeart/2018/5/layout/IconLeafLabelList"/>
    <dgm:cxn modelId="{FE3E13C6-5A9B-461C-A0FC-25F2E7E2A93A}" type="presParOf" srcId="{A476286C-F4CA-475F-9A72-446739EB0E98}" destId="{0CA6E65D-347D-4D31-A3E2-BC90AF40AD82}" srcOrd="0" destOrd="0" presId="urn:microsoft.com/office/officeart/2018/5/layout/IconLeafLabelList"/>
    <dgm:cxn modelId="{C569BB5E-FBCB-4180-AE44-540F00ECD7FB}" type="presParOf" srcId="{A476286C-F4CA-475F-9A72-446739EB0E98}" destId="{AD4FDF3F-CEE2-492B-BD9D-1933E8D4599C}" srcOrd="1" destOrd="0" presId="urn:microsoft.com/office/officeart/2018/5/layout/IconLeafLabelList"/>
    <dgm:cxn modelId="{E33F4231-139D-44F2-B25E-8BE63EF5DB59}" type="presParOf" srcId="{A476286C-F4CA-475F-9A72-446739EB0E98}" destId="{85EF6855-3AB8-441F-80A1-8DD7EC4CF2E6}" srcOrd="2" destOrd="0" presId="urn:microsoft.com/office/officeart/2018/5/layout/IconLeafLabelList"/>
    <dgm:cxn modelId="{F3B41843-D46D-4C4B-B10B-DBAE635EF906}" type="presParOf" srcId="{A476286C-F4CA-475F-9A72-446739EB0E98}" destId="{518DFBCC-0138-4D8E-93E3-9D50B501F5A1}" srcOrd="3" destOrd="0" presId="urn:microsoft.com/office/officeart/2018/5/layout/IconLeafLabelList"/>
    <dgm:cxn modelId="{B332AFBE-37A7-45FE-ABA7-B03A9A4C9969}" type="presParOf" srcId="{3B355D71-0F11-4BB6-A300-CB7CFDB10093}" destId="{68854742-175C-40B0-8CCE-E179C433007F}" srcOrd="1" destOrd="0" presId="urn:microsoft.com/office/officeart/2018/5/layout/IconLeafLabelList"/>
    <dgm:cxn modelId="{3EAA2F45-4C4F-4577-A18A-4C03A4ED1707}" type="presParOf" srcId="{3B355D71-0F11-4BB6-A300-CB7CFDB10093}" destId="{759307B8-80DC-4687-B198-7A4C7D22BBD1}" srcOrd="2" destOrd="0" presId="urn:microsoft.com/office/officeart/2018/5/layout/IconLeafLabelList"/>
    <dgm:cxn modelId="{347ED34C-8C9F-46F5-A091-20652505DA71}" type="presParOf" srcId="{759307B8-80DC-4687-B198-7A4C7D22BBD1}" destId="{F56B483B-DBAF-4049-95B7-CD43F13EA540}" srcOrd="0" destOrd="0" presId="urn:microsoft.com/office/officeart/2018/5/layout/IconLeafLabelList"/>
    <dgm:cxn modelId="{AA04993D-ACDB-4589-9E3E-53F0FA3E7A54}" type="presParOf" srcId="{759307B8-80DC-4687-B198-7A4C7D22BBD1}" destId="{B38DC93F-9771-4E47-B325-CDE92206CF50}" srcOrd="1" destOrd="0" presId="urn:microsoft.com/office/officeart/2018/5/layout/IconLeafLabelList"/>
    <dgm:cxn modelId="{E935FBF9-A876-4DD4-B96C-403F3842E98E}" type="presParOf" srcId="{759307B8-80DC-4687-B198-7A4C7D22BBD1}" destId="{FEF13800-73EE-4F6C-AB6E-60190E963DD9}" srcOrd="2" destOrd="0" presId="urn:microsoft.com/office/officeart/2018/5/layout/IconLeafLabelList"/>
    <dgm:cxn modelId="{E1530961-A9AC-4282-8B7D-E527D30EF929}" type="presParOf" srcId="{759307B8-80DC-4687-B198-7A4C7D22BBD1}" destId="{832E4094-A240-4A5D-B206-8E21C82A095F}" srcOrd="3" destOrd="0" presId="urn:microsoft.com/office/officeart/2018/5/layout/IconLeafLabelList"/>
    <dgm:cxn modelId="{18E30D8F-7E89-435B-8CBC-A8F8AE6D3AE4}" type="presParOf" srcId="{3B355D71-0F11-4BB6-A300-CB7CFDB10093}" destId="{7514E592-479F-49DE-8F36-25D7A6678857}" srcOrd="3" destOrd="0" presId="urn:microsoft.com/office/officeart/2018/5/layout/IconLeafLabelList"/>
    <dgm:cxn modelId="{C45FFFA4-D78E-4ED7-9B65-8A13155EF31C}" type="presParOf" srcId="{3B355D71-0F11-4BB6-A300-CB7CFDB10093}" destId="{AF996A97-98F2-4AB6-960A-C4DD8627EA44}" srcOrd="4" destOrd="0" presId="urn:microsoft.com/office/officeart/2018/5/layout/IconLeafLabelList"/>
    <dgm:cxn modelId="{C2217834-AAB9-4670-95E6-F83EACF48818}" type="presParOf" srcId="{AF996A97-98F2-4AB6-960A-C4DD8627EA44}" destId="{AB5165D2-F83C-45AA-8508-6C2332A59DB2}" srcOrd="0" destOrd="0" presId="urn:microsoft.com/office/officeart/2018/5/layout/IconLeafLabelList"/>
    <dgm:cxn modelId="{BA87E0F7-7B9A-4A43-B997-EDF560EAF114}" type="presParOf" srcId="{AF996A97-98F2-4AB6-960A-C4DD8627EA44}" destId="{89F3A76B-2128-42D3-B9C5-151FDB9B924B}" srcOrd="1" destOrd="0" presId="urn:microsoft.com/office/officeart/2018/5/layout/IconLeafLabelList"/>
    <dgm:cxn modelId="{4B0601A7-E71E-4E2F-A608-1CB0F767AF48}" type="presParOf" srcId="{AF996A97-98F2-4AB6-960A-C4DD8627EA44}" destId="{9844CE59-E5E6-47FA-8AD8-5C5BCD9308EA}" srcOrd="2" destOrd="0" presId="urn:microsoft.com/office/officeart/2018/5/layout/IconLeafLabelList"/>
    <dgm:cxn modelId="{CA6C79DB-8DEC-4BFF-B3F7-467114289745}" type="presParOf" srcId="{AF996A97-98F2-4AB6-960A-C4DD8627EA44}" destId="{DAD49DF5-F3A8-4709-A8C2-4A0F6EC08DFB}" srcOrd="3" destOrd="0" presId="urn:microsoft.com/office/officeart/2018/5/layout/IconLeafLabelList"/>
    <dgm:cxn modelId="{F700E280-99FD-4DA4-8D4A-93F3956D3955}" type="presParOf" srcId="{3B355D71-0F11-4BB6-A300-CB7CFDB10093}" destId="{C9224590-2E56-4E6C-A5DB-6C63C4B4A28F}" srcOrd="5" destOrd="0" presId="urn:microsoft.com/office/officeart/2018/5/layout/IconLeafLabelList"/>
    <dgm:cxn modelId="{52E8C5D7-2868-42B0-B129-9386D51E278F}" type="presParOf" srcId="{3B355D71-0F11-4BB6-A300-CB7CFDB10093}" destId="{E5DFD3CD-1E30-42C5-9A3A-F8AA1AC828AC}" srcOrd="6" destOrd="0" presId="urn:microsoft.com/office/officeart/2018/5/layout/IconLeafLabelList"/>
    <dgm:cxn modelId="{874E1C25-1DFC-42F8-A2DA-874A57DB48D0}" type="presParOf" srcId="{E5DFD3CD-1E30-42C5-9A3A-F8AA1AC828AC}" destId="{58FD095D-3E04-46C9-90B8-22AF7FE89B6A}" srcOrd="0" destOrd="0" presId="urn:microsoft.com/office/officeart/2018/5/layout/IconLeafLabelList"/>
    <dgm:cxn modelId="{890DCCF7-76C2-44DC-9FEA-942EF3BF278B}" type="presParOf" srcId="{E5DFD3CD-1E30-42C5-9A3A-F8AA1AC828AC}" destId="{DFF9B9BF-698A-464C-BC50-5FADB2B9755A}" srcOrd="1" destOrd="0" presId="urn:microsoft.com/office/officeart/2018/5/layout/IconLeafLabelList"/>
    <dgm:cxn modelId="{B2957E15-A3EC-4C6E-969A-54FC453459EE}" type="presParOf" srcId="{E5DFD3CD-1E30-42C5-9A3A-F8AA1AC828AC}" destId="{DE8AAB66-1BC1-436E-B862-4A8003CC85BE}" srcOrd="2" destOrd="0" presId="urn:microsoft.com/office/officeart/2018/5/layout/IconLeafLabelList"/>
    <dgm:cxn modelId="{73BE50E6-4C45-4B61-9E4D-EF6CE1B5C14A}" type="presParOf" srcId="{E5DFD3CD-1E30-42C5-9A3A-F8AA1AC828AC}" destId="{C23807C2-35FA-43B5-A00B-11A359F983FB}" srcOrd="3" destOrd="0" presId="urn:microsoft.com/office/officeart/2018/5/layout/IconLeafLabelList"/>
    <dgm:cxn modelId="{BE39A3E2-814B-4041-B5F6-899D0E3A22B5}" type="presParOf" srcId="{3B355D71-0F11-4BB6-A300-CB7CFDB10093}" destId="{D2DA0716-A1BC-42A4-BDB0-E8E58016BE4A}" srcOrd="7" destOrd="0" presId="urn:microsoft.com/office/officeart/2018/5/layout/IconLeafLabelList"/>
    <dgm:cxn modelId="{586A8715-AF91-4FE4-842D-03C844C915AC}" type="presParOf" srcId="{3B355D71-0F11-4BB6-A300-CB7CFDB10093}" destId="{7D39A4E2-2CFE-4C94-A3E6-717ECEFC5C5A}" srcOrd="8" destOrd="0" presId="urn:microsoft.com/office/officeart/2018/5/layout/IconLeafLabelList"/>
    <dgm:cxn modelId="{9F61B076-72EA-4F6B-A827-2781ABBFD19B}" type="presParOf" srcId="{7D39A4E2-2CFE-4C94-A3E6-717ECEFC5C5A}" destId="{20C10A87-49D6-4859-838B-20FAE4FA133B}" srcOrd="0" destOrd="0" presId="urn:microsoft.com/office/officeart/2018/5/layout/IconLeafLabelList"/>
    <dgm:cxn modelId="{A96CB7B4-2AEB-4A83-8C11-F9EECA7FB216}" type="presParOf" srcId="{7D39A4E2-2CFE-4C94-A3E6-717ECEFC5C5A}" destId="{76B57CC9-4144-4D3C-96A7-FB7E7759CD8C}" srcOrd="1" destOrd="0" presId="urn:microsoft.com/office/officeart/2018/5/layout/IconLeafLabelList"/>
    <dgm:cxn modelId="{8FD89D84-9C79-44B9-8766-902C926E00BB}" type="presParOf" srcId="{7D39A4E2-2CFE-4C94-A3E6-717ECEFC5C5A}" destId="{27D2C3E3-ADAC-4501-8D8C-19C283DDCF23}" srcOrd="2" destOrd="0" presId="urn:microsoft.com/office/officeart/2018/5/layout/IconLeafLabelList"/>
    <dgm:cxn modelId="{1DC61827-E644-43B0-A077-C17185720705}" type="presParOf" srcId="{7D39A4E2-2CFE-4C94-A3E6-717ECEFC5C5A}" destId="{FFE5F18C-CDF8-4B3E-80F1-649695E878C7}" srcOrd="3" destOrd="0" presId="urn:microsoft.com/office/officeart/2018/5/layout/IconLeaf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1A792D-24C9-48DA-9090-BD6A56F89DE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D0AA3BDB-C54E-4134-8F40-93574C7D8648}">
      <dgm:prSet custT="1"/>
      <dgm:spPr/>
      <dgm:t>
        <a:bodyPr/>
        <a:lstStyle/>
        <a:p>
          <a:r>
            <a:rPr lang="en-US" sz="4800" b="1" dirty="0">
              <a:latin typeface="Times New Roman" panose="02020603050405020304" pitchFamily="18" charset="0"/>
              <a:cs typeface="Times New Roman" panose="02020603050405020304" pitchFamily="18" charset="0"/>
            </a:rPr>
            <a:t>LOGO DESIGN</a:t>
          </a:r>
          <a:endParaRPr lang="en-IN" sz="4800" dirty="0">
            <a:latin typeface="Times New Roman" panose="02020603050405020304" pitchFamily="18" charset="0"/>
            <a:cs typeface="Times New Roman" panose="02020603050405020304" pitchFamily="18" charset="0"/>
          </a:endParaRPr>
        </a:p>
      </dgm:t>
    </dgm:pt>
    <dgm:pt modelId="{B0E136F1-48E0-4FEE-9FA5-B2E62F7646C3}" type="parTrans" cxnId="{86FCC960-1DAA-411E-97A4-D829852B3128}">
      <dgm:prSet/>
      <dgm:spPr/>
      <dgm:t>
        <a:bodyPr/>
        <a:lstStyle/>
        <a:p>
          <a:endParaRPr lang="en-IN"/>
        </a:p>
      </dgm:t>
    </dgm:pt>
    <dgm:pt modelId="{6E448988-A1C8-40AB-B26A-CCAA006B4419}" type="sibTrans" cxnId="{86FCC960-1DAA-411E-97A4-D829852B3128}">
      <dgm:prSet/>
      <dgm:spPr/>
      <dgm:t>
        <a:bodyPr/>
        <a:lstStyle/>
        <a:p>
          <a:endParaRPr lang="en-IN"/>
        </a:p>
      </dgm:t>
    </dgm:pt>
    <dgm:pt modelId="{5BF620ED-B2BA-4FCA-9AA4-0ADC8DFF0BF9}" type="pres">
      <dgm:prSet presAssocID="{391A792D-24C9-48DA-9090-BD6A56F89DE7}" presName="Name0" presStyleCnt="0">
        <dgm:presLayoutVars>
          <dgm:chMax val="7"/>
          <dgm:dir/>
          <dgm:animLvl val="lvl"/>
          <dgm:resizeHandles val="exact"/>
        </dgm:presLayoutVars>
      </dgm:prSet>
      <dgm:spPr/>
    </dgm:pt>
    <dgm:pt modelId="{A17686CA-FAA3-4686-86CA-B2E023DB85A7}" type="pres">
      <dgm:prSet presAssocID="{D0AA3BDB-C54E-4134-8F40-93574C7D8648}" presName="circle1" presStyleLbl="node1" presStyleIdx="0" presStyleCnt="1"/>
      <dgm:spPr/>
    </dgm:pt>
    <dgm:pt modelId="{89EC93C3-E24B-449B-8709-C172BA35580C}" type="pres">
      <dgm:prSet presAssocID="{D0AA3BDB-C54E-4134-8F40-93574C7D8648}" presName="space" presStyleCnt="0"/>
      <dgm:spPr/>
    </dgm:pt>
    <dgm:pt modelId="{F1CE781A-4304-45ED-AA8B-74D3DF991A77}" type="pres">
      <dgm:prSet presAssocID="{D0AA3BDB-C54E-4134-8F40-93574C7D8648}" presName="rect1" presStyleLbl="alignAcc1" presStyleIdx="0" presStyleCnt="1"/>
      <dgm:spPr/>
    </dgm:pt>
    <dgm:pt modelId="{571B7BA5-6324-430B-8B8A-3B4E48FACFCF}" type="pres">
      <dgm:prSet presAssocID="{D0AA3BDB-C54E-4134-8F40-93574C7D8648}" presName="rect1ParTxNoCh" presStyleLbl="alignAcc1" presStyleIdx="0" presStyleCnt="1">
        <dgm:presLayoutVars>
          <dgm:chMax val="1"/>
          <dgm:bulletEnabled val="1"/>
        </dgm:presLayoutVars>
      </dgm:prSet>
      <dgm:spPr/>
    </dgm:pt>
  </dgm:ptLst>
  <dgm:cxnLst>
    <dgm:cxn modelId="{86FCC960-1DAA-411E-97A4-D829852B3128}" srcId="{391A792D-24C9-48DA-9090-BD6A56F89DE7}" destId="{D0AA3BDB-C54E-4134-8F40-93574C7D8648}" srcOrd="0" destOrd="0" parTransId="{B0E136F1-48E0-4FEE-9FA5-B2E62F7646C3}" sibTransId="{6E448988-A1C8-40AB-B26A-CCAA006B4419}"/>
    <dgm:cxn modelId="{3EBC617D-12A9-4ED7-BFC6-097DD6AACA7C}" type="presOf" srcId="{D0AA3BDB-C54E-4134-8F40-93574C7D8648}" destId="{F1CE781A-4304-45ED-AA8B-74D3DF991A77}" srcOrd="0" destOrd="0" presId="urn:microsoft.com/office/officeart/2005/8/layout/target3"/>
    <dgm:cxn modelId="{F2EEFCA5-72A6-4A05-B91A-9A88476D3A9A}" type="presOf" srcId="{391A792D-24C9-48DA-9090-BD6A56F89DE7}" destId="{5BF620ED-B2BA-4FCA-9AA4-0ADC8DFF0BF9}" srcOrd="0" destOrd="0" presId="urn:microsoft.com/office/officeart/2005/8/layout/target3"/>
    <dgm:cxn modelId="{7F63D2B0-5D71-4717-B83E-9365F0A363AC}" type="presOf" srcId="{D0AA3BDB-C54E-4134-8F40-93574C7D8648}" destId="{571B7BA5-6324-430B-8B8A-3B4E48FACFCF}" srcOrd="1" destOrd="0" presId="urn:microsoft.com/office/officeart/2005/8/layout/target3"/>
    <dgm:cxn modelId="{F0C796EA-2304-4DA2-A9AC-7636941A00A9}" type="presParOf" srcId="{5BF620ED-B2BA-4FCA-9AA4-0ADC8DFF0BF9}" destId="{A17686CA-FAA3-4686-86CA-B2E023DB85A7}" srcOrd="0" destOrd="0" presId="urn:microsoft.com/office/officeart/2005/8/layout/target3"/>
    <dgm:cxn modelId="{C63EDAE4-6358-4B28-85C1-6940C210B4A6}" type="presParOf" srcId="{5BF620ED-B2BA-4FCA-9AA4-0ADC8DFF0BF9}" destId="{89EC93C3-E24B-449B-8709-C172BA35580C}" srcOrd="1" destOrd="0" presId="urn:microsoft.com/office/officeart/2005/8/layout/target3"/>
    <dgm:cxn modelId="{8F5F59D4-479D-4898-9CE2-433DD42691D5}" type="presParOf" srcId="{5BF620ED-B2BA-4FCA-9AA4-0ADC8DFF0BF9}" destId="{F1CE781A-4304-45ED-AA8B-74D3DF991A77}" srcOrd="2" destOrd="0" presId="urn:microsoft.com/office/officeart/2005/8/layout/target3"/>
    <dgm:cxn modelId="{7761ECF5-1DE1-4563-A857-7669FA06E54F}" type="presParOf" srcId="{5BF620ED-B2BA-4FCA-9AA4-0ADC8DFF0BF9}" destId="{571B7BA5-6324-430B-8B8A-3B4E48FACFCF}"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65EA9DD-C37F-4F1F-B57F-98FF65232E8C}"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C6B01613-8741-4F60-82F8-4E2FC52E76ED}">
      <dgm:prSet custT="1"/>
      <dgm:spPr/>
      <dgm:t>
        <a:bodyPr/>
        <a:lstStyle/>
        <a:p>
          <a:r>
            <a:rPr lang="en-US" sz="2000" dirty="0">
              <a:latin typeface="Times New Roman" panose="02020603050405020304" pitchFamily="18" charset="0"/>
              <a:cs typeface="Times New Roman" panose="02020603050405020304" pitchFamily="18" charset="0"/>
            </a:rPr>
            <a:t>Problem – Fast fashion contributes to environmental pollution, excessive waste, and unsustainable consumption patterns.</a:t>
          </a:r>
        </a:p>
      </dgm:t>
    </dgm:pt>
    <dgm:pt modelId="{93E913F6-744E-4654-9A3B-88BC9781B13E}" type="parTrans" cxnId="{F1AB6D8A-AC15-4828-9B4A-1C7F971CDEB2}">
      <dgm:prSet/>
      <dgm:spPr/>
      <dgm:t>
        <a:bodyPr/>
        <a:lstStyle/>
        <a:p>
          <a:endParaRPr lang="en-US"/>
        </a:p>
      </dgm:t>
    </dgm:pt>
    <dgm:pt modelId="{C0700FA1-D7FE-46AE-AD8B-0746D772429D}" type="sibTrans" cxnId="{F1AB6D8A-AC15-4828-9B4A-1C7F971CDEB2}">
      <dgm:prSet/>
      <dgm:spPr/>
      <dgm:t>
        <a:bodyPr/>
        <a:lstStyle/>
        <a:p>
          <a:endParaRPr lang="en-US"/>
        </a:p>
      </dgm:t>
    </dgm:pt>
    <dgm:pt modelId="{56F1CD2E-922F-42B2-99F0-234D7E7A97DE}">
      <dgm:prSet custT="1"/>
      <dgm:spPr/>
      <dgm:t>
        <a:bodyPr/>
        <a:lstStyle/>
        <a:p>
          <a:pPr>
            <a:buNone/>
          </a:pPr>
          <a:r>
            <a:rPr lang="en-US" sz="2000" b="0" i="0" dirty="0">
              <a:latin typeface="Times New Roman" panose="02020603050405020304" pitchFamily="18" charset="0"/>
              <a:cs typeface="Times New Roman" panose="02020603050405020304" pitchFamily="18" charset="0"/>
            </a:rPr>
            <a:t>Solution – </a:t>
          </a:r>
          <a:r>
            <a:rPr lang="en-US" sz="2000" b="0" i="0" dirty="0" err="1">
              <a:latin typeface="Times New Roman" panose="02020603050405020304" pitchFamily="18" charset="0"/>
              <a:cs typeface="Times New Roman" panose="02020603050405020304" pitchFamily="18" charset="0"/>
            </a:rPr>
            <a:t>VerdeMode</a:t>
          </a:r>
          <a:r>
            <a:rPr lang="en-US" sz="2000" b="0" i="0" dirty="0">
              <a:latin typeface="Times New Roman" panose="02020603050405020304" pitchFamily="18" charset="0"/>
              <a:cs typeface="Times New Roman" panose="02020603050405020304" pitchFamily="18" charset="0"/>
            </a:rPr>
            <a:t> Studio offers sustainable and ethically sourced fashion solutions, enabling responsible consumption choices. </a:t>
          </a:r>
          <a:endParaRPr lang="en-US" sz="2000" dirty="0">
            <a:latin typeface="Times New Roman" panose="02020603050405020304" pitchFamily="18" charset="0"/>
            <a:cs typeface="Times New Roman" panose="02020603050405020304" pitchFamily="18" charset="0"/>
          </a:endParaRPr>
        </a:p>
      </dgm:t>
    </dgm:pt>
    <dgm:pt modelId="{E0B652D9-C369-44BF-A5D0-4DA68BCDD499}" type="parTrans" cxnId="{C26C51B1-0268-4EDD-A44D-E4C63BC90F00}">
      <dgm:prSet/>
      <dgm:spPr/>
      <dgm:t>
        <a:bodyPr/>
        <a:lstStyle/>
        <a:p>
          <a:endParaRPr lang="en-US"/>
        </a:p>
      </dgm:t>
    </dgm:pt>
    <dgm:pt modelId="{7A07118A-E52E-4222-9B59-17ED4D13A30A}" type="sibTrans" cxnId="{C26C51B1-0268-4EDD-A44D-E4C63BC90F00}">
      <dgm:prSet/>
      <dgm:spPr/>
      <dgm:t>
        <a:bodyPr/>
        <a:lstStyle/>
        <a:p>
          <a:endParaRPr lang="en-US"/>
        </a:p>
      </dgm:t>
    </dgm:pt>
    <dgm:pt modelId="{90D859F7-3405-4EF8-A4E0-438C31631089}">
      <dgm:prSet custT="1"/>
      <dgm:spPr/>
      <dgm:t>
        <a:bodyPr/>
        <a:lstStyle/>
        <a:p>
          <a:pPr>
            <a:buNone/>
          </a:pPr>
          <a:r>
            <a:rPr lang="en-US" sz="2000" b="0" i="0" dirty="0">
              <a:latin typeface="Times New Roman" panose="02020603050405020304" pitchFamily="18" charset="0"/>
              <a:cs typeface="Times New Roman" panose="02020603050405020304" pitchFamily="18" charset="0"/>
            </a:rPr>
            <a:t>Vision – To provide fashionable and quality products, while maintaining environmental responsibility and ethical production practices. </a:t>
          </a:r>
          <a:endParaRPr lang="en-US" sz="2000" dirty="0">
            <a:latin typeface="Times New Roman" panose="02020603050405020304" pitchFamily="18" charset="0"/>
            <a:cs typeface="Times New Roman" panose="02020603050405020304" pitchFamily="18" charset="0"/>
          </a:endParaRPr>
        </a:p>
      </dgm:t>
    </dgm:pt>
    <dgm:pt modelId="{956F0C73-7434-47FE-AACB-46A05174E88A}" type="parTrans" cxnId="{6689814A-7862-4738-B6C9-EC24013E7E5B}">
      <dgm:prSet/>
      <dgm:spPr/>
      <dgm:t>
        <a:bodyPr/>
        <a:lstStyle/>
        <a:p>
          <a:endParaRPr lang="en-US"/>
        </a:p>
      </dgm:t>
    </dgm:pt>
    <dgm:pt modelId="{A567C65D-2C00-420F-A135-7E6964D83A08}" type="sibTrans" cxnId="{6689814A-7862-4738-B6C9-EC24013E7E5B}">
      <dgm:prSet/>
      <dgm:spPr/>
      <dgm:t>
        <a:bodyPr/>
        <a:lstStyle/>
        <a:p>
          <a:endParaRPr lang="en-US"/>
        </a:p>
      </dgm:t>
    </dgm:pt>
    <dgm:pt modelId="{63E39D6B-16EC-4AEA-8DBF-8B62B2A2A771}">
      <dgm:prSet custT="1"/>
      <dgm:spPr/>
      <dgm:t>
        <a:bodyPr/>
        <a:lstStyle/>
        <a:p>
          <a:r>
            <a:rPr lang="en-US" sz="2000" dirty="0">
              <a:latin typeface="Times New Roman" panose="02020603050405020304" pitchFamily="18" charset="0"/>
              <a:cs typeface="Times New Roman" panose="02020603050405020304" pitchFamily="18" charset="0"/>
            </a:rPr>
            <a:t> </a:t>
          </a:r>
          <a:r>
            <a:rPr lang="en-US" sz="2000" b="0" i="0" dirty="0">
              <a:latin typeface="Times New Roman" panose="02020603050405020304" pitchFamily="18" charset="0"/>
              <a:cs typeface="Times New Roman" panose="02020603050405020304" pitchFamily="18" charset="0"/>
            </a:rPr>
            <a:t>Mission – To be a sustainable fashion brand well known for innovation, transparency, and positive environmental impact. </a:t>
          </a:r>
          <a:endParaRPr lang="en-US" sz="2000" dirty="0">
            <a:latin typeface="Times New Roman" panose="02020603050405020304" pitchFamily="18" charset="0"/>
            <a:cs typeface="Times New Roman" panose="02020603050405020304" pitchFamily="18" charset="0"/>
          </a:endParaRPr>
        </a:p>
      </dgm:t>
    </dgm:pt>
    <dgm:pt modelId="{FBA0E2D8-8606-40A7-9EA3-7EB283F3CE6F}" type="parTrans" cxnId="{5B1567DA-3A22-46F7-A1A0-0997E1C0BE86}">
      <dgm:prSet/>
      <dgm:spPr/>
      <dgm:t>
        <a:bodyPr/>
        <a:lstStyle/>
        <a:p>
          <a:endParaRPr lang="en-US"/>
        </a:p>
      </dgm:t>
    </dgm:pt>
    <dgm:pt modelId="{6FE5312B-2037-434A-B8F7-7B36F08E9084}" type="sibTrans" cxnId="{5B1567DA-3A22-46F7-A1A0-0997E1C0BE86}">
      <dgm:prSet/>
      <dgm:spPr/>
      <dgm:t>
        <a:bodyPr/>
        <a:lstStyle/>
        <a:p>
          <a:endParaRPr lang="en-US"/>
        </a:p>
      </dgm:t>
    </dgm:pt>
    <dgm:pt modelId="{B12929A8-616C-44D9-B949-2E879013925E}">
      <dgm:prSet custT="1"/>
      <dgm:spPr/>
      <dgm:t>
        <a:bodyPr/>
        <a:lstStyle/>
        <a:p>
          <a:pPr>
            <a:buNone/>
          </a:pPr>
          <a:r>
            <a:rPr lang="en-US" sz="2000" b="0" i="0" dirty="0">
              <a:latin typeface="Times New Roman" panose="02020603050405020304" pitchFamily="18" charset="0"/>
              <a:cs typeface="Times New Roman" panose="02020603050405020304" pitchFamily="18" charset="0"/>
            </a:rPr>
            <a:t>Customer Promise – Fashion that looks good, feels good and helps create a more sustainable future[1]. </a:t>
          </a:r>
          <a:endParaRPr lang="en-US" sz="2000" dirty="0">
            <a:latin typeface="Times New Roman" panose="02020603050405020304" pitchFamily="18" charset="0"/>
            <a:cs typeface="Times New Roman" panose="02020603050405020304" pitchFamily="18" charset="0"/>
          </a:endParaRPr>
        </a:p>
      </dgm:t>
    </dgm:pt>
    <dgm:pt modelId="{F66DD79E-FE90-4691-9703-139DF753BF9E}" type="parTrans" cxnId="{158525CD-9569-428E-AE7E-16830450AA66}">
      <dgm:prSet/>
      <dgm:spPr/>
      <dgm:t>
        <a:bodyPr/>
        <a:lstStyle/>
        <a:p>
          <a:endParaRPr lang="en-US"/>
        </a:p>
      </dgm:t>
    </dgm:pt>
    <dgm:pt modelId="{B48AFDF3-D4AE-42DE-A7E3-C6DA13E05DCD}" type="sibTrans" cxnId="{158525CD-9569-428E-AE7E-16830450AA66}">
      <dgm:prSet/>
      <dgm:spPr/>
      <dgm:t>
        <a:bodyPr/>
        <a:lstStyle/>
        <a:p>
          <a:endParaRPr lang="en-US"/>
        </a:p>
      </dgm:t>
    </dgm:pt>
    <dgm:pt modelId="{AD90EA27-15E1-4EF0-9C53-5F6E2FACEA22}" type="pres">
      <dgm:prSet presAssocID="{E65EA9DD-C37F-4F1F-B57F-98FF65232E8C}" presName="outerComposite" presStyleCnt="0">
        <dgm:presLayoutVars>
          <dgm:chMax val="5"/>
          <dgm:dir/>
          <dgm:resizeHandles val="exact"/>
        </dgm:presLayoutVars>
      </dgm:prSet>
      <dgm:spPr/>
    </dgm:pt>
    <dgm:pt modelId="{E4731B26-98DB-44A6-AFD7-F4A28CA58FD9}" type="pres">
      <dgm:prSet presAssocID="{E65EA9DD-C37F-4F1F-B57F-98FF65232E8C}" presName="dummyMaxCanvas" presStyleCnt="0">
        <dgm:presLayoutVars/>
      </dgm:prSet>
      <dgm:spPr/>
    </dgm:pt>
    <dgm:pt modelId="{1CDB00A6-AD93-4417-BDAB-3CC5B3191EE3}" type="pres">
      <dgm:prSet presAssocID="{E65EA9DD-C37F-4F1F-B57F-98FF65232E8C}" presName="FiveNodes_1" presStyleLbl="node1" presStyleIdx="0" presStyleCnt="5">
        <dgm:presLayoutVars>
          <dgm:bulletEnabled val="1"/>
        </dgm:presLayoutVars>
      </dgm:prSet>
      <dgm:spPr/>
    </dgm:pt>
    <dgm:pt modelId="{A39A9394-BCEE-4117-8099-3562DC33739E}" type="pres">
      <dgm:prSet presAssocID="{E65EA9DD-C37F-4F1F-B57F-98FF65232E8C}" presName="FiveNodes_2" presStyleLbl="node1" presStyleIdx="1" presStyleCnt="5">
        <dgm:presLayoutVars>
          <dgm:bulletEnabled val="1"/>
        </dgm:presLayoutVars>
      </dgm:prSet>
      <dgm:spPr/>
    </dgm:pt>
    <dgm:pt modelId="{C689D4DB-AF9E-4670-B17F-6622E6404BA8}" type="pres">
      <dgm:prSet presAssocID="{E65EA9DD-C37F-4F1F-B57F-98FF65232E8C}" presName="FiveNodes_3" presStyleLbl="node1" presStyleIdx="2" presStyleCnt="5">
        <dgm:presLayoutVars>
          <dgm:bulletEnabled val="1"/>
        </dgm:presLayoutVars>
      </dgm:prSet>
      <dgm:spPr/>
    </dgm:pt>
    <dgm:pt modelId="{128B1262-DAB8-4A91-941C-F5BEF2426D70}" type="pres">
      <dgm:prSet presAssocID="{E65EA9DD-C37F-4F1F-B57F-98FF65232E8C}" presName="FiveNodes_4" presStyleLbl="node1" presStyleIdx="3" presStyleCnt="5">
        <dgm:presLayoutVars>
          <dgm:bulletEnabled val="1"/>
        </dgm:presLayoutVars>
      </dgm:prSet>
      <dgm:spPr/>
    </dgm:pt>
    <dgm:pt modelId="{97C318D8-C365-4E95-A8E1-C7FDBC198966}" type="pres">
      <dgm:prSet presAssocID="{E65EA9DD-C37F-4F1F-B57F-98FF65232E8C}" presName="FiveNodes_5" presStyleLbl="node1" presStyleIdx="4" presStyleCnt="5">
        <dgm:presLayoutVars>
          <dgm:bulletEnabled val="1"/>
        </dgm:presLayoutVars>
      </dgm:prSet>
      <dgm:spPr/>
    </dgm:pt>
    <dgm:pt modelId="{EC6CEE62-92B7-4B49-B3A5-17FBFF4E0073}" type="pres">
      <dgm:prSet presAssocID="{E65EA9DD-C37F-4F1F-B57F-98FF65232E8C}" presName="FiveConn_1-2" presStyleLbl="fgAccFollowNode1" presStyleIdx="0" presStyleCnt="4">
        <dgm:presLayoutVars>
          <dgm:bulletEnabled val="1"/>
        </dgm:presLayoutVars>
      </dgm:prSet>
      <dgm:spPr/>
    </dgm:pt>
    <dgm:pt modelId="{73DB31C4-968C-4802-BA63-4D3F713F2376}" type="pres">
      <dgm:prSet presAssocID="{E65EA9DD-C37F-4F1F-B57F-98FF65232E8C}" presName="FiveConn_2-3" presStyleLbl="fgAccFollowNode1" presStyleIdx="1" presStyleCnt="4">
        <dgm:presLayoutVars>
          <dgm:bulletEnabled val="1"/>
        </dgm:presLayoutVars>
      </dgm:prSet>
      <dgm:spPr/>
    </dgm:pt>
    <dgm:pt modelId="{08AFB645-3C25-4418-93DA-FBF3E4C90F48}" type="pres">
      <dgm:prSet presAssocID="{E65EA9DD-C37F-4F1F-B57F-98FF65232E8C}" presName="FiveConn_3-4" presStyleLbl="fgAccFollowNode1" presStyleIdx="2" presStyleCnt="4">
        <dgm:presLayoutVars>
          <dgm:bulletEnabled val="1"/>
        </dgm:presLayoutVars>
      </dgm:prSet>
      <dgm:spPr/>
    </dgm:pt>
    <dgm:pt modelId="{45BBB07A-255C-4161-8233-8A48406D776C}" type="pres">
      <dgm:prSet presAssocID="{E65EA9DD-C37F-4F1F-B57F-98FF65232E8C}" presName="FiveConn_4-5" presStyleLbl="fgAccFollowNode1" presStyleIdx="3" presStyleCnt="4">
        <dgm:presLayoutVars>
          <dgm:bulletEnabled val="1"/>
        </dgm:presLayoutVars>
      </dgm:prSet>
      <dgm:spPr/>
    </dgm:pt>
    <dgm:pt modelId="{2E17DCD4-2CBC-4FF7-BF7C-2ECEFEC5A35D}" type="pres">
      <dgm:prSet presAssocID="{E65EA9DD-C37F-4F1F-B57F-98FF65232E8C}" presName="FiveNodes_1_text" presStyleLbl="node1" presStyleIdx="4" presStyleCnt="5">
        <dgm:presLayoutVars>
          <dgm:bulletEnabled val="1"/>
        </dgm:presLayoutVars>
      </dgm:prSet>
      <dgm:spPr/>
    </dgm:pt>
    <dgm:pt modelId="{31A41E20-B1C1-4D66-ADB7-B4A8C34CBBA0}" type="pres">
      <dgm:prSet presAssocID="{E65EA9DD-C37F-4F1F-B57F-98FF65232E8C}" presName="FiveNodes_2_text" presStyleLbl="node1" presStyleIdx="4" presStyleCnt="5">
        <dgm:presLayoutVars>
          <dgm:bulletEnabled val="1"/>
        </dgm:presLayoutVars>
      </dgm:prSet>
      <dgm:spPr/>
    </dgm:pt>
    <dgm:pt modelId="{FE636EE7-D84B-4EB1-A6C7-64D776C3BC20}" type="pres">
      <dgm:prSet presAssocID="{E65EA9DD-C37F-4F1F-B57F-98FF65232E8C}" presName="FiveNodes_3_text" presStyleLbl="node1" presStyleIdx="4" presStyleCnt="5">
        <dgm:presLayoutVars>
          <dgm:bulletEnabled val="1"/>
        </dgm:presLayoutVars>
      </dgm:prSet>
      <dgm:spPr/>
    </dgm:pt>
    <dgm:pt modelId="{4D27C1B0-3788-4C73-B792-5B242E7C8A0A}" type="pres">
      <dgm:prSet presAssocID="{E65EA9DD-C37F-4F1F-B57F-98FF65232E8C}" presName="FiveNodes_4_text" presStyleLbl="node1" presStyleIdx="4" presStyleCnt="5">
        <dgm:presLayoutVars>
          <dgm:bulletEnabled val="1"/>
        </dgm:presLayoutVars>
      </dgm:prSet>
      <dgm:spPr/>
    </dgm:pt>
    <dgm:pt modelId="{0F28C0C9-F035-4B68-9A94-47D7CCD8E978}" type="pres">
      <dgm:prSet presAssocID="{E65EA9DD-C37F-4F1F-B57F-98FF65232E8C}" presName="FiveNodes_5_text" presStyleLbl="node1" presStyleIdx="4" presStyleCnt="5">
        <dgm:presLayoutVars>
          <dgm:bulletEnabled val="1"/>
        </dgm:presLayoutVars>
      </dgm:prSet>
      <dgm:spPr/>
    </dgm:pt>
  </dgm:ptLst>
  <dgm:cxnLst>
    <dgm:cxn modelId="{9D4A4E26-F814-47BF-AEBF-A7797EB3449D}" type="presOf" srcId="{90D859F7-3405-4EF8-A4E0-438C31631089}" destId="{C689D4DB-AF9E-4670-B17F-6622E6404BA8}" srcOrd="0" destOrd="0" presId="urn:microsoft.com/office/officeart/2005/8/layout/vProcess5"/>
    <dgm:cxn modelId="{EE3FD831-AFD4-412F-86A4-207C07C6446A}" type="presOf" srcId="{7A07118A-E52E-4222-9B59-17ED4D13A30A}" destId="{73DB31C4-968C-4802-BA63-4D3F713F2376}" srcOrd="0" destOrd="0" presId="urn:microsoft.com/office/officeart/2005/8/layout/vProcess5"/>
    <dgm:cxn modelId="{AF719F33-DBC3-44D5-8A20-1461824FAB3F}" type="presOf" srcId="{A567C65D-2C00-420F-A135-7E6964D83A08}" destId="{08AFB645-3C25-4418-93DA-FBF3E4C90F48}" srcOrd="0" destOrd="0" presId="urn:microsoft.com/office/officeart/2005/8/layout/vProcess5"/>
    <dgm:cxn modelId="{22A8E465-BB9C-439F-8BA5-31EDCF5CDCDB}" type="presOf" srcId="{56F1CD2E-922F-42B2-99F0-234D7E7A97DE}" destId="{A39A9394-BCEE-4117-8099-3562DC33739E}" srcOrd="0" destOrd="0" presId="urn:microsoft.com/office/officeart/2005/8/layout/vProcess5"/>
    <dgm:cxn modelId="{6689814A-7862-4738-B6C9-EC24013E7E5B}" srcId="{E65EA9DD-C37F-4F1F-B57F-98FF65232E8C}" destId="{90D859F7-3405-4EF8-A4E0-438C31631089}" srcOrd="2" destOrd="0" parTransId="{956F0C73-7434-47FE-AACB-46A05174E88A}" sibTransId="{A567C65D-2C00-420F-A135-7E6964D83A08}"/>
    <dgm:cxn modelId="{AE24054E-90F5-4F8D-9DDE-BD8340F6FCEB}" type="presOf" srcId="{B12929A8-616C-44D9-B949-2E879013925E}" destId="{0F28C0C9-F035-4B68-9A94-47D7CCD8E978}" srcOrd="1" destOrd="0" presId="urn:microsoft.com/office/officeart/2005/8/layout/vProcess5"/>
    <dgm:cxn modelId="{1F629055-69AB-47EA-9B02-02CCD0D0517D}" type="presOf" srcId="{C6B01613-8741-4F60-82F8-4E2FC52E76ED}" destId="{1CDB00A6-AD93-4417-BDAB-3CC5B3191EE3}" srcOrd="0" destOrd="0" presId="urn:microsoft.com/office/officeart/2005/8/layout/vProcess5"/>
    <dgm:cxn modelId="{0C92C07B-6682-4F14-BB34-5EF46D693D29}" type="presOf" srcId="{C6B01613-8741-4F60-82F8-4E2FC52E76ED}" destId="{2E17DCD4-2CBC-4FF7-BF7C-2ECEFEC5A35D}" srcOrd="1" destOrd="0" presId="urn:microsoft.com/office/officeart/2005/8/layout/vProcess5"/>
    <dgm:cxn modelId="{D77F4288-FBE8-46DF-A516-5CBC43BEA3D2}" type="presOf" srcId="{6FE5312B-2037-434A-B8F7-7B36F08E9084}" destId="{45BBB07A-255C-4161-8233-8A48406D776C}" srcOrd="0" destOrd="0" presId="urn:microsoft.com/office/officeart/2005/8/layout/vProcess5"/>
    <dgm:cxn modelId="{F1AB6D8A-AC15-4828-9B4A-1C7F971CDEB2}" srcId="{E65EA9DD-C37F-4F1F-B57F-98FF65232E8C}" destId="{C6B01613-8741-4F60-82F8-4E2FC52E76ED}" srcOrd="0" destOrd="0" parTransId="{93E913F6-744E-4654-9A3B-88BC9781B13E}" sibTransId="{C0700FA1-D7FE-46AE-AD8B-0746D772429D}"/>
    <dgm:cxn modelId="{C26C51B1-0268-4EDD-A44D-E4C63BC90F00}" srcId="{E65EA9DD-C37F-4F1F-B57F-98FF65232E8C}" destId="{56F1CD2E-922F-42B2-99F0-234D7E7A97DE}" srcOrd="1" destOrd="0" parTransId="{E0B652D9-C369-44BF-A5D0-4DA68BCDD499}" sibTransId="{7A07118A-E52E-4222-9B59-17ED4D13A30A}"/>
    <dgm:cxn modelId="{4E61EEC3-C764-4DAF-A8B4-416B4AB38E75}" type="presOf" srcId="{E65EA9DD-C37F-4F1F-B57F-98FF65232E8C}" destId="{AD90EA27-15E1-4EF0-9C53-5F6E2FACEA22}" srcOrd="0" destOrd="0" presId="urn:microsoft.com/office/officeart/2005/8/layout/vProcess5"/>
    <dgm:cxn modelId="{158525CD-9569-428E-AE7E-16830450AA66}" srcId="{E65EA9DD-C37F-4F1F-B57F-98FF65232E8C}" destId="{B12929A8-616C-44D9-B949-2E879013925E}" srcOrd="4" destOrd="0" parTransId="{F66DD79E-FE90-4691-9703-139DF753BF9E}" sibTransId="{B48AFDF3-D4AE-42DE-A7E3-C6DA13E05DCD}"/>
    <dgm:cxn modelId="{872517D2-1230-4EE6-8318-730A21FD24B0}" type="presOf" srcId="{C0700FA1-D7FE-46AE-AD8B-0746D772429D}" destId="{EC6CEE62-92B7-4B49-B3A5-17FBFF4E0073}" srcOrd="0" destOrd="0" presId="urn:microsoft.com/office/officeart/2005/8/layout/vProcess5"/>
    <dgm:cxn modelId="{8F265CD7-878F-4AA0-B1CD-8C3F1F22BBEA}" type="presOf" srcId="{B12929A8-616C-44D9-B949-2E879013925E}" destId="{97C318D8-C365-4E95-A8E1-C7FDBC198966}" srcOrd="0" destOrd="0" presId="urn:microsoft.com/office/officeart/2005/8/layout/vProcess5"/>
    <dgm:cxn modelId="{5B1567DA-3A22-46F7-A1A0-0997E1C0BE86}" srcId="{E65EA9DD-C37F-4F1F-B57F-98FF65232E8C}" destId="{63E39D6B-16EC-4AEA-8DBF-8B62B2A2A771}" srcOrd="3" destOrd="0" parTransId="{FBA0E2D8-8606-40A7-9EA3-7EB283F3CE6F}" sibTransId="{6FE5312B-2037-434A-B8F7-7B36F08E9084}"/>
    <dgm:cxn modelId="{ACB7A0DC-1A17-4A13-8843-5A1888FDDDF1}" type="presOf" srcId="{63E39D6B-16EC-4AEA-8DBF-8B62B2A2A771}" destId="{4D27C1B0-3788-4C73-B792-5B242E7C8A0A}" srcOrd="1" destOrd="0" presId="urn:microsoft.com/office/officeart/2005/8/layout/vProcess5"/>
    <dgm:cxn modelId="{7D339AF5-2456-461C-902D-272F53B69069}" type="presOf" srcId="{56F1CD2E-922F-42B2-99F0-234D7E7A97DE}" destId="{31A41E20-B1C1-4D66-ADB7-B4A8C34CBBA0}" srcOrd="1" destOrd="0" presId="urn:microsoft.com/office/officeart/2005/8/layout/vProcess5"/>
    <dgm:cxn modelId="{41A4DBF9-5989-4449-BC75-ED52D99A9191}" type="presOf" srcId="{90D859F7-3405-4EF8-A4E0-438C31631089}" destId="{FE636EE7-D84B-4EB1-A6C7-64D776C3BC20}" srcOrd="1" destOrd="0" presId="urn:microsoft.com/office/officeart/2005/8/layout/vProcess5"/>
    <dgm:cxn modelId="{0332C1FD-C9E9-45EE-A9C1-AF26C00F6C89}" type="presOf" srcId="{63E39D6B-16EC-4AEA-8DBF-8B62B2A2A771}" destId="{128B1262-DAB8-4A91-941C-F5BEF2426D70}" srcOrd="0" destOrd="0" presId="urn:microsoft.com/office/officeart/2005/8/layout/vProcess5"/>
    <dgm:cxn modelId="{7AD99DBD-CC16-4054-9D27-D3385AE43E8B}" type="presParOf" srcId="{AD90EA27-15E1-4EF0-9C53-5F6E2FACEA22}" destId="{E4731B26-98DB-44A6-AFD7-F4A28CA58FD9}" srcOrd="0" destOrd="0" presId="urn:microsoft.com/office/officeart/2005/8/layout/vProcess5"/>
    <dgm:cxn modelId="{83A32834-6E67-4639-BD31-80F82585ED4C}" type="presParOf" srcId="{AD90EA27-15E1-4EF0-9C53-5F6E2FACEA22}" destId="{1CDB00A6-AD93-4417-BDAB-3CC5B3191EE3}" srcOrd="1" destOrd="0" presId="urn:microsoft.com/office/officeart/2005/8/layout/vProcess5"/>
    <dgm:cxn modelId="{8EE01775-AC64-4BF4-B0D1-D0A7D3247B42}" type="presParOf" srcId="{AD90EA27-15E1-4EF0-9C53-5F6E2FACEA22}" destId="{A39A9394-BCEE-4117-8099-3562DC33739E}" srcOrd="2" destOrd="0" presId="urn:microsoft.com/office/officeart/2005/8/layout/vProcess5"/>
    <dgm:cxn modelId="{0D0AD4B5-5283-4A85-8971-8D4A35026AB8}" type="presParOf" srcId="{AD90EA27-15E1-4EF0-9C53-5F6E2FACEA22}" destId="{C689D4DB-AF9E-4670-B17F-6622E6404BA8}" srcOrd="3" destOrd="0" presId="urn:microsoft.com/office/officeart/2005/8/layout/vProcess5"/>
    <dgm:cxn modelId="{C03B71E0-DB14-47BE-91EA-B8FC5AACE4A6}" type="presParOf" srcId="{AD90EA27-15E1-4EF0-9C53-5F6E2FACEA22}" destId="{128B1262-DAB8-4A91-941C-F5BEF2426D70}" srcOrd="4" destOrd="0" presId="urn:microsoft.com/office/officeart/2005/8/layout/vProcess5"/>
    <dgm:cxn modelId="{6C80594A-9BF5-4DE3-88CB-044D0DA54C8B}" type="presParOf" srcId="{AD90EA27-15E1-4EF0-9C53-5F6E2FACEA22}" destId="{97C318D8-C365-4E95-A8E1-C7FDBC198966}" srcOrd="5" destOrd="0" presId="urn:microsoft.com/office/officeart/2005/8/layout/vProcess5"/>
    <dgm:cxn modelId="{AC9B9A7D-9B1D-41F0-B3DA-70643A7120D9}" type="presParOf" srcId="{AD90EA27-15E1-4EF0-9C53-5F6E2FACEA22}" destId="{EC6CEE62-92B7-4B49-B3A5-17FBFF4E0073}" srcOrd="6" destOrd="0" presId="urn:microsoft.com/office/officeart/2005/8/layout/vProcess5"/>
    <dgm:cxn modelId="{3273D166-9369-41C0-963D-E50422F277E2}" type="presParOf" srcId="{AD90EA27-15E1-4EF0-9C53-5F6E2FACEA22}" destId="{73DB31C4-968C-4802-BA63-4D3F713F2376}" srcOrd="7" destOrd="0" presId="urn:microsoft.com/office/officeart/2005/8/layout/vProcess5"/>
    <dgm:cxn modelId="{4985E03F-292B-4B84-A58A-EEBFA1DD6352}" type="presParOf" srcId="{AD90EA27-15E1-4EF0-9C53-5F6E2FACEA22}" destId="{08AFB645-3C25-4418-93DA-FBF3E4C90F48}" srcOrd="8" destOrd="0" presId="urn:microsoft.com/office/officeart/2005/8/layout/vProcess5"/>
    <dgm:cxn modelId="{D04D9E35-A37D-41F5-8476-726478465F50}" type="presParOf" srcId="{AD90EA27-15E1-4EF0-9C53-5F6E2FACEA22}" destId="{45BBB07A-255C-4161-8233-8A48406D776C}" srcOrd="9" destOrd="0" presId="urn:microsoft.com/office/officeart/2005/8/layout/vProcess5"/>
    <dgm:cxn modelId="{21EC41BB-948C-481B-A4CE-8F72B25FC305}" type="presParOf" srcId="{AD90EA27-15E1-4EF0-9C53-5F6E2FACEA22}" destId="{2E17DCD4-2CBC-4FF7-BF7C-2ECEFEC5A35D}" srcOrd="10" destOrd="0" presId="urn:microsoft.com/office/officeart/2005/8/layout/vProcess5"/>
    <dgm:cxn modelId="{ABBCB81D-F39E-445E-844A-D733EA36A3DC}" type="presParOf" srcId="{AD90EA27-15E1-4EF0-9C53-5F6E2FACEA22}" destId="{31A41E20-B1C1-4D66-ADB7-B4A8C34CBBA0}" srcOrd="11" destOrd="0" presId="urn:microsoft.com/office/officeart/2005/8/layout/vProcess5"/>
    <dgm:cxn modelId="{CF85D8E2-D5A5-43A2-90A0-5163BF0E2734}" type="presParOf" srcId="{AD90EA27-15E1-4EF0-9C53-5F6E2FACEA22}" destId="{FE636EE7-D84B-4EB1-A6C7-64D776C3BC20}" srcOrd="12" destOrd="0" presId="urn:microsoft.com/office/officeart/2005/8/layout/vProcess5"/>
    <dgm:cxn modelId="{2F064BC1-B016-46C4-A480-5E12076245E6}" type="presParOf" srcId="{AD90EA27-15E1-4EF0-9C53-5F6E2FACEA22}" destId="{4D27C1B0-3788-4C73-B792-5B242E7C8A0A}" srcOrd="13" destOrd="0" presId="urn:microsoft.com/office/officeart/2005/8/layout/vProcess5"/>
    <dgm:cxn modelId="{12A18FD2-031A-4DAF-8B1B-9D9485DA8979}" type="presParOf" srcId="{AD90EA27-15E1-4EF0-9C53-5F6E2FACEA22}" destId="{0F28C0C9-F035-4B68-9A94-47D7CCD8E978}"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48D07A-2148-41EE-8923-9A54E93B349F}"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6D46ED5D-71A4-4742-9CCB-F603CC04120C}">
      <dgm:prSet custT="1"/>
      <dgm:spPr/>
      <dgm:t>
        <a:bodyPr/>
        <a:lstStyle/>
        <a:p>
          <a:pPr>
            <a:buNone/>
          </a:pPr>
          <a:r>
            <a:rPr lang="en-US" sz="2000" b="0" i="0" dirty="0">
              <a:latin typeface="Times New Roman" panose="02020603050405020304" pitchFamily="18" charset="0"/>
              <a:cs typeface="Times New Roman" panose="02020603050405020304" pitchFamily="18" charset="0"/>
            </a:rPr>
            <a:t>Instagram – Build brand recognition and engagement with visual storytelling, product marketing and sustainability-related content. </a:t>
          </a:r>
          <a:endParaRPr lang="en-US" sz="2000" dirty="0">
            <a:latin typeface="Times New Roman" panose="02020603050405020304" pitchFamily="18" charset="0"/>
            <a:cs typeface="Times New Roman" panose="02020603050405020304" pitchFamily="18" charset="0"/>
          </a:endParaRPr>
        </a:p>
      </dgm:t>
    </dgm:pt>
    <dgm:pt modelId="{ED532FC2-F0AD-48B5-BF73-5EB78DA31692}" type="parTrans" cxnId="{954EA9F0-72C1-40E7-8B48-DD10A88FDCE1}">
      <dgm:prSet/>
      <dgm:spPr/>
      <dgm:t>
        <a:bodyPr/>
        <a:lstStyle/>
        <a:p>
          <a:endParaRPr lang="en-US"/>
        </a:p>
      </dgm:t>
    </dgm:pt>
    <dgm:pt modelId="{E9A22909-167D-4BCA-BE6E-CD515C6DB4BE}" type="sibTrans" cxnId="{954EA9F0-72C1-40E7-8B48-DD10A88FDCE1}">
      <dgm:prSet/>
      <dgm:spPr/>
      <dgm:t>
        <a:bodyPr/>
        <a:lstStyle/>
        <a:p>
          <a:endParaRPr lang="en-US"/>
        </a:p>
      </dgm:t>
    </dgm:pt>
    <dgm:pt modelId="{A8C5DEB5-4634-4C66-A8FF-E135382F7BB9}">
      <dgm:prSet custT="1"/>
      <dgm:spPr/>
      <dgm:t>
        <a:bodyPr/>
        <a:lstStyle/>
        <a:p>
          <a:pPr>
            <a:buNone/>
          </a:pPr>
          <a:r>
            <a:rPr lang="en-US" sz="2000" b="0" i="0" dirty="0">
              <a:latin typeface="Times New Roman" panose="02020603050405020304" pitchFamily="18" charset="0"/>
              <a:cs typeface="Times New Roman" panose="02020603050405020304" pitchFamily="18" charset="0"/>
            </a:rPr>
            <a:t>Pinterest – Engage potential customers with fashion concepts, sustainable living, and curated collections of products. </a:t>
          </a:r>
          <a:endParaRPr lang="en-US" sz="2000" dirty="0">
            <a:latin typeface="Times New Roman" panose="02020603050405020304" pitchFamily="18" charset="0"/>
            <a:cs typeface="Times New Roman" panose="02020603050405020304" pitchFamily="18" charset="0"/>
          </a:endParaRPr>
        </a:p>
      </dgm:t>
    </dgm:pt>
    <dgm:pt modelId="{7777FDF6-A260-45FC-8424-51B4E3D1B494}" type="parTrans" cxnId="{83F53A2A-862F-404E-B6EE-EB04AB19732E}">
      <dgm:prSet/>
      <dgm:spPr/>
      <dgm:t>
        <a:bodyPr/>
        <a:lstStyle/>
        <a:p>
          <a:endParaRPr lang="en-US"/>
        </a:p>
      </dgm:t>
    </dgm:pt>
    <dgm:pt modelId="{5C4CE8C9-8FE4-4852-9776-DC17933769E8}" type="sibTrans" cxnId="{83F53A2A-862F-404E-B6EE-EB04AB19732E}">
      <dgm:prSet/>
      <dgm:spPr/>
      <dgm:t>
        <a:bodyPr/>
        <a:lstStyle/>
        <a:p>
          <a:endParaRPr lang="en-US"/>
        </a:p>
      </dgm:t>
    </dgm:pt>
    <dgm:pt modelId="{3ADD50AE-BF9D-40FE-8FEF-C4D5AF943988}">
      <dgm:prSet custT="1"/>
      <dgm:spPr/>
      <dgm:t>
        <a:bodyPr/>
        <a:lstStyle/>
        <a:p>
          <a:pPr>
            <a:buNone/>
          </a:pPr>
          <a:r>
            <a:rPr lang="en-US" sz="2000" b="0" i="0" dirty="0">
              <a:latin typeface="Times New Roman" panose="02020603050405020304" pitchFamily="18" charset="0"/>
              <a:cs typeface="Times New Roman" panose="02020603050405020304" pitchFamily="18" charset="0"/>
            </a:rPr>
            <a:t>TikTok – Reach new audiences by using short-form videos, fashion, styling and sustainability education. </a:t>
          </a:r>
          <a:endParaRPr lang="en-US" sz="2000" dirty="0">
            <a:latin typeface="Times New Roman" panose="02020603050405020304" pitchFamily="18" charset="0"/>
            <a:cs typeface="Times New Roman" panose="02020603050405020304" pitchFamily="18" charset="0"/>
          </a:endParaRPr>
        </a:p>
      </dgm:t>
    </dgm:pt>
    <dgm:pt modelId="{752173EA-120A-4E0D-A0DB-4AB369905F6B}" type="parTrans" cxnId="{5CED381E-29D0-424D-B9BA-57BF41F4A0B2}">
      <dgm:prSet/>
      <dgm:spPr/>
      <dgm:t>
        <a:bodyPr/>
        <a:lstStyle/>
        <a:p>
          <a:endParaRPr lang="en-US"/>
        </a:p>
      </dgm:t>
    </dgm:pt>
    <dgm:pt modelId="{EFB177B3-F760-49F0-B153-7A7E580EF25D}" type="sibTrans" cxnId="{5CED381E-29D0-424D-B9BA-57BF41F4A0B2}">
      <dgm:prSet/>
      <dgm:spPr/>
      <dgm:t>
        <a:bodyPr/>
        <a:lstStyle/>
        <a:p>
          <a:endParaRPr lang="en-US"/>
        </a:p>
      </dgm:t>
    </dgm:pt>
    <dgm:pt modelId="{3FC92C35-C19D-4A37-A3C7-B20FB54BC74C}">
      <dgm:prSet custT="1"/>
      <dgm:spPr/>
      <dgm:t>
        <a:bodyPr/>
        <a:lstStyle/>
        <a:p>
          <a:pPr>
            <a:buNone/>
          </a:pPr>
          <a:r>
            <a:rPr lang="en-US" sz="2000" b="0" i="0" dirty="0">
              <a:latin typeface="Times New Roman" panose="02020603050405020304" pitchFamily="18" charset="0"/>
              <a:cs typeface="Times New Roman" panose="02020603050405020304" pitchFamily="18" charset="0"/>
            </a:rPr>
            <a:t>Blog Content – Develop trust and authority through articles and content on sustainable fashion, ethical manufacturing, and eco-friendly living. </a:t>
          </a:r>
          <a:endParaRPr lang="en-US" sz="2000" dirty="0">
            <a:latin typeface="Times New Roman" panose="02020603050405020304" pitchFamily="18" charset="0"/>
            <a:cs typeface="Times New Roman" panose="02020603050405020304" pitchFamily="18" charset="0"/>
          </a:endParaRPr>
        </a:p>
      </dgm:t>
    </dgm:pt>
    <dgm:pt modelId="{EC168CE2-F1C8-402F-9178-0A0BFC30F92B}" type="parTrans" cxnId="{0EF92035-FA55-4E58-91A1-B7A6EA3B60D0}">
      <dgm:prSet/>
      <dgm:spPr/>
      <dgm:t>
        <a:bodyPr/>
        <a:lstStyle/>
        <a:p>
          <a:endParaRPr lang="en-US"/>
        </a:p>
      </dgm:t>
    </dgm:pt>
    <dgm:pt modelId="{D12AE6F7-02C6-430D-83E1-66B7955D7154}" type="sibTrans" cxnId="{0EF92035-FA55-4E58-91A1-B7A6EA3B60D0}">
      <dgm:prSet/>
      <dgm:spPr/>
      <dgm:t>
        <a:bodyPr/>
        <a:lstStyle/>
        <a:p>
          <a:endParaRPr lang="en-US"/>
        </a:p>
      </dgm:t>
    </dgm:pt>
    <dgm:pt modelId="{3FFC07D1-4F42-497C-AD74-554B759775C0}">
      <dgm:prSet custT="1"/>
      <dgm:spPr/>
      <dgm:t>
        <a:bodyPr/>
        <a:lstStyle/>
        <a:p>
          <a:pPr>
            <a:buNone/>
          </a:pPr>
          <a:r>
            <a:rPr lang="en-US" sz="2000" b="0" i="0" dirty="0">
              <a:latin typeface="Times New Roman" panose="02020603050405020304" pitchFamily="18" charset="0"/>
              <a:cs typeface="Times New Roman" panose="02020603050405020304" pitchFamily="18" charset="0"/>
            </a:rPr>
            <a:t>Email Marketing &amp; SEO – Website Traffic, Customer Relationship Management, SEO, and Repeat Sales[6]. </a:t>
          </a:r>
          <a:endParaRPr lang="en-US" sz="2000" dirty="0">
            <a:latin typeface="Times New Roman" panose="02020603050405020304" pitchFamily="18" charset="0"/>
            <a:cs typeface="Times New Roman" panose="02020603050405020304" pitchFamily="18" charset="0"/>
          </a:endParaRPr>
        </a:p>
      </dgm:t>
    </dgm:pt>
    <dgm:pt modelId="{DA269C30-FD18-402E-BDA3-805EDF950FF6}" type="parTrans" cxnId="{6207719D-38DB-4150-8A60-CB2DD1F80182}">
      <dgm:prSet/>
      <dgm:spPr/>
      <dgm:t>
        <a:bodyPr/>
        <a:lstStyle/>
        <a:p>
          <a:endParaRPr lang="en-US"/>
        </a:p>
      </dgm:t>
    </dgm:pt>
    <dgm:pt modelId="{04E12AF0-EBAD-4EE1-AA91-D55A6FC9A9EF}" type="sibTrans" cxnId="{6207719D-38DB-4150-8A60-CB2DD1F80182}">
      <dgm:prSet/>
      <dgm:spPr/>
      <dgm:t>
        <a:bodyPr/>
        <a:lstStyle/>
        <a:p>
          <a:endParaRPr lang="en-US"/>
        </a:p>
      </dgm:t>
    </dgm:pt>
    <dgm:pt modelId="{D62F27B2-BE6D-47CE-BC23-F8D252A0B557}" type="pres">
      <dgm:prSet presAssocID="{D048D07A-2148-41EE-8923-9A54E93B349F}" presName="Name0" presStyleCnt="0">
        <dgm:presLayoutVars>
          <dgm:dir/>
          <dgm:resizeHandles val="exact"/>
        </dgm:presLayoutVars>
      </dgm:prSet>
      <dgm:spPr/>
    </dgm:pt>
    <dgm:pt modelId="{D50583B3-6204-4CB3-88BD-BEC0F17B114A}" type="pres">
      <dgm:prSet presAssocID="{6D46ED5D-71A4-4742-9CCB-F603CC04120C}" presName="node" presStyleLbl="node1" presStyleIdx="0" presStyleCnt="5">
        <dgm:presLayoutVars>
          <dgm:bulletEnabled val="1"/>
        </dgm:presLayoutVars>
      </dgm:prSet>
      <dgm:spPr/>
    </dgm:pt>
    <dgm:pt modelId="{96690A84-8D31-497F-A360-0E5105CF78F7}" type="pres">
      <dgm:prSet presAssocID="{E9A22909-167D-4BCA-BE6E-CD515C6DB4BE}" presName="sibTrans" presStyleLbl="sibTrans1D1" presStyleIdx="0" presStyleCnt="4"/>
      <dgm:spPr/>
    </dgm:pt>
    <dgm:pt modelId="{861838D2-906C-416F-AC69-60FF9B6EC9F2}" type="pres">
      <dgm:prSet presAssocID="{E9A22909-167D-4BCA-BE6E-CD515C6DB4BE}" presName="connectorText" presStyleLbl="sibTrans1D1" presStyleIdx="0" presStyleCnt="4"/>
      <dgm:spPr/>
    </dgm:pt>
    <dgm:pt modelId="{3E9F6B5C-0FD2-4F40-84F0-A8BF871FD7E7}" type="pres">
      <dgm:prSet presAssocID="{A8C5DEB5-4634-4C66-A8FF-E135382F7BB9}" presName="node" presStyleLbl="node1" presStyleIdx="1" presStyleCnt="5">
        <dgm:presLayoutVars>
          <dgm:bulletEnabled val="1"/>
        </dgm:presLayoutVars>
      </dgm:prSet>
      <dgm:spPr/>
    </dgm:pt>
    <dgm:pt modelId="{CCDC0399-8410-425A-809F-33B7E4E7C9C6}" type="pres">
      <dgm:prSet presAssocID="{5C4CE8C9-8FE4-4852-9776-DC17933769E8}" presName="sibTrans" presStyleLbl="sibTrans1D1" presStyleIdx="1" presStyleCnt="4"/>
      <dgm:spPr/>
    </dgm:pt>
    <dgm:pt modelId="{C31121C5-8116-44D5-B53B-041E65B97577}" type="pres">
      <dgm:prSet presAssocID="{5C4CE8C9-8FE4-4852-9776-DC17933769E8}" presName="connectorText" presStyleLbl="sibTrans1D1" presStyleIdx="1" presStyleCnt="4"/>
      <dgm:spPr/>
    </dgm:pt>
    <dgm:pt modelId="{67EA338D-0290-44D5-9863-D1C37E18EA2F}" type="pres">
      <dgm:prSet presAssocID="{3ADD50AE-BF9D-40FE-8FEF-C4D5AF943988}" presName="node" presStyleLbl="node1" presStyleIdx="2" presStyleCnt="5">
        <dgm:presLayoutVars>
          <dgm:bulletEnabled val="1"/>
        </dgm:presLayoutVars>
      </dgm:prSet>
      <dgm:spPr/>
    </dgm:pt>
    <dgm:pt modelId="{04844470-18C9-4EFA-95EB-A68544FD41FA}" type="pres">
      <dgm:prSet presAssocID="{EFB177B3-F760-49F0-B153-7A7E580EF25D}" presName="sibTrans" presStyleLbl="sibTrans1D1" presStyleIdx="2" presStyleCnt="4"/>
      <dgm:spPr/>
    </dgm:pt>
    <dgm:pt modelId="{1CF503A9-29B5-46FA-B43A-3F0EDB4F3551}" type="pres">
      <dgm:prSet presAssocID="{EFB177B3-F760-49F0-B153-7A7E580EF25D}" presName="connectorText" presStyleLbl="sibTrans1D1" presStyleIdx="2" presStyleCnt="4"/>
      <dgm:spPr/>
    </dgm:pt>
    <dgm:pt modelId="{CFAB84DD-790B-4BE2-91DF-394E78C08BDE}" type="pres">
      <dgm:prSet presAssocID="{3FC92C35-C19D-4A37-A3C7-B20FB54BC74C}" presName="node" presStyleLbl="node1" presStyleIdx="3" presStyleCnt="5">
        <dgm:presLayoutVars>
          <dgm:bulletEnabled val="1"/>
        </dgm:presLayoutVars>
      </dgm:prSet>
      <dgm:spPr/>
    </dgm:pt>
    <dgm:pt modelId="{A5D678C9-C748-4E40-B73F-A0FD570F0D8E}" type="pres">
      <dgm:prSet presAssocID="{D12AE6F7-02C6-430D-83E1-66B7955D7154}" presName="sibTrans" presStyleLbl="sibTrans1D1" presStyleIdx="3" presStyleCnt="4"/>
      <dgm:spPr/>
    </dgm:pt>
    <dgm:pt modelId="{BC71DE73-AC45-4536-962B-2A9CD6C7B019}" type="pres">
      <dgm:prSet presAssocID="{D12AE6F7-02C6-430D-83E1-66B7955D7154}" presName="connectorText" presStyleLbl="sibTrans1D1" presStyleIdx="3" presStyleCnt="4"/>
      <dgm:spPr/>
    </dgm:pt>
    <dgm:pt modelId="{AD22C09A-5CB2-48DB-8864-B0B73E364404}" type="pres">
      <dgm:prSet presAssocID="{3FFC07D1-4F42-497C-AD74-554B759775C0}" presName="node" presStyleLbl="node1" presStyleIdx="4" presStyleCnt="5">
        <dgm:presLayoutVars>
          <dgm:bulletEnabled val="1"/>
        </dgm:presLayoutVars>
      </dgm:prSet>
      <dgm:spPr/>
    </dgm:pt>
  </dgm:ptLst>
  <dgm:cxnLst>
    <dgm:cxn modelId="{4F034F09-C2F7-4586-99C0-80168A33F899}" type="presOf" srcId="{D12AE6F7-02C6-430D-83E1-66B7955D7154}" destId="{BC71DE73-AC45-4536-962B-2A9CD6C7B019}" srcOrd="1" destOrd="0" presId="urn:microsoft.com/office/officeart/2016/7/layout/RepeatingBendingProcessNew"/>
    <dgm:cxn modelId="{BE50E411-C663-47C9-A7D9-23151D3CE8AA}" type="presOf" srcId="{3FFC07D1-4F42-497C-AD74-554B759775C0}" destId="{AD22C09A-5CB2-48DB-8864-B0B73E364404}" srcOrd="0" destOrd="0" presId="urn:microsoft.com/office/officeart/2016/7/layout/RepeatingBendingProcessNew"/>
    <dgm:cxn modelId="{F9BF4615-53DD-41D4-83D7-9AC416F6A357}" type="presOf" srcId="{5C4CE8C9-8FE4-4852-9776-DC17933769E8}" destId="{CCDC0399-8410-425A-809F-33B7E4E7C9C6}" srcOrd="0" destOrd="0" presId="urn:microsoft.com/office/officeart/2016/7/layout/RepeatingBendingProcessNew"/>
    <dgm:cxn modelId="{A483861C-94BA-4D89-931D-FF6D7A9BE3D8}" type="presOf" srcId="{D12AE6F7-02C6-430D-83E1-66B7955D7154}" destId="{A5D678C9-C748-4E40-B73F-A0FD570F0D8E}" srcOrd="0" destOrd="0" presId="urn:microsoft.com/office/officeart/2016/7/layout/RepeatingBendingProcessNew"/>
    <dgm:cxn modelId="{5CED381E-29D0-424D-B9BA-57BF41F4A0B2}" srcId="{D048D07A-2148-41EE-8923-9A54E93B349F}" destId="{3ADD50AE-BF9D-40FE-8FEF-C4D5AF943988}" srcOrd="2" destOrd="0" parTransId="{752173EA-120A-4E0D-A0DB-4AB369905F6B}" sibTransId="{EFB177B3-F760-49F0-B153-7A7E580EF25D}"/>
    <dgm:cxn modelId="{83F53A2A-862F-404E-B6EE-EB04AB19732E}" srcId="{D048D07A-2148-41EE-8923-9A54E93B349F}" destId="{A8C5DEB5-4634-4C66-A8FF-E135382F7BB9}" srcOrd="1" destOrd="0" parTransId="{7777FDF6-A260-45FC-8424-51B4E3D1B494}" sibTransId="{5C4CE8C9-8FE4-4852-9776-DC17933769E8}"/>
    <dgm:cxn modelId="{5C55F330-BC46-4F9C-830E-69D2AA3D5B30}" type="presOf" srcId="{5C4CE8C9-8FE4-4852-9776-DC17933769E8}" destId="{C31121C5-8116-44D5-B53B-041E65B97577}" srcOrd="1" destOrd="0" presId="urn:microsoft.com/office/officeart/2016/7/layout/RepeatingBendingProcessNew"/>
    <dgm:cxn modelId="{0EF92035-FA55-4E58-91A1-B7A6EA3B60D0}" srcId="{D048D07A-2148-41EE-8923-9A54E93B349F}" destId="{3FC92C35-C19D-4A37-A3C7-B20FB54BC74C}" srcOrd="3" destOrd="0" parTransId="{EC168CE2-F1C8-402F-9178-0A0BFC30F92B}" sibTransId="{D12AE6F7-02C6-430D-83E1-66B7955D7154}"/>
    <dgm:cxn modelId="{76B85062-459A-45EA-8CED-2AF47D77F838}" type="presOf" srcId="{3FC92C35-C19D-4A37-A3C7-B20FB54BC74C}" destId="{CFAB84DD-790B-4BE2-91DF-394E78C08BDE}" srcOrd="0" destOrd="0" presId="urn:microsoft.com/office/officeart/2016/7/layout/RepeatingBendingProcessNew"/>
    <dgm:cxn modelId="{02178867-A117-41AA-B91D-B9380EA7D4CE}" type="presOf" srcId="{E9A22909-167D-4BCA-BE6E-CD515C6DB4BE}" destId="{96690A84-8D31-497F-A360-0E5105CF78F7}" srcOrd="0" destOrd="0" presId="urn:microsoft.com/office/officeart/2016/7/layout/RepeatingBendingProcessNew"/>
    <dgm:cxn modelId="{93B99778-0568-4721-AB91-ECACCF8E228C}" type="presOf" srcId="{EFB177B3-F760-49F0-B153-7A7E580EF25D}" destId="{1CF503A9-29B5-46FA-B43A-3F0EDB4F3551}" srcOrd="1" destOrd="0" presId="urn:microsoft.com/office/officeart/2016/7/layout/RepeatingBendingProcessNew"/>
    <dgm:cxn modelId="{9C828984-203D-4CC3-BDA8-1AD63D7C8F05}" type="presOf" srcId="{EFB177B3-F760-49F0-B153-7A7E580EF25D}" destId="{04844470-18C9-4EFA-95EB-A68544FD41FA}" srcOrd="0" destOrd="0" presId="urn:microsoft.com/office/officeart/2016/7/layout/RepeatingBendingProcessNew"/>
    <dgm:cxn modelId="{E4EAC496-C6ED-4D58-9B72-C0285D1D562C}" type="presOf" srcId="{D048D07A-2148-41EE-8923-9A54E93B349F}" destId="{D62F27B2-BE6D-47CE-BC23-F8D252A0B557}" srcOrd="0" destOrd="0" presId="urn:microsoft.com/office/officeart/2016/7/layout/RepeatingBendingProcessNew"/>
    <dgm:cxn modelId="{9C54109B-8952-47C8-89F7-D03A47D6E3A5}" type="presOf" srcId="{E9A22909-167D-4BCA-BE6E-CD515C6DB4BE}" destId="{861838D2-906C-416F-AC69-60FF9B6EC9F2}" srcOrd="1" destOrd="0" presId="urn:microsoft.com/office/officeart/2016/7/layout/RepeatingBendingProcessNew"/>
    <dgm:cxn modelId="{6207719D-38DB-4150-8A60-CB2DD1F80182}" srcId="{D048D07A-2148-41EE-8923-9A54E93B349F}" destId="{3FFC07D1-4F42-497C-AD74-554B759775C0}" srcOrd="4" destOrd="0" parTransId="{DA269C30-FD18-402E-BDA3-805EDF950FF6}" sibTransId="{04E12AF0-EBAD-4EE1-AA91-D55A6FC9A9EF}"/>
    <dgm:cxn modelId="{AFA0FCAB-5991-41FE-9070-D728DC43DA9E}" type="presOf" srcId="{3ADD50AE-BF9D-40FE-8FEF-C4D5AF943988}" destId="{67EA338D-0290-44D5-9863-D1C37E18EA2F}" srcOrd="0" destOrd="0" presId="urn:microsoft.com/office/officeart/2016/7/layout/RepeatingBendingProcessNew"/>
    <dgm:cxn modelId="{8BBF3ACB-F28D-45C2-A384-8EBF3B1C4916}" type="presOf" srcId="{6D46ED5D-71A4-4742-9CCB-F603CC04120C}" destId="{D50583B3-6204-4CB3-88BD-BEC0F17B114A}" srcOrd="0" destOrd="0" presId="urn:microsoft.com/office/officeart/2016/7/layout/RepeatingBendingProcessNew"/>
    <dgm:cxn modelId="{F4FA62DB-056A-4781-8832-482DC50ADB87}" type="presOf" srcId="{A8C5DEB5-4634-4C66-A8FF-E135382F7BB9}" destId="{3E9F6B5C-0FD2-4F40-84F0-A8BF871FD7E7}" srcOrd="0" destOrd="0" presId="urn:microsoft.com/office/officeart/2016/7/layout/RepeatingBendingProcessNew"/>
    <dgm:cxn modelId="{954EA9F0-72C1-40E7-8B48-DD10A88FDCE1}" srcId="{D048D07A-2148-41EE-8923-9A54E93B349F}" destId="{6D46ED5D-71A4-4742-9CCB-F603CC04120C}" srcOrd="0" destOrd="0" parTransId="{ED532FC2-F0AD-48B5-BF73-5EB78DA31692}" sibTransId="{E9A22909-167D-4BCA-BE6E-CD515C6DB4BE}"/>
    <dgm:cxn modelId="{9CBF19D1-824C-4D02-9865-198AA10D5450}" type="presParOf" srcId="{D62F27B2-BE6D-47CE-BC23-F8D252A0B557}" destId="{D50583B3-6204-4CB3-88BD-BEC0F17B114A}" srcOrd="0" destOrd="0" presId="urn:microsoft.com/office/officeart/2016/7/layout/RepeatingBendingProcessNew"/>
    <dgm:cxn modelId="{816E7755-E918-4304-85C1-91134484EC45}" type="presParOf" srcId="{D62F27B2-BE6D-47CE-BC23-F8D252A0B557}" destId="{96690A84-8D31-497F-A360-0E5105CF78F7}" srcOrd="1" destOrd="0" presId="urn:microsoft.com/office/officeart/2016/7/layout/RepeatingBendingProcessNew"/>
    <dgm:cxn modelId="{7A3402CA-06FD-4AFB-BC3F-FC8DFAEEBF9E}" type="presParOf" srcId="{96690A84-8D31-497F-A360-0E5105CF78F7}" destId="{861838D2-906C-416F-AC69-60FF9B6EC9F2}" srcOrd="0" destOrd="0" presId="urn:microsoft.com/office/officeart/2016/7/layout/RepeatingBendingProcessNew"/>
    <dgm:cxn modelId="{003A70D0-DE26-4C63-B687-B1DFE376859E}" type="presParOf" srcId="{D62F27B2-BE6D-47CE-BC23-F8D252A0B557}" destId="{3E9F6B5C-0FD2-4F40-84F0-A8BF871FD7E7}" srcOrd="2" destOrd="0" presId="urn:microsoft.com/office/officeart/2016/7/layout/RepeatingBendingProcessNew"/>
    <dgm:cxn modelId="{5787A8B6-100B-44E2-B1B0-B74D390D0422}" type="presParOf" srcId="{D62F27B2-BE6D-47CE-BC23-F8D252A0B557}" destId="{CCDC0399-8410-425A-809F-33B7E4E7C9C6}" srcOrd="3" destOrd="0" presId="urn:microsoft.com/office/officeart/2016/7/layout/RepeatingBendingProcessNew"/>
    <dgm:cxn modelId="{D3BB466F-E9FB-4749-A506-4EAF5A424A4F}" type="presParOf" srcId="{CCDC0399-8410-425A-809F-33B7E4E7C9C6}" destId="{C31121C5-8116-44D5-B53B-041E65B97577}" srcOrd="0" destOrd="0" presId="urn:microsoft.com/office/officeart/2016/7/layout/RepeatingBendingProcessNew"/>
    <dgm:cxn modelId="{1458ED20-CA41-4002-9F45-530E5F8C0AD5}" type="presParOf" srcId="{D62F27B2-BE6D-47CE-BC23-F8D252A0B557}" destId="{67EA338D-0290-44D5-9863-D1C37E18EA2F}" srcOrd="4" destOrd="0" presId="urn:microsoft.com/office/officeart/2016/7/layout/RepeatingBendingProcessNew"/>
    <dgm:cxn modelId="{02BD5C78-6C5A-46C9-9587-F98651637FA0}" type="presParOf" srcId="{D62F27B2-BE6D-47CE-BC23-F8D252A0B557}" destId="{04844470-18C9-4EFA-95EB-A68544FD41FA}" srcOrd="5" destOrd="0" presId="urn:microsoft.com/office/officeart/2016/7/layout/RepeatingBendingProcessNew"/>
    <dgm:cxn modelId="{325C6462-2CBD-4275-BD61-D5077A05BB5D}" type="presParOf" srcId="{04844470-18C9-4EFA-95EB-A68544FD41FA}" destId="{1CF503A9-29B5-46FA-B43A-3F0EDB4F3551}" srcOrd="0" destOrd="0" presId="urn:microsoft.com/office/officeart/2016/7/layout/RepeatingBendingProcessNew"/>
    <dgm:cxn modelId="{D50A111A-DC38-46D5-867F-C066B40E4DA3}" type="presParOf" srcId="{D62F27B2-BE6D-47CE-BC23-F8D252A0B557}" destId="{CFAB84DD-790B-4BE2-91DF-394E78C08BDE}" srcOrd="6" destOrd="0" presId="urn:microsoft.com/office/officeart/2016/7/layout/RepeatingBendingProcessNew"/>
    <dgm:cxn modelId="{FEC41182-B458-49FF-B56A-2B3491151151}" type="presParOf" srcId="{D62F27B2-BE6D-47CE-BC23-F8D252A0B557}" destId="{A5D678C9-C748-4E40-B73F-A0FD570F0D8E}" srcOrd="7" destOrd="0" presId="urn:microsoft.com/office/officeart/2016/7/layout/RepeatingBendingProcessNew"/>
    <dgm:cxn modelId="{6F42789B-CF42-41AB-A4F6-610022720C71}" type="presParOf" srcId="{A5D678C9-C748-4E40-B73F-A0FD570F0D8E}" destId="{BC71DE73-AC45-4536-962B-2A9CD6C7B019}" srcOrd="0" destOrd="0" presId="urn:microsoft.com/office/officeart/2016/7/layout/RepeatingBendingProcessNew"/>
    <dgm:cxn modelId="{1482F112-6005-4995-A06B-8F56694313CE}" type="presParOf" srcId="{D62F27B2-BE6D-47CE-BC23-F8D252A0B557}" destId="{AD22C09A-5CB2-48DB-8864-B0B73E364404}"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5B6B9-9517-4CBE-B535-740AFF45071A}">
      <dsp:nvSpPr>
        <dsp:cNvPr id="0" name=""/>
        <dsp:cNvSpPr/>
      </dsp:nvSpPr>
      <dsp:spPr>
        <a:xfrm>
          <a:off x="-79779" y="0"/>
          <a:ext cx="8786303" cy="905256"/>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b="0" i="0" kern="1200" dirty="0" err="1">
              <a:latin typeface="Times New Roman" panose="02020603050405020304" pitchFamily="18" charset="0"/>
              <a:cs typeface="Times New Roman" panose="02020603050405020304" pitchFamily="18" charset="0"/>
            </a:rPr>
            <a:t>VerdeMode</a:t>
          </a:r>
          <a:r>
            <a:rPr lang="en-US" sz="2400" b="0" i="0" kern="1200" dirty="0">
              <a:latin typeface="Times New Roman" panose="02020603050405020304" pitchFamily="18" charset="0"/>
              <a:cs typeface="Times New Roman" panose="02020603050405020304" pitchFamily="18" charset="0"/>
            </a:rPr>
            <a:t> Studio is a sustainable fashion company with a tagline of “Style With Purpose”. </a:t>
          </a:r>
          <a:endParaRPr lang="en-US" sz="2400" kern="1200" dirty="0">
            <a:latin typeface="Times New Roman" panose="02020603050405020304" pitchFamily="18" charset="0"/>
            <a:cs typeface="Times New Roman" panose="02020603050405020304" pitchFamily="18" charset="0"/>
          </a:endParaRPr>
        </a:p>
      </dsp:txBody>
      <dsp:txXfrm>
        <a:off x="-53265" y="26514"/>
        <a:ext cx="7703546" cy="852228"/>
      </dsp:txXfrm>
    </dsp:sp>
    <dsp:sp modelId="{0D3FD185-FA26-4BBB-A3A9-CF7558DEBE90}">
      <dsp:nvSpPr>
        <dsp:cNvPr id="0" name=""/>
        <dsp:cNvSpPr/>
      </dsp:nvSpPr>
      <dsp:spPr>
        <a:xfrm>
          <a:off x="576340" y="1030986"/>
          <a:ext cx="8786303" cy="905256"/>
        </a:xfrm>
        <a:prstGeom prst="roundRect">
          <a:avLst>
            <a:gd name="adj" fmla="val 1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company provides eco-friendly clothing and ethically made fashion accessories. </a:t>
          </a:r>
          <a:endParaRPr lang="en-US" sz="2400" kern="1200" dirty="0">
            <a:latin typeface="Times New Roman" panose="02020603050405020304" pitchFamily="18" charset="0"/>
            <a:cs typeface="Times New Roman" panose="02020603050405020304" pitchFamily="18" charset="0"/>
          </a:endParaRPr>
        </a:p>
      </dsp:txBody>
      <dsp:txXfrm>
        <a:off x="602854" y="1057500"/>
        <a:ext cx="7488739" cy="852228"/>
      </dsp:txXfrm>
    </dsp:sp>
    <dsp:sp modelId="{9EDB24C7-6F3E-4AF8-8146-A89B36638F92}">
      <dsp:nvSpPr>
        <dsp:cNvPr id="0" name=""/>
        <dsp:cNvSpPr/>
      </dsp:nvSpPr>
      <dsp:spPr>
        <a:xfrm>
          <a:off x="1232460" y="2061971"/>
          <a:ext cx="8786303" cy="905256"/>
        </a:xfrm>
        <a:prstGeom prst="roundRect">
          <a:avLst>
            <a:gd name="adj" fmla="val 1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All products are made from responsibly sourced materials and environmentally mindful practices. </a:t>
          </a:r>
          <a:endParaRPr lang="en-US" sz="2400" kern="1200" dirty="0">
            <a:latin typeface="Times New Roman" panose="02020603050405020304" pitchFamily="18" charset="0"/>
            <a:cs typeface="Times New Roman" panose="02020603050405020304" pitchFamily="18" charset="0"/>
          </a:endParaRPr>
        </a:p>
      </dsp:txBody>
      <dsp:txXfrm>
        <a:off x="1258974" y="2088485"/>
        <a:ext cx="7488739" cy="852228"/>
      </dsp:txXfrm>
    </dsp:sp>
    <dsp:sp modelId="{47D36EB1-E970-43D3-B579-B033C9B4AF11}">
      <dsp:nvSpPr>
        <dsp:cNvPr id="0" name=""/>
        <dsp:cNvSpPr/>
      </dsp:nvSpPr>
      <dsp:spPr>
        <a:xfrm>
          <a:off x="1888580" y="3092958"/>
          <a:ext cx="8786303" cy="905256"/>
        </a:xfrm>
        <a:prstGeom prst="roundRect">
          <a:avLst>
            <a:gd name="adj" fmla="val 1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audience is environmentally conscious and a target group of students, professionals and creatives aged 20-45. </a:t>
          </a:r>
          <a:endParaRPr lang="en-US" sz="2400" kern="1200" dirty="0">
            <a:latin typeface="Times New Roman" panose="02020603050405020304" pitchFamily="18" charset="0"/>
            <a:cs typeface="Times New Roman" panose="02020603050405020304" pitchFamily="18" charset="0"/>
          </a:endParaRPr>
        </a:p>
      </dsp:txBody>
      <dsp:txXfrm>
        <a:off x="1915094" y="3119472"/>
        <a:ext cx="7488739" cy="852227"/>
      </dsp:txXfrm>
    </dsp:sp>
    <dsp:sp modelId="{0828E3EB-184C-48E5-8A98-B677B4C701DC}">
      <dsp:nvSpPr>
        <dsp:cNvPr id="0" name=""/>
        <dsp:cNvSpPr/>
      </dsp:nvSpPr>
      <dsp:spPr>
        <a:xfrm>
          <a:off x="2385141" y="4123943"/>
          <a:ext cx="9105422" cy="905256"/>
        </a:xfrm>
        <a:prstGeom prst="roundRect">
          <a:avLst>
            <a:gd name="adj" fmla="val 10000"/>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main business objective is to build a solid online brand identity to raise brand awareness, customer engagement, and online sales. </a:t>
          </a:r>
          <a:endParaRPr lang="en-US" sz="2400" kern="1200" dirty="0">
            <a:latin typeface="Times New Roman" panose="02020603050405020304" pitchFamily="18" charset="0"/>
            <a:cs typeface="Times New Roman" panose="02020603050405020304" pitchFamily="18" charset="0"/>
          </a:endParaRPr>
        </a:p>
      </dsp:txBody>
      <dsp:txXfrm>
        <a:off x="2411655" y="4150457"/>
        <a:ext cx="7762656" cy="852228"/>
      </dsp:txXfrm>
    </dsp:sp>
    <dsp:sp modelId="{91967BAF-B214-4483-B136-115516DE4A1F}">
      <dsp:nvSpPr>
        <dsp:cNvPr id="0" name=""/>
        <dsp:cNvSpPr/>
      </dsp:nvSpPr>
      <dsp:spPr>
        <a:xfrm>
          <a:off x="8118107" y="661339"/>
          <a:ext cx="588416" cy="588416"/>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250501" y="661339"/>
        <a:ext cx="323628" cy="442783"/>
      </dsp:txXfrm>
    </dsp:sp>
    <dsp:sp modelId="{F6FE1DBA-CEC4-427D-9477-29E163E8BD58}">
      <dsp:nvSpPr>
        <dsp:cNvPr id="0" name=""/>
        <dsp:cNvSpPr/>
      </dsp:nvSpPr>
      <dsp:spPr>
        <a:xfrm>
          <a:off x="8774227" y="1692325"/>
          <a:ext cx="588416" cy="588416"/>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906621" y="1692325"/>
        <a:ext cx="323628" cy="442783"/>
      </dsp:txXfrm>
    </dsp:sp>
    <dsp:sp modelId="{80474FCF-1880-4677-88D6-EC52D30B4862}">
      <dsp:nvSpPr>
        <dsp:cNvPr id="0" name=""/>
        <dsp:cNvSpPr/>
      </dsp:nvSpPr>
      <dsp:spPr>
        <a:xfrm>
          <a:off x="9430347" y="2708224"/>
          <a:ext cx="588416" cy="588416"/>
        </a:xfrm>
        <a:prstGeom prst="downArrow">
          <a:avLst>
            <a:gd name="adj1" fmla="val 55000"/>
            <a:gd name="adj2" fmla="val 45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562741" y="2708224"/>
        <a:ext cx="323628" cy="442783"/>
      </dsp:txXfrm>
    </dsp:sp>
    <dsp:sp modelId="{6CC34265-1271-4EB7-85DD-F780C78BE4D4}">
      <dsp:nvSpPr>
        <dsp:cNvPr id="0" name=""/>
        <dsp:cNvSpPr/>
      </dsp:nvSpPr>
      <dsp:spPr>
        <a:xfrm>
          <a:off x="10086467" y="3749268"/>
          <a:ext cx="588416" cy="588416"/>
        </a:xfrm>
        <a:prstGeom prst="downArrow">
          <a:avLst>
            <a:gd name="adj1" fmla="val 55000"/>
            <a:gd name="adj2" fmla="val 45000"/>
          </a:avLst>
        </a:prstGeom>
        <a:solidFill>
          <a:schemeClr val="accent5">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10218861" y="3749268"/>
        <a:ext cx="323628" cy="4427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8ECD3-4DC1-42B3-836E-057DE0966AD6}">
      <dsp:nvSpPr>
        <dsp:cNvPr id="0" name=""/>
        <dsp:cNvSpPr/>
      </dsp:nvSpPr>
      <dsp:spPr>
        <a:xfrm>
          <a:off x="879813" y="337011"/>
          <a:ext cx="699746" cy="7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0E57ECE-5157-470E-8471-B6AAD58A2D82}">
      <dsp:nvSpPr>
        <dsp:cNvPr id="0" name=""/>
        <dsp:cNvSpPr/>
      </dsp:nvSpPr>
      <dsp:spPr>
        <a:xfrm>
          <a:off x="1621544" y="278269"/>
          <a:ext cx="80470" cy="151145"/>
        </a:xfrm>
        <a:prstGeom prst="chevron">
          <a:avLst>
            <a:gd name="adj" fmla="val 9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896C00-B256-4A72-99AB-EA697EB26F12}">
      <dsp:nvSpPr>
        <dsp:cNvPr id="0" name=""/>
        <dsp:cNvSpPr/>
      </dsp:nvSpPr>
      <dsp:spPr>
        <a:xfrm>
          <a:off x="455296" y="0"/>
          <a:ext cx="674095" cy="674095"/>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59" tIns="26159" rIns="26159" bIns="26159" numCol="1" spcCol="1270" anchor="ctr" anchorCtr="0">
          <a:noAutofit/>
        </a:bodyPr>
        <a:lstStyle/>
        <a:p>
          <a:pPr marL="0" lvl="0" indent="0" algn="ctr" defTabSz="1333500">
            <a:lnSpc>
              <a:spcPct val="90000"/>
            </a:lnSpc>
            <a:spcBef>
              <a:spcPct val="0"/>
            </a:spcBef>
            <a:spcAft>
              <a:spcPct val="35000"/>
            </a:spcAft>
            <a:buNone/>
          </a:pPr>
          <a:r>
            <a:rPr lang="en-US" sz="3000" kern="1200"/>
            <a:t>1</a:t>
          </a:r>
        </a:p>
      </dsp:txBody>
      <dsp:txXfrm>
        <a:off x="554015" y="98719"/>
        <a:ext cx="476657" cy="476657"/>
      </dsp:txXfrm>
    </dsp:sp>
    <dsp:sp modelId="{EF029567-90EC-471A-A998-5AC023AE0AFB}">
      <dsp:nvSpPr>
        <dsp:cNvPr id="0" name=""/>
        <dsp:cNvSpPr/>
      </dsp:nvSpPr>
      <dsp:spPr>
        <a:xfrm>
          <a:off x="5130" y="839695"/>
          <a:ext cx="1574429" cy="3434508"/>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93" tIns="165100" rIns="124193" bIns="165100" numCol="1" spcCol="1270" anchor="t" anchorCtr="0">
          <a:noAutofit/>
        </a:bodyPr>
        <a:lstStyle/>
        <a:p>
          <a:pPr marL="0" lvl="0" indent="0" algn="just"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Enhance brand visibility – Build digital identity to introduce </a:t>
          </a:r>
          <a:r>
            <a:rPr lang="en-US" sz="1800" b="0" i="0" kern="1200" dirty="0" err="1">
              <a:latin typeface="Times New Roman" panose="02020603050405020304" pitchFamily="18" charset="0"/>
              <a:cs typeface="Times New Roman" panose="02020603050405020304" pitchFamily="18" charset="0"/>
            </a:rPr>
            <a:t>VerdeMode</a:t>
          </a:r>
          <a:r>
            <a:rPr lang="en-US" sz="1800" b="0" i="0" kern="1200" dirty="0">
              <a:latin typeface="Times New Roman" panose="02020603050405020304" pitchFamily="18" charset="0"/>
              <a:cs typeface="Times New Roman" panose="02020603050405020304" pitchFamily="18" charset="0"/>
            </a:rPr>
            <a:t> Studio to their target audience and build brand recognition. </a:t>
          </a:r>
          <a:endParaRPr lang="en-US" sz="1800" kern="1200" dirty="0">
            <a:latin typeface="Times New Roman" panose="02020603050405020304" pitchFamily="18" charset="0"/>
            <a:cs typeface="Times New Roman" panose="02020603050405020304" pitchFamily="18" charset="0"/>
          </a:endParaRPr>
        </a:p>
      </dsp:txBody>
      <dsp:txXfrm>
        <a:off x="5130" y="1154581"/>
        <a:ext cx="1574429" cy="3119622"/>
      </dsp:txXfrm>
    </dsp:sp>
    <dsp:sp modelId="{87451528-C84B-44AE-ADD5-E835FD0FFEBF}">
      <dsp:nvSpPr>
        <dsp:cNvPr id="0" name=""/>
        <dsp:cNvSpPr/>
      </dsp:nvSpPr>
      <dsp:spPr>
        <a:xfrm>
          <a:off x="1754496" y="337011"/>
          <a:ext cx="1574429" cy="72"/>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D78BE7-8872-4E9B-82E8-53EC512E41DF}">
      <dsp:nvSpPr>
        <dsp:cNvPr id="0" name=""/>
        <dsp:cNvSpPr/>
      </dsp:nvSpPr>
      <dsp:spPr>
        <a:xfrm>
          <a:off x="3370910" y="278269"/>
          <a:ext cx="80470" cy="151145"/>
        </a:xfrm>
        <a:prstGeom prst="chevron">
          <a:avLst>
            <a:gd name="adj" fmla="val 9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D38438-FDF5-45F4-9D45-0AD7DB94DF96}">
      <dsp:nvSpPr>
        <dsp:cNvPr id="0" name=""/>
        <dsp:cNvSpPr/>
      </dsp:nvSpPr>
      <dsp:spPr>
        <a:xfrm>
          <a:off x="2204662" y="0"/>
          <a:ext cx="674095" cy="674095"/>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59" tIns="26159" rIns="26159" bIns="26159" numCol="1" spcCol="1270" anchor="ctr" anchorCtr="0">
          <a:noAutofit/>
        </a:bodyPr>
        <a:lstStyle/>
        <a:p>
          <a:pPr marL="0" lvl="0" indent="0" algn="ctr" defTabSz="1333500">
            <a:lnSpc>
              <a:spcPct val="90000"/>
            </a:lnSpc>
            <a:spcBef>
              <a:spcPct val="0"/>
            </a:spcBef>
            <a:spcAft>
              <a:spcPct val="35000"/>
            </a:spcAft>
            <a:buNone/>
          </a:pPr>
          <a:r>
            <a:rPr lang="en-US" sz="3000" kern="1200"/>
            <a:t>2</a:t>
          </a:r>
        </a:p>
      </dsp:txBody>
      <dsp:txXfrm>
        <a:off x="2303381" y="98719"/>
        <a:ext cx="476657" cy="476657"/>
      </dsp:txXfrm>
    </dsp:sp>
    <dsp:sp modelId="{8D689E20-5550-40FE-8557-4B8D7A53CDDC}">
      <dsp:nvSpPr>
        <dsp:cNvPr id="0" name=""/>
        <dsp:cNvSpPr/>
      </dsp:nvSpPr>
      <dsp:spPr>
        <a:xfrm>
          <a:off x="1754496" y="839695"/>
          <a:ext cx="1574429" cy="3434508"/>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93" tIns="165100" rIns="124193" bIns="165100" numCol="1" spcCol="1270" anchor="t" anchorCtr="0">
          <a:noAutofit/>
        </a:bodyPr>
        <a:lstStyle/>
        <a:p>
          <a:pPr marL="0" lvl="0" indent="0" algn="just"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Gain Customer Trust – Show Sustainability, Transparency and Ethical Business Practices to win customers' trust[2]. </a:t>
          </a:r>
          <a:endParaRPr lang="en-US" sz="1800" kern="1200" dirty="0">
            <a:latin typeface="Times New Roman" panose="02020603050405020304" pitchFamily="18" charset="0"/>
            <a:cs typeface="Times New Roman" panose="02020603050405020304" pitchFamily="18" charset="0"/>
          </a:endParaRPr>
        </a:p>
      </dsp:txBody>
      <dsp:txXfrm>
        <a:off x="1754496" y="1154581"/>
        <a:ext cx="1574429" cy="3119622"/>
      </dsp:txXfrm>
    </dsp:sp>
    <dsp:sp modelId="{547E14A1-FD7E-449D-A68B-ADF266019084}">
      <dsp:nvSpPr>
        <dsp:cNvPr id="0" name=""/>
        <dsp:cNvSpPr/>
      </dsp:nvSpPr>
      <dsp:spPr>
        <a:xfrm>
          <a:off x="3503862" y="337011"/>
          <a:ext cx="1574429" cy="72"/>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59EF91-DF26-482D-AB3E-7D2BE9F4DC1B}">
      <dsp:nvSpPr>
        <dsp:cNvPr id="0" name=""/>
        <dsp:cNvSpPr/>
      </dsp:nvSpPr>
      <dsp:spPr>
        <a:xfrm>
          <a:off x="5120276" y="278269"/>
          <a:ext cx="80470" cy="151145"/>
        </a:xfrm>
        <a:prstGeom prst="chevron">
          <a:avLst>
            <a:gd name="adj" fmla="val 9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F31845-F0DD-451C-AC82-CD12B636B137}">
      <dsp:nvSpPr>
        <dsp:cNvPr id="0" name=""/>
        <dsp:cNvSpPr/>
      </dsp:nvSpPr>
      <dsp:spPr>
        <a:xfrm>
          <a:off x="3954028" y="0"/>
          <a:ext cx="674095" cy="674095"/>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59" tIns="26159" rIns="26159" bIns="26159" numCol="1" spcCol="1270" anchor="ctr" anchorCtr="0">
          <a:noAutofit/>
        </a:bodyPr>
        <a:lstStyle/>
        <a:p>
          <a:pPr marL="0" lvl="0" indent="0" algn="ctr" defTabSz="1333500">
            <a:lnSpc>
              <a:spcPct val="90000"/>
            </a:lnSpc>
            <a:spcBef>
              <a:spcPct val="0"/>
            </a:spcBef>
            <a:spcAft>
              <a:spcPct val="35000"/>
            </a:spcAft>
            <a:buNone/>
          </a:pPr>
          <a:r>
            <a:rPr lang="en-US" sz="3000" kern="1200"/>
            <a:t>3</a:t>
          </a:r>
        </a:p>
      </dsp:txBody>
      <dsp:txXfrm>
        <a:off x="4052747" y="98719"/>
        <a:ext cx="476657" cy="476657"/>
      </dsp:txXfrm>
    </dsp:sp>
    <dsp:sp modelId="{10FB3D27-096C-438D-A2EB-14D4927BD13E}">
      <dsp:nvSpPr>
        <dsp:cNvPr id="0" name=""/>
        <dsp:cNvSpPr/>
      </dsp:nvSpPr>
      <dsp:spPr>
        <a:xfrm>
          <a:off x="3503862" y="839695"/>
          <a:ext cx="1574429" cy="3434508"/>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93" tIns="165100" rIns="124193" bIns="165100" numCol="1" spcCol="1270" anchor="t" anchorCtr="0">
          <a:noAutofit/>
        </a:bodyPr>
        <a:lstStyle/>
        <a:p>
          <a:pPr marL="0" lvl="0" indent="0" algn="just"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Make Website Traffic – Drive visitors to your site via social media, content creation and search engine optimization. </a:t>
          </a:r>
          <a:endParaRPr lang="en-US" sz="1800" kern="1200" dirty="0">
            <a:latin typeface="Times New Roman" panose="02020603050405020304" pitchFamily="18" charset="0"/>
            <a:cs typeface="Times New Roman" panose="02020603050405020304" pitchFamily="18" charset="0"/>
          </a:endParaRPr>
        </a:p>
      </dsp:txBody>
      <dsp:txXfrm>
        <a:off x="3503862" y="1154581"/>
        <a:ext cx="1574429" cy="3119622"/>
      </dsp:txXfrm>
    </dsp:sp>
    <dsp:sp modelId="{3F599607-53BE-4775-8B53-7C15A47A0017}">
      <dsp:nvSpPr>
        <dsp:cNvPr id="0" name=""/>
        <dsp:cNvSpPr/>
      </dsp:nvSpPr>
      <dsp:spPr>
        <a:xfrm>
          <a:off x="5253228" y="337011"/>
          <a:ext cx="1574429" cy="72"/>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F361B8-00B4-49D6-A03E-330B34EB4431}">
      <dsp:nvSpPr>
        <dsp:cNvPr id="0" name=""/>
        <dsp:cNvSpPr/>
      </dsp:nvSpPr>
      <dsp:spPr>
        <a:xfrm>
          <a:off x="6869642" y="278269"/>
          <a:ext cx="80470" cy="151145"/>
        </a:xfrm>
        <a:prstGeom prst="chevron">
          <a:avLst>
            <a:gd name="adj" fmla="val 9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FE76CD-D116-4673-BC7E-D95656CE4143}">
      <dsp:nvSpPr>
        <dsp:cNvPr id="0" name=""/>
        <dsp:cNvSpPr/>
      </dsp:nvSpPr>
      <dsp:spPr>
        <a:xfrm>
          <a:off x="5703394" y="0"/>
          <a:ext cx="674095" cy="674095"/>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59" tIns="26159" rIns="26159" bIns="26159" numCol="1" spcCol="1270" anchor="ctr" anchorCtr="0">
          <a:noAutofit/>
        </a:bodyPr>
        <a:lstStyle/>
        <a:p>
          <a:pPr marL="0" lvl="0" indent="0" algn="ctr" defTabSz="1333500">
            <a:lnSpc>
              <a:spcPct val="90000"/>
            </a:lnSpc>
            <a:spcBef>
              <a:spcPct val="0"/>
            </a:spcBef>
            <a:spcAft>
              <a:spcPct val="35000"/>
            </a:spcAft>
            <a:buNone/>
          </a:pPr>
          <a:r>
            <a:rPr lang="en-US" sz="3000" kern="1200"/>
            <a:t>4</a:t>
          </a:r>
        </a:p>
      </dsp:txBody>
      <dsp:txXfrm>
        <a:off x="5802113" y="98719"/>
        <a:ext cx="476657" cy="476657"/>
      </dsp:txXfrm>
    </dsp:sp>
    <dsp:sp modelId="{138C0322-A03D-4EEB-94B0-F205EAA2842A}">
      <dsp:nvSpPr>
        <dsp:cNvPr id="0" name=""/>
        <dsp:cNvSpPr/>
      </dsp:nvSpPr>
      <dsp:spPr>
        <a:xfrm>
          <a:off x="5253228" y="839695"/>
          <a:ext cx="1574429" cy="3434508"/>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93" tIns="165100" rIns="124193" bIns="165100" numCol="1" spcCol="1270" anchor="t" anchorCtr="0">
          <a:noAutofit/>
        </a:bodyPr>
        <a:lstStyle/>
        <a:p>
          <a:pPr marL="0" lvl="0" indent="0" algn="just"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Boost Online Sales – Turn visitors into buyers using proven strategies and digital marketing tactics. </a:t>
          </a:r>
          <a:endParaRPr lang="en-US" sz="1800" kern="1200" dirty="0">
            <a:latin typeface="Times New Roman" panose="02020603050405020304" pitchFamily="18" charset="0"/>
            <a:cs typeface="Times New Roman" panose="02020603050405020304" pitchFamily="18" charset="0"/>
          </a:endParaRPr>
        </a:p>
      </dsp:txBody>
      <dsp:txXfrm>
        <a:off x="5253228" y="1154581"/>
        <a:ext cx="1574429" cy="3119622"/>
      </dsp:txXfrm>
    </dsp:sp>
    <dsp:sp modelId="{FC3B20D4-F6FB-48D0-84DA-571B875F4717}">
      <dsp:nvSpPr>
        <dsp:cNvPr id="0" name=""/>
        <dsp:cNvSpPr/>
      </dsp:nvSpPr>
      <dsp:spPr>
        <a:xfrm>
          <a:off x="7002593" y="337011"/>
          <a:ext cx="1574429" cy="72"/>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AE31B2-8195-4DF8-8163-01B825DF85E8}">
      <dsp:nvSpPr>
        <dsp:cNvPr id="0" name=""/>
        <dsp:cNvSpPr/>
      </dsp:nvSpPr>
      <dsp:spPr>
        <a:xfrm>
          <a:off x="8619008" y="278269"/>
          <a:ext cx="80470" cy="151145"/>
        </a:xfrm>
        <a:prstGeom prst="chevron">
          <a:avLst>
            <a:gd name="adj" fmla="val 9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F147B3-0B8C-48C2-B4FE-004EE6210736}">
      <dsp:nvSpPr>
        <dsp:cNvPr id="0" name=""/>
        <dsp:cNvSpPr/>
      </dsp:nvSpPr>
      <dsp:spPr>
        <a:xfrm>
          <a:off x="7452760" y="0"/>
          <a:ext cx="674095" cy="674095"/>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59" tIns="26159" rIns="26159" bIns="26159" numCol="1" spcCol="1270" anchor="ctr" anchorCtr="0">
          <a:noAutofit/>
        </a:bodyPr>
        <a:lstStyle/>
        <a:p>
          <a:pPr marL="0" lvl="0" indent="0" algn="ctr" defTabSz="1333500">
            <a:lnSpc>
              <a:spcPct val="90000"/>
            </a:lnSpc>
            <a:spcBef>
              <a:spcPct val="0"/>
            </a:spcBef>
            <a:spcAft>
              <a:spcPct val="35000"/>
            </a:spcAft>
            <a:buNone/>
          </a:pPr>
          <a:r>
            <a:rPr lang="en-US" sz="3000" kern="1200"/>
            <a:t>5</a:t>
          </a:r>
        </a:p>
      </dsp:txBody>
      <dsp:txXfrm>
        <a:off x="7551479" y="98719"/>
        <a:ext cx="476657" cy="476657"/>
      </dsp:txXfrm>
    </dsp:sp>
    <dsp:sp modelId="{85B2284E-3053-4157-8F2C-BE263ADEA0D5}">
      <dsp:nvSpPr>
        <dsp:cNvPr id="0" name=""/>
        <dsp:cNvSpPr/>
      </dsp:nvSpPr>
      <dsp:spPr>
        <a:xfrm>
          <a:off x="7002593" y="839695"/>
          <a:ext cx="1574429" cy="3434508"/>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93" tIns="165100" rIns="124193" bIns="165100" numCol="1" spcCol="1270" anchor="t" anchorCtr="0">
          <a:noAutofit/>
        </a:bodyPr>
        <a:lstStyle/>
        <a:p>
          <a:pPr marL="0" lvl="0" indent="0" algn="just"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Secure Customer Data – Safeguard customer information and online transactions with strong cyber security protocols[3]. </a:t>
          </a:r>
          <a:endParaRPr lang="en-US" sz="1800" kern="1200" dirty="0">
            <a:latin typeface="Times New Roman" panose="02020603050405020304" pitchFamily="18" charset="0"/>
            <a:cs typeface="Times New Roman" panose="02020603050405020304" pitchFamily="18" charset="0"/>
          </a:endParaRPr>
        </a:p>
      </dsp:txBody>
      <dsp:txXfrm>
        <a:off x="7002593" y="1154581"/>
        <a:ext cx="1574429" cy="3119622"/>
      </dsp:txXfrm>
    </dsp:sp>
    <dsp:sp modelId="{391F9E28-4029-420A-9B5B-16B50F00CBF6}">
      <dsp:nvSpPr>
        <dsp:cNvPr id="0" name=""/>
        <dsp:cNvSpPr/>
      </dsp:nvSpPr>
      <dsp:spPr>
        <a:xfrm>
          <a:off x="8751959" y="337011"/>
          <a:ext cx="787214" cy="7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6B0081-1598-4094-89E9-4085E639B1E9}">
      <dsp:nvSpPr>
        <dsp:cNvPr id="0" name=""/>
        <dsp:cNvSpPr/>
      </dsp:nvSpPr>
      <dsp:spPr>
        <a:xfrm>
          <a:off x="9202126" y="0"/>
          <a:ext cx="674095" cy="674095"/>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59" tIns="26159" rIns="26159" bIns="26159" numCol="1" spcCol="1270" anchor="ctr" anchorCtr="0">
          <a:noAutofit/>
        </a:bodyPr>
        <a:lstStyle/>
        <a:p>
          <a:pPr marL="0" lvl="0" indent="0" algn="ctr" defTabSz="1333500">
            <a:lnSpc>
              <a:spcPct val="90000"/>
            </a:lnSpc>
            <a:spcBef>
              <a:spcPct val="0"/>
            </a:spcBef>
            <a:spcAft>
              <a:spcPct val="35000"/>
            </a:spcAft>
            <a:buNone/>
          </a:pPr>
          <a:r>
            <a:rPr lang="en-US" sz="3000" kern="1200"/>
            <a:t>6</a:t>
          </a:r>
        </a:p>
      </dsp:txBody>
      <dsp:txXfrm>
        <a:off x="9300845" y="98719"/>
        <a:ext cx="476657" cy="476657"/>
      </dsp:txXfrm>
    </dsp:sp>
    <dsp:sp modelId="{5E49F22D-E376-4C2C-9100-E9E7F39DB0BB}">
      <dsp:nvSpPr>
        <dsp:cNvPr id="0" name=""/>
        <dsp:cNvSpPr/>
      </dsp:nvSpPr>
      <dsp:spPr>
        <a:xfrm>
          <a:off x="8751959" y="839695"/>
          <a:ext cx="1574429" cy="3434508"/>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93" tIns="165100" rIns="124193" bIns="165100" numCol="1" spcCol="1270" anchor="t" anchorCtr="0">
          <a:noAutofit/>
        </a:bodyPr>
        <a:lstStyle/>
        <a:p>
          <a:pPr marL="0" lvl="0" indent="0" algn="just"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Support Future Growth – Adopt digital solutions that can support business growth and rising customer demand. </a:t>
          </a:r>
          <a:endParaRPr lang="en-US" sz="1800" kern="1200" dirty="0">
            <a:latin typeface="Times New Roman" panose="02020603050405020304" pitchFamily="18" charset="0"/>
            <a:cs typeface="Times New Roman" panose="02020603050405020304" pitchFamily="18" charset="0"/>
          </a:endParaRPr>
        </a:p>
      </dsp:txBody>
      <dsp:txXfrm>
        <a:off x="8751959" y="1154581"/>
        <a:ext cx="1574429" cy="31196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CFF22-DBA4-4B12-83C7-1390BF715BDD}">
      <dsp:nvSpPr>
        <dsp:cNvPr id="0" name=""/>
        <dsp:cNvSpPr/>
      </dsp:nvSpPr>
      <dsp:spPr>
        <a:xfrm>
          <a:off x="5134" y="0"/>
          <a:ext cx="10505330" cy="113349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US" sz="5100" b="1" kern="1200" dirty="0">
              <a:latin typeface="Times New Roman" panose="02020603050405020304" pitchFamily="18" charset="0"/>
              <a:cs typeface="Times New Roman" panose="02020603050405020304" pitchFamily="18" charset="0"/>
            </a:rPr>
            <a:t>BRAND IDENTITY STRATEGY</a:t>
          </a:r>
          <a:endParaRPr lang="en-IN" sz="5100" kern="1200" dirty="0">
            <a:latin typeface="Times New Roman" panose="02020603050405020304" pitchFamily="18" charset="0"/>
            <a:cs typeface="Times New Roman" panose="02020603050405020304" pitchFamily="18" charset="0"/>
          </a:endParaRPr>
        </a:p>
      </dsp:txBody>
      <dsp:txXfrm>
        <a:off x="38333" y="33199"/>
        <a:ext cx="10438932" cy="10671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A6E65D-347D-4D31-A3E2-BC90AF40AD82}">
      <dsp:nvSpPr>
        <dsp:cNvPr id="0" name=""/>
        <dsp:cNvSpPr/>
      </dsp:nvSpPr>
      <dsp:spPr>
        <a:xfrm>
          <a:off x="478800" y="135980"/>
          <a:ext cx="1098000" cy="1098000"/>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4FDF3F-CEE2-492B-BD9D-1933E8D4599C}">
      <dsp:nvSpPr>
        <dsp:cNvPr id="0" name=""/>
        <dsp:cNvSpPr/>
      </dsp:nvSpPr>
      <dsp:spPr>
        <a:xfrm>
          <a:off x="712800" y="36998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8DFBCC-0138-4D8E-93E3-9D50B501F5A1}">
      <dsp:nvSpPr>
        <dsp:cNvPr id="0" name=""/>
        <dsp:cNvSpPr/>
      </dsp:nvSpPr>
      <dsp:spPr>
        <a:xfrm>
          <a:off x="127800" y="1575980"/>
          <a:ext cx="1800000" cy="2640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Sustainability – Sustainable Fashion Practices through Eco-friendly Materials[4]. </a:t>
          </a:r>
          <a:endParaRPr lang="en-US" sz="1800" kern="1200" cap="none" dirty="0">
            <a:latin typeface="Times New Roman" panose="02020603050405020304" pitchFamily="18" charset="0"/>
            <a:cs typeface="Times New Roman" panose="02020603050405020304" pitchFamily="18" charset="0"/>
          </a:endParaRPr>
        </a:p>
      </dsp:txBody>
      <dsp:txXfrm>
        <a:off x="127800" y="1575980"/>
        <a:ext cx="1800000" cy="2640583"/>
      </dsp:txXfrm>
    </dsp:sp>
    <dsp:sp modelId="{F56B483B-DBAF-4049-95B7-CD43F13EA540}">
      <dsp:nvSpPr>
        <dsp:cNvPr id="0" name=""/>
        <dsp:cNvSpPr/>
      </dsp:nvSpPr>
      <dsp:spPr>
        <a:xfrm>
          <a:off x="2593800" y="135980"/>
          <a:ext cx="1098000" cy="1098000"/>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DC93F-9771-4E47-B325-CDE92206CF50}">
      <dsp:nvSpPr>
        <dsp:cNvPr id="0" name=""/>
        <dsp:cNvSpPr/>
      </dsp:nvSpPr>
      <dsp:spPr>
        <a:xfrm>
          <a:off x="2827800" y="36998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2E4094-A240-4A5D-B206-8E21C82A095F}">
      <dsp:nvSpPr>
        <dsp:cNvPr id="0" name=""/>
        <dsp:cNvSpPr/>
      </dsp:nvSpPr>
      <dsp:spPr>
        <a:xfrm>
          <a:off x="2242800" y="1575980"/>
          <a:ext cx="1800000" cy="2640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Transparency – Disclosing information regarding sourcing, manufacturing processes and sustainability commitments. </a:t>
          </a:r>
          <a:endParaRPr lang="en-US" sz="1800" kern="1200" cap="none" dirty="0">
            <a:latin typeface="Times New Roman" panose="02020603050405020304" pitchFamily="18" charset="0"/>
            <a:cs typeface="Times New Roman" panose="02020603050405020304" pitchFamily="18" charset="0"/>
          </a:endParaRPr>
        </a:p>
      </dsp:txBody>
      <dsp:txXfrm>
        <a:off x="2242800" y="1575980"/>
        <a:ext cx="1800000" cy="2640583"/>
      </dsp:txXfrm>
    </dsp:sp>
    <dsp:sp modelId="{AB5165D2-F83C-45AA-8508-6C2332A59DB2}">
      <dsp:nvSpPr>
        <dsp:cNvPr id="0" name=""/>
        <dsp:cNvSpPr/>
      </dsp:nvSpPr>
      <dsp:spPr>
        <a:xfrm>
          <a:off x="4708800" y="135980"/>
          <a:ext cx="1098000" cy="1098000"/>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F3A76B-2128-42D3-B9C5-151FDB9B924B}">
      <dsp:nvSpPr>
        <dsp:cNvPr id="0" name=""/>
        <dsp:cNvSpPr/>
      </dsp:nvSpPr>
      <dsp:spPr>
        <a:xfrm>
          <a:off x="4942800" y="36998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49DF5-F3A8-4709-A8C2-4A0F6EC08DFB}">
      <dsp:nvSpPr>
        <dsp:cNvPr id="0" name=""/>
        <dsp:cNvSpPr/>
      </dsp:nvSpPr>
      <dsp:spPr>
        <a:xfrm>
          <a:off x="4357800" y="1575980"/>
          <a:ext cx="1800000" cy="2640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Ethical Production – Supporting Fair </a:t>
          </a:r>
          <a:r>
            <a:rPr lang="en-US" sz="1800" b="0" i="0" kern="1200" dirty="0" err="1">
              <a:latin typeface="Times New Roman" panose="02020603050405020304" pitchFamily="18" charset="0"/>
              <a:cs typeface="Times New Roman" panose="02020603050405020304" pitchFamily="18" charset="0"/>
            </a:rPr>
            <a:t>Labour</a:t>
          </a:r>
          <a:r>
            <a:rPr lang="en-US" sz="1800" b="0" i="0" kern="1200" dirty="0">
              <a:latin typeface="Times New Roman" panose="02020603050405020304" pitchFamily="18" charset="0"/>
              <a:cs typeface="Times New Roman" panose="02020603050405020304" pitchFamily="18" charset="0"/>
            </a:rPr>
            <a:t> Practices And Responsible Supply Chain Management During Production. </a:t>
          </a:r>
          <a:endParaRPr lang="en-US" sz="1800" kern="1200" cap="none" dirty="0">
            <a:latin typeface="Times New Roman" panose="02020603050405020304" pitchFamily="18" charset="0"/>
            <a:cs typeface="Times New Roman" panose="02020603050405020304" pitchFamily="18" charset="0"/>
          </a:endParaRPr>
        </a:p>
      </dsp:txBody>
      <dsp:txXfrm>
        <a:off x="4357800" y="1575980"/>
        <a:ext cx="1800000" cy="2640583"/>
      </dsp:txXfrm>
    </dsp:sp>
    <dsp:sp modelId="{58FD095D-3E04-46C9-90B8-22AF7FE89B6A}">
      <dsp:nvSpPr>
        <dsp:cNvPr id="0" name=""/>
        <dsp:cNvSpPr/>
      </dsp:nvSpPr>
      <dsp:spPr>
        <a:xfrm>
          <a:off x="6823800" y="135980"/>
          <a:ext cx="1098000" cy="1098000"/>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F9B9BF-698A-464C-BC50-5FADB2B9755A}">
      <dsp:nvSpPr>
        <dsp:cNvPr id="0" name=""/>
        <dsp:cNvSpPr/>
      </dsp:nvSpPr>
      <dsp:spPr>
        <a:xfrm>
          <a:off x="7057800" y="36998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3807C2-35FA-43B5-A00B-11A359F983FB}">
      <dsp:nvSpPr>
        <dsp:cNvPr id="0" name=""/>
        <dsp:cNvSpPr/>
      </dsp:nvSpPr>
      <dsp:spPr>
        <a:xfrm>
          <a:off x="6472800" y="1575980"/>
          <a:ext cx="1800000" cy="2640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Innovation – Fusing Sustainable Practices with Modern Fashion Trends for Quality and Style[1]. </a:t>
          </a:r>
          <a:endParaRPr lang="en-US" sz="1800" kern="1200" cap="none" dirty="0">
            <a:latin typeface="Times New Roman" panose="02020603050405020304" pitchFamily="18" charset="0"/>
            <a:cs typeface="Times New Roman" panose="02020603050405020304" pitchFamily="18" charset="0"/>
          </a:endParaRPr>
        </a:p>
      </dsp:txBody>
      <dsp:txXfrm>
        <a:off x="6472800" y="1575980"/>
        <a:ext cx="1800000" cy="2640583"/>
      </dsp:txXfrm>
    </dsp:sp>
    <dsp:sp modelId="{20C10A87-49D6-4859-838B-20FAE4FA133B}">
      <dsp:nvSpPr>
        <dsp:cNvPr id="0" name=""/>
        <dsp:cNvSpPr/>
      </dsp:nvSpPr>
      <dsp:spPr>
        <a:xfrm>
          <a:off x="8938800" y="135980"/>
          <a:ext cx="1098000" cy="1098000"/>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B57CC9-4144-4D3C-96A7-FB7E7759CD8C}">
      <dsp:nvSpPr>
        <dsp:cNvPr id="0" name=""/>
        <dsp:cNvSpPr/>
      </dsp:nvSpPr>
      <dsp:spPr>
        <a:xfrm>
          <a:off x="9172800" y="36998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E5F18C-CDF8-4B3E-80F1-649695E878C7}">
      <dsp:nvSpPr>
        <dsp:cNvPr id="0" name=""/>
        <dsp:cNvSpPr/>
      </dsp:nvSpPr>
      <dsp:spPr>
        <a:xfrm>
          <a:off x="8587800" y="1575980"/>
          <a:ext cx="1800000" cy="2640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Brand Positioning: High Quality Sustainable Fashion For Eco-Aware Individuals In Search Of Fashionable, Ethical and Conscious Clothing. </a:t>
          </a:r>
          <a:endParaRPr lang="en-US" sz="1800" kern="1200" cap="none" dirty="0">
            <a:latin typeface="Times New Roman" panose="02020603050405020304" pitchFamily="18" charset="0"/>
            <a:cs typeface="Times New Roman" panose="02020603050405020304" pitchFamily="18" charset="0"/>
          </a:endParaRPr>
        </a:p>
      </dsp:txBody>
      <dsp:txXfrm>
        <a:off x="8587800" y="1575980"/>
        <a:ext cx="1800000" cy="26405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686CA-FAA3-4686-86CA-B2E023DB85A7}">
      <dsp:nvSpPr>
        <dsp:cNvPr id="0" name=""/>
        <dsp:cNvSpPr/>
      </dsp:nvSpPr>
      <dsp:spPr>
        <a:xfrm>
          <a:off x="0" y="0"/>
          <a:ext cx="726703" cy="726703"/>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CE781A-4304-45ED-AA8B-74D3DF991A77}">
      <dsp:nvSpPr>
        <dsp:cNvPr id="0" name=""/>
        <dsp:cNvSpPr/>
      </dsp:nvSpPr>
      <dsp:spPr>
        <a:xfrm>
          <a:off x="363351" y="0"/>
          <a:ext cx="5489996" cy="726703"/>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US" sz="4800" b="1" kern="1200" dirty="0">
              <a:latin typeface="Times New Roman" panose="02020603050405020304" pitchFamily="18" charset="0"/>
              <a:cs typeface="Times New Roman" panose="02020603050405020304" pitchFamily="18" charset="0"/>
            </a:rPr>
            <a:t>LOGO DESIGN</a:t>
          </a:r>
          <a:endParaRPr lang="en-IN" sz="4800" kern="1200" dirty="0">
            <a:latin typeface="Times New Roman" panose="02020603050405020304" pitchFamily="18" charset="0"/>
            <a:cs typeface="Times New Roman" panose="02020603050405020304" pitchFamily="18" charset="0"/>
          </a:endParaRPr>
        </a:p>
      </dsp:txBody>
      <dsp:txXfrm>
        <a:off x="363351" y="0"/>
        <a:ext cx="5489996" cy="7267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B00A6-AD93-4417-BDAB-3CC5B3191EE3}">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Problem – Fast fashion contributes to environmental pollution, excessive waste, and unsustainable consumption patterns.</a:t>
          </a:r>
        </a:p>
      </dsp:txBody>
      <dsp:txXfrm>
        <a:off x="22940" y="22940"/>
        <a:ext cx="7160195" cy="737360"/>
      </dsp:txXfrm>
    </dsp:sp>
    <dsp:sp modelId="{A39A9394-BCEE-4117-8099-3562DC33739E}">
      <dsp:nvSpPr>
        <dsp:cNvPr id="0" name=""/>
        <dsp:cNvSpPr/>
      </dsp:nvSpPr>
      <dsp:spPr>
        <a:xfrm>
          <a:off x="604647" y="892024"/>
          <a:ext cx="8097012" cy="78324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Solution – </a:t>
          </a:r>
          <a:r>
            <a:rPr lang="en-US" sz="2000" b="0" i="0" kern="1200" dirty="0" err="1">
              <a:latin typeface="Times New Roman" panose="02020603050405020304" pitchFamily="18" charset="0"/>
              <a:cs typeface="Times New Roman" panose="02020603050405020304" pitchFamily="18" charset="0"/>
            </a:rPr>
            <a:t>VerdeMode</a:t>
          </a:r>
          <a:r>
            <a:rPr lang="en-US" sz="2000" b="0" i="0" kern="1200" dirty="0">
              <a:latin typeface="Times New Roman" panose="02020603050405020304" pitchFamily="18" charset="0"/>
              <a:cs typeface="Times New Roman" panose="02020603050405020304" pitchFamily="18" charset="0"/>
            </a:rPr>
            <a:t> Studio offers sustainable and ethically sourced fashion solutions, enabling responsible consumption choices. </a:t>
          </a:r>
          <a:endParaRPr lang="en-US" sz="2000" kern="1200" dirty="0">
            <a:latin typeface="Times New Roman" panose="02020603050405020304" pitchFamily="18" charset="0"/>
            <a:cs typeface="Times New Roman" panose="02020603050405020304" pitchFamily="18" charset="0"/>
          </a:endParaRPr>
        </a:p>
      </dsp:txBody>
      <dsp:txXfrm>
        <a:off x="627587" y="914964"/>
        <a:ext cx="6937378" cy="737360"/>
      </dsp:txXfrm>
    </dsp:sp>
    <dsp:sp modelId="{C689D4DB-AF9E-4670-B17F-6622E6404BA8}">
      <dsp:nvSpPr>
        <dsp:cNvPr id="0" name=""/>
        <dsp:cNvSpPr/>
      </dsp:nvSpPr>
      <dsp:spPr>
        <a:xfrm>
          <a:off x="1209293" y="1784048"/>
          <a:ext cx="8097012" cy="78324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Vision – To provide fashionable and quality products, while maintaining environmental responsibility and ethical production practices. </a:t>
          </a:r>
          <a:endParaRPr lang="en-US" sz="2000" kern="1200" dirty="0">
            <a:latin typeface="Times New Roman" panose="02020603050405020304" pitchFamily="18" charset="0"/>
            <a:cs typeface="Times New Roman" panose="02020603050405020304" pitchFamily="18" charset="0"/>
          </a:endParaRPr>
        </a:p>
      </dsp:txBody>
      <dsp:txXfrm>
        <a:off x="1232233" y="1806988"/>
        <a:ext cx="6937378" cy="737360"/>
      </dsp:txXfrm>
    </dsp:sp>
    <dsp:sp modelId="{128B1262-DAB8-4A91-941C-F5BEF2426D70}">
      <dsp:nvSpPr>
        <dsp:cNvPr id="0" name=""/>
        <dsp:cNvSpPr/>
      </dsp:nvSpPr>
      <dsp:spPr>
        <a:xfrm>
          <a:off x="1813940" y="2676072"/>
          <a:ext cx="8097012" cy="78324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 </a:t>
          </a:r>
          <a:r>
            <a:rPr lang="en-US" sz="2000" b="0" i="0" kern="1200" dirty="0">
              <a:latin typeface="Times New Roman" panose="02020603050405020304" pitchFamily="18" charset="0"/>
              <a:cs typeface="Times New Roman" panose="02020603050405020304" pitchFamily="18" charset="0"/>
            </a:rPr>
            <a:t>Mission – To be a sustainable fashion brand well known for innovation, transparency, and positive environmental impact. </a:t>
          </a:r>
          <a:endParaRPr lang="en-US" sz="2000" kern="1200" dirty="0">
            <a:latin typeface="Times New Roman" panose="02020603050405020304" pitchFamily="18" charset="0"/>
            <a:cs typeface="Times New Roman" panose="02020603050405020304" pitchFamily="18" charset="0"/>
          </a:endParaRPr>
        </a:p>
      </dsp:txBody>
      <dsp:txXfrm>
        <a:off x="1836880" y="2699012"/>
        <a:ext cx="6937378" cy="737360"/>
      </dsp:txXfrm>
    </dsp:sp>
    <dsp:sp modelId="{97C318D8-C365-4E95-A8E1-C7FDBC198966}">
      <dsp:nvSpPr>
        <dsp:cNvPr id="0" name=""/>
        <dsp:cNvSpPr/>
      </dsp:nvSpPr>
      <dsp:spPr>
        <a:xfrm>
          <a:off x="2418587" y="3568097"/>
          <a:ext cx="8097012" cy="78324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Customer Promise – Fashion that looks good, feels good and helps create a more sustainable future[1]. </a:t>
          </a:r>
          <a:endParaRPr lang="en-US" sz="2000" kern="1200" dirty="0">
            <a:latin typeface="Times New Roman" panose="02020603050405020304" pitchFamily="18" charset="0"/>
            <a:cs typeface="Times New Roman" panose="02020603050405020304" pitchFamily="18" charset="0"/>
          </a:endParaRPr>
        </a:p>
      </dsp:txBody>
      <dsp:txXfrm>
        <a:off x="2441527" y="3591037"/>
        <a:ext cx="6937378" cy="737360"/>
      </dsp:txXfrm>
    </dsp:sp>
    <dsp:sp modelId="{EC6CEE62-92B7-4B49-B3A5-17FBFF4E0073}">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73DB31C4-968C-4802-BA63-4D3F713F2376}">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08AFB645-3C25-4418-93DA-FBF3E4C90F48}">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45BBB07A-255C-4161-8233-8A48406D776C}">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90A84-8D31-497F-A360-0E5105CF78F7}">
      <dsp:nvSpPr>
        <dsp:cNvPr id="0" name=""/>
        <dsp:cNvSpPr/>
      </dsp:nvSpPr>
      <dsp:spPr>
        <a:xfrm>
          <a:off x="3162315" y="1062399"/>
          <a:ext cx="693994" cy="91440"/>
        </a:xfrm>
        <a:custGeom>
          <a:avLst/>
          <a:gdLst/>
          <a:ahLst/>
          <a:cxnLst/>
          <a:rect l="0" t="0" r="0" b="0"/>
          <a:pathLst>
            <a:path>
              <a:moveTo>
                <a:pt x="0" y="45720"/>
              </a:moveTo>
              <a:lnTo>
                <a:pt x="69399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91197" y="1104492"/>
        <a:ext cx="36229" cy="7253"/>
      </dsp:txXfrm>
    </dsp:sp>
    <dsp:sp modelId="{D50583B3-6204-4CB3-88BD-BEC0F17B114A}">
      <dsp:nvSpPr>
        <dsp:cNvPr id="0" name=""/>
        <dsp:cNvSpPr/>
      </dsp:nvSpPr>
      <dsp:spPr>
        <a:xfrm>
          <a:off x="13704" y="162996"/>
          <a:ext cx="3150410" cy="189024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373" tIns="162041" rIns="154373" bIns="162041" numCol="1" spcCol="1270" anchor="ctr" anchorCtr="0">
          <a:noAutofit/>
        </a:bodyPr>
        <a:lstStyle/>
        <a:p>
          <a:pPr marL="0" lvl="0" indent="0" algn="ctr" defTabSz="889000">
            <a:lnSpc>
              <a:spcPct val="9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Instagram – Build brand recognition and engagement with visual storytelling, product marketing and sustainability-related content. </a:t>
          </a:r>
          <a:endParaRPr lang="en-US" sz="2000" kern="1200" dirty="0">
            <a:latin typeface="Times New Roman" panose="02020603050405020304" pitchFamily="18" charset="0"/>
            <a:cs typeface="Times New Roman" panose="02020603050405020304" pitchFamily="18" charset="0"/>
          </a:endParaRPr>
        </a:p>
      </dsp:txBody>
      <dsp:txXfrm>
        <a:off x="13704" y="162996"/>
        <a:ext cx="3150410" cy="1890246"/>
      </dsp:txXfrm>
    </dsp:sp>
    <dsp:sp modelId="{CCDC0399-8410-425A-809F-33B7E4E7C9C6}">
      <dsp:nvSpPr>
        <dsp:cNvPr id="0" name=""/>
        <dsp:cNvSpPr/>
      </dsp:nvSpPr>
      <dsp:spPr>
        <a:xfrm>
          <a:off x="7037319" y="1062399"/>
          <a:ext cx="693994" cy="91440"/>
        </a:xfrm>
        <a:custGeom>
          <a:avLst/>
          <a:gdLst/>
          <a:ahLst/>
          <a:cxnLst/>
          <a:rect l="0" t="0" r="0" b="0"/>
          <a:pathLst>
            <a:path>
              <a:moveTo>
                <a:pt x="0" y="45720"/>
              </a:moveTo>
              <a:lnTo>
                <a:pt x="69399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66201" y="1104492"/>
        <a:ext cx="36229" cy="7253"/>
      </dsp:txXfrm>
    </dsp:sp>
    <dsp:sp modelId="{3E9F6B5C-0FD2-4F40-84F0-A8BF871FD7E7}">
      <dsp:nvSpPr>
        <dsp:cNvPr id="0" name=""/>
        <dsp:cNvSpPr/>
      </dsp:nvSpPr>
      <dsp:spPr>
        <a:xfrm>
          <a:off x="3888709" y="162996"/>
          <a:ext cx="3150410" cy="189024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373" tIns="162041" rIns="154373" bIns="162041" numCol="1" spcCol="1270" anchor="ctr" anchorCtr="0">
          <a:noAutofit/>
        </a:bodyPr>
        <a:lstStyle/>
        <a:p>
          <a:pPr marL="0" lvl="0" indent="0" algn="ctr" defTabSz="889000">
            <a:lnSpc>
              <a:spcPct val="9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Pinterest – Engage potential customers with fashion concepts, sustainable living, and curated collections of products. </a:t>
          </a:r>
          <a:endParaRPr lang="en-US" sz="2000" kern="1200" dirty="0">
            <a:latin typeface="Times New Roman" panose="02020603050405020304" pitchFamily="18" charset="0"/>
            <a:cs typeface="Times New Roman" panose="02020603050405020304" pitchFamily="18" charset="0"/>
          </a:endParaRPr>
        </a:p>
      </dsp:txBody>
      <dsp:txXfrm>
        <a:off x="3888709" y="162996"/>
        <a:ext cx="3150410" cy="1890246"/>
      </dsp:txXfrm>
    </dsp:sp>
    <dsp:sp modelId="{04844470-18C9-4EFA-95EB-A68544FD41FA}">
      <dsp:nvSpPr>
        <dsp:cNvPr id="0" name=""/>
        <dsp:cNvSpPr/>
      </dsp:nvSpPr>
      <dsp:spPr>
        <a:xfrm>
          <a:off x="1588910" y="2051442"/>
          <a:ext cx="7750008" cy="693994"/>
        </a:xfrm>
        <a:custGeom>
          <a:avLst/>
          <a:gdLst/>
          <a:ahLst/>
          <a:cxnLst/>
          <a:rect l="0" t="0" r="0" b="0"/>
          <a:pathLst>
            <a:path>
              <a:moveTo>
                <a:pt x="7750008" y="0"/>
              </a:moveTo>
              <a:lnTo>
                <a:pt x="7750008" y="364097"/>
              </a:lnTo>
              <a:lnTo>
                <a:pt x="0" y="364097"/>
              </a:lnTo>
              <a:lnTo>
                <a:pt x="0" y="693994"/>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69319" y="2394812"/>
        <a:ext cx="389190" cy="7253"/>
      </dsp:txXfrm>
    </dsp:sp>
    <dsp:sp modelId="{67EA338D-0290-44D5-9863-D1C37E18EA2F}">
      <dsp:nvSpPr>
        <dsp:cNvPr id="0" name=""/>
        <dsp:cNvSpPr/>
      </dsp:nvSpPr>
      <dsp:spPr>
        <a:xfrm>
          <a:off x="7763713" y="162996"/>
          <a:ext cx="3150410" cy="189024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373" tIns="162041" rIns="154373" bIns="162041" numCol="1" spcCol="1270" anchor="ctr" anchorCtr="0">
          <a:noAutofit/>
        </a:bodyPr>
        <a:lstStyle/>
        <a:p>
          <a:pPr marL="0" lvl="0" indent="0" algn="ctr" defTabSz="889000">
            <a:lnSpc>
              <a:spcPct val="9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TikTok – Reach new audiences by using short-form videos, fashion, styling and sustainability education. </a:t>
          </a:r>
          <a:endParaRPr lang="en-US" sz="2000" kern="1200" dirty="0">
            <a:latin typeface="Times New Roman" panose="02020603050405020304" pitchFamily="18" charset="0"/>
            <a:cs typeface="Times New Roman" panose="02020603050405020304" pitchFamily="18" charset="0"/>
          </a:endParaRPr>
        </a:p>
      </dsp:txBody>
      <dsp:txXfrm>
        <a:off x="7763713" y="162996"/>
        <a:ext cx="3150410" cy="1890246"/>
      </dsp:txXfrm>
    </dsp:sp>
    <dsp:sp modelId="{A5D678C9-C748-4E40-B73F-A0FD570F0D8E}">
      <dsp:nvSpPr>
        <dsp:cNvPr id="0" name=""/>
        <dsp:cNvSpPr/>
      </dsp:nvSpPr>
      <dsp:spPr>
        <a:xfrm>
          <a:off x="3162315" y="3677239"/>
          <a:ext cx="693994" cy="91440"/>
        </a:xfrm>
        <a:custGeom>
          <a:avLst/>
          <a:gdLst/>
          <a:ahLst/>
          <a:cxnLst/>
          <a:rect l="0" t="0" r="0" b="0"/>
          <a:pathLst>
            <a:path>
              <a:moveTo>
                <a:pt x="0" y="45720"/>
              </a:moveTo>
              <a:lnTo>
                <a:pt x="693994"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91197" y="3719333"/>
        <a:ext cx="36229" cy="7253"/>
      </dsp:txXfrm>
    </dsp:sp>
    <dsp:sp modelId="{CFAB84DD-790B-4BE2-91DF-394E78C08BDE}">
      <dsp:nvSpPr>
        <dsp:cNvPr id="0" name=""/>
        <dsp:cNvSpPr/>
      </dsp:nvSpPr>
      <dsp:spPr>
        <a:xfrm>
          <a:off x="13704" y="2777836"/>
          <a:ext cx="3150410" cy="18902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373" tIns="162041" rIns="154373" bIns="162041" numCol="1" spcCol="1270" anchor="ctr" anchorCtr="0">
          <a:noAutofit/>
        </a:bodyPr>
        <a:lstStyle/>
        <a:p>
          <a:pPr marL="0" lvl="0" indent="0" algn="ctr" defTabSz="889000">
            <a:lnSpc>
              <a:spcPct val="9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Blog Content – Develop trust and authority through articles and content on sustainable fashion, ethical manufacturing, and eco-friendly living. </a:t>
          </a:r>
          <a:endParaRPr lang="en-US" sz="2000" kern="1200" dirty="0">
            <a:latin typeface="Times New Roman" panose="02020603050405020304" pitchFamily="18" charset="0"/>
            <a:cs typeface="Times New Roman" panose="02020603050405020304" pitchFamily="18" charset="0"/>
          </a:endParaRPr>
        </a:p>
      </dsp:txBody>
      <dsp:txXfrm>
        <a:off x="13704" y="2777836"/>
        <a:ext cx="3150410" cy="1890246"/>
      </dsp:txXfrm>
    </dsp:sp>
    <dsp:sp modelId="{AD22C09A-5CB2-48DB-8864-B0B73E364404}">
      <dsp:nvSpPr>
        <dsp:cNvPr id="0" name=""/>
        <dsp:cNvSpPr/>
      </dsp:nvSpPr>
      <dsp:spPr>
        <a:xfrm>
          <a:off x="3888709" y="2777836"/>
          <a:ext cx="3150410" cy="189024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373" tIns="162041" rIns="154373" bIns="162041" numCol="1" spcCol="1270" anchor="ctr" anchorCtr="0">
          <a:noAutofit/>
        </a:bodyPr>
        <a:lstStyle/>
        <a:p>
          <a:pPr marL="0" lvl="0" indent="0" algn="ctr" defTabSz="889000">
            <a:lnSpc>
              <a:spcPct val="9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Email Marketing &amp; SEO – Website Traffic, Customer Relationship Management, SEO, and Repeat Sales[6]. </a:t>
          </a:r>
          <a:endParaRPr lang="en-US" sz="2000" kern="1200" dirty="0">
            <a:latin typeface="Times New Roman" panose="02020603050405020304" pitchFamily="18" charset="0"/>
            <a:cs typeface="Times New Roman" panose="02020603050405020304" pitchFamily="18" charset="0"/>
          </a:endParaRPr>
        </a:p>
      </dsp:txBody>
      <dsp:txXfrm>
        <a:off x="3888709" y="2777836"/>
        <a:ext cx="3150410" cy="189024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7C88C3-EF57-442B-A55F-2336A8C85A25}" type="datetimeFigureOut">
              <a:t>6/24/2026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451FE-4D91-4FAA-B419-D24AC6881A2B}" type="slidenum">
              <a:t>‹#›</a:t>
            </a:fld>
            <a:endParaRPr lang="en-US"/>
          </a:p>
        </p:txBody>
      </p:sp>
    </p:spTree>
    <p:extLst>
      <p:ext uri="{BB962C8B-B14F-4D97-AF65-F5344CB8AC3E}">
        <p14:creationId xmlns:p14="http://schemas.microsoft.com/office/powerpoint/2010/main" val="3922089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[Name], and this presentation outlines a comprehensive online presence strategy for </a:t>
            </a:r>
            <a:r>
              <a:rPr lang="en-US" dirty="0" err="1"/>
              <a:t>VerdeMode</a:t>
            </a:r>
            <a:r>
              <a:rPr lang="en-US" dirty="0"/>
              <a:t> Studio, a sustainable fashion brand operating under the tagline "Style With Purpose." The presentation will examine the business needs of </a:t>
            </a:r>
            <a:r>
              <a:rPr lang="en-US" dirty="0" err="1"/>
              <a:t>VerdeMode</a:t>
            </a:r>
            <a:r>
              <a:rPr lang="en-US" dirty="0"/>
              <a:t> Studio and propose strategic solutions through branding, digital marketing, cloud computing, and cybersecurity measures to support business growth and customer engagement.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1</a:t>
            </a:fld>
            <a:endParaRPr lang="en-US"/>
          </a:p>
        </p:txBody>
      </p:sp>
    </p:spTree>
    <p:extLst>
      <p:ext uri="{BB962C8B-B14F-4D97-AF65-F5344CB8AC3E}">
        <p14:creationId xmlns:p14="http://schemas.microsoft.com/office/powerpoint/2010/main" val="995135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VerdeMode</a:t>
            </a:r>
            <a:r>
              <a:rPr lang="en-US" dirty="0"/>
              <a:t> Studio is a sustainable fashion brand that promotes ethical and environmentally responsible fashion through its tagline, “Style With Purpose.” The company </a:t>
            </a:r>
            <a:r>
              <a:rPr lang="en-US" dirty="0" err="1"/>
              <a:t>specialises</a:t>
            </a:r>
            <a:r>
              <a:rPr lang="en-US" dirty="0"/>
              <a:t> in eco-friendly clothing and sustainable accessories that are produced using responsibly sourced materials and environmentally conscious manufacturing processes. </a:t>
            </a:r>
            <a:r>
              <a:rPr lang="en-US" dirty="0" err="1"/>
              <a:t>VerdeMode</a:t>
            </a:r>
            <a:r>
              <a:rPr lang="en-US" dirty="0"/>
              <a:t> targets consumers between the ages of 20 and 45 who are interested in sustainable lifestyles and responsible purchasing decisions. This audience includes students, professionals, and creative individuals who value transparency, quality, and ethical business practices. The main objective of the company is to develop a strong online presence that enhances brand visibility, engages customers, and supports long-term growth through increased online sales.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2</a:t>
            </a:fld>
            <a:endParaRPr lang="en-US"/>
          </a:p>
        </p:txBody>
      </p:sp>
    </p:spTree>
    <p:extLst>
      <p:ext uri="{BB962C8B-B14F-4D97-AF65-F5344CB8AC3E}">
        <p14:creationId xmlns:p14="http://schemas.microsoft.com/office/powerpoint/2010/main" val="1829348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developing an online presence strategy, it is important to understand the key business needs of </a:t>
            </a:r>
            <a:r>
              <a:rPr lang="en-US" dirty="0" err="1"/>
              <a:t>VerdeMode</a:t>
            </a:r>
            <a:r>
              <a:rPr lang="en-US" dirty="0"/>
              <a:t> Studio. As a growing sustainable fashion brand, </a:t>
            </a:r>
            <a:r>
              <a:rPr lang="en-US" dirty="0" err="1"/>
              <a:t>VerdeMode</a:t>
            </a:r>
            <a:r>
              <a:rPr lang="en-US" dirty="0"/>
              <a:t> first needs to increase brand awareness so that potential customers can </a:t>
            </a:r>
            <a:r>
              <a:rPr lang="en-US" dirty="0" err="1"/>
              <a:t>recognise</a:t>
            </a:r>
            <a:r>
              <a:rPr lang="en-US" dirty="0"/>
              <a:t> and engage with the brand. The company must also build customer trust by demonstrating transparency, sustainability, and ethical production practices. Generating website traffic is another priority, as attracting visitors is essential for business growth. These visitors must then be converted into customers through effective digital marketing strategies that increase online sales. Additionally, </a:t>
            </a:r>
            <a:r>
              <a:rPr lang="en-US" dirty="0" err="1"/>
              <a:t>VerdeMode</a:t>
            </a:r>
            <a:r>
              <a:rPr lang="en-US" dirty="0"/>
              <a:t> must protect customer information and online transactions through strong security measures. Finally, the business requires scalable digital solutions that can support future growth and expansion. The strategies presented in the following sections have been specifically designed to address these business needs.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3</a:t>
            </a:fld>
            <a:endParaRPr lang="en-US"/>
          </a:p>
        </p:txBody>
      </p:sp>
    </p:spTree>
    <p:extLst>
      <p:ext uri="{BB962C8B-B14F-4D97-AF65-F5344CB8AC3E}">
        <p14:creationId xmlns:p14="http://schemas.microsoft.com/office/powerpoint/2010/main" val="1461772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VerdeMode</a:t>
            </a:r>
            <a:r>
              <a:rPr lang="en-US" dirty="0"/>
              <a:t> Studio logo was designed to reflect the brand's core values and market positioning. The elegant serif typography creates a sophisticated and premium appearance, helping the brand stand out within the sustainable fashion industry. The signature “V” symbol represents fashion, creativity, and individuality, while also creating a distinctive visual identity that customers can easily </a:t>
            </a:r>
            <a:r>
              <a:rPr lang="en-US" dirty="0" err="1"/>
              <a:t>recognise</a:t>
            </a:r>
            <a:r>
              <a:rPr lang="en-US" dirty="0"/>
              <a:t>. The </a:t>
            </a:r>
            <a:r>
              <a:rPr lang="en-US" dirty="0" err="1"/>
              <a:t>colour</a:t>
            </a:r>
            <a:r>
              <a:rPr lang="en-US" dirty="0"/>
              <a:t> palette was carefully selected to support the brand message. Beige tones represent nature and sustainability, reflecting </a:t>
            </a:r>
            <a:r>
              <a:rPr lang="en-US" dirty="0" err="1"/>
              <a:t>VerdeMode’s</a:t>
            </a:r>
            <a:r>
              <a:rPr lang="en-US" dirty="0"/>
              <a:t> commitment to environmentally responsible fashion. The soft pink accents communicate creativity, modernity, and style, while the gold elements </a:t>
            </a:r>
            <a:r>
              <a:rPr lang="en-US" dirty="0" err="1"/>
              <a:t>symbolise</a:t>
            </a:r>
            <a:r>
              <a:rPr lang="en-US" dirty="0"/>
              <a:t> quality, trust, and exclusivity. Overall, the logo supports two key business needs identified earlier: increasing brand recognition and building customer trust. By combining elegance with sustainability, the logo creates a strong visual foundation for </a:t>
            </a:r>
            <a:r>
              <a:rPr lang="en-US" dirty="0" err="1"/>
              <a:t>VerdeMode’s</a:t>
            </a:r>
            <a:r>
              <a:rPr lang="en-US" dirty="0"/>
              <a:t> online presence.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5</a:t>
            </a:fld>
            <a:endParaRPr lang="en-US"/>
          </a:p>
        </p:txBody>
      </p:sp>
    </p:spTree>
    <p:extLst>
      <p:ext uri="{BB962C8B-B14F-4D97-AF65-F5344CB8AC3E}">
        <p14:creationId xmlns:p14="http://schemas.microsoft.com/office/powerpoint/2010/main" val="2909267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inspiration behind </a:t>
            </a:r>
            <a:r>
              <a:rPr lang="en-US" dirty="0" err="1"/>
              <a:t>VerdeMode</a:t>
            </a:r>
            <a:r>
              <a:rPr lang="en-US" dirty="0"/>
              <a:t> Studio comes from the growing environmental challenges created by the fast-fashion industry. Traditional fashion production often leads to excessive waste, pollution, and unsustainable consumption patterns. </a:t>
            </a:r>
            <a:r>
              <a:rPr lang="en-US" dirty="0" err="1"/>
              <a:t>VerdeMode</a:t>
            </a:r>
            <a:r>
              <a:rPr lang="en-US" dirty="0"/>
              <a:t> was established to provide a more responsible alternative by offering stylish and ethically produced fashion products that allow consumers to make environmentally conscious purchasing decisions. The company's mission is to combine fashion and sustainability by delivering high-quality products that are produced responsibly. Its vision is to become a </a:t>
            </a:r>
            <a:r>
              <a:rPr lang="en-US" dirty="0" err="1"/>
              <a:t>recognised</a:t>
            </a:r>
            <a:r>
              <a:rPr lang="en-US" dirty="0"/>
              <a:t> leader in sustainable fashion through innovation, transparency, and ethical business practices. </a:t>
            </a:r>
            <a:r>
              <a:rPr lang="en-US" dirty="0" err="1"/>
              <a:t>VerdeMode</a:t>
            </a:r>
            <a:r>
              <a:rPr lang="en-US" dirty="0"/>
              <a:t> also makes a clear promise to its customers: fashion should not only look good but also have a positive impact on people and the environment. This brand story helps build customer trust, create emotional connections, and encourage long-term brand loyalty.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6</a:t>
            </a:fld>
            <a:endParaRPr lang="en-US"/>
          </a:p>
        </p:txBody>
      </p:sp>
    </p:spTree>
    <p:extLst>
      <p:ext uri="{BB962C8B-B14F-4D97-AF65-F5344CB8AC3E}">
        <p14:creationId xmlns:p14="http://schemas.microsoft.com/office/powerpoint/2010/main" val="1982924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7</a:t>
            </a:fld>
            <a:endParaRPr lang="en-US"/>
          </a:p>
        </p:txBody>
      </p:sp>
    </p:spTree>
    <p:extLst>
      <p:ext uri="{BB962C8B-B14F-4D97-AF65-F5344CB8AC3E}">
        <p14:creationId xmlns:p14="http://schemas.microsoft.com/office/powerpoint/2010/main" val="666437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Instagram will serve as </a:t>
            </a:r>
            <a:r>
              <a:rPr lang="en-US" dirty="0" err="1"/>
              <a:t>VerdeMode</a:t>
            </a:r>
            <a:r>
              <a:rPr lang="en-US" dirty="0"/>
              <a:t> Studio's primary social media platform because it is highly effective for visual storytelling and fashion marketing. The platform is widely used by the brand's target audience, including environmentally conscious students, professionals, and creatives. Content will focus on high-quality product photography, collection launches, and lifestyle imagery to showcase the brand's products and values. Sustainability tips and educational content will help position </a:t>
            </a:r>
            <a:r>
              <a:rPr lang="en-US" dirty="0" err="1"/>
              <a:t>VerdeMode</a:t>
            </a:r>
            <a:r>
              <a:rPr lang="en-US" dirty="0"/>
              <a:t> as a trusted source of information on ethical fashion. Customer testimonials and behind-the-scenes content will further strengthen authenticity and transparency, which are important factors for building customer trust. To maintain visibility and audience engagement, the brand will publish content four to five times per week. Success will be measured through key performance indicators such as reach, engagement rate, follower growth, and website clicks.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8</a:t>
            </a:fld>
            <a:endParaRPr lang="en-US"/>
          </a:p>
        </p:txBody>
      </p:sp>
    </p:spTree>
    <p:extLst>
      <p:ext uri="{BB962C8B-B14F-4D97-AF65-F5344CB8AC3E}">
        <p14:creationId xmlns:p14="http://schemas.microsoft.com/office/powerpoint/2010/main" val="738938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Pinterest and TikTok play complementary roles within </a:t>
            </a:r>
            <a:r>
              <a:rPr lang="en-US" dirty="0" err="1"/>
              <a:t>VerdeMode</a:t>
            </a:r>
            <a:r>
              <a:rPr lang="en-US" dirty="0"/>
              <a:t> Studio's digital marketing strategy. Pinterest is particularly effective for fashion inspiration and product discovery because users actively search for outfit ideas, style inspiration, and shopping recommendations. Content such as capsule wardrobes, seasonal collections, and fashion mood boards can generate long-term website traffic by directing users to </a:t>
            </a:r>
            <a:r>
              <a:rPr lang="en-US" dirty="0" err="1"/>
              <a:t>VerdeMode's</a:t>
            </a:r>
            <a:r>
              <a:rPr lang="en-US" dirty="0"/>
              <a:t> online store. TikTok, on the other hand, focuses on brand awareness and audience growth through engaging short-form videos. The platform allows </a:t>
            </a:r>
            <a:r>
              <a:rPr lang="en-US" dirty="0" err="1"/>
              <a:t>VerdeMode</a:t>
            </a:r>
            <a:r>
              <a:rPr lang="en-US" dirty="0"/>
              <a:t> to participate in fashion trends while educating consumers about sustainability and ethical fashion. Content will include styling tutorials, fashion tips, product showcases, and sustainability-focused videos. By combining Pinterest's long-term discovery capabilities with TikTok's high engagement and reach, </a:t>
            </a:r>
            <a:r>
              <a:rPr lang="en-US" dirty="0" err="1"/>
              <a:t>VerdeMode</a:t>
            </a:r>
            <a:r>
              <a:rPr lang="en-US" dirty="0"/>
              <a:t> can attract new customers and increase website traffic.</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9</a:t>
            </a:fld>
            <a:endParaRPr lang="en-US"/>
          </a:p>
        </p:txBody>
      </p:sp>
    </p:spTree>
    <p:extLst>
      <p:ext uri="{BB962C8B-B14F-4D97-AF65-F5344CB8AC3E}">
        <p14:creationId xmlns:p14="http://schemas.microsoft.com/office/powerpoint/2010/main" val="1506167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Content marketing plays a key role in building trust, educating customers, and strengthening </a:t>
            </a:r>
            <a:r>
              <a:rPr lang="en-US" dirty="0" err="1">
                <a:ea typeface="Calibri"/>
                <a:cs typeface="Calibri"/>
              </a:rPr>
              <a:t>VerdeMode</a:t>
            </a:r>
            <a:r>
              <a:rPr lang="en-US" dirty="0">
                <a:ea typeface="Calibri"/>
                <a:cs typeface="Calibri"/>
              </a:rPr>
              <a:t> Studio's online presence. The strategy focuses on creating valuable content that aligns with the interests of environmentally conscious consumers. Blog articles such as Sustainable Fashion Guides, Ethical Clothing Explained, and Eco-Friendly Lifestyle Tips will help customers make informed purchasing decisions while increasing awareness of sustainable fashion practices. These educational resources will position </a:t>
            </a:r>
            <a:r>
              <a:rPr lang="en-US" dirty="0" err="1">
                <a:ea typeface="Calibri"/>
                <a:cs typeface="Calibri"/>
              </a:rPr>
              <a:t>VerdeMode</a:t>
            </a:r>
            <a:r>
              <a:rPr lang="en-US" dirty="0">
                <a:ea typeface="Calibri"/>
                <a:cs typeface="Calibri"/>
              </a:rPr>
              <a:t> as a credible and knowledgeable brand within the industry. Monthly email newsletters will maintain regular communication with customers by sharing new product launches, sustainability initiatives, promotions, and company updates. In addition, customer reviews and testimonials will provide social proof, helping potential buyers feel more confident about the brand. Together, these content marketing activities will build trust, establish authority, and encourage long-term customer loyalty.</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10</a:t>
            </a:fld>
            <a:endParaRPr lang="en-US"/>
          </a:p>
        </p:txBody>
      </p:sp>
    </p:spTree>
    <p:extLst>
      <p:ext uri="{BB962C8B-B14F-4D97-AF65-F5344CB8AC3E}">
        <p14:creationId xmlns:p14="http://schemas.microsoft.com/office/powerpoint/2010/main" val="25644086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Search Engine </a:t>
            </a:r>
            <a:r>
              <a:rPr lang="en-US" dirty="0" err="1"/>
              <a:t>Optimisation</a:t>
            </a:r>
            <a:r>
              <a:rPr lang="en-US" dirty="0"/>
              <a:t> will help </a:t>
            </a:r>
            <a:r>
              <a:rPr lang="en-US" dirty="0" err="1"/>
              <a:t>VerdeMode</a:t>
            </a:r>
            <a:r>
              <a:rPr lang="en-US" dirty="0"/>
              <a:t> Studio attract customers who are actively searching for sustainable fashion products online. The strategy focuses on targeting relevant keywords such as sustainable fashion, ethical clothing, eco-friendly clothing, and sustainable wardrobe. On-page SEO techniques, including </a:t>
            </a:r>
            <a:r>
              <a:rPr lang="en-US" dirty="0" err="1"/>
              <a:t>optimised</a:t>
            </a:r>
            <a:r>
              <a:rPr lang="en-US" dirty="0"/>
              <a:t> meta titles, descriptions, and image alt text, will improve search engine relevance and user experience. Technical SEO will ensure the website is mobile responsive, loads quickly, and uses HTTPS security. Additionally, a Google Business Profile will strengthen local search visibility. Together, these activities will increase organic traffic, improve search rankings, and support customer acquisition.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11</a:t>
            </a:fld>
            <a:endParaRPr lang="en-US"/>
          </a:p>
        </p:txBody>
      </p:sp>
    </p:spTree>
    <p:extLst>
      <p:ext uri="{BB962C8B-B14F-4D97-AF65-F5344CB8AC3E}">
        <p14:creationId xmlns:p14="http://schemas.microsoft.com/office/powerpoint/2010/main" val="14923073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website serves as the central hub of </a:t>
            </a:r>
            <a:r>
              <a:rPr lang="en-US" dirty="0" err="1"/>
              <a:t>VerdeMode</a:t>
            </a:r>
            <a:r>
              <a:rPr lang="en-US" dirty="0"/>
              <a:t> Studio's online presence ecosystem. All digital marketing channels are designed to direct potential customers back to the website, where they can learn more about the brand and make purchases. Instagram supports brand awareness and customer engagement through visual content, while Pinterest helps users discover products and fashion inspiration. TikTok expands audience reach through short-form videos and trend-based content. The blog provides educational resources about sustainable fashion, while email marketing helps maintain long-term customer relationships. Google Search supports customer acquisition through organic search traffic. By integrating these channels into a single digital ecosystem, </a:t>
            </a:r>
            <a:r>
              <a:rPr lang="en-US" dirty="0" err="1"/>
              <a:t>VerdeMode</a:t>
            </a:r>
            <a:r>
              <a:rPr lang="en-US" dirty="0"/>
              <a:t> can create a consistent customer experience and </a:t>
            </a:r>
            <a:r>
              <a:rPr lang="en-US" dirty="0" err="1"/>
              <a:t>maximise</a:t>
            </a:r>
            <a:r>
              <a:rPr lang="en-US" dirty="0"/>
              <a:t> online visibility.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12</a:t>
            </a:fld>
            <a:endParaRPr lang="en-US"/>
          </a:p>
        </p:txBody>
      </p:sp>
    </p:spTree>
    <p:extLst>
      <p:ext uri="{BB962C8B-B14F-4D97-AF65-F5344CB8AC3E}">
        <p14:creationId xmlns:p14="http://schemas.microsoft.com/office/powerpoint/2010/main" val="37180746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Cloud computing plays an important role in supporting </a:t>
            </a:r>
            <a:r>
              <a:rPr lang="en-US" dirty="0" err="1"/>
              <a:t>VerdeMode</a:t>
            </a:r>
            <a:r>
              <a:rPr lang="en-US" dirty="0"/>
              <a:t> Studio's digital operations and future growth. AWS or Microsoft Azure are recommended cloud platforms because they provide secure, reliable, and scalable infrastructure. Scalability ensures that the website can handle increasing customer traffic as the business grows. Cloud storage enables the secure management of product images, customer information, and digital content. High availability helps maintain continuous website access, ensuring customers can browse and purchase products at any time. Automated backup systems reduce the risk of data loss and support business continuity. Additionally, cloud-based services enable employees to collaborate remotely and access business resources efficiently. Overall, cloud computing improves operational efficiency while providing a flexible foundation for future expansion.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13</a:t>
            </a:fld>
            <a:endParaRPr lang="en-US"/>
          </a:p>
        </p:txBody>
      </p:sp>
    </p:spTree>
    <p:extLst>
      <p:ext uri="{BB962C8B-B14F-4D97-AF65-F5344CB8AC3E}">
        <p14:creationId xmlns:p14="http://schemas.microsoft.com/office/powerpoint/2010/main" val="34618474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Strong cybersecurity measures are essential for protecting both </a:t>
            </a:r>
            <a:r>
              <a:rPr lang="en-US" dirty="0" err="1"/>
              <a:t>VerdeMode</a:t>
            </a:r>
            <a:r>
              <a:rPr lang="en-US" dirty="0"/>
              <a:t> Studio and its customers. SSL certificates encrypt communication between users and the website, ensuring sensitive information remains secure. HTTPS provides an additional layer of protection and helps build customer confidence when browsing or making purchases. Multi-factor authentication protects administrator accounts by requiring additional verification during login. Data encryption ensures that customer information remains protected during storage and transactions. Firewalls help prevent malicious attacks, while secure payment gateways such as Stripe or PayPal provide safe online payment processing. Regular backups support disaster recovery and </a:t>
            </a:r>
            <a:r>
              <a:rPr lang="en-US" dirty="0" err="1"/>
              <a:t>minimise</a:t>
            </a:r>
            <a:r>
              <a:rPr lang="en-US" dirty="0"/>
              <a:t> the risk of data loss. Together, these security measures help protect customer data, reduce cyber risks, and strengthen trust in the </a:t>
            </a:r>
            <a:r>
              <a:rPr lang="en-US" dirty="0" err="1"/>
              <a:t>VerdeMode</a:t>
            </a:r>
            <a:r>
              <a:rPr lang="en-US" dirty="0"/>
              <a:t> brand.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14</a:t>
            </a:fld>
            <a:endParaRPr lang="en-US"/>
          </a:p>
        </p:txBody>
      </p:sp>
    </p:spTree>
    <p:extLst>
      <p:ext uri="{BB962C8B-B14F-4D97-AF65-F5344CB8AC3E}">
        <p14:creationId xmlns:p14="http://schemas.microsoft.com/office/powerpoint/2010/main" val="17985681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implementation roadmap outlines a phased approach for establishing </a:t>
            </a:r>
            <a:r>
              <a:rPr lang="en-US" dirty="0" err="1"/>
              <a:t>VerdeMode</a:t>
            </a:r>
            <a:r>
              <a:rPr lang="en-US" dirty="0"/>
              <a:t> Studio's online presence. During Phase 1, the company will launch its brand identity, website, and digital platforms to establish a professional online foundation. Phase 2 focuses on increasing visibility through social media campaigns and search engine </a:t>
            </a:r>
            <a:r>
              <a:rPr lang="en-US" dirty="0" err="1"/>
              <a:t>optimisation</a:t>
            </a:r>
            <a:r>
              <a:rPr lang="en-US" dirty="0"/>
              <a:t> activities. During Phase 3, content marketing and email marketing initiatives will be implemented to strengthen customer relationships and improve engagement. Finally, Phase 4 focuses on continuous </a:t>
            </a:r>
            <a:r>
              <a:rPr lang="en-US" dirty="0" err="1"/>
              <a:t>optimisation</a:t>
            </a:r>
            <a:r>
              <a:rPr lang="en-US" dirty="0"/>
              <a:t> by </a:t>
            </a:r>
            <a:r>
              <a:rPr lang="en-US" dirty="0" err="1"/>
              <a:t>analysing</a:t>
            </a:r>
            <a:r>
              <a:rPr lang="en-US" dirty="0"/>
              <a:t> performance data, improving customer experiences, and expanding digital marketing activities. This structured approach ensures that </a:t>
            </a:r>
            <a:r>
              <a:rPr lang="en-US" dirty="0" err="1"/>
              <a:t>VerdeMode</a:t>
            </a:r>
            <a:r>
              <a:rPr lang="en-US" dirty="0"/>
              <a:t> can effectively build, manage, and scale its online presence over time.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15</a:t>
            </a:fld>
            <a:endParaRPr lang="en-US"/>
          </a:p>
        </p:txBody>
      </p:sp>
    </p:spTree>
    <p:extLst>
      <p:ext uri="{BB962C8B-B14F-4D97-AF65-F5344CB8AC3E}">
        <p14:creationId xmlns:p14="http://schemas.microsoft.com/office/powerpoint/2010/main" val="1599135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a:t>
            </a:r>
            <a:r>
              <a:rPr lang="en-US" dirty="0" err="1"/>
              <a:t>VerdeMode</a:t>
            </a:r>
            <a:r>
              <a:rPr lang="en-US" dirty="0"/>
              <a:t> Studio can build a successful online presence by implementing a combination of branding, marketing, cloud computing, and security strategies. A strong brand identity will help increase recognition and build customer trust, while social media platforms such as Instagram, Pinterest, and TikTok will support audience engagement and brand awareness. SEO and content marketing will improve online visibility and attract potential customers through organic search traffic. Cloud computing solutions will provide the scalability and operational efficiency required for future growth, while robust cybersecurity measures will protect customer information and online transactions. By integrating these strategies into a unified digital ecosystem, </a:t>
            </a:r>
            <a:r>
              <a:rPr lang="en-US" dirty="0" err="1"/>
              <a:t>VerdeMode</a:t>
            </a:r>
            <a:r>
              <a:rPr lang="en-US" dirty="0"/>
              <a:t> Studio can achieve its business goals, strengthen customer relationships, and establish a sustainable competitive advantage within the fashion industry.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F451FE-4D91-4FAA-B419-D24AC6881A2B}" type="slidenum">
              <a:t>16</a:t>
            </a:fld>
            <a:endParaRPr lang="en-US"/>
          </a:p>
        </p:txBody>
      </p:sp>
    </p:spTree>
    <p:extLst>
      <p:ext uri="{BB962C8B-B14F-4D97-AF65-F5344CB8AC3E}">
        <p14:creationId xmlns:p14="http://schemas.microsoft.com/office/powerpoint/2010/main" val="3231530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Freeform: Shape 46">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Freeform: Shape 3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634839" y="1390015"/>
            <a:ext cx="9144000" cy="2764028"/>
          </a:xfrm>
        </p:spPr>
        <p:txBody>
          <a:bodyPr vert="horz" lIns="91440" tIns="45720" rIns="91440" bIns="45720" rtlCol="0" anchor="ctr">
            <a:noAutofit/>
          </a:bodyPr>
          <a:lstStyle/>
          <a:p>
            <a:r>
              <a:rPr lang="en-US" sz="6600" b="1" dirty="0" err="1">
                <a:latin typeface="Times New Roman"/>
                <a:ea typeface="+mj-lt"/>
                <a:cs typeface="Times New Roman"/>
              </a:rPr>
              <a:t>VERDEMODE</a:t>
            </a:r>
            <a:r>
              <a:rPr lang="en-US" sz="6600" b="1" dirty="0">
                <a:latin typeface="Times New Roman"/>
                <a:ea typeface="+mj-lt"/>
                <a:cs typeface="Times New Roman"/>
              </a:rPr>
              <a:t> STUDIO</a:t>
            </a:r>
            <a:br>
              <a:rPr lang="en-US" sz="6600" b="1" dirty="0">
                <a:latin typeface="Times New Roman"/>
                <a:ea typeface="+mj-lt"/>
                <a:cs typeface="Times New Roman"/>
              </a:rPr>
            </a:br>
            <a:r>
              <a:rPr lang="en-US" sz="6600" b="1" i="1" dirty="0">
                <a:latin typeface="Times New Roman"/>
                <a:ea typeface="+mj-lt"/>
                <a:cs typeface="Times New Roman"/>
              </a:rPr>
              <a:t>Style With Purpose</a:t>
            </a:r>
          </a:p>
        </p:txBody>
      </p:sp>
      <p:sp>
        <p:nvSpPr>
          <p:cNvPr id="3" name="Subtitle 2"/>
          <p:cNvSpPr>
            <a:spLocks noGrp="1"/>
          </p:cNvSpPr>
          <p:nvPr>
            <p:ph type="subTitle" idx="1"/>
          </p:nvPr>
        </p:nvSpPr>
        <p:spPr>
          <a:xfrm>
            <a:off x="1966912" y="4998720"/>
            <a:ext cx="8258176" cy="1278255"/>
          </a:xfrm>
        </p:spPr>
        <p:txBody>
          <a:bodyPr vert="horz" lIns="91440" tIns="45720" rIns="91440" bIns="45720" rtlCol="0" anchor="ctr">
            <a:noAutofit/>
          </a:bodyPr>
          <a:lstStyle/>
          <a:p>
            <a:r>
              <a:rPr lang="en-US" sz="2000" dirty="0">
                <a:latin typeface="Times New Roman"/>
                <a:ea typeface="+mn-lt"/>
                <a:cs typeface="Times New Roman"/>
              </a:rPr>
              <a:t>Component 2: Presentation of Plans and Strategies for an Online Presence for a Business</a:t>
            </a:r>
            <a:endParaRPr lang="en-US" sz="2000" dirty="0">
              <a:latin typeface="Times New Roman"/>
              <a:cs typeface="Times New Roman"/>
            </a:endParaRPr>
          </a:p>
          <a:p>
            <a:r>
              <a:rPr lang="en-US" sz="2000" dirty="0">
                <a:latin typeface="Times New Roman"/>
                <a:ea typeface="+mn-lt"/>
                <a:cs typeface="Times New Roman"/>
              </a:rPr>
              <a:t>Module: Business and Web Management</a:t>
            </a:r>
            <a:endParaRPr lang="en-US" sz="2000" dirty="0">
              <a:latin typeface="Times New Roman"/>
              <a:cs typeface="Times New Roman"/>
            </a:endParaRPr>
          </a:p>
          <a:p>
            <a:r>
              <a:rPr lang="en-US" sz="2000" dirty="0">
                <a:latin typeface="Times New Roman"/>
                <a:ea typeface="+mn-lt"/>
                <a:cs typeface="Times New Roman"/>
              </a:rPr>
              <a:t>Module code: </a:t>
            </a:r>
            <a:r>
              <a:rPr lang="en-US" sz="2000" dirty="0" err="1">
                <a:latin typeface="Times New Roman"/>
                <a:ea typeface="+mn-lt"/>
                <a:cs typeface="Times New Roman"/>
              </a:rPr>
              <a:t>ACCA5019</a:t>
            </a:r>
            <a:endParaRPr lang="en-US" sz="2000" dirty="0">
              <a:latin typeface="Times New Roman"/>
              <a:cs typeface="Times New Roman"/>
            </a:endParaRPr>
          </a:p>
          <a:p>
            <a:r>
              <a:rPr lang="en-US" sz="2000" dirty="0">
                <a:latin typeface="Times New Roman"/>
                <a:ea typeface="+mn-lt"/>
                <a:cs typeface="Times New Roman"/>
              </a:rPr>
              <a:t>Prepared By:   Cornelia Ioana Dobre</a:t>
            </a:r>
            <a:endParaRPr lang="en-US" sz="2000" dirty="0">
              <a:latin typeface="Times New Roman"/>
              <a:cs typeface="Times New Roman"/>
            </a:endParaRPr>
          </a:p>
          <a:p>
            <a:r>
              <a:rPr lang="en-US" sz="2000" dirty="0">
                <a:latin typeface="Times New Roman"/>
                <a:ea typeface="+mn-lt"/>
                <a:cs typeface="Times New Roman"/>
              </a:rPr>
              <a:t>Student ID: 2333752</a:t>
            </a:r>
            <a:endParaRPr lang="en-US" sz="2000" dirty="0">
              <a:latin typeface="Times New Roman"/>
              <a:cs typeface="Times New Roman"/>
            </a:endParaRPr>
          </a:p>
        </p:txBody>
      </p:sp>
      <p:sp>
        <p:nvSpPr>
          <p:cNvPr id="48" name="Rectangle 47">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 up of black text&#10;&#10;AI-generated content may be incorrect.">
            <a:extLst>
              <a:ext uri="{FF2B5EF4-FFF2-40B4-BE49-F238E27FC236}">
                <a16:creationId xmlns:a16="http://schemas.microsoft.com/office/drawing/2014/main" id="{FD09C4D6-275C-E82F-8447-9F9DDC04095D}"/>
              </a:ext>
            </a:extLst>
          </p:cNvPr>
          <p:cNvPicPr>
            <a:picLocks noChangeAspect="1"/>
          </p:cNvPicPr>
          <p:nvPr/>
        </p:nvPicPr>
        <p:blipFill>
          <a:blip r:embed="rId3"/>
          <a:srcRect r="-524" b="-1471"/>
          <a:stretch>
            <a:fillRect/>
          </a:stretch>
        </p:blipFill>
        <p:spPr>
          <a:xfrm>
            <a:off x="4753407" y="292677"/>
            <a:ext cx="2671388" cy="96650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DAA56B-6D11-84A4-A9F1-5C275D11186B}"/>
              </a:ext>
            </a:extLst>
          </p:cNvPr>
          <p:cNvSpPr>
            <a:spLocks noGrp="1"/>
          </p:cNvSpPr>
          <p:nvPr>
            <p:ph type="title"/>
          </p:nvPr>
        </p:nvSpPr>
        <p:spPr>
          <a:xfrm>
            <a:off x="1371597" y="348865"/>
            <a:ext cx="10044023" cy="877729"/>
          </a:xfrm>
        </p:spPr>
        <p:txBody>
          <a:bodyPr anchor="ctr">
            <a:normAutofit fontScale="90000"/>
          </a:bodyPr>
          <a:lstStyle/>
          <a:p>
            <a:r>
              <a:rPr lang="en-US" sz="4000" b="1">
                <a:solidFill>
                  <a:srgbClr val="FFFFFF"/>
                </a:solidFill>
                <a:latin typeface="Times New Roman"/>
                <a:ea typeface="+mj-lt"/>
                <a:cs typeface="Times New Roman"/>
              </a:rPr>
              <a:t>INTRODUCTION TO VERDEMODE STUDIO</a:t>
            </a:r>
            <a:endParaRPr lang="en-US" sz="4000" b="1">
              <a:solidFill>
                <a:srgbClr val="FFFFFF"/>
              </a:solidFill>
              <a:latin typeface="Times New Roman"/>
              <a:cs typeface="Times New Roman"/>
            </a:endParaRPr>
          </a:p>
        </p:txBody>
      </p:sp>
      <p:graphicFrame>
        <p:nvGraphicFramePr>
          <p:cNvPr id="21" name="Content Placeholder 2">
            <a:extLst>
              <a:ext uri="{FF2B5EF4-FFF2-40B4-BE49-F238E27FC236}">
                <a16:creationId xmlns:a16="http://schemas.microsoft.com/office/drawing/2014/main" id="{566CD776-516A-B5E9-212D-3B03D89203B0}"/>
              </a:ext>
            </a:extLst>
          </p:cNvPr>
          <p:cNvGraphicFramePr>
            <a:graphicFrameLocks noGrp="1"/>
          </p:cNvGraphicFramePr>
          <p:nvPr>
            <p:ph idx="1"/>
            <p:extLst>
              <p:ext uri="{D42A27DB-BD31-4B8C-83A1-F6EECF244321}">
                <p14:modId xmlns:p14="http://schemas.microsoft.com/office/powerpoint/2010/main" val="2327133849"/>
              </p:ext>
            </p:extLst>
          </p:nvPr>
        </p:nvGraphicFramePr>
        <p:xfrm>
          <a:off x="644056" y="1722121"/>
          <a:ext cx="11410784"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5149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4597E-0873-CB43-D0F6-DA89F33FBE66}"/>
              </a:ext>
            </a:extLst>
          </p:cNvPr>
          <p:cNvSpPr>
            <a:spLocks noGrp="1"/>
          </p:cNvSpPr>
          <p:nvPr>
            <p:ph type="title"/>
          </p:nvPr>
        </p:nvSpPr>
        <p:spPr>
          <a:xfrm>
            <a:off x="841248" y="685800"/>
            <a:ext cx="10506456" cy="1157005"/>
          </a:xfrm>
        </p:spPr>
        <p:txBody>
          <a:bodyPr anchor="b">
            <a:normAutofit/>
          </a:bodyPr>
          <a:lstStyle/>
          <a:p>
            <a:r>
              <a:rPr lang="en-US" sz="5400" b="1" dirty="0">
                <a:latin typeface="Times New Roman"/>
                <a:ea typeface="+mj-lt"/>
                <a:cs typeface="Times New Roman"/>
              </a:rPr>
              <a:t>BUSINESS NEEDS ANALYSIS</a:t>
            </a:r>
            <a:endParaRPr lang="en-US" sz="5400" b="1" dirty="0">
              <a:latin typeface="Times New Roman"/>
              <a:cs typeface="Times New Roman"/>
            </a:endParaRPr>
          </a:p>
        </p:txBody>
      </p:sp>
      <p:sp>
        <p:nvSpPr>
          <p:cNvPr id="23" name="Rectangle 22">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3418F7B-4728-4612-0BCB-B1171B07AEF2}"/>
              </a:ext>
            </a:extLst>
          </p:cNvPr>
          <p:cNvGraphicFramePr>
            <a:graphicFrameLocks noGrp="1"/>
          </p:cNvGraphicFramePr>
          <p:nvPr>
            <p:ph idx="1"/>
            <p:extLst>
              <p:ext uri="{D42A27DB-BD31-4B8C-83A1-F6EECF244321}">
                <p14:modId xmlns:p14="http://schemas.microsoft.com/office/powerpoint/2010/main" val="1961712964"/>
              </p:ext>
            </p:extLst>
          </p:nvPr>
        </p:nvGraphicFramePr>
        <p:xfrm>
          <a:off x="838200" y="2295252"/>
          <a:ext cx="10506456" cy="42742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4608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6" name="Rectangle 51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a:extLst>
              <a:ext uri="{FF2B5EF4-FFF2-40B4-BE49-F238E27FC236}">
                <a16:creationId xmlns:a16="http://schemas.microsoft.com/office/drawing/2014/main" id="{F1EA2A0B-27C9-E33E-B8E9-8E8E9C2280CA}"/>
              </a:ext>
            </a:extLst>
          </p:cNvPr>
          <p:cNvGraphicFramePr/>
          <p:nvPr>
            <p:extLst>
              <p:ext uri="{D42A27DB-BD31-4B8C-83A1-F6EECF244321}">
                <p14:modId xmlns:p14="http://schemas.microsoft.com/office/powerpoint/2010/main" val="4011888052"/>
              </p:ext>
            </p:extLst>
          </p:nvPr>
        </p:nvGraphicFramePr>
        <p:xfrm>
          <a:off x="836675" y="239948"/>
          <a:ext cx="10515600" cy="11334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05" name="Content Placeholder 502">
            <a:extLst>
              <a:ext uri="{FF2B5EF4-FFF2-40B4-BE49-F238E27FC236}">
                <a16:creationId xmlns:a16="http://schemas.microsoft.com/office/drawing/2014/main" id="{A6F6F452-3089-BBC3-CA4F-C0DF19EF7148}"/>
              </a:ext>
            </a:extLst>
          </p:cNvPr>
          <p:cNvGraphicFramePr>
            <a:graphicFrameLocks noGrp="1"/>
          </p:cNvGraphicFramePr>
          <p:nvPr>
            <p:ph idx="1"/>
            <p:extLst>
              <p:ext uri="{D42A27DB-BD31-4B8C-83A1-F6EECF244321}">
                <p14:modId xmlns:p14="http://schemas.microsoft.com/office/powerpoint/2010/main" val="1777827363"/>
              </p:ext>
            </p:extLst>
          </p:nvPr>
        </p:nvGraphicFramePr>
        <p:xfrm>
          <a:off x="836675" y="1939451"/>
          <a:ext cx="10515600" cy="43525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715286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2094DD05-C887-FA7A-1213-23D2F4074883}"/>
              </a:ext>
            </a:extLst>
          </p:cNvPr>
          <p:cNvGraphicFramePr/>
          <p:nvPr>
            <p:extLst>
              <p:ext uri="{D42A27DB-BD31-4B8C-83A1-F6EECF244321}">
                <p14:modId xmlns:p14="http://schemas.microsoft.com/office/powerpoint/2010/main" val="2208413591"/>
              </p:ext>
            </p:extLst>
          </p:nvPr>
        </p:nvGraphicFramePr>
        <p:xfrm>
          <a:off x="710575" y="502021"/>
          <a:ext cx="5853348" cy="7267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0BFEDCA1-3A0C-4623-CE84-60ADC3E07F53}"/>
              </a:ext>
            </a:extLst>
          </p:cNvPr>
          <p:cNvSpPr>
            <a:spLocks noGrp="1"/>
          </p:cNvSpPr>
          <p:nvPr>
            <p:ph idx="1"/>
          </p:nvPr>
        </p:nvSpPr>
        <p:spPr>
          <a:xfrm>
            <a:off x="701040" y="1730743"/>
            <a:ext cx="5875761" cy="4599641"/>
          </a:xfrm>
        </p:spPr>
        <p:txBody>
          <a:bodyPr vert="horz" lIns="91440" tIns="45720" rIns="91440" bIns="45720" rtlCol="0" anchor="t">
            <a:noAutofit/>
          </a:bodyPr>
          <a:lstStyle/>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The serif typography accented with a nice touch of elegance gives the brand a luxury fashion position.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The signature “V” represents fashion, creativity and individuality, making </a:t>
            </a:r>
            <a:r>
              <a:rPr lang="en-US" sz="2000" dirty="0" err="1">
                <a:latin typeface="Times New Roman" panose="02020603050405020304" pitchFamily="18" charset="0"/>
                <a:cs typeface="Times New Roman" panose="02020603050405020304" pitchFamily="18" charset="0"/>
              </a:rPr>
              <a:t>VerdeMode</a:t>
            </a:r>
            <a:r>
              <a:rPr lang="en-US" sz="2000" dirty="0">
                <a:latin typeface="Times New Roman" panose="02020603050405020304" pitchFamily="18" charset="0"/>
                <a:cs typeface="Times New Roman" panose="02020603050405020304" pitchFamily="18" charset="0"/>
              </a:rPr>
              <a:t> an unmistakable and memorable brand[5].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The color beige represents natural and sustainable materials and methods in clothing.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Soft pink accents will send a message of contemporary fashion, creativity and a modern brand personality to the target audience.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The gold elements convey a sense of luxury, confidence, and rarity, further solidifying </a:t>
            </a:r>
            <a:r>
              <a:rPr lang="en-US" sz="2000" dirty="0" err="1">
                <a:latin typeface="Times New Roman" panose="02020603050405020304" pitchFamily="18" charset="0"/>
                <a:cs typeface="Times New Roman" panose="02020603050405020304" pitchFamily="18" charset="0"/>
              </a:rPr>
              <a:t>VerdeMode's</a:t>
            </a:r>
            <a:r>
              <a:rPr lang="en-US" sz="2000" dirty="0">
                <a:latin typeface="Times New Roman" panose="02020603050405020304" pitchFamily="18" charset="0"/>
                <a:cs typeface="Times New Roman" panose="02020603050405020304" pitchFamily="18" charset="0"/>
              </a:rPr>
              <a:t> reputation as a conscious fashion brand. </a:t>
            </a:r>
          </a:p>
        </p:txBody>
      </p:sp>
      <p:pic>
        <p:nvPicPr>
          <p:cNvPr id="4" name="Picture 3" descr="A logo with text on it&#10;&#10;AI-generated content may be incorrect.">
            <a:extLst>
              <a:ext uri="{FF2B5EF4-FFF2-40B4-BE49-F238E27FC236}">
                <a16:creationId xmlns:a16="http://schemas.microsoft.com/office/drawing/2014/main" id="{017ACFFE-77A8-9C94-166D-A4583E5CEBE5}"/>
              </a:ext>
            </a:extLst>
          </p:cNvPr>
          <p:cNvPicPr>
            <a:picLocks noChangeAspect="1"/>
          </p:cNvPicPr>
          <p:nvPr/>
        </p:nvPicPr>
        <p:blipFill>
          <a:blip r:embed="rId8"/>
          <a:srcRect r="3" b="3"/>
          <a:stretch>
            <a:fillRect/>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8" name="Rectangle 17">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8884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6A9F79-3AE3-2A06-9016-681C88757A56}"/>
              </a:ext>
            </a:extLst>
          </p:cNvPr>
          <p:cNvSpPr>
            <a:spLocks noGrp="1"/>
          </p:cNvSpPr>
          <p:nvPr>
            <p:ph type="title"/>
          </p:nvPr>
        </p:nvSpPr>
        <p:spPr>
          <a:xfrm>
            <a:off x="838200" y="459863"/>
            <a:ext cx="10515600" cy="1004594"/>
          </a:xfrm>
        </p:spPr>
        <p:txBody>
          <a:bodyPr>
            <a:normAutofit/>
          </a:bodyPr>
          <a:lstStyle/>
          <a:p>
            <a:pPr marL="228600" indent="-228600" algn="ctr">
              <a:spcBef>
                <a:spcPts val="1000"/>
              </a:spcBef>
            </a:pPr>
            <a:r>
              <a:rPr lang="en-US" sz="5400" b="1" dirty="0">
                <a:solidFill>
                  <a:srgbClr val="FFFFFF"/>
                </a:solidFill>
                <a:latin typeface="Times New Roman"/>
                <a:cs typeface="Times New Roman"/>
              </a:rPr>
              <a:t>BRAND STORY</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39E0267-4219-5AA9-57C8-AE744D72D618}"/>
              </a:ext>
            </a:extLst>
          </p:cNvPr>
          <p:cNvGraphicFramePr>
            <a:graphicFrameLocks noGrp="1"/>
          </p:cNvGraphicFramePr>
          <p:nvPr>
            <p:ph idx="1"/>
            <p:extLst>
              <p:ext uri="{D42A27DB-BD31-4B8C-83A1-F6EECF244321}">
                <p14:modId xmlns:p14="http://schemas.microsoft.com/office/powerpoint/2010/main" val="245185942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2660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C6DFA7-CFD2-F068-2927-C0A2FA3DA021}"/>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Times New Roman"/>
                <a:cs typeface="Times New Roman"/>
              </a:rPr>
              <a:t>MARKETING STRATEGY OVERVIEW</a:t>
            </a:r>
          </a:p>
        </p:txBody>
      </p:sp>
      <p:graphicFrame>
        <p:nvGraphicFramePr>
          <p:cNvPr id="7" name="Content Placeholder 2">
            <a:extLst>
              <a:ext uri="{FF2B5EF4-FFF2-40B4-BE49-F238E27FC236}">
                <a16:creationId xmlns:a16="http://schemas.microsoft.com/office/drawing/2014/main" id="{BE9E9018-934F-6FF9-E762-F3C4A9283DE3}"/>
              </a:ext>
            </a:extLst>
          </p:cNvPr>
          <p:cNvGraphicFramePr>
            <a:graphicFrameLocks noGrp="1"/>
          </p:cNvGraphicFramePr>
          <p:nvPr>
            <p:ph idx="1"/>
            <p:extLst>
              <p:ext uri="{D42A27DB-BD31-4B8C-83A1-F6EECF244321}">
                <p14:modId xmlns:p14="http://schemas.microsoft.com/office/powerpoint/2010/main" val="2921019184"/>
              </p:ext>
            </p:extLst>
          </p:nvPr>
        </p:nvGraphicFramePr>
        <p:xfrm>
          <a:off x="644056" y="1798320"/>
          <a:ext cx="10927829" cy="4831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5412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B4FEA-8E78-5E63-99DE-7F679D0E5960}"/>
              </a:ext>
            </a:extLst>
          </p:cNvPr>
          <p:cNvSpPr>
            <a:spLocks noGrp="1"/>
          </p:cNvSpPr>
          <p:nvPr>
            <p:ph type="title"/>
          </p:nvPr>
        </p:nvSpPr>
        <p:spPr>
          <a:xfrm>
            <a:off x="572493" y="238539"/>
            <a:ext cx="11047013" cy="1434415"/>
          </a:xfrm>
        </p:spPr>
        <p:txBody>
          <a:bodyPr anchor="b">
            <a:normAutofit/>
          </a:bodyPr>
          <a:lstStyle/>
          <a:p>
            <a:pPr marL="228600" indent="-228600">
              <a:spcBef>
                <a:spcPts val="1000"/>
              </a:spcBef>
            </a:pPr>
            <a:r>
              <a:rPr lang="en-US" sz="4800" b="1">
                <a:latin typeface="Times New Roman"/>
                <a:cs typeface="Times New Roman"/>
              </a:rPr>
              <a:t>INSTAGRAM STRATEGY</a:t>
            </a:r>
          </a:p>
        </p:txBody>
      </p:sp>
      <p:sp>
        <p:nvSpPr>
          <p:cNvPr id="15"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diagram of a product content&#10;&#10;AI-generated content may be incorrect.">
            <a:extLst>
              <a:ext uri="{FF2B5EF4-FFF2-40B4-BE49-F238E27FC236}">
                <a16:creationId xmlns:a16="http://schemas.microsoft.com/office/drawing/2014/main" id="{93814CCC-3DC4-85EF-08FB-A89FE9142691}"/>
              </a:ext>
            </a:extLst>
          </p:cNvPr>
          <p:cNvPicPr>
            <a:picLocks noChangeAspect="1"/>
          </p:cNvPicPr>
          <p:nvPr/>
        </p:nvPicPr>
        <p:blipFill>
          <a:blip r:embed="rId3"/>
          <a:srcRect t="516" r="2" b="822"/>
          <a:stretch>
            <a:fillRect/>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FA7FA832-32F1-20F2-E2EC-37814324D7B2}"/>
              </a:ext>
            </a:extLst>
          </p:cNvPr>
          <p:cNvSpPr>
            <a:spLocks noGrp="1"/>
          </p:cNvSpPr>
          <p:nvPr>
            <p:ph idx="1"/>
          </p:nvPr>
        </p:nvSpPr>
        <p:spPr>
          <a:xfrm>
            <a:off x="4905955" y="2071316"/>
            <a:ext cx="6713552" cy="4114800"/>
          </a:xfrm>
        </p:spPr>
        <p:txBody>
          <a:bodyPr vert="horz" lIns="91440" tIns="45720" rIns="91440" bIns="45720" rtlCol="0" anchor="t">
            <a:noAutofit/>
          </a:bodyPr>
          <a:lstStyle/>
          <a:p>
            <a:pPr algn="just">
              <a:buFont typeface="Wingdings"/>
              <a:buChar char="Ø"/>
            </a:pPr>
            <a:r>
              <a:rPr lang="en-US" sz="2400" dirty="0">
                <a:latin typeface="Times New Roman" panose="02020603050405020304" pitchFamily="18" charset="0"/>
                <a:cs typeface="Times New Roman" panose="02020603050405020304" pitchFamily="18" charset="0"/>
              </a:rPr>
              <a:t>Instagram is an ideal platform for fashion marketing, given that the target audience is highly visual. </a:t>
            </a:r>
            <a:endParaRPr lang="en-US" sz="2400" dirty="0">
              <a:latin typeface="Times New Roman" panose="02020603050405020304" pitchFamily="18" charset="0"/>
              <a:ea typeface="+mn-lt"/>
              <a:cs typeface="Times New Roman" panose="02020603050405020304" pitchFamily="18" charset="0"/>
            </a:endParaRPr>
          </a:p>
          <a:p>
            <a:pPr algn="just">
              <a:buFont typeface="Wingdings" panose="020B0604020202020204" pitchFamily="34" charset="0"/>
              <a:buChar char="Ø"/>
            </a:pPr>
            <a:r>
              <a:rPr lang="en-US" sz="2400" dirty="0">
                <a:latin typeface="Times New Roman" panose="02020603050405020304" pitchFamily="18" charset="0"/>
                <a:cs typeface="Times New Roman" panose="02020603050405020304" pitchFamily="18" charset="0"/>
              </a:rPr>
              <a:t>Product photography showcases quality, style, and </a:t>
            </a:r>
            <a:r>
              <a:rPr lang="en-US" sz="2400" dirty="0" err="1">
                <a:latin typeface="Times New Roman" panose="02020603050405020304" pitchFamily="18" charset="0"/>
                <a:cs typeface="Times New Roman" panose="02020603050405020304" pitchFamily="18" charset="0"/>
              </a:rPr>
              <a:t>VerdeMode’s</a:t>
            </a:r>
            <a:r>
              <a:rPr lang="en-US" sz="2400" dirty="0">
                <a:latin typeface="Times New Roman" panose="02020603050405020304" pitchFamily="18" charset="0"/>
                <a:cs typeface="Times New Roman" panose="02020603050405020304" pitchFamily="18" charset="0"/>
              </a:rPr>
              <a:t> sustainable fashion collections. </a:t>
            </a:r>
            <a:endParaRPr lang="en-US" sz="2400" dirty="0">
              <a:latin typeface="Times New Roman" panose="02020603050405020304" pitchFamily="18" charset="0"/>
              <a:ea typeface="+mn-lt"/>
              <a:cs typeface="Times New Roman" panose="02020603050405020304" pitchFamily="18" charset="0"/>
            </a:endParaRPr>
          </a:p>
          <a:p>
            <a:pPr algn="just">
              <a:buFont typeface="Wingdings" panose="020B0604020202020204" pitchFamily="34" charset="0"/>
              <a:buChar char="Ø"/>
            </a:pPr>
            <a:r>
              <a:rPr lang="en-US" sz="2400" dirty="0">
                <a:latin typeface="Times New Roman" panose="02020603050405020304" pitchFamily="18" charset="0"/>
                <a:cs typeface="Times New Roman" panose="02020603050405020304" pitchFamily="18" charset="0"/>
              </a:rPr>
              <a:t>Sustainability posts inform customers and promote environmental awareness and responsibility. </a:t>
            </a:r>
          </a:p>
          <a:p>
            <a:pPr algn="just">
              <a:buFont typeface="Wingdings" panose="020B0604020202020204" pitchFamily="34" charset="0"/>
              <a:buChar char="Ø"/>
            </a:pPr>
            <a:r>
              <a:rPr lang="en-US" sz="2400" dirty="0">
                <a:latin typeface="Times New Roman" panose="02020603050405020304" pitchFamily="18" charset="0"/>
                <a:cs typeface="Times New Roman" panose="02020603050405020304" pitchFamily="18" charset="0"/>
              </a:rPr>
              <a:t>Behind-the-scenes and customer testimonials foster trust and authenticity[7]. </a:t>
            </a:r>
          </a:p>
          <a:p>
            <a:pPr algn="just">
              <a:buFont typeface="Wingdings" panose="020B0604020202020204" pitchFamily="34" charset="0"/>
              <a:buChar char="Ø"/>
            </a:pPr>
            <a:r>
              <a:rPr lang="en-US" sz="2400" dirty="0">
                <a:latin typeface="Times New Roman" panose="02020603050405020304" pitchFamily="18" charset="0"/>
                <a:cs typeface="Times New Roman" panose="02020603050405020304" pitchFamily="18" charset="0"/>
              </a:rPr>
              <a:t>Posting every 4–5 days keeps people engaged, reaches a wider audience, and drives traffic to the website. </a:t>
            </a:r>
          </a:p>
        </p:txBody>
      </p:sp>
    </p:spTree>
    <p:extLst>
      <p:ext uri="{BB962C8B-B14F-4D97-AF65-F5344CB8AC3E}">
        <p14:creationId xmlns:p14="http://schemas.microsoft.com/office/powerpoint/2010/main" val="2049703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B2CEF-A855-2D87-D659-D9D846B3285F}"/>
              </a:ext>
            </a:extLst>
          </p:cNvPr>
          <p:cNvSpPr>
            <a:spLocks noGrp="1"/>
          </p:cNvSpPr>
          <p:nvPr>
            <p:ph type="title"/>
          </p:nvPr>
        </p:nvSpPr>
        <p:spPr>
          <a:xfrm>
            <a:off x="1099425" y="1094233"/>
            <a:ext cx="4929098" cy="1106801"/>
          </a:xfrm>
        </p:spPr>
        <p:txBody>
          <a:bodyPr anchor="b">
            <a:normAutofit/>
          </a:bodyPr>
          <a:lstStyle/>
          <a:p>
            <a:r>
              <a:rPr lang="en-US" sz="3200" b="1" dirty="0">
                <a:latin typeface="Times New Roman"/>
                <a:cs typeface="Times New Roman"/>
              </a:rPr>
              <a:t>PINTEREST &amp; TIKTOK STRATEGY</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6B7A3D-A79F-1B5E-B960-0EA14F91BEFF}"/>
              </a:ext>
            </a:extLst>
          </p:cNvPr>
          <p:cNvSpPr>
            <a:spLocks noGrp="1"/>
          </p:cNvSpPr>
          <p:nvPr>
            <p:ph idx="1"/>
          </p:nvPr>
        </p:nvSpPr>
        <p:spPr>
          <a:xfrm>
            <a:off x="1099425" y="2532681"/>
            <a:ext cx="5012057" cy="3622055"/>
          </a:xfrm>
        </p:spPr>
        <p:txBody>
          <a:bodyPr vert="horz" lIns="91440" tIns="45720" rIns="91440" bIns="45720" rtlCol="0" anchor="ctr">
            <a:noAutofit/>
          </a:bodyPr>
          <a:lstStyle/>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Pinterest encourages customers with outfit ideas, capsule wardrobes, and mood boards.</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Pinterest is responsible for a long-term stream of website traffic and product discovery and inspiration[8].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TikTok reaches new audiences and boosts brand awareness via short videos.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TikTok content covers style advice, product displays, and sustainability education.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Combined, the two platforms can help achieve audience growth, traffic, and online visibility. </a:t>
            </a:r>
          </a:p>
        </p:txBody>
      </p:sp>
      <p:pic>
        <p:nvPicPr>
          <p:cNvPr id="4" name="Picture 3" descr="A diagram of a business strategy&#10;&#10;AI-generated content may be incorrect.">
            <a:extLst>
              <a:ext uri="{FF2B5EF4-FFF2-40B4-BE49-F238E27FC236}">
                <a16:creationId xmlns:a16="http://schemas.microsoft.com/office/drawing/2014/main" id="{12360537-6186-EAA2-3AC6-0FD7317C74E3}"/>
              </a:ext>
            </a:extLst>
          </p:cNvPr>
          <p:cNvPicPr>
            <a:picLocks noChangeAspect="1"/>
          </p:cNvPicPr>
          <p:nvPr/>
        </p:nvPicPr>
        <p:blipFill>
          <a:blip r:embed="rId3"/>
          <a:srcRect t="2358" r="2" b="653"/>
          <a:stretch>
            <a:fillRect/>
          </a:stretch>
        </p:blipFill>
        <p:spPr>
          <a:xfrm>
            <a:off x="6538366" y="1383738"/>
            <a:ext cx="4929098" cy="4756870"/>
          </a:xfrm>
          <a:prstGeom prst="rect">
            <a:avLst/>
          </a:prstGeom>
        </p:spPr>
      </p:pic>
    </p:spTree>
    <p:extLst>
      <p:ext uri="{BB962C8B-B14F-4D97-AF65-F5344CB8AC3E}">
        <p14:creationId xmlns:p14="http://schemas.microsoft.com/office/powerpoint/2010/main" val="273437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7146D-0ECA-B6CF-E359-686AD4D326AC}"/>
              </a:ext>
            </a:extLst>
          </p:cNvPr>
          <p:cNvSpPr>
            <a:spLocks noGrp="1"/>
          </p:cNvSpPr>
          <p:nvPr>
            <p:ph type="title"/>
          </p:nvPr>
        </p:nvSpPr>
        <p:spPr>
          <a:xfrm>
            <a:off x="612648" y="1078992"/>
            <a:ext cx="6268770" cy="1536192"/>
          </a:xfrm>
        </p:spPr>
        <p:txBody>
          <a:bodyPr anchor="b">
            <a:normAutofit/>
          </a:bodyPr>
          <a:lstStyle/>
          <a:p>
            <a:pPr marL="228600" indent="-228600">
              <a:spcBef>
                <a:spcPts val="1000"/>
              </a:spcBef>
            </a:pPr>
            <a:r>
              <a:rPr lang="en-US" sz="4000" b="1">
                <a:latin typeface="Times New Roman"/>
                <a:cs typeface="Times New Roman"/>
              </a:rPr>
              <a:t>CONTENT MARKETING STRATEGY</a:t>
            </a:r>
          </a:p>
        </p:txBody>
      </p:sp>
      <p:sp>
        <p:nvSpPr>
          <p:cNvPr id="20" name="Rectangle 19">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CC3B5D4-2980-E95A-7E1F-FC765FE2F180}"/>
              </a:ext>
            </a:extLst>
          </p:cNvPr>
          <p:cNvSpPr>
            <a:spLocks noGrp="1"/>
          </p:cNvSpPr>
          <p:nvPr>
            <p:ph idx="1"/>
          </p:nvPr>
        </p:nvSpPr>
        <p:spPr>
          <a:xfrm>
            <a:off x="612648" y="3050138"/>
            <a:ext cx="6237455" cy="3034263"/>
          </a:xfrm>
        </p:spPr>
        <p:txBody>
          <a:bodyPr vert="horz" lIns="91440" tIns="45720" rIns="91440" bIns="45720" rtlCol="0" anchor="t">
            <a:noAutofit/>
          </a:bodyPr>
          <a:lstStyle/>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Educational blogs educate customers regarding sustainable fashion and responsible buying.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Great articles build </a:t>
            </a:r>
            <a:r>
              <a:rPr lang="en-US" sz="2000" dirty="0" err="1">
                <a:latin typeface="Times New Roman" panose="02020603050405020304" pitchFamily="18" charset="0"/>
                <a:cs typeface="Times New Roman" panose="02020603050405020304" pitchFamily="18" charset="0"/>
              </a:rPr>
              <a:t>VerdeMode</a:t>
            </a:r>
            <a:r>
              <a:rPr lang="en-US" sz="2000" dirty="0">
                <a:latin typeface="Times New Roman" panose="02020603050405020304" pitchFamily="18" charset="0"/>
                <a:cs typeface="Times New Roman" panose="02020603050405020304" pitchFamily="18" charset="0"/>
              </a:rPr>
              <a:t> as a trusted source of sustainable fashion.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Monthly newsletters are sent, to include collections, promotions, sustainability programs and company updates[13].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Authentic social proof is provided by customer reviews and testimonials, which lend credibility.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Regular updates enhance engagement, return visits, and customer retention.</a:t>
            </a:r>
            <a:br>
              <a:rPr lang="en-US"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pic>
        <p:nvPicPr>
          <p:cNvPr id="4" name="Picture 3" descr="A diagram of a product&#10;&#10;AI-generated content may be incorrect.">
            <a:extLst>
              <a:ext uri="{FF2B5EF4-FFF2-40B4-BE49-F238E27FC236}">
                <a16:creationId xmlns:a16="http://schemas.microsoft.com/office/drawing/2014/main" id="{B847B741-D535-82DC-57D9-072CBE550A6F}"/>
              </a:ext>
            </a:extLst>
          </p:cNvPr>
          <p:cNvPicPr>
            <a:picLocks noChangeAspect="1"/>
          </p:cNvPicPr>
          <p:nvPr/>
        </p:nvPicPr>
        <p:blipFill>
          <a:blip r:embed="rId3"/>
          <a:stretch>
            <a:fillRect/>
          </a:stretch>
        </p:blipFill>
        <p:spPr>
          <a:xfrm>
            <a:off x="7494066" y="709159"/>
            <a:ext cx="4237686" cy="5364159"/>
          </a:xfrm>
          <a:prstGeom prst="rect">
            <a:avLst/>
          </a:prstGeom>
        </p:spPr>
      </p:pic>
    </p:spTree>
    <p:extLst>
      <p:ext uri="{BB962C8B-B14F-4D97-AF65-F5344CB8AC3E}">
        <p14:creationId xmlns:p14="http://schemas.microsoft.com/office/powerpoint/2010/main" val="3212080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AB79D-AD60-D8E9-C60F-1986080B037C}"/>
              </a:ext>
            </a:extLst>
          </p:cNvPr>
          <p:cNvSpPr>
            <a:spLocks noGrp="1"/>
          </p:cNvSpPr>
          <p:nvPr>
            <p:ph type="title"/>
          </p:nvPr>
        </p:nvSpPr>
        <p:spPr>
          <a:xfrm>
            <a:off x="1043631" y="873940"/>
            <a:ext cx="5052369" cy="1035781"/>
          </a:xfrm>
        </p:spPr>
        <p:txBody>
          <a:bodyPr anchor="ctr">
            <a:normAutofit/>
          </a:bodyPr>
          <a:lstStyle/>
          <a:p>
            <a:pPr marL="228600" indent="-228600">
              <a:spcBef>
                <a:spcPts val="1000"/>
              </a:spcBef>
            </a:pPr>
            <a:r>
              <a:rPr lang="en-US" sz="4000" b="1">
                <a:latin typeface="Times New Roman"/>
                <a:cs typeface="Times New Roman"/>
              </a:rPr>
              <a:t>SEO STRATEGY</a:t>
            </a:r>
          </a:p>
        </p:txBody>
      </p:sp>
      <p:sp>
        <p:nvSpPr>
          <p:cNvPr id="3" name="Content Placeholder 2">
            <a:extLst>
              <a:ext uri="{FF2B5EF4-FFF2-40B4-BE49-F238E27FC236}">
                <a16:creationId xmlns:a16="http://schemas.microsoft.com/office/drawing/2014/main" id="{DC7D40D7-8006-205D-A23D-019896C53D3C}"/>
              </a:ext>
            </a:extLst>
          </p:cNvPr>
          <p:cNvSpPr>
            <a:spLocks noGrp="1"/>
          </p:cNvSpPr>
          <p:nvPr>
            <p:ph idx="1"/>
          </p:nvPr>
        </p:nvSpPr>
        <p:spPr>
          <a:xfrm>
            <a:off x="731525" y="2524721"/>
            <a:ext cx="5581222" cy="3677123"/>
          </a:xfrm>
        </p:spPr>
        <p:txBody>
          <a:bodyPr vert="horz" lIns="91440" tIns="45720" rIns="91440" bIns="45720" rtlCol="0" anchor="ctr">
            <a:noAutofit/>
          </a:bodyPr>
          <a:lstStyle/>
          <a:p>
            <a:pPr algn="just">
              <a:buFont typeface="Wingdings" panose="020B0604020202020204" pitchFamily="34" charset="0"/>
              <a:buChar char="Ø"/>
            </a:pPr>
            <a:r>
              <a:rPr lang="en-US" sz="2200" dirty="0">
                <a:latin typeface="Times New Roman" panose="02020603050405020304" pitchFamily="18" charset="0"/>
                <a:cs typeface="Times New Roman" panose="02020603050405020304" pitchFamily="18" charset="0"/>
              </a:rPr>
              <a:t>Target keywords increase visibility for sustainable fashion-related customer searches. </a:t>
            </a:r>
          </a:p>
          <a:p>
            <a:pPr algn="just">
              <a:buFont typeface="Wingdings" panose="020B0604020202020204" pitchFamily="34" charset="0"/>
              <a:buChar char="Ø"/>
            </a:pPr>
            <a:r>
              <a:rPr lang="en-US" sz="2200" dirty="0" err="1">
                <a:latin typeface="Times New Roman" panose="02020603050405020304" pitchFamily="18" charset="0"/>
                <a:cs typeface="Times New Roman" panose="02020603050405020304" pitchFamily="18" charset="0"/>
              </a:rPr>
              <a:t>Optimised</a:t>
            </a:r>
            <a:r>
              <a:rPr lang="en-US" sz="2200" dirty="0">
                <a:latin typeface="Times New Roman" panose="02020603050405020304" pitchFamily="18" charset="0"/>
                <a:cs typeface="Times New Roman" panose="02020603050405020304" pitchFamily="18" charset="0"/>
              </a:rPr>
              <a:t> meta titles and descriptions increase search engine relevance. </a:t>
            </a:r>
          </a:p>
          <a:p>
            <a:pPr algn="just">
              <a:buFont typeface="Wingdings" panose="020B0604020202020204" pitchFamily="34" charset="0"/>
              <a:buChar char="Ø"/>
            </a:pPr>
            <a:r>
              <a:rPr lang="en-US" sz="2200" dirty="0">
                <a:latin typeface="Times New Roman" panose="02020603050405020304" pitchFamily="18" charset="0"/>
                <a:cs typeface="Times New Roman" panose="02020603050405020304" pitchFamily="18" charset="0"/>
              </a:rPr>
              <a:t>Alt text makes images accessible, improves search engine optimization.  </a:t>
            </a:r>
          </a:p>
          <a:p>
            <a:pPr algn="just">
              <a:buFont typeface="Wingdings" panose="020B0604020202020204" pitchFamily="34" charset="0"/>
              <a:buChar char="Ø"/>
            </a:pPr>
            <a:r>
              <a:rPr lang="en-US" sz="2200" dirty="0">
                <a:latin typeface="Times New Roman" panose="02020603050405020304" pitchFamily="18" charset="0"/>
                <a:cs typeface="Times New Roman" panose="02020603050405020304" pitchFamily="18" charset="0"/>
              </a:rPr>
              <a:t>Mobile-responsive, fast-loading websites improve user experience and SEO performance[11]. </a:t>
            </a:r>
          </a:p>
          <a:p>
            <a:pPr algn="just">
              <a:buFont typeface="Wingdings" panose="020B0604020202020204" pitchFamily="34" charset="0"/>
              <a:buChar char="Ø"/>
            </a:pPr>
            <a:r>
              <a:rPr lang="en-US" sz="2200" dirty="0">
                <a:latin typeface="Times New Roman" panose="02020603050405020304" pitchFamily="18" charset="0"/>
                <a:cs typeface="Times New Roman" panose="02020603050405020304" pitchFamily="18" charset="0"/>
              </a:rPr>
              <a:t>Google Business Profile boosts local visibility and brings in potential customers. </a:t>
            </a:r>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website&#10;&#10;AI-generated content may be incorrect.">
            <a:extLst>
              <a:ext uri="{FF2B5EF4-FFF2-40B4-BE49-F238E27FC236}">
                <a16:creationId xmlns:a16="http://schemas.microsoft.com/office/drawing/2014/main" id="{B9577CEB-11FB-8260-5845-DB0250C21285}"/>
              </a:ext>
            </a:extLst>
          </p:cNvPr>
          <p:cNvPicPr>
            <a:picLocks noChangeAspect="1"/>
          </p:cNvPicPr>
          <p:nvPr/>
        </p:nvPicPr>
        <p:blipFill>
          <a:blip r:embed="rId3"/>
          <a:stretch>
            <a:fillRect/>
          </a:stretch>
        </p:blipFill>
        <p:spPr>
          <a:xfrm>
            <a:off x="6930493" y="1405586"/>
            <a:ext cx="4223252" cy="4107112"/>
          </a:xfrm>
          <a:prstGeom prst="rect">
            <a:avLst/>
          </a:prstGeom>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7787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21">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CFBBCD-3865-0B06-F032-468A7C7559DB}"/>
              </a:ext>
            </a:extLst>
          </p:cNvPr>
          <p:cNvSpPr>
            <a:spLocks noGrp="1"/>
          </p:cNvSpPr>
          <p:nvPr>
            <p:ph type="title"/>
          </p:nvPr>
        </p:nvSpPr>
        <p:spPr>
          <a:xfrm>
            <a:off x="1115568" y="548640"/>
            <a:ext cx="10168128" cy="1179576"/>
          </a:xfrm>
        </p:spPr>
        <p:txBody>
          <a:bodyPr>
            <a:normAutofit/>
          </a:bodyPr>
          <a:lstStyle/>
          <a:p>
            <a:pPr marL="228600" indent="-228600">
              <a:spcBef>
                <a:spcPts val="1000"/>
              </a:spcBef>
            </a:pPr>
            <a:r>
              <a:rPr lang="en-US" b="1">
                <a:latin typeface="Times New Roman"/>
                <a:cs typeface="Times New Roman"/>
              </a:rPr>
              <a:t>ONLINE PRESENCE ECOSYSTEM</a:t>
            </a:r>
          </a:p>
        </p:txBody>
      </p:sp>
      <p:sp>
        <p:nvSpPr>
          <p:cNvPr id="24" name="Rectangle 23">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diagram of a website&#10;&#10;AI-generated content may be incorrect.">
            <a:extLst>
              <a:ext uri="{FF2B5EF4-FFF2-40B4-BE49-F238E27FC236}">
                <a16:creationId xmlns:a16="http://schemas.microsoft.com/office/drawing/2014/main" id="{0F3F3E2A-7B8E-3537-E1A2-1305CB275320}"/>
              </a:ext>
            </a:extLst>
          </p:cNvPr>
          <p:cNvPicPr>
            <a:picLocks noChangeAspect="1"/>
          </p:cNvPicPr>
          <p:nvPr/>
        </p:nvPicPr>
        <p:blipFill>
          <a:blip r:embed="rId3"/>
          <a:srcRect l="1355" r="7137" b="3"/>
          <a:stretch>
            <a:fillRect/>
          </a:stretch>
        </p:blipFill>
        <p:spPr>
          <a:xfrm>
            <a:off x="501208" y="2478024"/>
            <a:ext cx="6009855" cy="3694176"/>
          </a:xfrm>
          <a:prstGeom prst="rect">
            <a:avLst/>
          </a:prstGeom>
        </p:spPr>
      </p:pic>
      <p:sp>
        <p:nvSpPr>
          <p:cNvPr id="3" name="Content Placeholder 2">
            <a:extLst>
              <a:ext uri="{FF2B5EF4-FFF2-40B4-BE49-F238E27FC236}">
                <a16:creationId xmlns:a16="http://schemas.microsoft.com/office/drawing/2014/main" id="{28034257-A692-C118-6842-C6AC7AAB34AD}"/>
              </a:ext>
            </a:extLst>
          </p:cNvPr>
          <p:cNvSpPr>
            <a:spLocks noGrp="1"/>
          </p:cNvSpPr>
          <p:nvPr>
            <p:ph idx="1"/>
          </p:nvPr>
        </p:nvSpPr>
        <p:spPr>
          <a:xfrm>
            <a:off x="6774435" y="2702240"/>
            <a:ext cx="4759503" cy="3694176"/>
          </a:xfrm>
        </p:spPr>
        <p:txBody>
          <a:bodyPr vert="horz" lIns="91440" tIns="45720" rIns="91440" bIns="45720" rtlCol="0" anchor="ctr">
            <a:noAutofit/>
          </a:bodyPr>
          <a:lstStyle/>
          <a:p>
            <a:pPr algn="just">
              <a:buFont typeface="Wingdings" panose="020B0604020202020204" pitchFamily="34" charset="0"/>
              <a:buChar char="Ø"/>
            </a:pPr>
            <a:r>
              <a:rPr lang="en-US" sz="2100" dirty="0">
                <a:latin typeface="Times New Roman" panose="02020603050405020304" pitchFamily="18" charset="0"/>
                <a:cs typeface="Times New Roman" panose="02020603050405020304" pitchFamily="18" charset="0"/>
              </a:rPr>
              <a:t>Website is the main website of all the digital activities. </a:t>
            </a:r>
          </a:p>
          <a:p>
            <a:pPr algn="just">
              <a:buFont typeface="Wingdings" panose="020B0604020202020204" pitchFamily="34" charset="0"/>
              <a:buChar char="Ø"/>
            </a:pPr>
            <a:r>
              <a:rPr lang="en-US" sz="2100" dirty="0">
                <a:latin typeface="Times New Roman" panose="02020603050405020304" pitchFamily="18" charset="0"/>
                <a:cs typeface="Times New Roman" panose="02020603050405020304" pitchFamily="18" charset="0"/>
              </a:rPr>
              <a:t>Instagram attracts brand awareness, engagement, and traffic to the website. </a:t>
            </a:r>
          </a:p>
          <a:p>
            <a:pPr algn="just">
              <a:buFont typeface="Wingdings" panose="020B0604020202020204" pitchFamily="34" charset="0"/>
              <a:buChar char="Ø"/>
            </a:pPr>
            <a:r>
              <a:rPr lang="en-US" sz="2100" dirty="0">
                <a:latin typeface="Times New Roman" panose="02020603050405020304" pitchFamily="18" charset="0"/>
                <a:cs typeface="Times New Roman" panose="02020603050405020304" pitchFamily="18" charset="0"/>
              </a:rPr>
              <a:t>Pinterest can be used for products to be discovered and long-term traffic gained organically. </a:t>
            </a:r>
          </a:p>
          <a:p>
            <a:pPr algn="just">
              <a:buFont typeface="Wingdings" panose="020B0604020202020204" pitchFamily="34" charset="0"/>
              <a:buChar char="Ø"/>
            </a:pPr>
            <a:r>
              <a:rPr lang="en-US" sz="2100" dirty="0">
                <a:latin typeface="Times New Roman" panose="02020603050405020304" pitchFamily="18" charset="0"/>
                <a:cs typeface="Times New Roman" panose="02020603050405020304" pitchFamily="18" charset="0"/>
              </a:rPr>
              <a:t>TikTok is finding ways to reach audiences by creating fun and interesting fashion-based video content. </a:t>
            </a:r>
          </a:p>
          <a:p>
            <a:pPr algn="just">
              <a:buFont typeface="Wingdings" panose="020B0604020202020204" pitchFamily="34" charset="0"/>
              <a:buChar char="Ø"/>
            </a:pPr>
            <a:r>
              <a:rPr lang="en-US" sz="2100" dirty="0">
                <a:latin typeface="Times New Roman" panose="02020603050405020304" pitchFamily="18" charset="0"/>
                <a:cs typeface="Times New Roman" panose="02020603050405020304" pitchFamily="18" charset="0"/>
              </a:rPr>
              <a:t>Qualified website traffic is generated by Blog, Email Marketing, and Google Search[10]. </a:t>
            </a:r>
          </a:p>
        </p:txBody>
      </p:sp>
    </p:spTree>
    <p:extLst>
      <p:ext uri="{BB962C8B-B14F-4D97-AF65-F5344CB8AC3E}">
        <p14:creationId xmlns:p14="http://schemas.microsoft.com/office/powerpoint/2010/main" val="699656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FFF99-A660-B08C-0E3E-AE069AAC18C3}"/>
              </a:ext>
            </a:extLst>
          </p:cNvPr>
          <p:cNvSpPr>
            <a:spLocks noGrp="1"/>
          </p:cNvSpPr>
          <p:nvPr>
            <p:ph type="title"/>
          </p:nvPr>
        </p:nvSpPr>
        <p:spPr>
          <a:xfrm>
            <a:off x="795528" y="386930"/>
            <a:ext cx="10141799" cy="1300554"/>
          </a:xfrm>
        </p:spPr>
        <p:txBody>
          <a:bodyPr anchor="b">
            <a:normAutofit/>
          </a:bodyPr>
          <a:lstStyle/>
          <a:p>
            <a:pPr marL="228600" indent="-228600">
              <a:spcBef>
                <a:spcPts val="1000"/>
              </a:spcBef>
            </a:pPr>
            <a:r>
              <a:rPr lang="en-US" sz="4800" b="1">
                <a:latin typeface="Times New Roman"/>
                <a:cs typeface="Times New Roman"/>
              </a:rPr>
              <a:t>CLOUD COMPUTING STRATEGY</a:t>
            </a:r>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company&#10;&#10;AI-generated content may be incorrect.">
            <a:extLst>
              <a:ext uri="{FF2B5EF4-FFF2-40B4-BE49-F238E27FC236}">
                <a16:creationId xmlns:a16="http://schemas.microsoft.com/office/drawing/2014/main" id="{3A3B6A53-6A0B-4836-F747-ACCFB5AA6A00}"/>
              </a:ext>
            </a:extLst>
          </p:cNvPr>
          <p:cNvPicPr>
            <a:picLocks noChangeAspect="1"/>
          </p:cNvPicPr>
          <p:nvPr/>
        </p:nvPicPr>
        <p:blipFill>
          <a:blip r:embed="rId3"/>
          <a:srcRect l="1718" r="3989" b="-2"/>
          <a:stretch>
            <a:fillRect/>
          </a:stretch>
        </p:blipFill>
        <p:spPr>
          <a:xfrm>
            <a:off x="635295" y="2524715"/>
            <a:ext cx="5150277" cy="3714244"/>
          </a:xfrm>
          <a:prstGeom prst="rect">
            <a:avLst/>
          </a:prstGeom>
        </p:spPr>
      </p:pic>
      <p:sp>
        <p:nvSpPr>
          <p:cNvPr id="3" name="Content Placeholder 2">
            <a:extLst>
              <a:ext uri="{FF2B5EF4-FFF2-40B4-BE49-F238E27FC236}">
                <a16:creationId xmlns:a16="http://schemas.microsoft.com/office/drawing/2014/main" id="{7B15DD36-AB48-C8EA-1922-6AFCA914132E}"/>
              </a:ext>
            </a:extLst>
          </p:cNvPr>
          <p:cNvSpPr>
            <a:spLocks noGrp="1"/>
          </p:cNvSpPr>
          <p:nvPr>
            <p:ph idx="1"/>
          </p:nvPr>
        </p:nvSpPr>
        <p:spPr>
          <a:xfrm>
            <a:off x="6114156" y="2547318"/>
            <a:ext cx="4823171" cy="3691641"/>
          </a:xfrm>
        </p:spPr>
        <p:txBody>
          <a:bodyPr vert="horz" lIns="91440" tIns="45720" rIns="91440" bIns="45720" rtlCol="0" anchor="ctr">
            <a:noAutofit/>
          </a:bodyPr>
          <a:lstStyle/>
          <a:p>
            <a:pPr algn="just">
              <a:buFont typeface="Wingdings" panose="020B0604020202020204" pitchFamily="34" charset="0"/>
              <a:buChar char="Ø"/>
            </a:pPr>
            <a:r>
              <a:rPr lang="en-US" sz="2000" dirty="0">
                <a:latin typeface="Times New Roman" panose="02020603050405020304" pitchFamily="18" charset="0"/>
                <a:ea typeface="+mn-lt"/>
                <a:cs typeface="Times New Roman" panose="02020603050405020304" pitchFamily="18" charset="0"/>
              </a:rPr>
              <a:t>AWS or Azure provides secure, reliable, and scalable cloud infrastructure.</a:t>
            </a:r>
            <a:endParaRPr lang="en-US" sz="2000" dirty="0">
              <a:latin typeface="Times New Roman" panose="02020603050405020304" pitchFamily="18" charset="0"/>
              <a:cs typeface="Times New Roman" panose="02020603050405020304" pitchFamily="18" charset="0"/>
            </a:endParaRP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Scalability allows the website to handle the growing number of customers.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Securely store product images, customer records, and content to cloud storage.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High availability provides uninterrupted access to services and websites.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Automated backups and cloud collaboration enhance recovery and remote productivity[12]. </a:t>
            </a:r>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3827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917D42-4E20-C6BD-8C73-4DECC93FAF0D}"/>
              </a:ext>
            </a:extLst>
          </p:cNvPr>
          <p:cNvSpPr>
            <a:spLocks noGrp="1"/>
          </p:cNvSpPr>
          <p:nvPr>
            <p:ph type="title"/>
          </p:nvPr>
        </p:nvSpPr>
        <p:spPr>
          <a:xfrm>
            <a:off x="793662" y="386930"/>
            <a:ext cx="10066122" cy="1298448"/>
          </a:xfrm>
        </p:spPr>
        <p:txBody>
          <a:bodyPr anchor="b">
            <a:normAutofit/>
          </a:bodyPr>
          <a:lstStyle/>
          <a:p>
            <a:pPr marL="228600" indent="-228600">
              <a:spcBef>
                <a:spcPts val="1000"/>
              </a:spcBef>
            </a:pPr>
            <a:r>
              <a:rPr lang="en-US" sz="4800" b="1">
                <a:latin typeface="Times New Roman"/>
                <a:cs typeface="Times New Roman"/>
              </a:rPr>
              <a:t>SECURITY MEASURES</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1FFCF8-C32C-44FB-5CF0-CBCEB5B75E2E}"/>
              </a:ext>
            </a:extLst>
          </p:cNvPr>
          <p:cNvSpPr>
            <a:spLocks noGrp="1"/>
          </p:cNvSpPr>
          <p:nvPr>
            <p:ph idx="1"/>
          </p:nvPr>
        </p:nvSpPr>
        <p:spPr>
          <a:xfrm>
            <a:off x="793661" y="2536879"/>
            <a:ext cx="5564295" cy="3597697"/>
          </a:xfrm>
        </p:spPr>
        <p:txBody>
          <a:bodyPr vert="horz" lIns="91440" tIns="45720" rIns="91440" bIns="45720" rtlCol="0" anchor="ctr">
            <a:noAutofit/>
          </a:bodyPr>
          <a:lstStyle/>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Online SSL certificates are used to encrypt communications and secure sensitive customer data.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HTTPS protects website traffic and builds customer trust on the internet[9].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Admin accounts have multi-factor authentication to prevent </a:t>
            </a:r>
            <a:r>
              <a:rPr lang="en-US" sz="2000" dirty="0" err="1">
                <a:latin typeface="Times New Roman" panose="02020603050405020304" pitchFamily="18" charset="0"/>
                <a:cs typeface="Times New Roman" panose="02020603050405020304" pitchFamily="18" charset="0"/>
              </a:rPr>
              <a:t>unauthorised</a:t>
            </a:r>
            <a:r>
              <a:rPr lang="en-US" sz="2000" dirty="0">
                <a:latin typeface="Times New Roman" panose="02020603050405020304" pitchFamily="18" charset="0"/>
                <a:cs typeface="Times New Roman" panose="02020603050405020304" pitchFamily="18" charset="0"/>
              </a:rPr>
              <a:t> access attempts.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Data encryption protects your customer data while it is stored and transferred over the internet. </a:t>
            </a:r>
          </a:p>
          <a:p>
            <a:pPr algn="just">
              <a:buFont typeface="Wingdings" panose="020B0604020202020204" pitchFamily="34" charset="0"/>
              <a:buChar char="Ø"/>
            </a:pPr>
            <a:r>
              <a:rPr lang="en-US" sz="2000" dirty="0">
                <a:latin typeface="Times New Roman" panose="02020603050405020304" pitchFamily="18" charset="0"/>
                <a:cs typeface="Times New Roman" panose="02020603050405020304" pitchFamily="18" charset="0"/>
              </a:rPr>
              <a:t>Firewalls, secure payment gateways, and backups enhance the overall cybersecurity measures. </a:t>
            </a:r>
          </a:p>
        </p:txBody>
      </p:sp>
      <p:pic>
        <p:nvPicPr>
          <p:cNvPr id="4" name="Picture 3" descr="Cybersecurity - Tools">
            <a:extLst>
              <a:ext uri="{FF2B5EF4-FFF2-40B4-BE49-F238E27FC236}">
                <a16:creationId xmlns:a16="http://schemas.microsoft.com/office/drawing/2014/main" id="{F66FB4DB-8750-C57A-F28A-DEB1A0B82CA1}"/>
              </a:ext>
            </a:extLst>
          </p:cNvPr>
          <p:cNvPicPr>
            <a:picLocks noChangeAspect="1"/>
          </p:cNvPicPr>
          <p:nvPr/>
        </p:nvPicPr>
        <p:blipFill>
          <a:blip r:embed="rId3"/>
          <a:srcRect r="11949"/>
          <a:stretch>
            <a:fillRect/>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0189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sp>
          <p:nvSpPr>
            <p:cNvPr id="26" name="Rectangle 2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156A80-CE61-DBB6-B234-31A392CC789C}"/>
              </a:ext>
            </a:extLst>
          </p:cNvPr>
          <p:cNvSpPr>
            <a:spLocks noGrp="1"/>
          </p:cNvSpPr>
          <p:nvPr>
            <p:ph type="title"/>
          </p:nvPr>
        </p:nvSpPr>
        <p:spPr>
          <a:xfrm>
            <a:off x="1043631" y="873940"/>
            <a:ext cx="5271575" cy="1035781"/>
          </a:xfrm>
        </p:spPr>
        <p:txBody>
          <a:bodyPr anchor="ctr">
            <a:noAutofit/>
          </a:bodyPr>
          <a:lstStyle/>
          <a:p>
            <a:pPr marL="228600" indent="-228600">
              <a:spcBef>
                <a:spcPts val="1000"/>
              </a:spcBef>
            </a:pPr>
            <a:r>
              <a:rPr lang="en-US" sz="3600" b="1">
                <a:latin typeface="Times New Roman"/>
                <a:cs typeface="Times New Roman"/>
              </a:rPr>
              <a:t>IMPLEMENTATION</a:t>
            </a:r>
            <a:br>
              <a:rPr lang="en-US" sz="3600" b="1" dirty="0">
                <a:latin typeface="Times New Roman"/>
                <a:cs typeface="Times New Roman"/>
              </a:rPr>
            </a:br>
            <a:r>
              <a:rPr lang="en-US" sz="3600" b="1">
                <a:latin typeface="Times New Roman"/>
                <a:cs typeface="Times New Roman"/>
              </a:rPr>
              <a:t>ROADMAP</a:t>
            </a:r>
            <a:endParaRPr lang="en-US" sz="3600">
              <a:latin typeface="Times New Roman"/>
              <a:cs typeface="Times New Roman"/>
            </a:endParaRPr>
          </a:p>
        </p:txBody>
      </p:sp>
      <p:sp>
        <p:nvSpPr>
          <p:cNvPr id="3" name="Content Placeholder 2">
            <a:extLst>
              <a:ext uri="{FF2B5EF4-FFF2-40B4-BE49-F238E27FC236}">
                <a16:creationId xmlns:a16="http://schemas.microsoft.com/office/drawing/2014/main" id="{96FEAB6F-CA8E-A03C-3B27-0E68E7476080}"/>
              </a:ext>
            </a:extLst>
          </p:cNvPr>
          <p:cNvSpPr>
            <a:spLocks noGrp="1"/>
          </p:cNvSpPr>
          <p:nvPr>
            <p:ph idx="1"/>
          </p:nvPr>
        </p:nvSpPr>
        <p:spPr>
          <a:xfrm>
            <a:off x="836262" y="2503845"/>
            <a:ext cx="5492669" cy="3697999"/>
          </a:xfrm>
        </p:spPr>
        <p:txBody>
          <a:bodyPr vert="horz" lIns="91440" tIns="45720" rIns="91440" bIns="45720" rtlCol="0" anchor="ctr">
            <a:noAutofit/>
          </a:bodyPr>
          <a:lstStyle/>
          <a:p>
            <a:pPr algn="just">
              <a:buFont typeface="Wingdings" panose="020B0604020202020204" pitchFamily="34" charset="0"/>
              <a:buChar char="Ø"/>
            </a:pPr>
            <a:r>
              <a:rPr lang="en-US" sz="2200" dirty="0">
                <a:latin typeface="Times New Roman"/>
                <a:ea typeface="+mn-lt"/>
                <a:cs typeface="Times New Roman"/>
              </a:rPr>
              <a:t>Phase 1 (Month 1): Launch brand identity, website, and digital platforms.</a:t>
            </a:r>
            <a:endParaRPr lang="en-US" sz="2200" dirty="0">
              <a:latin typeface="Times New Roman"/>
              <a:cs typeface="Times New Roman"/>
            </a:endParaRPr>
          </a:p>
          <a:p>
            <a:pPr algn="just">
              <a:buFont typeface="Wingdings" panose="020B0604020202020204" pitchFamily="34" charset="0"/>
              <a:buChar char="Ø"/>
            </a:pPr>
            <a:r>
              <a:rPr lang="en-US" sz="2200" dirty="0">
                <a:latin typeface="Times New Roman"/>
                <a:ea typeface="+mn-lt"/>
                <a:cs typeface="Times New Roman"/>
              </a:rPr>
              <a:t> Phase 2 (Months 2–3): Execute social media campaigns and SEO </a:t>
            </a:r>
            <a:r>
              <a:rPr lang="en-US" sz="2200" dirty="0" err="1">
                <a:latin typeface="Times New Roman"/>
                <a:ea typeface="+mn-lt"/>
                <a:cs typeface="Times New Roman"/>
              </a:rPr>
              <a:t>optimisation</a:t>
            </a:r>
            <a:r>
              <a:rPr lang="en-US" sz="2200" dirty="0">
                <a:latin typeface="Times New Roman"/>
                <a:ea typeface="+mn-lt"/>
                <a:cs typeface="Times New Roman"/>
              </a:rPr>
              <a:t>.</a:t>
            </a:r>
          </a:p>
          <a:p>
            <a:pPr algn="just">
              <a:buFont typeface="Wingdings" panose="020B0604020202020204" pitchFamily="34" charset="0"/>
              <a:buChar char="Ø"/>
            </a:pPr>
            <a:r>
              <a:rPr lang="en-US" sz="2200" dirty="0">
                <a:latin typeface="Times New Roman"/>
                <a:ea typeface="+mn-lt"/>
                <a:cs typeface="Times New Roman"/>
              </a:rPr>
              <a:t> Phase 3 (Months 4–6): Publish content regularly and implement email marketing.</a:t>
            </a:r>
          </a:p>
          <a:p>
            <a:pPr algn="just">
              <a:buFont typeface="Wingdings" panose="020B0604020202020204" pitchFamily="34" charset="0"/>
              <a:buChar char="Ø"/>
            </a:pPr>
            <a:r>
              <a:rPr lang="en-US" sz="2200" dirty="0">
                <a:latin typeface="Times New Roman"/>
                <a:ea typeface="+mn-lt"/>
                <a:cs typeface="Times New Roman"/>
              </a:rPr>
              <a:t> Phase 4 (Months 6+): </a:t>
            </a:r>
            <a:r>
              <a:rPr lang="en-US" sz="2200" dirty="0" err="1">
                <a:latin typeface="Times New Roman"/>
                <a:ea typeface="+mn-lt"/>
                <a:cs typeface="Times New Roman"/>
              </a:rPr>
              <a:t>Optimise</a:t>
            </a:r>
            <a:r>
              <a:rPr lang="en-US" sz="2200" dirty="0">
                <a:latin typeface="Times New Roman"/>
                <a:ea typeface="+mn-lt"/>
                <a:cs typeface="Times New Roman"/>
              </a:rPr>
              <a:t> performance using analytics and customer insights.</a:t>
            </a:r>
          </a:p>
          <a:p>
            <a:pPr algn="just">
              <a:buFont typeface="Wingdings" panose="020B0604020202020204" pitchFamily="34" charset="0"/>
              <a:buChar char="Ø"/>
            </a:pPr>
            <a:r>
              <a:rPr lang="en-US" sz="2200" dirty="0">
                <a:latin typeface="Times New Roman"/>
                <a:ea typeface="+mn-lt"/>
                <a:cs typeface="Times New Roman"/>
              </a:rPr>
              <a:t> Expand digital presence, customer engagement, and marketing activities continuously.</a:t>
            </a:r>
          </a:p>
        </p:txBody>
      </p:sp>
      <p:sp>
        <p:nvSpPr>
          <p:cNvPr id="25" name="Rectangle 24">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process&#10;&#10;AI-generated content may be incorrect.">
            <a:extLst>
              <a:ext uri="{FF2B5EF4-FFF2-40B4-BE49-F238E27FC236}">
                <a16:creationId xmlns:a16="http://schemas.microsoft.com/office/drawing/2014/main" id="{1DDE2F69-811D-253D-241A-F3719AB6A59E}"/>
              </a:ext>
            </a:extLst>
          </p:cNvPr>
          <p:cNvPicPr>
            <a:picLocks noChangeAspect="1"/>
          </p:cNvPicPr>
          <p:nvPr/>
        </p:nvPicPr>
        <p:blipFill>
          <a:blip r:embed="rId3"/>
          <a:stretch>
            <a:fillRect/>
          </a:stretch>
        </p:blipFill>
        <p:spPr>
          <a:xfrm>
            <a:off x="6930493" y="2498352"/>
            <a:ext cx="4223252" cy="1921579"/>
          </a:xfrm>
          <a:prstGeom prst="rect">
            <a:avLst/>
          </a:prstGeom>
        </p:spPr>
      </p:pic>
      <p:cxnSp>
        <p:nvCxnSpPr>
          <p:cNvPr id="27" name="Straight Connector 2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6821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785581-EF16-617F-6273-708DF609C4F8}"/>
              </a:ext>
            </a:extLst>
          </p:cNvPr>
          <p:cNvSpPr>
            <a:spLocks noGrp="1"/>
          </p:cNvSpPr>
          <p:nvPr>
            <p:ph type="title"/>
          </p:nvPr>
        </p:nvSpPr>
        <p:spPr>
          <a:xfrm>
            <a:off x="934755" y="548640"/>
            <a:ext cx="10775143" cy="1153746"/>
          </a:xfrm>
        </p:spPr>
        <p:txBody>
          <a:bodyPr>
            <a:noAutofit/>
          </a:bodyPr>
          <a:lstStyle/>
          <a:p>
            <a:pPr marL="228600" indent="-228600">
              <a:spcBef>
                <a:spcPts val="1000"/>
              </a:spcBef>
            </a:pPr>
            <a:r>
              <a:rPr lang="en-US" b="1">
                <a:latin typeface="Times New Roman"/>
                <a:cs typeface="Times New Roman"/>
              </a:rPr>
              <a:t>CONCLUSION &amp; RECOMMENDATIONS</a:t>
            </a:r>
          </a:p>
        </p:txBody>
      </p:sp>
      <p:sp>
        <p:nvSpPr>
          <p:cNvPr id="28" name="Rectangle 2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18850A6-0211-176E-1B78-8130123C7958}"/>
              </a:ext>
            </a:extLst>
          </p:cNvPr>
          <p:cNvSpPr>
            <a:spLocks noGrp="1"/>
          </p:cNvSpPr>
          <p:nvPr>
            <p:ph idx="1"/>
          </p:nvPr>
        </p:nvSpPr>
        <p:spPr>
          <a:xfrm>
            <a:off x="934755" y="2352790"/>
            <a:ext cx="10353006" cy="3979155"/>
          </a:xfrm>
        </p:spPr>
        <p:txBody>
          <a:bodyPr vert="horz" lIns="91440" tIns="45720" rIns="91440" bIns="45720" rtlCol="0" anchor="t">
            <a:noAutofit/>
          </a:bodyPr>
          <a:lstStyle/>
          <a:p>
            <a:pPr algn="just">
              <a:buFont typeface="Wingdings" panose="020B0604020202020204" pitchFamily="34" charset="0"/>
              <a:buChar char="Ø"/>
            </a:pPr>
            <a:r>
              <a:rPr lang="en-US" sz="2400" dirty="0">
                <a:latin typeface="Times New Roman" panose="02020603050405020304" pitchFamily="18" charset="0"/>
                <a:cs typeface="Times New Roman" panose="02020603050405020304" pitchFamily="18" charset="0"/>
              </a:rPr>
              <a:t>Develop a robust brand identity for greater recognition and customer trust. </a:t>
            </a:r>
          </a:p>
          <a:p>
            <a:pPr algn="just">
              <a:buFont typeface="Wingdings" panose="020B0604020202020204" pitchFamily="34" charset="0"/>
              <a:buChar char="Ø"/>
            </a:pPr>
            <a:r>
              <a:rPr lang="en-US" sz="2400" dirty="0" err="1">
                <a:latin typeface="Times New Roman" panose="02020603050405020304" pitchFamily="18" charset="0"/>
                <a:cs typeface="Times New Roman" panose="02020603050405020304" pitchFamily="18" charset="0"/>
              </a:rPr>
              <a:t>Utilise</a:t>
            </a:r>
            <a:r>
              <a:rPr lang="en-US" sz="2400" dirty="0">
                <a:latin typeface="Times New Roman" panose="02020603050405020304" pitchFamily="18" charset="0"/>
                <a:cs typeface="Times New Roman" panose="02020603050405020304" pitchFamily="18" charset="0"/>
              </a:rPr>
              <a:t> social media platforms to increase engagement and audience growth. </a:t>
            </a:r>
          </a:p>
          <a:p>
            <a:pPr algn="just">
              <a:buFont typeface="Wingdings" panose="020B0604020202020204" pitchFamily="34" charset="0"/>
              <a:buChar char="Ø"/>
            </a:pPr>
            <a:r>
              <a:rPr lang="en-US" sz="2400" dirty="0">
                <a:latin typeface="Times New Roman" panose="02020603050405020304" pitchFamily="18" charset="0"/>
                <a:cs typeface="Times New Roman" panose="02020603050405020304" pitchFamily="18" charset="0"/>
              </a:rPr>
              <a:t>Conduct SEO to increase visibility and bring in potential customers. </a:t>
            </a:r>
          </a:p>
          <a:p>
            <a:pPr algn="just">
              <a:buFont typeface="Wingdings" panose="020B0604020202020204" pitchFamily="34" charset="0"/>
              <a:buChar char="Ø"/>
            </a:pPr>
            <a:r>
              <a:rPr lang="en-US" sz="2400" dirty="0">
                <a:latin typeface="Times New Roman" panose="02020603050405020304" pitchFamily="18" charset="0"/>
                <a:cs typeface="Times New Roman" panose="02020603050405020304" pitchFamily="18" charset="0"/>
              </a:rPr>
              <a:t>Implement cloud computing solutions to enable scalability and operational efficiency. </a:t>
            </a:r>
          </a:p>
          <a:p>
            <a:pPr algn="just">
              <a:buFont typeface="Wingdings" panose="020B0604020202020204" pitchFamily="34" charset="0"/>
              <a:buChar char="Ø"/>
            </a:pPr>
            <a:r>
              <a:rPr lang="en-US" sz="2400" dirty="0">
                <a:latin typeface="Times New Roman" panose="02020603050405020304" pitchFamily="18" charset="0"/>
                <a:cs typeface="Times New Roman" panose="02020603050405020304" pitchFamily="18" charset="0"/>
              </a:rPr>
              <a:t>Improve cybersecurity to safeguard customer information and online transactions. </a:t>
            </a:r>
          </a:p>
          <a:p>
            <a:pPr algn="just">
              <a:buFont typeface="Wingdings" panose="020B0604020202020204" pitchFamily="34" charset="0"/>
              <a:buChar char="Ø"/>
            </a:pPr>
            <a:r>
              <a:rPr lang="en-US" sz="2400" dirty="0">
                <a:latin typeface="Times New Roman" panose="02020603050405020304" pitchFamily="18" charset="0"/>
                <a:cs typeface="Times New Roman" panose="02020603050405020304" pitchFamily="18" charset="0"/>
              </a:rPr>
              <a:t>By adopting a comprehensive branding, digital marketing, cloud computing, and cybersecurity strategy that aligns with its business goals and future growth, </a:t>
            </a:r>
            <a:r>
              <a:rPr lang="en-US" sz="2400" dirty="0" err="1">
                <a:latin typeface="Times New Roman" panose="02020603050405020304" pitchFamily="18" charset="0"/>
                <a:cs typeface="Times New Roman" panose="02020603050405020304" pitchFamily="18" charset="0"/>
              </a:rPr>
              <a:t>VerdeMode</a:t>
            </a:r>
            <a:r>
              <a:rPr lang="en-US" sz="2400" dirty="0">
                <a:latin typeface="Times New Roman" panose="02020603050405020304" pitchFamily="18" charset="0"/>
                <a:cs typeface="Times New Roman" panose="02020603050405020304" pitchFamily="18" charset="0"/>
              </a:rPr>
              <a:t> Studio can create a formidable online presence.</a:t>
            </a:r>
          </a:p>
          <a:p>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76337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F74A1-31A9-17D8-8AD3-066E23216458}"/>
              </a:ext>
            </a:extLst>
          </p:cNvPr>
          <p:cNvSpPr>
            <a:spLocks noGrp="1"/>
          </p:cNvSpPr>
          <p:nvPr>
            <p:ph type="title"/>
          </p:nvPr>
        </p:nvSpPr>
        <p:spPr>
          <a:xfrm>
            <a:off x="140019" y="1321212"/>
            <a:ext cx="4167271" cy="4461163"/>
          </a:xfrm>
        </p:spPr>
        <p:txBody>
          <a:bodyPr>
            <a:normAutofit/>
          </a:bodyPr>
          <a:lstStyle/>
          <a:p>
            <a:r>
              <a:rPr lang="en-US" b="1" dirty="0">
                <a:solidFill>
                  <a:srgbClr val="FFFFFF"/>
                </a:solidFill>
                <a:latin typeface="Times New Roman"/>
                <a:ea typeface="+mj-lt"/>
                <a:cs typeface="Times New Roman"/>
              </a:rPr>
              <a:t>REFERENCES</a:t>
            </a:r>
            <a:endParaRPr lang="en-US" dirty="0">
              <a:solidFill>
                <a:srgbClr val="FFFFFF"/>
              </a:solidFill>
              <a:latin typeface="Times New Roman"/>
              <a:cs typeface="Times New Roman"/>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0D9163-7CBC-97C9-7ECB-6DAD057AC868}"/>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514350" indent="-514350">
              <a:buAutoNum type="arabicParenR"/>
            </a:pPr>
            <a:r>
              <a:rPr lang="en-US" sz="900">
                <a:latin typeface="Times New Roman"/>
                <a:ea typeface="+mn-lt"/>
                <a:cs typeface="Times New Roman"/>
              </a:rPr>
              <a:t>Adane, M., 2023. Business-driven approach to cloud computing adoption by small businesses. </a:t>
            </a:r>
            <a:r>
              <a:rPr lang="en-US" sz="900" i="1">
                <a:latin typeface="Times New Roman"/>
                <a:ea typeface="+mn-lt"/>
                <a:cs typeface="Times New Roman"/>
              </a:rPr>
              <a:t>African Journal of Science, Technology, Innovation and Development</a:t>
            </a:r>
            <a:r>
              <a:rPr lang="en-US" sz="900">
                <a:latin typeface="Times New Roman"/>
                <a:ea typeface="+mn-lt"/>
                <a:cs typeface="Times New Roman"/>
              </a:rPr>
              <a:t>, </a:t>
            </a:r>
            <a:r>
              <a:rPr lang="en-US" sz="900" i="1">
                <a:latin typeface="Times New Roman"/>
                <a:ea typeface="+mn-lt"/>
                <a:cs typeface="Times New Roman"/>
              </a:rPr>
              <a:t>15</a:t>
            </a:r>
            <a:r>
              <a:rPr lang="en-US" sz="900">
                <a:latin typeface="Times New Roman"/>
                <a:ea typeface="+mn-lt"/>
                <a:cs typeface="Times New Roman"/>
              </a:rPr>
              <a:t>(2), pp.166-174.</a:t>
            </a:r>
            <a:endParaRPr lang="en-US" sz="900">
              <a:latin typeface="Times New Roman"/>
              <a:cs typeface="Times New Roman"/>
            </a:endParaRPr>
          </a:p>
          <a:p>
            <a:pPr marL="514350" indent="-514350">
              <a:buAutoNum type="arabicParenR"/>
            </a:pPr>
            <a:r>
              <a:rPr lang="en-US" sz="900">
                <a:latin typeface="Times New Roman"/>
                <a:ea typeface="+mn-lt"/>
                <a:cs typeface="Times New Roman"/>
              </a:rPr>
              <a:t>Antczak, B., 2024. The influence of digital marketing and social media marketing on consumer buying behavior. </a:t>
            </a:r>
            <a:r>
              <a:rPr lang="en-US" sz="900" i="1">
                <a:latin typeface="Times New Roman"/>
                <a:ea typeface="+mn-lt"/>
                <a:cs typeface="Times New Roman"/>
              </a:rPr>
              <a:t>Journal of modern science</a:t>
            </a:r>
            <a:r>
              <a:rPr lang="en-US" sz="900">
                <a:latin typeface="Times New Roman"/>
                <a:ea typeface="+mn-lt"/>
                <a:cs typeface="Times New Roman"/>
              </a:rPr>
              <a:t>, </a:t>
            </a:r>
            <a:r>
              <a:rPr lang="en-US" sz="900" i="1">
                <a:latin typeface="Times New Roman"/>
                <a:ea typeface="+mn-lt"/>
                <a:cs typeface="Times New Roman"/>
              </a:rPr>
              <a:t>56</a:t>
            </a:r>
            <a:r>
              <a:rPr lang="en-US" sz="900">
                <a:latin typeface="Times New Roman"/>
                <a:ea typeface="+mn-lt"/>
                <a:cs typeface="Times New Roman"/>
              </a:rPr>
              <a:t>(2), pp.310-335.</a:t>
            </a:r>
            <a:endParaRPr lang="en-US" sz="900">
              <a:latin typeface="Times New Roman"/>
              <a:cs typeface="Times New Roman"/>
            </a:endParaRPr>
          </a:p>
          <a:p>
            <a:pPr marL="514350" indent="-514350">
              <a:buAutoNum type="arabicParenR"/>
            </a:pPr>
            <a:r>
              <a:rPr lang="en-US" sz="900" dirty="0" err="1">
                <a:latin typeface="Times New Roman"/>
                <a:ea typeface="+mn-lt"/>
                <a:cs typeface="Times New Roman"/>
              </a:rPr>
              <a:t>Bryła</a:t>
            </a:r>
            <a:r>
              <a:rPr lang="en-US" sz="900" dirty="0">
                <a:latin typeface="Times New Roman"/>
                <a:ea typeface="+mn-lt"/>
                <a:cs typeface="Times New Roman"/>
              </a:rPr>
              <a:t>, P., Chatterjee, S. and </a:t>
            </a:r>
            <a:r>
              <a:rPr lang="en-US" sz="900" dirty="0" err="1">
                <a:latin typeface="Times New Roman"/>
                <a:ea typeface="+mn-lt"/>
                <a:cs typeface="Times New Roman"/>
              </a:rPr>
              <a:t>Ciabiada-Bryła</a:t>
            </a:r>
            <a:r>
              <a:rPr lang="en-US" sz="900" dirty="0">
                <a:latin typeface="Times New Roman"/>
                <a:ea typeface="+mn-lt"/>
                <a:cs typeface="Times New Roman"/>
              </a:rPr>
              <a:t>, B., 2022. The impact of social media marketing on consumer engagement in sustainable consumption: A systematic literature review. </a:t>
            </a:r>
            <a:r>
              <a:rPr lang="en-US" sz="900" i="1" dirty="0">
                <a:latin typeface="Times New Roman"/>
                <a:ea typeface="+mn-lt"/>
                <a:cs typeface="Times New Roman"/>
              </a:rPr>
              <a:t>International Journal of Environmental Research and Public Health</a:t>
            </a:r>
            <a:r>
              <a:rPr lang="en-US" sz="900" dirty="0">
                <a:latin typeface="Times New Roman"/>
                <a:ea typeface="+mn-lt"/>
                <a:cs typeface="Times New Roman"/>
              </a:rPr>
              <a:t>, </a:t>
            </a:r>
            <a:r>
              <a:rPr lang="en-US" sz="900" i="1" dirty="0">
                <a:latin typeface="Times New Roman"/>
                <a:ea typeface="+mn-lt"/>
                <a:cs typeface="Times New Roman"/>
              </a:rPr>
              <a:t>19</a:t>
            </a:r>
            <a:r>
              <a:rPr lang="en-US" sz="900" dirty="0">
                <a:latin typeface="Times New Roman"/>
                <a:ea typeface="+mn-lt"/>
                <a:cs typeface="Times New Roman"/>
              </a:rPr>
              <a:t>(24), p.16637.</a:t>
            </a:r>
            <a:endParaRPr lang="en-US" sz="900" dirty="0">
              <a:latin typeface="Times New Roman"/>
              <a:cs typeface="Times New Roman"/>
            </a:endParaRPr>
          </a:p>
          <a:p>
            <a:pPr marL="514350" indent="-514350">
              <a:buAutoNum type="arabicParenR"/>
            </a:pPr>
            <a:r>
              <a:rPr lang="en-US" sz="900" dirty="0" err="1">
                <a:latin typeface="Times New Roman"/>
                <a:ea typeface="+mn-lt"/>
                <a:cs typeface="Times New Roman"/>
              </a:rPr>
              <a:t>Dananjoyo</a:t>
            </a:r>
            <a:r>
              <a:rPr lang="en-US" sz="900" dirty="0">
                <a:latin typeface="Times New Roman"/>
                <a:ea typeface="+mn-lt"/>
                <a:cs typeface="Times New Roman"/>
              </a:rPr>
              <a:t>, R. and Udin, U., 2023. The Effect of Sustainable Brand Equity on Customer Satisfaction and Customer Loyalty Using Customer Trust as Mediation Variable. </a:t>
            </a:r>
            <a:r>
              <a:rPr lang="en-US" sz="900" i="1" dirty="0">
                <a:latin typeface="Times New Roman"/>
                <a:ea typeface="+mn-lt"/>
                <a:cs typeface="Times New Roman"/>
              </a:rPr>
              <a:t>International Journal of Sustainable Development &amp; Planning</a:t>
            </a:r>
            <a:r>
              <a:rPr lang="en-US" sz="900" dirty="0">
                <a:latin typeface="Times New Roman"/>
                <a:ea typeface="+mn-lt"/>
                <a:cs typeface="Times New Roman"/>
              </a:rPr>
              <a:t>, </a:t>
            </a:r>
            <a:r>
              <a:rPr lang="en-US" sz="900" i="1" dirty="0">
                <a:latin typeface="Times New Roman"/>
                <a:ea typeface="+mn-lt"/>
                <a:cs typeface="Times New Roman"/>
              </a:rPr>
              <a:t>18</a:t>
            </a:r>
            <a:r>
              <a:rPr lang="en-US" sz="900" dirty="0">
                <a:latin typeface="Times New Roman"/>
                <a:ea typeface="+mn-lt"/>
                <a:cs typeface="Times New Roman"/>
              </a:rPr>
              <a:t>(7).</a:t>
            </a:r>
            <a:endParaRPr lang="en-US" sz="900" dirty="0">
              <a:latin typeface="Times New Roman"/>
              <a:cs typeface="Times New Roman"/>
            </a:endParaRPr>
          </a:p>
          <a:p>
            <a:pPr marL="514350" indent="-514350">
              <a:buAutoNum type="arabicParenR"/>
            </a:pPr>
            <a:r>
              <a:rPr lang="en-US" sz="900" dirty="0">
                <a:latin typeface="Times New Roman"/>
                <a:ea typeface="+mn-lt"/>
                <a:cs typeface="Times New Roman"/>
              </a:rPr>
              <a:t>Fadhila, H.L., </a:t>
            </a:r>
            <a:r>
              <a:rPr lang="en-US" sz="900" dirty="0" err="1">
                <a:latin typeface="Times New Roman"/>
                <a:ea typeface="+mn-lt"/>
                <a:cs typeface="Times New Roman"/>
              </a:rPr>
              <a:t>Permadi</a:t>
            </a:r>
            <a:r>
              <a:rPr lang="en-US" sz="900" dirty="0">
                <a:latin typeface="Times New Roman"/>
                <a:ea typeface="+mn-lt"/>
                <a:cs typeface="Times New Roman"/>
              </a:rPr>
              <a:t>, V.A. and Tahalea, S.P., 2024. </a:t>
            </a:r>
            <a:r>
              <a:rPr lang="en-US" sz="900" dirty="0" err="1">
                <a:latin typeface="Times New Roman"/>
                <a:ea typeface="+mn-lt"/>
                <a:cs typeface="Times New Roman"/>
              </a:rPr>
              <a:t>Optimising</a:t>
            </a:r>
            <a:r>
              <a:rPr lang="en-US" sz="900" dirty="0">
                <a:latin typeface="Times New Roman"/>
                <a:ea typeface="+mn-lt"/>
                <a:cs typeface="Times New Roman"/>
              </a:rPr>
              <a:t> the Fashion E-Commerce Journey: A Data-Driven Approach to Customer Retention. </a:t>
            </a:r>
            <a:r>
              <a:rPr lang="en-US" sz="900" i="1" dirty="0">
                <a:latin typeface="Times New Roman"/>
                <a:ea typeface="+mn-lt"/>
                <a:cs typeface="Times New Roman"/>
              </a:rPr>
              <a:t>Knowledge Engineering and Data Science</a:t>
            </a:r>
            <a:r>
              <a:rPr lang="en-US" sz="900" dirty="0">
                <a:latin typeface="Times New Roman"/>
                <a:ea typeface="+mn-lt"/>
                <a:cs typeface="Times New Roman"/>
              </a:rPr>
              <a:t>, </a:t>
            </a:r>
            <a:r>
              <a:rPr lang="en-US" sz="900" i="1" dirty="0">
                <a:latin typeface="Times New Roman"/>
                <a:ea typeface="+mn-lt"/>
                <a:cs typeface="Times New Roman"/>
              </a:rPr>
              <a:t>7</a:t>
            </a:r>
            <a:r>
              <a:rPr lang="en-US" sz="900" dirty="0">
                <a:latin typeface="Times New Roman"/>
                <a:ea typeface="+mn-lt"/>
                <a:cs typeface="Times New Roman"/>
              </a:rPr>
              <a:t>(1), p.5.</a:t>
            </a:r>
            <a:endParaRPr lang="en-US" sz="900" dirty="0">
              <a:latin typeface="Times New Roman"/>
              <a:cs typeface="Times New Roman"/>
            </a:endParaRPr>
          </a:p>
          <a:p>
            <a:pPr marL="514350" indent="-514350">
              <a:buAutoNum type="arabicParenR"/>
            </a:pPr>
            <a:r>
              <a:rPr lang="en-US" sz="900">
                <a:latin typeface="Times New Roman"/>
                <a:ea typeface="+mn-lt"/>
                <a:cs typeface="Times New Roman"/>
              </a:rPr>
              <a:t>Gupta, R., 2024. Cybersecurity threats in e-commerce: Trends and mitigation strategies. </a:t>
            </a:r>
            <a:r>
              <a:rPr lang="en-US" sz="900" i="1">
                <a:latin typeface="Times New Roman"/>
                <a:ea typeface="+mn-lt"/>
                <a:cs typeface="Times New Roman"/>
              </a:rPr>
              <a:t>Journal of Advanced Management Studies</a:t>
            </a:r>
            <a:r>
              <a:rPr lang="en-US" sz="900">
                <a:latin typeface="Times New Roman"/>
                <a:ea typeface="+mn-lt"/>
                <a:cs typeface="Times New Roman"/>
              </a:rPr>
              <a:t>, </a:t>
            </a:r>
            <a:r>
              <a:rPr lang="en-US" sz="900" i="1">
                <a:latin typeface="Times New Roman"/>
                <a:ea typeface="+mn-lt"/>
                <a:cs typeface="Times New Roman"/>
              </a:rPr>
              <a:t>1</a:t>
            </a:r>
            <a:r>
              <a:rPr lang="en-US" sz="900">
                <a:latin typeface="Times New Roman"/>
                <a:ea typeface="+mn-lt"/>
                <a:cs typeface="Times New Roman"/>
              </a:rPr>
              <a:t>(3), pp.1-10.</a:t>
            </a:r>
            <a:endParaRPr lang="en-US" sz="900">
              <a:latin typeface="Times New Roman"/>
              <a:cs typeface="Times New Roman"/>
            </a:endParaRPr>
          </a:p>
          <a:p>
            <a:pPr marL="514350" indent="-514350">
              <a:buAutoNum type="arabicParenR"/>
            </a:pPr>
            <a:r>
              <a:rPr lang="en-US" sz="900" dirty="0">
                <a:latin typeface="Times New Roman"/>
                <a:ea typeface="+mn-lt"/>
                <a:cs typeface="Times New Roman"/>
              </a:rPr>
              <a:t>Mandarić, D., </a:t>
            </a:r>
            <a:r>
              <a:rPr lang="en-US" sz="900" dirty="0" err="1">
                <a:latin typeface="Times New Roman"/>
                <a:ea typeface="+mn-lt"/>
                <a:cs typeface="Times New Roman"/>
              </a:rPr>
              <a:t>Hunjet</a:t>
            </a:r>
            <a:r>
              <a:rPr lang="en-US" sz="900" dirty="0">
                <a:latin typeface="Times New Roman"/>
                <a:ea typeface="+mn-lt"/>
                <a:cs typeface="Times New Roman"/>
              </a:rPr>
              <a:t>, A. and Vuković, D., 2022. The impact of fashion brand sustainability on consumer purchasing decisions. </a:t>
            </a:r>
            <a:r>
              <a:rPr lang="en-US" sz="900" i="1" dirty="0">
                <a:latin typeface="Times New Roman"/>
                <a:ea typeface="+mn-lt"/>
                <a:cs typeface="Times New Roman"/>
              </a:rPr>
              <a:t>Journal of risk and financial management</a:t>
            </a:r>
            <a:r>
              <a:rPr lang="en-US" sz="900" dirty="0">
                <a:latin typeface="Times New Roman"/>
                <a:ea typeface="+mn-lt"/>
                <a:cs typeface="Times New Roman"/>
              </a:rPr>
              <a:t>, </a:t>
            </a:r>
            <a:r>
              <a:rPr lang="en-US" sz="900" i="1" dirty="0">
                <a:latin typeface="Times New Roman"/>
                <a:ea typeface="+mn-lt"/>
                <a:cs typeface="Times New Roman"/>
              </a:rPr>
              <a:t>15</a:t>
            </a:r>
            <a:r>
              <a:rPr lang="en-US" sz="900" dirty="0">
                <a:latin typeface="Times New Roman"/>
                <a:ea typeface="+mn-lt"/>
                <a:cs typeface="Times New Roman"/>
              </a:rPr>
              <a:t>(4), p.176.</a:t>
            </a:r>
            <a:endParaRPr lang="en-US" sz="900" dirty="0">
              <a:latin typeface="Times New Roman"/>
              <a:cs typeface="Times New Roman"/>
            </a:endParaRPr>
          </a:p>
          <a:p>
            <a:pPr marL="514350" indent="-514350">
              <a:buAutoNum type="arabicParenR"/>
            </a:pPr>
            <a:r>
              <a:rPr lang="en-US" sz="900" dirty="0" err="1">
                <a:latin typeface="Times New Roman"/>
                <a:ea typeface="+mn-lt"/>
                <a:cs typeface="Times New Roman"/>
              </a:rPr>
              <a:t>Ologunebi</a:t>
            </a:r>
            <a:r>
              <a:rPr lang="en-US" sz="900" dirty="0">
                <a:latin typeface="Times New Roman"/>
                <a:ea typeface="+mn-lt"/>
                <a:cs typeface="Times New Roman"/>
              </a:rPr>
              <a:t>, J. and Taiwo, E., 2023. The Importance of SEO and SEM in improving brand visibility in E-commerce industry; A study of Decathlon, Amazon and ASOS.</a:t>
            </a:r>
            <a:endParaRPr lang="en-US" sz="900" dirty="0">
              <a:latin typeface="Times New Roman"/>
              <a:cs typeface="Times New Roman"/>
            </a:endParaRPr>
          </a:p>
          <a:p>
            <a:pPr marL="514350" indent="-514350">
              <a:buAutoNum type="arabicParenR"/>
            </a:pPr>
            <a:r>
              <a:rPr lang="en-US" sz="900">
                <a:latin typeface="Times New Roman"/>
                <a:ea typeface="+mn-lt"/>
                <a:cs typeface="Times New Roman"/>
              </a:rPr>
              <a:t>Ray, S. and Nayak, L., 2023. Marketing sustainable fashion: trends and future directions. </a:t>
            </a:r>
            <a:r>
              <a:rPr lang="en-US" sz="900" i="1">
                <a:latin typeface="Times New Roman"/>
                <a:ea typeface="+mn-lt"/>
                <a:cs typeface="Times New Roman"/>
              </a:rPr>
              <a:t>Sustainability</a:t>
            </a:r>
            <a:r>
              <a:rPr lang="en-US" sz="900">
                <a:latin typeface="Times New Roman"/>
                <a:ea typeface="+mn-lt"/>
                <a:cs typeface="Times New Roman"/>
              </a:rPr>
              <a:t>, </a:t>
            </a:r>
            <a:r>
              <a:rPr lang="en-US" sz="900" i="1">
                <a:latin typeface="Times New Roman"/>
                <a:ea typeface="+mn-lt"/>
                <a:cs typeface="Times New Roman"/>
              </a:rPr>
              <a:t>15</a:t>
            </a:r>
            <a:r>
              <a:rPr lang="en-US" sz="900">
                <a:latin typeface="Times New Roman"/>
                <a:ea typeface="+mn-lt"/>
                <a:cs typeface="Times New Roman"/>
              </a:rPr>
              <a:t>(7), p.6202.</a:t>
            </a:r>
            <a:endParaRPr lang="en-US" sz="900">
              <a:latin typeface="Times New Roman"/>
              <a:cs typeface="Times New Roman"/>
            </a:endParaRPr>
          </a:p>
          <a:p>
            <a:pPr marL="514350" indent="-514350">
              <a:buAutoNum type="arabicParenR"/>
            </a:pPr>
            <a:r>
              <a:rPr lang="en-US" sz="900">
                <a:latin typeface="Times New Roman"/>
                <a:ea typeface="+mn-lt"/>
                <a:cs typeface="Times New Roman"/>
              </a:rPr>
              <a:t>Saeed, S., 2023. A customer-centric view of E-commerce security and privacy. </a:t>
            </a:r>
            <a:r>
              <a:rPr lang="en-US" sz="900" i="1">
                <a:latin typeface="Times New Roman"/>
                <a:ea typeface="+mn-lt"/>
                <a:cs typeface="Times New Roman"/>
              </a:rPr>
              <a:t>Applied Sciences</a:t>
            </a:r>
            <a:r>
              <a:rPr lang="en-US" sz="900">
                <a:latin typeface="Times New Roman"/>
                <a:ea typeface="+mn-lt"/>
                <a:cs typeface="Times New Roman"/>
              </a:rPr>
              <a:t>, </a:t>
            </a:r>
            <a:r>
              <a:rPr lang="en-US" sz="900" i="1">
                <a:latin typeface="Times New Roman"/>
                <a:ea typeface="+mn-lt"/>
                <a:cs typeface="Times New Roman"/>
              </a:rPr>
              <a:t>13</a:t>
            </a:r>
            <a:r>
              <a:rPr lang="en-US" sz="900">
                <a:latin typeface="Times New Roman"/>
                <a:ea typeface="+mn-lt"/>
                <a:cs typeface="Times New Roman"/>
              </a:rPr>
              <a:t>(2), p.1020.</a:t>
            </a:r>
            <a:endParaRPr lang="en-US" sz="900">
              <a:latin typeface="Times New Roman"/>
              <a:cs typeface="Times New Roman"/>
            </a:endParaRPr>
          </a:p>
          <a:p>
            <a:pPr marL="514350" indent="-514350">
              <a:buAutoNum type="arabicParenR"/>
            </a:pPr>
            <a:r>
              <a:rPr lang="en-US" sz="900" dirty="0">
                <a:latin typeface="Times New Roman"/>
                <a:ea typeface="+mn-lt"/>
                <a:cs typeface="Times New Roman"/>
              </a:rPr>
              <a:t>Sohrabi, H., Razavi, S.A.A., Tahmasebi </a:t>
            </a:r>
            <a:r>
              <a:rPr lang="en-US" sz="900" dirty="0" err="1">
                <a:latin typeface="Times New Roman"/>
                <a:ea typeface="+mn-lt"/>
                <a:cs typeface="Times New Roman"/>
              </a:rPr>
              <a:t>Limoei</a:t>
            </a:r>
            <a:r>
              <a:rPr lang="en-US" sz="900" dirty="0">
                <a:latin typeface="Times New Roman"/>
                <a:ea typeface="+mn-lt"/>
                <a:cs typeface="Times New Roman"/>
              </a:rPr>
              <a:t>, S. and </a:t>
            </a:r>
            <a:r>
              <a:rPr lang="en-US" sz="900" dirty="0" err="1">
                <a:latin typeface="Times New Roman"/>
                <a:ea typeface="+mn-lt"/>
                <a:cs typeface="Times New Roman"/>
              </a:rPr>
              <a:t>Zareei</a:t>
            </a:r>
            <a:r>
              <a:rPr lang="en-US" sz="900" dirty="0">
                <a:latin typeface="Times New Roman"/>
                <a:ea typeface="+mn-lt"/>
                <a:cs typeface="Times New Roman"/>
              </a:rPr>
              <a:t>, A., 2022. Designing a model for the effect of content marketing on the effectiveness of e-customer relationship management. </a:t>
            </a:r>
            <a:r>
              <a:rPr lang="en-US" sz="900" i="1" dirty="0">
                <a:latin typeface="Times New Roman"/>
                <a:ea typeface="+mn-lt"/>
                <a:cs typeface="Times New Roman"/>
              </a:rPr>
              <a:t>International Journal of Information Science and Management (IJISM)</a:t>
            </a:r>
            <a:r>
              <a:rPr lang="en-US" sz="900" dirty="0">
                <a:latin typeface="Times New Roman"/>
                <a:ea typeface="+mn-lt"/>
                <a:cs typeface="Times New Roman"/>
              </a:rPr>
              <a:t>, </a:t>
            </a:r>
            <a:r>
              <a:rPr lang="en-US" sz="900" i="1" dirty="0">
                <a:latin typeface="Times New Roman"/>
                <a:ea typeface="+mn-lt"/>
                <a:cs typeface="Times New Roman"/>
              </a:rPr>
              <a:t>20</a:t>
            </a:r>
            <a:r>
              <a:rPr lang="en-US" sz="900" dirty="0">
                <a:latin typeface="Times New Roman"/>
                <a:ea typeface="+mn-lt"/>
                <a:cs typeface="Times New Roman"/>
              </a:rPr>
              <a:t>(3), pp.187-214.</a:t>
            </a:r>
            <a:endParaRPr lang="en-US" sz="900" dirty="0">
              <a:latin typeface="Times New Roman"/>
              <a:cs typeface="Times New Roman"/>
            </a:endParaRPr>
          </a:p>
          <a:p>
            <a:pPr marL="514350" indent="-514350">
              <a:buAutoNum type="arabicParenR"/>
            </a:pPr>
            <a:r>
              <a:rPr lang="en-US" sz="900" dirty="0">
                <a:latin typeface="Times New Roman"/>
                <a:ea typeface="+mn-lt"/>
                <a:cs typeface="Times New Roman"/>
              </a:rPr>
              <a:t>Suhan, M., Nayak, S., Nayak, R., </a:t>
            </a:r>
            <a:r>
              <a:rPr lang="en-US" sz="900" dirty="0" err="1">
                <a:latin typeface="Times New Roman"/>
                <a:ea typeface="+mn-lt"/>
                <a:cs typeface="Times New Roman"/>
              </a:rPr>
              <a:t>Spulbar</a:t>
            </a:r>
            <a:r>
              <a:rPr lang="en-US" sz="900" dirty="0">
                <a:latin typeface="Times New Roman"/>
                <a:ea typeface="+mn-lt"/>
                <a:cs typeface="Times New Roman"/>
              </a:rPr>
              <a:t>, C., Vidya Bai, G., </a:t>
            </a:r>
            <a:r>
              <a:rPr lang="en-US" sz="900" dirty="0" err="1">
                <a:latin typeface="Times New Roman"/>
                <a:ea typeface="+mn-lt"/>
                <a:cs typeface="Times New Roman"/>
              </a:rPr>
              <a:t>Birau</a:t>
            </a:r>
            <a:r>
              <a:rPr lang="en-US" sz="900" dirty="0">
                <a:latin typeface="Times New Roman"/>
                <a:ea typeface="+mn-lt"/>
                <a:cs typeface="Times New Roman"/>
              </a:rPr>
              <a:t>, R., Anghel, L.C. and Stanciu, C.V., 2022. Exploring the sustainable effect of mediational role of brand commitment and brand trust on brand loyalty: An empirical study. </a:t>
            </a:r>
            <a:r>
              <a:rPr lang="en-US" sz="900" i="1" dirty="0">
                <a:latin typeface="Times New Roman"/>
                <a:ea typeface="+mn-lt"/>
                <a:cs typeface="Times New Roman"/>
              </a:rPr>
              <a:t>Economic research-</a:t>
            </a:r>
            <a:r>
              <a:rPr lang="en-US" sz="900" i="1" dirty="0" err="1">
                <a:latin typeface="Times New Roman"/>
                <a:ea typeface="+mn-lt"/>
                <a:cs typeface="Times New Roman"/>
              </a:rPr>
              <a:t>Ekonomska</a:t>
            </a:r>
            <a:r>
              <a:rPr lang="en-US" sz="900" i="1" dirty="0">
                <a:latin typeface="Times New Roman"/>
                <a:ea typeface="+mn-lt"/>
                <a:cs typeface="Times New Roman"/>
              </a:rPr>
              <a:t> </a:t>
            </a:r>
            <a:r>
              <a:rPr lang="en-US" sz="900" i="1" dirty="0" err="1">
                <a:latin typeface="Times New Roman"/>
                <a:ea typeface="+mn-lt"/>
                <a:cs typeface="Times New Roman"/>
              </a:rPr>
              <a:t>istraživanja</a:t>
            </a:r>
            <a:r>
              <a:rPr lang="en-US" sz="900" dirty="0">
                <a:latin typeface="Times New Roman"/>
                <a:ea typeface="+mn-lt"/>
                <a:cs typeface="Times New Roman"/>
              </a:rPr>
              <a:t>, </a:t>
            </a:r>
            <a:r>
              <a:rPr lang="en-US" sz="900" i="1" dirty="0">
                <a:latin typeface="Times New Roman"/>
                <a:ea typeface="+mn-lt"/>
                <a:cs typeface="Times New Roman"/>
              </a:rPr>
              <a:t>35</a:t>
            </a:r>
            <a:r>
              <a:rPr lang="en-US" sz="900" dirty="0">
                <a:latin typeface="Times New Roman"/>
                <a:ea typeface="+mn-lt"/>
                <a:cs typeface="Times New Roman"/>
              </a:rPr>
              <a:t>(1), pp.6422-6444.</a:t>
            </a:r>
            <a:endParaRPr lang="en-US" sz="900" dirty="0">
              <a:latin typeface="Times New Roman"/>
              <a:cs typeface="Times New Roman"/>
            </a:endParaRPr>
          </a:p>
          <a:p>
            <a:pPr marL="514350" indent="-514350">
              <a:buAutoNum type="arabicParenR"/>
            </a:pPr>
            <a:r>
              <a:rPr lang="en-US" sz="900">
                <a:latin typeface="Times New Roman"/>
                <a:ea typeface="+mn-lt"/>
                <a:cs typeface="Times New Roman"/>
              </a:rPr>
              <a:t>Tam, F.Y. and Lung, J., 2025. Digital marketing strategies for luxury fashion brands: A systematic literature review. </a:t>
            </a:r>
            <a:r>
              <a:rPr lang="en-US" sz="900" i="1">
                <a:latin typeface="Times New Roman"/>
                <a:ea typeface="+mn-lt"/>
                <a:cs typeface="Times New Roman"/>
              </a:rPr>
              <a:t>International Journal of Information Management Data Insights</a:t>
            </a:r>
            <a:r>
              <a:rPr lang="en-US" sz="900">
                <a:latin typeface="Times New Roman"/>
                <a:ea typeface="+mn-lt"/>
                <a:cs typeface="Times New Roman"/>
              </a:rPr>
              <a:t>, </a:t>
            </a:r>
            <a:r>
              <a:rPr lang="en-US" sz="900" i="1">
                <a:latin typeface="Times New Roman"/>
                <a:ea typeface="+mn-lt"/>
                <a:cs typeface="Times New Roman"/>
              </a:rPr>
              <a:t>5</a:t>
            </a:r>
            <a:r>
              <a:rPr lang="en-US" sz="900">
                <a:latin typeface="Times New Roman"/>
                <a:ea typeface="+mn-lt"/>
                <a:cs typeface="Times New Roman"/>
              </a:rPr>
              <a:t>(1), p.100309.</a:t>
            </a:r>
            <a:endParaRPr lang="en-US" sz="900">
              <a:latin typeface="Times New Roman"/>
              <a:cs typeface="Times New Roman"/>
            </a:endParaRPr>
          </a:p>
        </p:txBody>
      </p:sp>
    </p:spTree>
    <p:extLst>
      <p:ext uri="{BB962C8B-B14F-4D97-AF65-F5344CB8AC3E}">
        <p14:creationId xmlns:p14="http://schemas.microsoft.com/office/powerpoint/2010/main" val="3877206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53</TotalTime>
  <Words>3637</Words>
  <Application>Microsoft Office PowerPoint</Application>
  <PresentationFormat>Widescreen</PresentationFormat>
  <Paragraphs>147</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Aptos Display</vt:lpstr>
      <vt:lpstr>Arial</vt:lpstr>
      <vt:lpstr>Calibri</vt:lpstr>
      <vt:lpstr>Times New Roman</vt:lpstr>
      <vt:lpstr>Wingdings</vt:lpstr>
      <vt:lpstr>office theme</vt:lpstr>
      <vt:lpstr>VERDEMODE STUDIO Style With Purpose</vt:lpstr>
      <vt:lpstr>INTRODUCTION TO VERDEMODE STUDIO</vt:lpstr>
      <vt:lpstr>BUSINESS NEEDS ANALYSIS</vt:lpstr>
      <vt:lpstr>PowerPoint Presentation</vt:lpstr>
      <vt:lpstr>PowerPoint Presentation</vt:lpstr>
      <vt:lpstr>BRAND STORY</vt:lpstr>
      <vt:lpstr>MARKETING STRATEGY OVERVIEW</vt:lpstr>
      <vt:lpstr>INSTAGRAM STRATEGY</vt:lpstr>
      <vt:lpstr>PINTEREST &amp; TIKTOK STRATEGY</vt:lpstr>
      <vt:lpstr>CONTENT MARKETING STRATEGY</vt:lpstr>
      <vt:lpstr>SEO STRATEGY</vt:lpstr>
      <vt:lpstr>ONLINE PRESENCE ECOSYSTEM</vt:lpstr>
      <vt:lpstr>CLOUD COMPUTING STRATEGY</vt:lpstr>
      <vt:lpstr>SECURITY MEASURES</vt:lpstr>
      <vt:lpstr>IMPLEMENTATION ROADMAP</vt:lpstr>
      <vt:lpstr>CONCLUSION &amp;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VERDEMODE STUDIO Style With Purpose</dc:title>
  <dc:creator>ADMIN</dc:creator>
  <cp:lastModifiedBy>marian dobre</cp:lastModifiedBy>
  <cp:revision>382</cp:revision>
  <dcterms:created xsi:type="dcterms:W3CDTF">2026-06-19T06:00:28Z</dcterms:created>
  <dcterms:modified xsi:type="dcterms:W3CDTF">2026-06-24T07:48:54Z</dcterms:modified>
</cp:coreProperties>
</file>