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F0BCE5-2FEF-DEAC-1E9A-FD4AFC242749}" v="1186" dt="2025-11-05T21:49:05.4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927" autoAdjust="0"/>
    <p:restoredTop sz="94660"/>
  </p:normalViewPr>
  <p:slideViewPr>
    <p:cSldViewPr snapToGrid="0">
      <p:cViewPr varScale="1">
        <p:scale>
          <a:sx n="158" d="100"/>
          <a:sy n="158" d="100"/>
        </p:scale>
        <p:origin x="4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room with a mirror and a chair&#10;&#10;Description automatically generated">
            <a:extLst>
              <a:ext uri="{FF2B5EF4-FFF2-40B4-BE49-F238E27FC236}">
                <a16:creationId xmlns:a16="http://schemas.microsoft.com/office/drawing/2014/main" id="{6B132CA2-8C09-E522-C8EB-25B884C0C8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62" b="9481"/>
          <a:stretch>
            <a:fillRect/>
          </a:stretch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43650" y="3962400"/>
            <a:ext cx="5505814" cy="1690409"/>
          </a:xfrm>
        </p:spPr>
        <p:txBody>
          <a:bodyPr anchor="b">
            <a:normAutofit/>
          </a:bodyPr>
          <a:lstStyle/>
          <a:p>
            <a:pPr algn="l"/>
            <a:r>
              <a:rPr lang="en-GB" sz="4400" dirty="0"/>
              <a:t>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0161DEF6-7242-B1F8-00B1-A6E6B17BD4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14177" y="4361557"/>
            <a:ext cx="5395975" cy="1376399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US" sz="1400" dirty="0"/>
              <a:t>Name: </a:t>
            </a:r>
            <a:r>
              <a:rPr lang="en-US" sz="1400" dirty="0" err="1"/>
              <a:t>Akuvi</a:t>
            </a:r>
            <a:r>
              <a:rPr lang="en-US" sz="1400" dirty="0"/>
              <a:t> </a:t>
            </a:r>
            <a:r>
              <a:rPr lang="en-US" sz="1400" dirty="0" err="1"/>
              <a:t>Dotse</a:t>
            </a:r>
            <a:endParaRPr lang="en-US" sz="1400" dirty="0"/>
          </a:p>
          <a:p>
            <a:pPr algn="l"/>
            <a:r>
              <a:rPr lang="en-US" sz="1400" dirty="0"/>
              <a:t>Student number: 2421474 </a:t>
            </a:r>
          </a:p>
          <a:p>
            <a:pPr algn="l"/>
            <a:r>
              <a:rPr lang="en-US" sz="1400" dirty="0"/>
              <a:t>Module: Enterprise and </a:t>
            </a:r>
            <a:r>
              <a:rPr lang="en-US" sz="1400" dirty="0" err="1"/>
              <a:t>Enterpreneurship</a:t>
            </a:r>
            <a:r>
              <a:rPr lang="en-US" sz="1400" dirty="0"/>
              <a:t>  LCLM4006</a:t>
            </a:r>
          </a:p>
          <a:p>
            <a:pPr algn="l"/>
            <a:r>
              <a:rPr lang="en-US" sz="1400" dirty="0"/>
              <a:t>Lecturer: </a:t>
            </a:r>
            <a:r>
              <a:rPr lang="en-US" sz="1400" dirty="0" err="1"/>
              <a:t>Ejike</a:t>
            </a:r>
            <a:r>
              <a:rPr lang="en-US" sz="1400" dirty="0"/>
              <a:t> </a:t>
            </a:r>
            <a:r>
              <a:rPr lang="en-US" sz="1400" dirty="0" err="1"/>
              <a:t>Udeogu</a:t>
            </a:r>
            <a:endParaRPr lang="en-US" sz="1400" dirty="0"/>
          </a:p>
          <a:p>
            <a:pPr algn="l"/>
            <a:r>
              <a:rPr lang="en-US" sz="1400" dirty="0"/>
              <a:t>Assignment title: individual presentation.</a:t>
            </a:r>
          </a:p>
          <a:p>
            <a:pPr algn="l"/>
            <a:endParaRPr lang="en-US" sz="1800" dirty="0"/>
          </a:p>
        </p:txBody>
      </p:sp>
      <p:pic>
        <p:nvPicPr>
          <p:cNvPr id="5" name="Picture 4" descr="A logo on a dark background&#10;&#10;Description automatically generated">
            <a:extLst>
              <a:ext uri="{FF2B5EF4-FFF2-40B4-BE49-F238E27FC236}">
                <a16:creationId xmlns:a16="http://schemas.microsoft.com/office/drawing/2014/main" id="{29AD1000-8B12-E9B1-ECB1-E86F6A2029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6" r="-1" b="8922"/>
          <a:stretch>
            <a:fillRect/>
          </a:stretch>
        </p:blipFill>
        <p:spPr>
          <a:xfrm>
            <a:off x="7653541" y="6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air in a hair salon&#10;&#10;Description automatically generated">
            <a:extLst>
              <a:ext uri="{FF2B5EF4-FFF2-40B4-BE49-F238E27FC236}">
                <a16:creationId xmlns:a16="http://schemas.microsoft.com/office/drawing/2014/main" id="{F610F2B1-119A-FD3E-AE3E-9700FCC723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12" r="-1" b="28078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08B82-B7CC-0D6C-4A12-40ACA7E75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Business overview: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CDF8A-3A3F-AD9C-9A74-F7412B553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000"/>
              <a:t>Business idea: A classic warm welcoming hair salon offering premium hair care and different styling techniques. Servicing both men and women.</a:t>
            </a:r>
            <a:endParaRPr lang="en-US" sz="1000"/>
          </a:p>
          <a:p>
            <a:r>
              <a:rPr lang="en-GB" sz="1000"/>
              <a:t> Products/ services:</a:t>
            </a:r>
          </a:p>
          <a:p>
            <a:pPr marL="0" indent="0">
              <a:buNone/>
            </a:pPr>
            <a:r>
              <a:rPr lang="en-GB" sz="1000"/>
              <a:t>1.Hair cuts for both men and women </a:t>
            </a:r>
          </a:p>
          <a:p>
            <a:pPr marL="0" indent="0">
              <a:buNone/>
            </a:pPr>
            <a:r>
              <a:rPr lang="en-GB" sz="1000"/>
              <a:t>2. Colouring and highlight</a:t>
            </a:r>
          </a:p>
          <a:p>
            <a:pPr marL="0" indent="0">
              <a:buNone/>
            </a:pPr>
            <a:r>
              <a:rPr lang="en-GB" sz="1000"/>
              <a:t>3. Hair treatments(hot oil treatments, relaxer etc)</a:t>
            </a:r>
          </a:p>
          <a:p>
            <a:pPr marL="0" indent="0">
              <a:buNone/>
            </a:pPr>
            <a:r>
              <a:rPr lang="en-GB" sz="1000"/>
              <a:t>4. extension and wigs</a:t>
            </a:r>
          </a:p>
          <a:p>
            <a:pPr marL="0" indent="0">
              <a:buNone/>
            </a:pPr>
            <a:r>
              <a:rPr lang="en-GB" sz="1000"/>
              <a:t>5. braiding</a:t>
            </a:r>
          </a:p>
          <a:p>
            <a:pPr marL="0" indent="0">
              <a:buNone/>
            </a:pPr>
            <a:r>
              <a:rPr lang="en-GB" sz="1000"/>
              <a:t>6. consultations </a:t>
            </a:r>
          </a:p>
          <a:p>
            <a:pPr marL="0" indent="0">
              <a:buNone/>
            </a:pPr>
            <a:r>
              <a:rPr lang="en-GB" sz="1000"/>
              <a:t>7. own company hair care products </a:t>
            </a:r>
          </a:p>
          <a:p>
            <a:pPr marL="285750" indent="-285750"/>
            <a:r>
              <a:rPr lang="en-GB" sz="1000"/>
              <a:t>Legal format: sole trader</a:t>
            </a:r>
          </a:p>
          <a:p>
            <a:pPr marL="285750" indent="-285750"/>
            <a:r>
              <a:rPr lang="en-GB" sz="1000"/>
              <a:t>Mangement structure: owner-managed with 3 staff members. 2 professional hairstylists and one receptionist</a:t>
            </a:r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/>
          </a:p>
          <a:p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3996188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535C3-08FB-2BF3-03DF-66296D60E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PESTLE Analysis: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DF272-7D9D-B5C8-848E-911C1615E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300"/>
              <a:t>Political: the local council are entitled to know about any changes and the governement also offer support for small businesses through grants and different incentives, which also help the local community. </a:t>
            </a:r>
          </a:p>
          <a:p>
            <a:r>
              <a:rPr lang="en-GB" sz="1300"/>
              <a:t>Economic: the rise of inflation could definitely have a strong impact on pricing and disposible income levels and could have an impact on business because of inflation</a:t>
            </a:r>
          </a:p>
          <a:p>
            <a:r>
              <a:rPr lang="en-GB" sz="1300"/>
              <a:t>Social: there could be a rise in demand of and beauty services.</a:t>
            </a:r>
          </a:p>
          <a:p>
            <a:r>
              <a:rPr lang="en-GB" sz="1300"/>
              <a:t>Technological: social media marketing and online booking systems can enhance customer reach.</a:t>
            </a:r>
          </a:p>
          <a:p>
            <a:r>
              <a:rPr lang="en-GB" sz="1300"/>
              <a:t>Environmental: growing preferences for eco-friendly business. Recycling, minimising waste, using energy efficent equipment and more </a:t>
            </a:r>
          </a:p>
          <a:p>
            <a:r>
              <a:rPr lang="en-GB" sz="1300"/>
              <a:t>Legal: compliance with the various laws and regulations including health and safety standards and COSHH regulations for using different chemicals. </a:t>
            </a:r>
          </a:p>
          <a:p>
            <a:endParaRPr lang="en-GB" sz="1300"/>
          </a:p>
        </p:txBody>
      </p:sp>
      <p:pic>
        <p:nvPicPr>
          <p:cNvPr id="5" name="Picture 4" descr="A person with long hair covering her mouth with her hand&#10;&#10;Description automatically generated">
            <a:extLst>
              <a:ext uri="{FF2B5EF4-FFF2-40B4-BE49-F238E27FC236}">
                <a16:creationId xmlns:a16="http://schemas.microsoft.com/office/drawing/2014/main" id="{A34729B7-A658-45A3-5679-A38D8E29FD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7" r="-3" b="-3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02634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098739-1203-6DB1-829D-0E75595F4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Marketing strategies: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AD11F-25D3-463B-185D-7B53851BE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Social media marketing for example: </a:t>
            </a:r>
            <a:r>
              <a:rPr lang="en-GB" sz="2000"/>
              <a:t>tiktok</a:t>
            </a:r>
            <a:r>
              <a:rPr lang="en-GB" sz="2000" dirty="0"/>
              <a:t>, </a:t>
            </a:r>
            <a:r>
              <a:rPr lang="en-GB" sz="2000"/>
              <a:t>instagram</a:t>
            </a:r>
            <a:r>
              <a:rPr lang="en-GB" sz="2000" dirty="0"/>
              <a:t>, </a:t>
            </a:r>
            <a:r>
              <a:rPr lang="en-GB" sz="2000"/>
              <a:t>facebook</a:t>
            </a:r>
            <a:r>
              <a:rPr lang="en-GB" sz="2000" dirty="0"/>
              <a:t> and more advertisement.</a:t>
            </a:r>
          </a:p>
          <a:p>
            <a:r>
              <a:rPr lang="en-GB" sz="2000" dirty="0"/>
              <a:t>Loyalty referrals programs to retain customers and discounts for customers who refer others to the business. </a:t>
            </a:r>
          </a:p>
          <a:p>
            <a:r>
              <a:rPr lang="en-GB" sz="2000" dirty="0"/>
              <a:t>Partnership with different local influencers and different brands.</a:t>
            </a:r>
          </a:p>
          <a:p>
            <a:r>
              <a:rPr lang="en-GB" sz="2000" dirty="0"/>
              <a:t>Seasonal discounts and package deals </a:t>
            </a:r>
          </a:p>
          <a:p>
            <a:endParaRPr lang="en-GB" sz="2000" dirty="0"/>
          </a:p>
        </p:txBody>
      </p:sp>
      <p:pic>
        <p:nvPicPr>
          <p:cNvPr id="7" name="Picture 6" descr="A stack of cubes with logos&#10;&#10;Description automatically generated">
            <a:extLst>
              <a:ext uri="{FF2B5EF4-FFF2-40B4-BE49-F238E27FC236}">
                <a16:creationId xmlns:a16="http://schemas.microsoft.com/office/drawing/2014/main" id="{1C8FC107-F4AA-8F3E-A328-1E07987582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03" b="1715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67610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1" y="809907"/>
            <a:ext cx="1291642" cy="429215"/>
            <a:chOff x="2504802" y="1755501"/>
            <a:chExt cx="1598829" cy="531293"/>
          </a:xfrm>
          <a:solidFill>
            <a:schemeClr val="bg1">
              <a:alpha val="99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99A7A058-C1CE-4860-96CB-6EAF9DEF7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452" y="3074904"/>
            <a:ext cx="3432303" cy="3432303"/>
          </a:xfrm>
          <a:prstGeom prst="ellipse">
            <a:avLst/>
          </a:prstGeom>
          <a:solidFill>
            <a:srgbClr val="FFFFFF">
              <a:alpha val="20000"/>
            </a:srgb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214B226-9840-4638-9B40-1BA7E5F52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452" y="3074904"/>
            <a:ext cx="3432303" cy="3432303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7F6E9F1-F0E1-442E-B824-A1ADD42CD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452" y="3074904"/>
            <a:ext cx="3432303" cy="3432303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9FFD97F-40E1-45B3-9A51-E14CA4A4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3052" y="2922504"/>
            <a:ext cx="3526982" cy="352698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24416" y="5041342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8F7F21-356E-7F9B-7173-E39C81E76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496" y="3599586"/>
            <a:ext cx="3267256" cy="2474102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Funding required and allocation</a:t>
            </a:r>
          </a:p>
        </p:txBody>
      </p:sp>
      <p:pic>
        <p:nvPicPr>
          <p:cNvPr id="5" name="Picture 4" descr="A building with a column&#10;&#10;Description automatically generated">
            <a:extLst>
              <a:ext uri="{FF2B5EF4-FFF2-40B4-BE49-F238E27FC236}">
                <a16:creationId xmlns:a16="http://schemas.microsoft.com/office/drawing/2014/main" id="{0DA55B03-B18A-0E80-8940-70506ED3E1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 b="33503"/>
          <a:stretch>
            <a:fillRect/>
          </a:stretch>
        </p:blipFill>
        <p:spPr>
          <a:xfrm>
            <a:off x="1392118" y="128658"/>
            <a:ext cx="2665189" cy="2665189"/>
          </a:xfrm>
          <a:custGeom>
            <a:avLst/>
            <a:gdLst/>
            <a:ahLst/>
            <a:cxnLst/>
            <a:rect l="l" t="t" r="r" b="b"/>
            <a:pathLst>
              <a:path w="2255084" h="2255084">
                <a:moveTo>
                  <a:pt x="1127542" y="0"/>
                </a:moveTo>
                <a:cubicBezTo>
                  <a:pt x="1750266" y="0"/>
                  <a:pt x="2255084" y="504818"/>
                  <a:pt x="2255084" y="1127542"/>
                </a:cubicBezTo>
                <a:cubicBezTo>
                  <a:pt x="2255084" y="1750266"/>
                  <a:pt x="1750266" y="2255084"/>
                  <a:pt x="1127542" y="2255084"/>
                </a:cubicBezTo>
                <a:cubicBezTo>
                  <a:pt x="504818" y="2255084"/>
                  <a:pt x="0" y="1750266"/>
                  <a:pt x="0" y="1127542"/>
                </a:cubicBezTo>
                <a:cubicBezTo>
                  <a:pt x="0" y="504818"/>
                  <a:pt x="504818" y="0"/>
                  <a:pt x="1127542" y="0"/>
                </a:cubicBezTo>
                <a:close/>
              </a:path>
            </a:pathLst>
          </a:custGeom>
        </p:spPr>
      </p:pic>
      <p:pic>
        <p:nvPicPr>
          <p:cNvPr id="7" name="Picture 6" descr="A close-up of a calculator and a computer&#10;&#10;Description automatically generated">
            <a:extLst>
              <a:ext uri="{FF2B5EF4-FFF2-40B4-BE49-F238E27FC236}">
                <a16:creationId xmlns:a16="http://schemas.microsoft.com/office/drawing/2014/main" id="{143E5123-67B4-9841-C125-FBF47611E4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6" r="-2" b="19163"/>
          <a:stretch>
            <a:fillRect/>
          </a:stretch>
        </p:blipFill>
        <p:spPr>
          <a:xfrm>
            <a:off x="3879642" y="1483369"/>
            <a:ext cx="2479422" cy="2479422"/>
          </a:xfrm>
          <a:custGeom>
            <a:avLst/>
            <a:gdLst/>
            <a:ahLst/>
            <a:cxnLst/>
            <a:rect l="l" t="t" r="r" b="b"/>
            <a:pathLst>
              <a:path w="2479422" h="2479422">
                <a:moveTo>
                  <a:pt x="1239711" y="0"/>
                </a:moveTo>
                <a:cubicBezTo>
                  <a:pt x="1924384" y="0"/>
                  <a:pt x="2479422" y="555038"/>
                  <a:pt x="2479422" y="1239711"/>
                </a:cubicBezTo>
                <a:cubicBezTo>
                  <a:pt x="2479422" y="1924384"/>
                  <a:pt x="1924384" y="2479422"/>
                  <a:pt x="1239711" y="2479422"/>
                </a:cubicBezTo>
                <a:cubicBezTo>
                  <a:pt x="555038" y="2479422"/>
                  <a:pt x="0" y="1924384"/>
                  <a:pt x="0" y="1239711"/>
                </a:cubicBezTo>
                <a:cubicBezTo>
                  <a:pt x="0" y="555038"/>
                  <a:pt x="555038" y="0"/>
                  <a:pt x="1239711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9F2D1-463B-1AAD-01C1-DE41A1383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8018" y="674087"/>
            <a:ext cx="4815318" cy="54347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500">
                <a:solidFill>
                  <a:schemeClr val="bg1"/>
                </a:solidFill>
              </a:rPr>
              <a:t>Total startup funding: £20,000</a:t>
            </a:r>
          </a:p>
          <a:p>
            <a:r>
              <a:rPr lang="en-GB" sz="1500">
                <a:solidFill>
                  <a:schemeClr val="bg1"/>
                </a:solidFill>
              </a:rPr>
              <a:t>Rent: £1,250 per months </a:t>
            </a:r>
          </a:p>
          <a:p>
            <a:r>
              <a:rPr lang="en-GB" sz="1500">
                <a:solidFill>
                  <a:schemeClr val="bg1"/>
                </a:solidFill>
              </a:rPr>
              <a:t>Business rates: £300</a:t>
            </a:r>
          </a:p>
          <a:p>
            <a:r>
              <a:rPr lang="en-GB" sz="1500">
                <a:solidFill>
                  <a:schemeClr val="bg1"/>
                </a:solidFill>
              </a:rPr>
              <a:t>Utitlies: £200</a:t>
            </a:r>
          </a:p>
          <a:p>
            <a:r>
              <a:rPr lang="en-GB" sz="1500">
                <a:solidFill>
                  <a:schemeClr val="bg1"/>
                </a:solidFill>
              </a:rPr>
              <a:t>Insurance: £275</a:t>
            </a:r>
          </a:p>
          <a:p>
            <a:r>
              <a:rPr lang="en-GB" sz="1500">
                <a:solidFill>
                  <a:schemeClr val="bg1"/>
                </a:solidFill>
              </a:rPr>
              <a:t>Telephone &amp; internet £80</a:t>
            </a:r>
          </a:p>
          <a:p>
            <a:r>
              <a:rPr lang="en-GB" sz="1500">
                <a:solidFill>
                  <a:schemeClr val="bg1"/>
                </a:solidFill>
              </a:rPr>
              <a:t>Marketing and advertising expense: £460</a:t>
            </a:r>
          </a:p>
          <a:p>
            <a:r>
              <a:rPr lang="en-GB" sz="1500">
                <a:solidFill>
                  <a:schemeClr val="bg1"/>
                </a:solidFill>
              </a:rPr>
              <a:t>Equipment £6,900</a:t>
            </a:r>
          </a:p>
          <a:p>
            <a:r>
              <a:rPr lang="en-GB" sz="1500">
                <a:solidFill>
                  <a:schemeClr val="bg1"/>
                </a:solidFill>
              </a:rPr>
              <a:t>Postage, priniting and packaging:£50</a:t>
            </a:r>
          </a:p>
          <a:p>
            <a:r>
              <a:rPr lang="en-GB" sz="1500">
                <a:solidFill>
                  <a:schemeClr val="bg1"/>
                </a:solidFill>
              </a:rPr>
              <a:t>Transport and delivery:£75</a:t>
            </a:r>
          </a:p>
          <a:p>
            <a:r>
              <a:rPr lang="en-GB" sz="1500">
                <a:solidFill>
                  <a:schemeClr val="bg1"/>
                </a:solidFill>
              </a:rPr>
              <a:t>Professional fees:£400</a:t>
            </a:r>
          </a:p>
          <a:p>
            <a:r>
              <a:rPr lang="en-GB" sz="1500">
                <a:solidFill>
                  <a:schemeClr val="bg1"/>
                </a:solidFill>
              </a:rPr>
              <a:t>Cost of sales:£1,250</a:t>
            </a:r>
          </a:p>
          <a:p>
            <a:r>
              <a:rPr lang="en-GB" sz="1500">
                <a:solidFill>
                  <a:schemeClr val="bg1"/>
                </a:solidFill>
              </a:rPr>
              <a:t>Wage:£1,350</a:t>
            </a:r>
          </a:p>
          <a:p>
            <a:r>
              <a:rPr lang="en-GB" sz="1500">
                <a:solidFill>
                  <a:schemeClr val="bg1"/>
                </a:solidFill>
              </a:rPr>
              <a:t>Staff wages:£3,500</a:t>
            </a:r>
          </a:p>
          <a:p>
            <a:r>
              <a:rPr lang="en-GB" sz="1500">
                <a:solidFill>
                  <a:schemeClr val="bg1"/>
                </a:solidFill>
              </a:rPr>
              <a:t>Any other:£3,600</a:t>
            </a:r>
          </a:p>
        </p:txBody>
      </p:sp>
    </p:spTree>
    <p:extLst>
      <p:ext uri="{BB962C8B-B14F-4D97-AF65-F5344CB8AC3E}">
        <p14:creationId xmlns:p14="http://schemas.microsoft.com/office/powerpoint/2010/main" val="3350285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A1E0707-4985-454B-ACE0-4855BB558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BD828F-130B-C5E4-747E-76E581A17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7" y="609599"/>
            <a:ext cx="3686174" cy="1322888"/>
          </a:xfrm>
        </p:spPr>
        <p:txBody>
          <a:bodyPr>
            <a:normAutofit/>
          </a:bodyPr>
          <a:lstStyle/>
          <a:p>
            <a:r>
              <a:rPr lang="en-US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36347-17A2-EAE5-3886-C7B5521B1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427" y="2194101"/>
            <a:ext cx="3543298" cy="3973337"/>
          </a:xfrm>
        </p:spPr>
        <p:txBody>
          <a:bodyPr>
            <a:normAutofit/>
          </a:bodyPr>
          <a:lstStyle/>
          <a:p>
            <a:r>
              <a:rPr lang="en-US" sz="2000"/>
              <a:t>The purpose of this hair salon startup aims to establish a reputable brand in the beauty industry.</a:t>
            </a:r>
          </a:p>
          <a:p>
            <a:r>
              <a:rPr lang="en-US" sz="2000"/>
              <a:t>Through effective marketing, sustainable practice and quality customer service, the salon will attract loyal clients and achieve profitability within its first year of operation. </a:t>
            </a:r>
          </a:p>
        </p:txBody>
      </p:sp>
      <p:pic>
        <p:nvPicPr>
          <p:cNvPr id="9" name="Picture 8" descr="A shelf with towels and bottles on it&#10;&#10;Description automatically generated">
            <a:extLst>
              <a:ext uri="{FF2B5EF4-FFF2-40B4-BE49-F238E27FC236}">
                <a16:creationId xmlns:a16="http://schemas.microsoft.com/office/drawing/2014/main" id="{75B6C46C-B51A-F120-8558-615379D5D2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9138" y="1436799"/>
            <a:ext cx="2828925" cy="3984401"/>
          </a:xfrm>
          <a:prstGeom prst="rect">
            <a:avLst/>
          </a:prstGeom>
        </p:spPr>
      </p:pic>
      <p:pic>
        <p:nvPicPr>
          <p:cNvPr id="7" name="Picture 6" descr="A table with hair brushes and combs&#10;&#10;Description automatically generated">
            <a:extLst>
              <a:ext uri="{FF2B5EF4-FFF2-40B4-BE49-F238E27FC236}">
                <a16:creationId xmlns:a16="http://schemas.microsoft.com/office/drawing/2014/main" id="{4ABE7791-BEBD-AC52-FE9F-FD24E7E506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3211" y="1609756"/>
            <a:ext cx="2828925" cy="3638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9028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99</TotalTime>
  <Words>427</Words>
  <Application>Microsoft Macintosh PowerPoint</Application>
  <PresentationFormat>Widescreen</PresentationFormat>
  <Paragraphs>55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 </vt:lpstr>
      <vt:lpstr>Business overview:</vt:lpstr>
      <vt:lpstr>PESTLE Analysis:</vt:lpstr>
      <vt:lpstr>Marketing strategies:</vt:lpstr>
      <vt:lpstr>Funding required and allocation</vt:lpstr>
      <vt:lpstr>Conclusion: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/>
  <cp:lastModifiedBy>Dotse-Bellow, Yasmine</cp:lastModifiedBy>
  <cp:revision>303</cp:revision>
  <dcterms:created xsi:type="dcterms:W3CDTF">2025-11-05T19:30:15Z</dcterms:created>
  <dcterms:modified xsi:type="dcterms:W3CDTF">2025-11-09T21:19:25Z</dcterms:modified>
</cp:coreProperties>
</file>