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5"/>
  </p:notesMasterIdLst>
  <p:sldIdLst>
    <p:sldId id="256" r:id="rId2"/>
    <p:sldId id="257" r:id="rId3"/>
    <p:sldId id="258" r:id="rId4"/>
    <p:sldId id="273" r:id="rId5"/>
    <p:sldId id="259" r:id="rId6"/>
    <p:sldId id="260" r:id="rId7"/>
    <p:sldId id="272" r:id="rId8"/>
    <p:sldId id="261" r:id="rId9"/>
    <p:sldId id="275" r:id="rId10"/>
    <p:sldId id="266" r:id="rId11"/>
    <p:sldId id="267" r:id="rId12"/>
    <p:sldId id="268" r:id="rId13"/>
    <p:sldId id="274"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horzBarState="maximized">
    <p:restoredLeft sz="0" autoAdjust="0"/>
    <p:restoredTop sz="93447" autoAdjust="0"/>
  </p:normalViewPr>
  <p:slideViewPr>
    <p:cSldViewPr snapToGrid="0">
      <p:cViewPr>
        <p:scale>
          <a:sx n="70" d="100"/>
          <a:sy n="70" d="100"/>
        </p:scale>
        <p:origin x="892" y="-22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670EF63-53D5-45D5-BC2D-B73CADCB9072}" type="doc">
      <dgm:prSet loTypeId="urn:microsoft.com/office/officeart/2005/8/layout/vList2" loCatId="list" qsTypeId="urn:microsoft.com/office/officeart/2005/8/quickstyle/3d4" qsCatId="3D" csTypeId="urn:microsoft.com/office/officeart/2005/8/colors/accent1_2" csCatId="accent1" phldr="1"/>
      <dgm:spPr/>
      <dgm:t>
        <a:bodyPr/>
        <a:lstStyle/>
        <a:p>
          <a:endParaRPr lang="en-US"/>
        </a:p>
      </dgm:t>
    </dgm:pt>
    <dgm:pt modelId="{D7A0A341-8B1D-4E78-9A87-CFACDDAD91F6}">
      <dgm:prSet/>
      <dgm:spPr/>
      <dgm:t>
        <a:bodyPr/>
        <a:lstStyle/>
        <a:p>
          <a:pPr algn="just" rtl="0"/>
          <a:r>
            <a:rPr lang="en-US" b="1" dirty="0"/>
            <a:t>Marriott hotels are one of the renowned hotels in the hotel industry which takes different steps to provide lots of facilities that leads the hotels achieving positive guest experiences in comparison with other competitors (</a:t>
          </a:r>
          <a:r>
            <a:rPr lang="en-US" b="1" dirty="0" err="1"/>
            <a:t>Babu</a:t>
          </a:r>
          <a:r>
            <a:rPr lang="en-US" b="1" dirty="0"/>
            <a:t>, Kaur and </a:t>
          </a:r>
          <a:r>
            <a:rPr lang="en-US" b="1" dirty="0" err="1"/>
            <a:t>Rajendran</a:t>
          </a:r>
          <a:r>
            <a:rPr lang="en-US" b="1" dirty="0"/>
            <a:t>, 2018). The hotel chain has more than 7000 hotels which are operating business functions in and around the world. </a:t>
          </a:r>
          <a:endParaRPr lang="en-US" dirty="0"/>
        </a:p>
      </dgm:t>
    </dgm:pt>
    <dgm:pt modelId="{B2E50430-DE8B-4624-BC4E-343A9547C233}" type="parTrans" cxnId="{463320CF-25F1-4D2C-A686-1946573E8EFF}">
      <dgm:prSet/>
      <dgm:spPr/>
      <dgm:t>
        <a:bodyPr/>
        <a:lstStyle/>
        <a:p>
          <a:endParaRPr lang="en-US"/>
        </a:p>
      </dgm:t>
    </dgm:pt>
    <dgm:pt modelId="{137AD2A2-22F6-46CC-8A9D-A5A1CB6F0D1A}" type="sibTrans" cxnId="{463320CF-25F1-4D2C-A686-1946573E8EFF}">
      <dgm:prSet/>
      <dgm:spPr/>
      <dgm:t>
        <a:bodyPr/>
        <a:lstStyle/>
        <a:p>
          <a:endParaRPr lang="en-US"/>
        </a:p>
      </dgm:t>
    </dgm:pt>
    <dgm:pt modelId="{869F0964-0999-48E6-A15D-D13B05963CCD}">
      <dgm:prSet/>
      <dgm:spPr/>
      <dgm:t>
        <a:bodyPr/>
        <a:lstStyle/>
        <a:p>
          <a:pPr algn="just" rtl="0"/>
          <a:r>
            <a:rPr lang="en-US" b="1" dirty="0"/>
            <a:t>In this paper, reducing plastic wastage is selected as the contemporary theme that is taken by the management of the Marriott Hotel chain in terms of attracting new guests along with ensuring sustainability.</a:t>
          </a:r>
          <a:endParaRPr lang="en-US" dirty="0"/>
        </a:p>
      </dgm:t>
    </dgm:pt>
    <dgm:pt modelId="{5E09905A-EA47-4C84-9D26-5D8E9DB8FAB7}" type="parTrans" cxnId="{B1CDA160-6FEB-485A-9032-C57814CF931B}">
      <dgm:prSet/>
      <dgm:spPr/>
      <dgm:t>
        <a:bodyPr/>
        <a:lstStyle/>
        <a:p>
          <a:endParaRPr lang="en-US"/>
        </a:p>
      </dgm:t>
    </dgm:pt>
    <dgm:pt modelId="{7EE807EC-5A2D-4B77-B4CD-B37C157A128F}" type="sibTrans" cxnId="{B1CDA160-6FEB-485A-9032-C57814CF931B}">
      <dgm:prSet/>
      <dgm:spPr/>
      <dgm:t>
        <a:bodyPr/>
        <a:lstStyle/>
        <a:p>
          <a:endParaRPr lang="en-US"/>
        </a:p>
      </dgm:t>
    </dgm:pt>
    <dgm:pt modelId="{9A9E1199-C11C-4678-A1C0-26E5BD78B043}" type="pres">
      <dgm:prSet presAssocID="{D670EF63-53D5-45D5-BC2D-B73CADCB9072}" presName="linear" presStyleCnt="0">
        <dgm:presLayoutVars>
          <dgm:animLvl val="lvl"/>
          <dgm:resizeHandles val="exact"/>
        </dgm:presLayoutVars>
      </dgm:prSet>
      <dgm:spPr/>
    </dgm:pt>
    <dgm:pt modelId="{C132223D-5A56-4097-A435-E6ABFE400374}" type="pres">
      <dgm:prSet presAssocID="{D7A0A341-8B1D-4E78-9A87-CFACDDAD91F6}" presName="parentText" presStyleLbl="node1" presStyleIdx="0" presStyleCnt="2">
        <dgm:presLayoutVars>
          <dgm:chMax val="0"/>
          <dgm:bulletEnabled val="1"/>
        </dgm:presLayoutVars>
      </dgm:prSet>
      <dgm:spPr/>
    </dgm:pt>
    <dgm:pt modelId="{24D1B8AF-86FB-42D4-9E21-8A9BDF1F664D}" type="pres">
      <dgm:prSet presAssocID="{137AD2A2-22F6-46CC-8A9D-A5A1CB6F0D1A}" presName="spacer" presStyleCnt="0"/>
      <dgm:spPr/>
    </dgm:pt>
    <dgm:pt modelId="{2FDB0CA7-5B31-43D4-A3B0-8DD5FAED9203}" type="pres">
      <dgm:prSet presAssocID="{869F0964-0999-48E6-A15D-D13B05963CCD}" presName="parentText" presStyleLbl="node1" presStyleIdx="1" presStyleCnt="2">
        <dgm:presLayoutVars>
          <dgm:chMax val="0"/>
          <dgm:bulletEnabled val="1"/>
        </dgm:presLayoutVars>
      </dgm:prSet>
      <dgm:spPr/>
    </dgm:pt>
  </dgm:ptLst>
  <dgm:cxnLst>
    <dgm:cxn modelId="{B1CDA160-6FEB-485A-9032-C57814CF931B}" srcId="{D670EF63-53D5-45D5-BC2D-B73CADCB9072}" destId="{869F0964-0999-48E6-A15D-D13B05963CCD}" srcOrd="1" destOrd="0" parTransId="{5E09905A-EA47-4C84-9D26-5D8E9DB8FAB7}" sibTransId="{7EE807EC-5A2D-4B77-B4CD-B37C157A128F}"/>
    <dgm:cxn modelId="{DF3A396B-B496-468C-8788-B11906F5C914}" type="presOf" srcId="{D7A0A341-8B1D-4E78-9A87-CFACDDAD91F6}" destId="{C132223D-5A56-4097-A435-E6ABFE400374}" srcOrd="0" destOrd="0" presId="urn:microsoft.com/office/officeart/2005/8/layout/vList2"/>
    <dgm:cxn modelId="{6D12EB7B-13F9-494D-9A0A-C3223A2CC375}" type="presOf" srcId="{D670EF63-53D5-45D5-BC2D-B73CADCB9072}" destId="{9A9E1199-C11C-4678-A1C0-26E5BD78B043}" srcOrd="0" destOrd="0" presId="urn:microsoft.com/office/officeart/2005/8/layout/vList2"/>
    <dgm:cxn modelId="{293207BF-E108-4198-9008-117B6AE05D6A}" type="presOf" srcId="{869F0964-0999-48E6-A15D-D13B05963CCD}" destId="{2FDB0CA7-5B31-43D4-A3B0-8DD5FAED9203}" srcOrd="0" destOrd="0" presId="urn:microsoft.com/office/officeart/2005/8/layout/vList2"/>
    <dgm:cxn modelId="{463320CF-25F1-4D2C-A686-1946573E8EFF}" srcId="{D670EF63-53D5-45D5-BC2D-B73CADCB9072}" destId="{D7A0A341-8B1D-4E78-9A87-CFACDDAD91F6}" srcOrd="0" destOrd="0" parTransId="{B2E50430-DE8B-4624-BC4E-343A9547C233}" sibTransId="{137AD2A2-22F6-46CC-8A9D-A5A1CB6F0D1A}"/>
    <dgm:cxn modelId="{07D6673F-7D44-4A49-B00C-0988862B2D30}" type="presParOf" srcId="{9A9E1199-C11C-4678-A1C0-26E5BD78B043}" destId="{C132223D-5A56-4097-A435-E6ABFE400374}" srcOrd="0" destOrd="0" presId="urn:microsoft.com/office/officeart/2005/8/layout/vList2"/>
    <dgm:cxn modelId="{88D4CD8D-6018-4D45-B65B-AF6A513C301E}" type="presParOf" srcId="{9A9E1199-C11C-4678-A1C0-26E5BD78B043}" destId="{24D1B8AF-86FB-42D4-9E21-8A9BDF1F664D}" srcOrd="1" destOrd="0" presId="urn:microsoft.com/office/officeart/2005/8/layout/vList2"/>
    <dgm:cxn modelId="{AD40F644-BA43-44EF-AE8B-7F8FB1CC1D4E}" type="presParOf" srcId="{9A9E1199-C11C-4678-A1C0-26E5BD78B043}" destId="{2FDB0CA7-5B31-43D4-A3B0-8DD5FAED9203}"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AC6ED73-757D-4653-9269-B6F2FAAC9C08}" type="doc">
      <dgm:prSet loTypeId="urn:microsoft.com/office/officeart/2005/8/layout/target3" loCatId="relationship" qsTypeId="urn:microsoft.com/office/officeart/2005/8/quickstyle/simple1" qsCatId="simple" csTypeId="urn:microsoft.com/office/officeart/2005/8/colors/accent0_1" csCatId="mainScheme"/>
      <dgm:spPr/>
      <dgm:t>
        <a:bodyPr/>
        <a:lstStyle/>
        <a:p>
          <a:endParaRPr lang="en-US"/>
        </a:p>
      </dgm:t>
    </dgm:pt>
    <dgm:pt modelId="{039F8753-E100-4095-8524-76C30EDFA76C}">
      <dgm:prSet/>
      <dgm:spPr/>
      <dgm:t>
        <a:bodyPr/>
        <a:lstStyle/>
        <a:p>
          <a:pPr rtl="0"/>
          <a:r>
            <a:rPr lang="en-GB" b="1"/>
            <a:t>Sustainability protects our ecosystem, improves our lives, and also protects natural resources for the present and future generations. Among other sectors, the hotel and hospitality sector impacts our environment adversely. </a:t>
          </a:r>
          <a:endParaRPr lang="en-US"/>
        </a:p>
      </dgm:t>
    </dgm:pt>
    <dgm:pt modelId="{823D9656-9144-406A-941E-6104370CD070}" type="parTrans" cxnId="{DB1BBAC3-8D60-4605-99A8-7E1B186BC114}">
      <dgm:prSet/>
      <dgm:spPr/>
      <dgm:t>
        <a:bodyPr/>
        <a:lstStyle/>
        <a:p>
          <a:endParaRPr lang="en-US"/>
        </a:p>
      </dgm:t>
    </dgm:pt>
    <dgm:pt modelId="{E5967137-23AF-424D-92DE-596568AF8BB8}" type="sibTrans" cxnId="{DB1BBAC3-8D60-4605-99A8-7E1B186BC114}">
      <dgm:prSet/>
      <dgm:spPr/>
      <dgm:t>
        <a:bodyPr/>
        <a:lstStyle/>
        <a:p>
          <a:endParaRPr lang="en-US"/>
        </a:p>
      </dgm:t>
    </dgm:pt>
    <dgm:pt modelId="{D96F0955-B3F2-45C0-B685-20492AB47E27}">
      <dgm:prSet/>
      <dgm:spPr/>
      <dgm:t>
        <a:bodyPr/>
        <a:lstStyle/>
        <a:p>
          <a:pPr rtl="0"/>
          <a:r>
            <a:rPr lang="en-GB" b="1"/>
            <a:t>According to </a:t>
          </a:r>
          <a:r>
            <a:rPr lang="en-US" b="1"/>
            <a:t>(Cavagnaro, 2018), the </a:t>
          </a:r>
          <a:r>
            <a:rPr lang="en-GB" b="1"/>
            <a:t>hotel industry omits 8% of total world greenhouse gases. Through taking green initiatives, the hotel industry can reduce the use of plastic in their daily operations. According to many researchers, using single-use plastics is a big contributor to environmental pollution. Now, it is time to be eco-friendly in case of delivering goods and services which have no impact to the environment.</a:t>
          </a:r>
          <a:endParaRPr lang="en-US"/>
        </a:p>
      </dgm:t>
    </dgm:pt>
    <dgm:pt modelId="{88E2E3E8-74C0-4B06-9AB8-689EC110F646}" type="parTrans" cxnId="{B6B76486-E178-4F29-B9DD-767B143D4844}">
      <dgm:prSet/>
      <dgm:spPr/>
      <dgm:t>
        <a:bodyPr/>
        <a:lstStyle/>
        <a:p>
          <a:endParaRPr lang="en-US"/>
        </a:p>
      </dgm:t>
    </dgm:pt>
    <dgm:pt modelId="{3F5A6DA9-C02B-49C9-A50F-7B906A551FF8}" type="sibTrans" cxnId="{B6B76486-E178-4F29-B9DD-767B143D4844}">
      <dgm:prSet/>
      <dgm:spPr/>
      <dgm:t>
        <a:bodyPr/>
        <a:lstStyle/>
        <a:p>
          <a:endParaRPr lang="en-US"/>
        </a:p>
      </dgm:t>
    </dgm:pt>
    <dgm:pt modelId="{4A7C6E2B-A31C-450F-B11B-3E9E6A8BE486}">
      <dgm:prSet/>
      <dgm:spPr/>
      <dgm:t>
        <a:bodyPr/>
        <a:lstStyle/>
        <a:p>
          <a:pPr rtl="0"/>
          <a:r>
            <a:rPr lang="en-GB" b="1"/>
            <a:t>Hotel organisations must use bamboo or silver cutlery, recyclable paper packaging, glass bottles, paper straw, purchasing eco-friendly products and so on. In addition to that, creating awareness among customers in case of bringing their hygiene items not using the plastic bottles which are provided by hotels. </a:t>
          </a:r>
          <a:endParaRPr lang="en-US"/>
        </a:p>
      </dgm:t>
    </dgm:pt>
    <dgm:pt modelId="{35BFD4A7-A419-4854-8B2B-C2B61E4A9A31}" type="parTrans" cxnId="{8D335B3F-3F1D-4478-A51A-40B7561BA8A8}">
      <dgm:prSet/>
      <dgm:spPr/>
      <dgm:t>
        <a:bodyPr/>
        <a:lstStyle/>
        <a:p>
          <a:endParaRPr lang="en-US"/>
        </a:p>
      </dgm:t>
    </dgm:pt>
    <dgm:pt modelId="{B543713E-C2B3-4993-B5F5-0AAA537103A4}" type="sibTrans" cxnId="{8D335B3F-3F1D-4478-A51A-40B7561BA8A8}">
      <dgm:prSet/>
      <dgm:spPr/>
      <dgm:t>
        <a:bodyPr/>
        <a:lstStyle/>
        <a:p>
          <a:endParaRPr lang="en-US"/>
        </a:p>
      </dgm:t>
    </dgm:pt>
    <dgm:pt modelId="{A83C5C9C-1922-4809-A145-AB7AE9D97E3F}" type="pres">
      <dgm:prSet presAssocID="{9AC6ED73-757D-4653-9269-B6F2FAAC9C08}" presName="Name0" presStyleCnt="0">
        <dgm:presLayoutVars>
          <dgm:chMax val="7"/>
          <dgm:dir/>
          <dgm:animLvl val="lvl"/>
          <dgm:resizeHandles val="exact"/>
        </dgm:presLayoutVars>
      </dgm:prSet>
      <dgm:spPr/>
    </dgm:pt>
    <dgm:pt modelId="{4943E50C-FB88-4E67-98FD-AEBCD39945FD}" type="pres">
      <dgm:prSet presAssocID="{039F8753-E100-4095-8524-76C30EDFA76C}" presName="circle1" presStyleLbl="node1" presStyleIdx="0" presStyleCnt="3" custLinFactNeighborY="635"/>
      <dgm:spPr/>
    </dgm:pt>
    <dgm:pt modelId="{5B3FC18E-8860-4143-875D-491FD6D182E4}" type="pres">
      <dgm:prSet presAssocID="{039F8753-E100-4095-8524-76C30EDFA76C}" presName="space" presStyleCnt="0"/>
      <dgm:spPr/>
    </dgm:pt>
    <dgm:pt modelId="{938EEF89-691B-4AF6-A87C-97D27173C984}" type="pres">
      <dgm:prSet presAssocID="{039F8753-E100-4095-8524-76C30EDFA76C}" presName="rect1" presStyleLbl="alignAcc1" presStyleIdx="0" presStyleCnt="3"/>
      <dgm:spPr/>
    </dgm:pt>
    <dgm:pt modelId="{72C9D4E1-9CC7-4412-B9B1-72268D8C88C7}" type="pres">
      <dgm:prSet presAssocID="{D96F0955-B3F2-45C0-B685-20492AB47E27}" presName="vertSpace2" presStyleLbl="node1" presStyleIdx="0" presStyleCnt="3"/>
      <dgm:spPr/>
    </dgm:pt>
    <dgm:pt modelId="{64B3E36F-3A10-4839-967A-161993D41B07}" type="pres">
      <dgm:prSet presAssocID="{D96F0955-B3F2-45C0-B685-20492AB47E27}" presName="circle2" presStyleLbl="node1" presStyleIdx="1" presStyleCnt="3"/>
      <dgm:spPr/>
    </dgm:pt>
    <dgm:pt modelId="{72C15D73-2576-44A3-B99C-A392082D3120}" type="pres">
      <dgm:prSet presAssocID="{D96F0955-B3F2-45C0-B685-20492AB47E27}" presName="rect2" presStyleLbl="alignAcc1" presStyleIdx="1" presStyleCnt="3"/>
      <dgm:spPr/>
    </dgm:pt>
    <dgm:pt modelId="{DD57D1E1-52D5-4B2A-BDEE-C7F1972F5E2B}" type="pres">
      <dgm:prSet presAssocID="{4A7C6E2B-A31C-450F-B11B-3E9E6A8BE486}" presName="vertSpace3" presStyleLbl="node1" presStyleIdx="1" presStyleCnt="3"/>
      <dgm:spPr/>
    </dgm:pt>
    <dgm:pt modelId="{129A9058-EA58-47BA-9602-DA7CB5C1DD2D}" type="pres">
      <dgm:prSet presAssocID="{4A7C6E2B-A31C-450F-B11B-3E9E6A8BE486}" presName="circle3" presStyleLbl="node1" presStyleIdx="2" presStyleCnt="3"/>
      <dgm:spPr/>
    </dgm:pt>
    <dgm:pt modelId="{885575E7-1223-4BF4-8122-06BF07043811}" type="pres">
      <dgm:prSet presAssocID="{4A7C6E2B-A31C-450F-B11B-3E9E6A8BE486}" presName="rect3" presStyleLbl="alignAcc1" presStyleIdx="2" presStyleCnt="3"/>
      <dgm:spPr/>
    </dgm:pt>
    <dgm:pt modelId="{DB697B43-F8AC-434F-9A4C-080943422808}" type="pres">
      <dgm:prSet presAssocID="{039F8753-E100-4095-8524-76C30EDFA76C}" presName="rect1ParTxNoCh" presStyleLbl="alignAcc1" presStyleIdx="2" presStyleCnt="3">
        <dgm:presLayoutVars>
          <dgm:chMax val="1"/>
          <dgm:bulletEnabled val="1"/>
        </dgm:presLayoutVars>
      </dgm:prSet>
      <dgm:spPr/>
    </dgm:pt>
    <dgm:pt modelId="{99074C2A-AAE7-4FBB-8B30-5072702BF729}" type="pres">
      <dgm:prSet presAssocID="{D96F0955-B3F2-45C0-B685-20492AB47E27}" presName="rect2ParTxNoCh" presStyleLbl="alignAcc1" presStyleIdx="2" presStyleCnt="3">
        <dgm:presLayoutVars>
          <dgm:chMax val="1"/>
          <dgm:bulletEnabled val="1"/>
        </dgm:presLayoutVars>
      </dgm:prSet>
      <dgm:spPr/>
    </dgm:pt>
    <dgm:pt modelId="{A03B48CA-F823-4159-8B56-A189D40EA24C}" type="pres">
      <dgm:prSet presAssocID="{4A7C6E2B-A31C-450F-B11B-3E9E6A8BE486}" presName="rect3ParTxNoCh" presStyleLbl="alignAcc1" presStyleIdx="2" presStyleCnt="3">
        <dgm:presLayoutVars>
          <dgm:chMax val="1"/>
          <dgm:bulletEnabled val="1"/>
        </dgm:presLayoutVars>
      </dgm:prSet>
      <dgm:spPr/>
    </dgm:pt>
  </dgm:ptLst>
  <dgm:cxnLst>
    <dgm:cxn modelId="{208FC30B-26C1-482C-AA63-36DFADCD78E2}" type="presOf" srcId="{9AC6ED73-757D-4653-9269-B6F2FAAC9C08}" destId="{A83C5C9C-1922-4809-A145-AB7AE9D97E3F}" srcOrd="0" destOrd="0" presId="urn:microsoft.com/office/officeart/2005/8/layout/target3"/>
    <dgm:cxn modelId="{8D335B3F-3F1D-4478-A51A-40B7561BA8A8}" srcId="{9AC6ED73-757D-4653-9269-B6F2FAAC9C08}" destId="{4A7C6E2B-A31C-450F-B11B-3E9E6A8BE486}" srcOrd="2" destOrd="0" parTransId="{35BFD4A7-A419-4854-8B2B-C2B61E4A9A31}" sibTransId="{B543713E-C2B3-4993-B5F5-0AAA537103A4}"/>
    <dgm:cxn modelId="{6DAC4048-6256-422F-A461-B04CEB9380A4}" type="presOf" srcId="{D96F0955-B3F2-45C0-B685-20492AB47E27}" destId="{99074C2A-AAE7-4FBB-8B30-5072702BF729}" srcOrd="1" destOrd="0" presId="urn:microsoft.com/office/officeart/2005/8/layout/target3"/>
    <dgm:cxn modelId="{4BBE5669-9000-4243-B40D-0FA6D4D9675B}" type="presOf" srcId="{4A7C6E2B-A31C-450F-B11B-3E9E6A8BE486}" destId="{A03B48CA-F823-4159-8B56-A189D40EA24C}" srcOrd="1" destOrd="0" presId="urn:microsoft.com/office/officeart/2005/8/layout/target3"/>
    <dgm:cxn modelId="{E0DAC554-F823-40EC-8AFB-991DDA943FFA}" type="presOf" srcId="{039F8753-E100-4095-8524-76C30EDFA76C}" destId="{938EEF89-691B-4AF6-A87C-97D27173C984}" srcOrd="0" destOrd="0" presId="urn:microsoft.com/office/officeart/2005/8/layout/target3"/>
    <dgm:cxn modelId="{1DFECA74-9405-48AF-A3A2-08D4599D4924}" type="presOf" srcId="{D96F0955-B3F2-45C0-B685-20492AB47E27}" destId="{72C15D73-2576-44A3-B99C-A392082D3120}" srcOrd="0" destOrd="0" presId="urn:microsoft.com/office/officeart/2005/8/layout/target3"/>
    <dgm:cxn modelId="{B6B76486-E178-4F29-B9DD-767B143D4844}" srcId="{9AC6ED73-757D-4653-9269-B6F2FAAC9C08}" destId="{D96F0955-B3F2-45C0-B685-20492AB47E27}" srcOrd="1" destOrd="0" parTransId="{88E2E3E8-74C0-4B06-9AB8-689EC110F646}" sibTransId="{3F5A6DA9-C02B-49C9-A50F-7B906A551FF8}"/>
    <dgm:cxn modelId="{DB1BBAC3-8D60-4605-99A8-7E1B186BC114}" srcId="{9AC6ED73-757D-4653-9269-B6F2FAAC9C08}" destId="{039F8753-E100-4095-8524-76C30EDFA76C}" srcOrd="0" destOrd="0" parTransId="{823D9656-9144-406A-941E-6104370CD070}" sibTransId="{E5967137-23AF-424D-92DE-596568AF8BB8}"/>
    <dgm:cxn modelId="{6C1625F8-6147-4966-AB72-5F8577194EB3}" type="presOf" srcId="{039F8753-E100-4095-8524-76C30EDFA76C}" destId="{DB697B43-F8AC-434F-9A4C-080943422808}" srcOrd="1" destOrd="0" presId="urn:microsoft.com/office/officeart/2005/8/layout/target3"/>
    <dgm:cxn modelId="{41B4C4F9-C4FD-42BC-9E9A-30CCEC01B5D1}" type="presOf" srcId="{4A7C6E2B-A31C-450F-B11B-3E9E6A8BE486}" destId="{885575E7-1223-4BF4-8122-06BF07043811}" srcOrd="0" destOrd="0" presId="urn:microsoft.com/office/officeart/2005/8/layout/target3"/>
    <dgm:cxn modelId="{13239D13-3BCD-4970-9909-A45FE99B5E9E}" type="presParOf" srcId="{A83C5C9C-1922-4809-A145-AB7AE9D97E3F}" destId="{4943E50C-FB88-4E67-98FD-AEBCD39945FD}" srcOrd="0" destOrd="0" presId="urn:microsoft.com/office/officeart/2005/8/layout/target3"/>
    <dgm:cxn modelId="{C003D736-880E-42DD-8CB2-72795243E594}" type="presParOf" srcId="{A83C5C9C-1922-4809-A145-AB7AE9D97E3F}" destId="{5B3FC18E-8860-4143-875D-491FD6D182E4}" srcOrd="1" destOrd="0" presId="urn:microsoft.com/office/officeart/2005/8/layout/target3"/>
    <dgm:cxn modelId="{495B2DA1-0424-4B1F-AE20-299A038AA2F9}" type="presParOf" srcId="{A83C5C9C-1922-4809-A145-AB7AE9D97E3F}" destId="{938EEF89-691B-4AF6-A87C-97D27173C984}" srcOrd="2" destOrd="0" presId="urn:microsoft.com/office/officeart/2005/8/layout/target3"/>
    <dgm:cxn modelId="{80CD6213-C391-4EB7-B216-4325CCAAA236}" type="presParOf" srcId="{A83C5C9C-1922-4809-A145-AB7AE9D97E3F}" destId="{72C9D4E1-9CC7-4412-B9B1-72268D8C88C7}" srcOrd="3" destOrd="0" presId="urn:microsoft.com/office/officeart/2005/8/layout/target3"/>
    <dgm:cxn modelId="{11770BC8-95C6-45B8-A212-421B412FAD9C}" type="presParOf" srcId="{A83C5C9C-1922-4809-A145-AB7AE9D97E3F}" destId="{64B3E36F-3A10-4839-967A-161993D41B07}" srcOrd="4" destOrd="0" presId="urn:microsoft.com/office/officeart/2005/8/layout/target3"/>
    <dgm:cxn modelId="{7206C39A-58DB-4609-A991-F08466E1875D}" type="presParOf" srcId="{A83C5C9C-1922-4809-A145-AB7AE9D97E3F}" destId="{72C15D73-2576-44A3-B99C-A392082D3120}" srcOrd="5" destOrd="0" presId="urn:microsoft.com/office/officeart/2005/8/layout/target3"/>
    <dgm:cxn modelId="{12FE5F4B-2E79-4FBA-AA20-1BF10CE2B423}" type="presParOf" srcId="{A83C5C9C-1922-4809-A145-AB7AE9D97E3F}" destId="{DD57D1E1-52D5-4B2A-BDEE-C7F1972F5E2B}" srcOrd="6" destOrd="0" presId="urn:microsoft.com/office/officeart/2005/8/layout/target3"/>
    <dgm:cxn modelId="{87CE9FB4-F2C0-4EDC-8F0D-75A26DCD0EE8}" type="presParOf" srcId="{A83C5C9C-1922-4809-A145-AB7AE9D97E3F}" destId="{129A9058-EA58-47BA-9602-DA7CB5C1DD2D}" srcOrd="7" destOrd="0" presId="urn:microsoft.com/office/officeart/2005/8/layout/target3"/>
    <dgm:cxn modelId="{1219CDAD-866A-4F3D-91AD-670A7637AE7E}" type="presParOf" srcId="{A83C5C9C-1922-4809-A145-AB7AE9D97E3F}" destId="{885575E7-1223-4BF4-8122-06BF07043811}" srcOrd="8" destOrd="0" presId="urn:microsoft.com/office/officeart/2005/8/layout/target3"/>
    <dgm:cxn modelId="{DAD84917-8E2F-4C26-9BAF-5498EC10AF3B}" type="presParOf" srcId="{A83C5C9C-1922-4809-A145-AB7AE9D97E3F}" destId="{DB697B43-F8AC-434F-9A4C-080943422808}" srcOrd="9" destOrd="0" presId="urn:microsoft.com/office/officeart/2005/8/layout/target3"/>
    <dgm:cxn modelId="{51AC6A0A-56CB-4864-8E92-B0F0A22B3C7A}" type="presParOf" srcId="{A83C5C9C-1922-4809-A145-AB7AE9D97E3F}" destId="{99074C2A-AAE7-4FBB-8B30-5072702BF729}" srcOrd="10" destOrd="0" presId="urn:microsoft.com/office/officeart/2005/8/layout/target3"/>
    <dgm:cxn modelId="{C19B345B-5B45-437B-A2DA-CAD8C79721EF}" type="presParOf" srcId="{A83C5C9C-1922-4809-A145-AB7AE9D97E3F}" destId="{A03B48CA-F823-4159-8B56-A189D40EA24C}" srcOrd="11"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4AD10C7-6832-407C-90E0-5194C74424D0}" type="doc">
      <dgm:prSet loTypeId="urn:microsoft.com/office/officeart/2008/layout/LinedList" loCatId="hierarchy" qsTypeId="urn:microsoft.com/office/officeart/2005/8/quickstyle/simple1" qsCatId="simple" csTypeId="urn:microsoft.com/office/officeart/2005/8/colors/accent1_2" csCatId="accent1"/>
      <dgm:spPr/>
      <dgm:t>
        <a:bodyPr/>
        <a:lstStyle/>
        <a:p>
          <a:endParaRPr lang="en-US"/>
        </a:p>
      </dgm:t>
    </dgm:pt>
    <dgm:pt modelId="{03F5F8A9-DC7F-4B29-BCD6-6882DFB9CA10}">
      <dgm:prSet/>
      <dgm:spPr/>
      <dgm:t>
        <a:bodyPr/>
        <a:lstStyle/>
        <a:p>
          <a:pPr rtl="0"/>
          <a:r>
            <a:rPr lang="en-US" b="1" dirty="0"/>
            <a:t>Political Factors</a:t>
          </a:r>
          <a:endParaRPr lang="en-US" dirty="0"/>
        </a:p>
      </dgm:t>
    </dgm:pt>
    <dgm:pt modelId="{8626AA2D-FE09-49B3-B8C2-2C3613E1B9B4}" type="parTrans" cxnId="{49895D64-9932-4744-959F-DD0BC9148598}">
      <dgm:prSet/>
      <dgm:spPr/>
      <dgm:t>
        <a:bodyPr/>
        <a:lstStyle/>
        <a:p>
          <a:endParaRPr lang="en-US"/>
        </a:p>
      </dgm:t>
    </dgm:pt>
    <dgm:pt modelId="{E74F6730-C142-4749-90D0-FD3DBA65198E}" type="sibTrans" cxnId="{49895D64-9932-4744-959F-DD0BC9148598}">
      <dgm:prSet/>
      <dgm:spPr/>
      <dgm:t>
        <a:bodyPr/>
        <a:lstStyle/>
        <a:p>
          <a:endParaRPr lang="en-US"/>
        </a:p>
      </dgm:t>
    </dgm:pt>
    <dgm:pt modelId="{5D09DFD8-4B63-47C4-8D70-B318923A63F5}">
      <dgm:prSet/>
      <dgm:spPr/>
      <dgm:t>
        <a:bodyPr/>
        <a:lstStyle/>
        <a:p>
          <a:pPr rtl="0"/>
          <a:r>
            <a:rPr lang="en-US" b="1"/>
            <a:t>The impact of political factors affect the hotel chain vastly including changes in government can provide facilities to other competitors in case of using single-use plastics or don’t pressure about following the rules and regulations of the government to protect the environment</a:t>
          </a:r>
          <a:r>
            <a:rPr lang="en-GB" b="1"/>
            <a:t>(Baker, 2016)</a:t>
          </a:r>
          <a:r>
            <a:rPr lang="en-US" b="1"/>
            <a:t>. </a:t>
          </a:r>
          <a:endParaRPr lang="en-US"/>
        </a:p>
      </dgm:t>
    </dgm:pt>
    <dgm:pt modelId="{E52F4FE4-DD14-4A63-B30A-719F7341A117}" type="parTrans" cxnId="{715CCCE1-B51F-45B5-A8F5-E788A9204571}">
      <dgm:prSet/>
      <dgm:spPr/>
      <dgm:t>
        <a:bodyPr/>
        <a:lstStyle/>
        <a:p>
          <a:endParaRPr lang="en-US"/>
        </a:p>
      </dgm:t>
    </dgm:pt>
    <dgm:pt modelId="{1EC11E3A-1E29-4E0D-94E2-40C68424EE1B}" type="sibTrans" cxnId="{715CCCE1-B51F-45B5-A8F5-E788A9204571}">
      <dgm:prSet/>
      <dgm:spPr/>
      <dgm:t>
        <a:bodyPr/>
        <a:lstStyle/>
        <a:p>
          <a:endParaRPr lang="en-US"/>
        </a:p>
      </dgm:t>
    </dgm:pt>
    <dgm:pt modelId="{A9069696-1A82-4892-84B1-31CBDF5ECE06}">
      <dgm:prSet/>
      <dgm:spPr/>
      <dgm:t>
        <a:bodyPr/>
        <a:lstStyle/>
        <a:p>
          <a:pPr rtl="0"/>
          <a:r>
            <a:rPr lang="en-US" b="1"/>
            <a:t>Economic Factors</a:t>
          </a:r>
          <a:endParaRPr lang="en-US"/>
        </a:p>
      </dgm:t>
    </dgm:pt>
    <dgm:pt modelId="{A608E01C-2BF2-45AD-9D52-9A0D7489A526}" type="parTrans" cxnId="{5C22A6E0-0F34-42A5-9ED1-FDB72D97EF41}">
      <dgm:prSet/>
      <dgm:spPr/>
      <dgm:t>
        <a:bodyPr/>
        <a:lstStyle/>
        <a:p>
          <a:endParaRPr lang="en-US"/>
        </a:p>
      </dgm:t>
    </dgm:pt>
    <dgm:pt modelId="{E41FC4B9-B99C-4B4A-8D18-77AA325F76B9}" type="sibTrans" cxnId="{5C22A6E0-0F34-42A5-9ED1-FDB72D97EF41}">
      <dgm:prSet/>
      <dgm:spPr/>
      <dgm:t>
        <a:bodyPr/>
        <a:lstStyle/>
        <a:p>
          <a:endParaRPr lang="en-US"/>
        </a:p>
      </dgm:t>
    </dgm:pt>
    <dgm:pt modelId="{56398DB5-38B0-429F-8056-D3F2742398C3}">
      <dgm:prSet/>
      <dgm:spPr/>
      <dgm:t>
        <a:bodyPr/>
        <a:lstStyle/>
        <a:p>
          <a:pPr rtl="0"/>
          <a:r>
            <a:rPr lang="en-US" b="1" dirty="0"/>
            <a:t>When the economy is facing recession, inflation, instability, unemployment that impact the hotel industry in a direct way.  For example, if the economy is at the instable position, people attempt to travel less. If people have enough money, they book luxury hotels </a:t>
          </a:r>
          <a:r>
            <a:rPr lang="en-GB" b="1" dirty="0"/>
            <a:t>(Chan and Hsu, 2016)</a:t>
          </a:r>
          <a:r>
            <a:rPr lang="en-US" b="1" dirty="0"/>
            <a:t>. If Marriott Hotel chain expends more money in using single-use plastic items, the hotel chain need to charge high prices. </a:t>
          </a:r>
          <a:endParaRPr lang="en-US" dirty="0"/>
        </a:p>
      </dgm:t>
    </dgm:pt>
    <dgm:pt modelId="{7E6558AF-F42A-43D7-AF1B-7EB156329A76}" type="parTrans" cxnId="{950B3BF0-1A20-434D-9A5E-905D26BE437B}">
      <dgm:prSet/>
      <dgm:spPr/>
      <dgm:t>
        <a:bodyPr/>
        <a:lstStyle/>
        <a:p>
          <a:endParaRPr lang="en-US"/>
        </a:p>
      </dgm:t>
    </dgm:pt>
    <dgm:pt modelId="{93808351-4345-43B3-9268-8A5E3A20766E}" type="sibTrans" cxnId="{950B3BF0-1A20-434D-9A5E-905D26BE437B}">
      <dgm:prSet/>
      <dgm:spPr/>
      <dgm:t>
        <a:bodyPr/>
        <a:lstStyle/>
        <a:p>
          <a:endParaRPr lang="en-US"/>
        </a:p>
      </dgm:t>
    </dgm:pt>
    <dgm:pt modelId="{74C270C0-062E-46E0-AC7E-16E7C8A369C7}" type="pres">
      <dgm:prSet presAssocID="{A4AD10C7-6832-407C-90E0-5194C74424D0}" presName="vert0" presStyleCnt="0">
        <dgm:presLayoutVars>
          <dgm:dir/>
          <dgm:animOne val="branch"/>
          <dgm:animLvl val="lvl"/>
        </dgm:presLayoutVars>
      </dgm:prSet>
      <dgm:spPr/>
    </dgm:pt>
    <dgm:pt modelId="{6DB0EB2C-DF63-4AD9-BD86-637E21A16A21}" type="pres">
      <dgm:prSet presAssocID="{03F5F8A9-DC7F-4B29-BCD6-6882DFB9CA10}" presName="thickLine" presStyleLbl="alignNode1" presStyleIdx="0" presStyleCnt="2"/>
      <dgm:spPr/>
    </dgm:pt>
    <dgm:pt modelId="{E9376768-1709-4F95-95DF-113E85C4F5DC}" type="pres">
      <dgm:prSet presAssocID="{03F5F8A9-DC7F-4B29-BCD6-6882DFB9CA10}" presName="horz1" presStyleCnt="0"/>
      <dgm:spPr/>
    </dgm:pt>
    <dgm:pt modelId="{AD2ABA7C-013B-42B8-929E-69ADBFEB8444}" type="pres">
      <dgm:prSet presAssocID="{03F5F8A9-DC7F-4B29-BCD6-6882DFB9CA10}" presName="tx1" presStyleLbl="revTx" presStyleIdx="0" presStyleCnt="4"/>
      <dgm:spPr/>
    </dgm:pt>
    <dgm:pt modelId="{FFD7D1B6-4A56-43EA-9E20-43D4AC303698}" type="pres">
      <dgm:prSet presAssocID="{03F5F8A9-DC7F-4B29-BCD6-6882DFB9CA10}" presName="vert1" presStyleCnt="0"/>
      <dgm:spPr/>
    </dgm:pt>
    <dgm:pt modelId="{587C3D75-D514-433A-9B15-444E03E4FE04}" type="pres">
      <dgm:prSet presAssocID="{5D09DFD8-4B63-47C4-8D70-B318923A63F5}" presName="vertSpace2a" presStyleCnt="0"/>
      <dgm:spPr/>
    </dgm:pt>
    <dgm:pt modelId="{D25A8CC3-AAC7-4EE2-85B6-9D01301FAF88}" type="pres">
      <dgm:prSet presAssocID="{5D09DFD8-4B63-47C4-8D70-B318923A63F5}" presName="horz2" presStyleCnt="0"/>
      <dgm:spPr/>
    </dgm:pt>
    <dgm:pt modelId="{85DC3020-B13C-4AF6-A43E-1FB9F9D8E5CC}" type="pres">
      <dgm:prSet presAssocID="{5D09DFD8-4B63-47C4-8D70-B318923A63F5}" presName="horzSpace2" presStyleCnt="0"/>
      <dgm:spPr/>
    </dgm:pt>
    <dgm:pt modelId="{644091CD-0BF2-4C8B-97DD-B3EE2E229682}" type="pres">
      <dgm:prSet presAssocID="{5D09DFD8-4B63-47C4-8D70-B318923A63F5}" presName="tx2" presStyleLbl="revTx" presStyleIdx="1" presStyleCnt="4"/>
      <dgm:spPr/>
    </dgm:pt>
    <dgm:pt modelId="{EB7EC9A6-1D98-4358-9821-8A33718EB7EC}" type="pres">
      <dgm:prSet presAssocID="{5D09DFD8-4B63-47C4-8D70-B318923A63F5}" presName="vert2" presStyleCnt="0"/>
      <dgm:spPr/>
    </dgm:pt>
    <dgm:pt modelId="{145B19F5-0243-4586-8ADB-DE765DCEFF2A}" type="pres">
      <dgm:prSet presAssocID="{5D09DFD8-4B63-47C4-8D70-B318923A63F5}" presName="thinLine2b" presStyleLbl="callout" presStyleIdx="0" presStyleCnt="2"/>
      <dgm:spPr/>
    </dgm:pt>
    <dgm:pt modelId="{8FFB7F2F-F974-4214-BEBB-ABA82C74BA4C}" type="pres">
      <dgm:prSet presAssocID="{5D09DFD8-4B63-47C4-8D70-B318923A63F5}" presName="vertSpace2b" presStyleCnt="0"/>
      <dgm:spPr/>
    </dgm:pt>
    <dgm:pt modelId="{49D7EE7D-FD62-472C-8AA5-4A83077D9402}" type="pres">
      <dgm:prSet presAssocID="{A9069696-1A82-4892-84B1-31CBDF5ECE06}" presName="thickLine" presStyleLbl="alignNode1" presStyleIdx="1" presStyleCnt="2"/>
      <dgm:spPr/>
    </dgm:pt>
    <dgm:pt modelId="{35217252-BF41-409B-9400-EE1B0347EBFB}" type="pres">
      <dgm:prSet presAssocID="{A9069696-1A82-4892-84B1-31CBDF5ECE06}" presName="horz1" presStyleCnt="0"/>
      <dgm:spPr/>
    </dgm:pt>
    <dgm:pt modelId="{E5A2967E-06CB-4552-A867-4965EC2DC5D7}" type="pres">
      <dgm:prSet presAssocID="{A9069696-1A82-4892-84B1-31CBDF5ECE06}" presName="tx1" presStyleLbl="revTx" presStyleIdx="2" presStyleCnt="4"/>
      <dgm:spPr/>
    </dgm:pt>
    <dgm:pt modelId="{CDE686FC-3732-4C55-ACB0-B136465E56E6}" type="pres">
      <dgm:prSet presAssocID="{A9069696-1A82-4892-84B1-31CBDF5ECE06}" presName="vert1" presStyleCnt="0"/>
      <dgm:spPr/>
    </dgm:pt>
    <dgm:pt modelId="{929FDACD-84C4-48EC-906C-E74169D564F4}" type="pres">
      <dgm:prSet presAssocID="{56398DB5-38B0-429F-8056-D3F2742398C3}" presName="vertSpace2a" presStyleCnt="0"/>
      <dgm:spPr/>
    </dgm:pt>
    <dgm:pt modelId="{63C84994-9F86-4C0D-BA49-9982A53E0DEB}" type="pres">
      <dgm:prSet presAssocID="{56398DB5-38B0-429F-8056-D3F2742398C3}" presName="horz2" presStyleCnt="0"/>
      <dgm:spPr/>
    </dgm:pt>
    <dgm:pt modelId="{F3CAE740-8A38-4BA8-A13C-DB6E2D69AD7A}" type="pres">
      <dgm:prSet presAssocID="{56398DB5-38B0-429F-8056-D3F2742398C3}" presName="horzSpace2" presStyleCnt="0"/>
      <dgm:spPr/>
    </dgm:pt>
    <dgm:pt modelId="{2DD9DD0E-3446-429C-A829-8CA98BAE2DDB}" type="pres">
      <dgm:prSet presAssocID="{56398DB5-38B0-429F-8056-D3F2742398C3}" presName="tx2" presStyleLbl="revTx" presStyleIdx="3" presStyleCnt="4"/>
      <dgm:spPr/>
    </dgm:pt>
    <dgm:pt modelId="{8ECEBE03-04FB-46DB-903E-F04A2A409B0C}" type="pres">
      <dgm:prSet presAssocID="{56398DB5-38B0-429F-8056-D3F2742398C3}" presName="vert2" presStyleCnt="0"/>
      <dgm:spPr/>
    </dgm:pt>
    <dgm:pt modelId="{2427C8A1-CE2F-4E91-A3C7-6D7E833CF1AD}" type="pres">
      <dgm:prSet presAssocID="{56398DB5-38B0-429F-8056-D3F2742398C3}" presName="thinLine2b" presStyleLbl="callout" presStyleIdx="1" presStyleCnt="2"/>
      <dgm:spPr/>
    </dgm:pt>
    <dgm:pt modelId="{11628B53-70C3-42C1-A3F1-2A47BF55980F}" type="pres">
      <dgm:prSet presAssocID="{56398DB5-38B0-429F-8056-D3F2742398C3}" presName="vertSpace2b" presStyleCnt="0"/>
      <dgm:spPr/>
    </dgm:pt>
  </dgm:ptLst>
  <dgm:cxnLst>
    <dgm:cxn modelId="{B9A7403D-4CD9-4360-98A4-E27E6E50A8EB}" type="presOf" srcId="{56398DB5-38B0-429F-8056-D3F2742398C3}" destId="{2DD9DD0E-3446-429C-A829-8CA98BAE2DDB}" srcOrd="0" destOrd="0" presId="urn:microsoft.com/office/officeart/2008/layout/LinedList"/>
    <dgm:cxn modelId="{0DCCC260-06CA-4350-ACF4-E574A6122EB9}" type="presOf" srcId="{5D09DFD8-4B63-47C4-8D70-B318923A63F5}" destId="{644091CD-0BF2-4C8B-97DD-B3EE2E229682}" srcOrd="0" destOrd="0" presId="urn:microsoft.com/office/officeart/2008/layout/LinedList"/>
    <dgm:cxn modelId="{49895D64-9932-4744-959F-DD0BC9148598}" srcId="{A4AD10C7-6832-407C-90E0-5194C74424D0}" destId="{03F5F8A9-DC7F-4B29-BCD6-6882DFB9CA10}" srcOrd="0" destOrd="0" parTransId="{8626AA2D-FE09-49B3-B8C2-2C3613E1B9B4}" sibTransId="{E74F6730-C142-4749-90D0-FD3DBA65198E}"/>
    <dgm:cxn modelId="{CE58D548-90E0-4BD8-A537-D02E0DBB898C}" type="presOf" srcId="{A4AD10C7-6832-407C-90E0-5194C74424D0}" destId="{74C270C0-062E-46E0-AC7E-16E7C8A369C7}" srcOrd="0" destOrd="0" presId="urn:microsoft.com/office/officeart/2008/layout/LinedList"/>
    <dgm:cxn modelId="{D88DFD4B-7CF7-4195-82F6-ECD809E9573C}" type="presOf" srcId="{A9069696-1A82-4892-84B1-31CBDF5ECE06}" destId="{E5A2967E-06CB-4552-A867-4965EC2DC5D7}" srcOrd="0" destOrd="0" presId="urn:microsoft.com/office/officeart/2008/layout/LinedList"/>
    <dgm:cxn modelId="{D4D6A0A8-8FAE-4F76-89D1-90E7D12D1E55}" type="presOf" srcId="{03F5F8A9-DC7F-4B29-BCD6-6882DFB9CA10}" destId="{AD2ABA7C-013B-42B8-929E-69ADBFEB8444}" srcOrd="0" destOrd="0" presId="urn:microsoft.com/office/officeart/2008/layout/LinedList"/>
    <dgm:cxn modelId="{5C22A6E0-0F34-42A5-9ED1-FDB72D97EF41}" srcId="{A4AD10C7-6832-407C-90E0-5194C74424D0}" destId="{A9069696-1A82-4892-84B1-31CBDF5ECE06}" srcOrd="1" destOrd="0" parTransId="{A608E01C-2BF2-45AD-9D52-9A0D7489A526}" sibTransId="{E41FC4B9-B99C-4B4A-8D18-77AA325F76B9}"/>
    <dgm:cxn modelId="{715CCCE1-B51F-45B5-A8F5-E788A9204571}" srcId="{03F5F8A9-DC7F-4B29-BCD6-6882DFB9CA10}" destId="{5D09DFD8-4B63-47C4-8D70-B318923A63F5}" srcOrd="0" destOrd="0" parTransId="{E52F4FE4-DD14-4A63-B30A-719F7341A117}" sibTransId="{1EC11E3A-1E29-4E0D-94E2-40C68424EE1B}"/>
    <dgm:cxn modelId="{950B3BF0-1A20-434D-9A5E-905D26BE437B}" srcId="{A9069696-1A82-4892-84B1-31CBDF5ECE06}" destId="{56398DB5-38B0-429F-8056-D3F2742398C3}" srcOrd="0" destOrd="0" parTransId="{7E6558AF-F42A-43D7-AF1B-7EB156329A76}" sibTransId="{93808351-4345-43B3-9268-8A5E3A20766E}"/>
    <dgm:cxn modelId="{F5DD0AA1-9600-446E-9285-E2B29677CBD0}" type="presParOf" srcId="{74C270C0-062E-46E0-AC7E-16E7C8A369C7}" destId="{6DB0EB2C-DF63-4AD9-BD86-637E21A16A21}" srcOrd="0" destOrd="0" presId="urn:microsoft.com/office/officeart/2008/layout/LinedList"/>
    <dgm:cxn modelId="{CFB04A86-5C3E-49F8-816C-ABFFC177EF2C}" type="presParOf" srcId="{74C270C0-062E-46E0-AC7E-16E7C8A369C7}" destId="{E9376768-1709-4F95-95DF-113E85C4F5DC}" srcOrd="1" destOrd="0" presId="urn:microsoft.com/office/officeart/2008/layout/LinedList"/>
    <dgm:cxn modelId="{57570B5C-9A55-42C9-85CE-57B30A0BDCC6}" type="presParOf" srcId="{E9376768-1709-4F95-95DF-113E85C4F5DC}" destId="{AD2ABA7C-013B-42B8-929E-69ADBFEB8444}" srcOrd="0" destOrd="0" presId="urn:microsoft.com/office/officeart/2008/layout/LinedList"/>
    <dgm:cxn modelId="{13065A4A-F463-4873-A1D5-13FED9A79089}" type="presParOf" srcId="{E9376768-1709-4F95-95DF-113E85C4F5DC}" destId="{FFD7D1B6-4A56-43EA-9E20-43D4AC303698}" srcOrd="1" destOrd="0" presId="urn:microsoft.com/office/officeart/2008/layout/LinedList"/>
    <dgm:cxn modelId="{64E07796-2642-42F4-A295-A848F0C4031F}" type="presParOf" srcId="{FFD7D1B6-4A56-43EA-9E20-43D4AC303698}" destId="{587C3D75-D514-433A-9B15-444E03E4FE04}" srcOrd="0" destOrd="0" presId="urn:microsoft.com/office/officeart/2008/layout/LinedList"/>
    <dgm:cxn modelId="{73B9DDBE-ED7D-4AD6-9977-A4377473F618}" type="presParOf" srcId="{FFD7D1B6-4A56-43EA-9E20-43D4AC303698}" destId="{D25A8CC3-AAC7-4EE2-85B6-9D01301FAF88}" srcOrd="1" destOrd="0" presId="urn:microsoft.com/office/officeart/2008/layout/LinedList"/>
    <dgm:cxn modelId="{B52F37BE-99B3-477E-83CB-4932FD28B5FB}" type="presParOf" srcId="{D25A8CC3-AAC7-4EE2-85B6-9D01301FAF88}" destId="{85DC3020-B13C-4AF6-A43E-1FB9F9D8E5CC}" srcOrd="0" destOrd="0" presId="urn:microsoft.com/office/officeart/2008/layout/LinedList"/>
    <dgm:cxn modelId="{710F8DEF-7DFA-4EB1-B580-0014D4821432}" type="presParOf" srcId="{D25A8CC3-AAC7-4EE2-85B6-9D01301FAF88}" destId="{644091CD-0BF2-4C8B-97DD-B3EE2E229682}" srcOrd="1" destOrd="0" presId="urn:microsoft.com/office/officeart/2008/layout/LinedList"/>
    <dgm:cxn modelId="{650012C4-5D1B-4D30-9AEE-8423A4A6C0D1}" type="presParOf" srcId="{D25A8CC3-AAC7-4EE2-85B6-9D01301FAF88}" destId="{EB7EC9A6-1D98-4358-9821-8A33718EB7EC}" srcOrd="2" destOrd="0" presId="urn:microsoft.com/office/officeart/2008/layout/LinedList"/>
    <dgm:cxn modelId="{ABFC1EBF-448F-4160-828E-35A0F349A5B7}" type="presParOf" srcId="{FFD7D1B6-4A56-43EA-9E20-43D4AC303698}" destId="{145B19F5-0243-4586-8ADB-DE765DCEFF2A}" srcOrd="2" destOrd="0" presId="urn:microsoft.com/office/officeart/2008/layout/LinedList"/>
    <dgm:cxn modelId="{D1AD93A0-A13A-4D06-AF44-C5D64CDB49CC}" type="presParOf" srcId="{FFD7D1B6-4A56-43EA-9E20-43D4AC303698}" destId="{8FFB7F2F-F974-4214-BEBB-ABA82C74BA4C}" srcOrd="3" destOrd="0" presId="urn:microsoft.com/office/officeart/2008/layout/LinedList"/>
    <dgm:cxn modelId="{85741A0F-6D92-482A-B4B1-A7FA79EF2023}" type="presParOf" srcId="{74C270C0-062E-46E0-AC7E-16E7C8A369C7}" destId="{49D7EE7D-FD62-472C-8AA5-4A83077D9402}" srcOrd="2" destOrd="0" presId="urn:microsoft.com/office/officeart/2008/layout/LinedList"/>
    <dgm:cxn modelId="{2EA98262-7723-46B3-AEE5-8F2BF4A100AB}" type="presParOf" srcId="{74C270C0-062E-46E0-AC7E-16E7C8A369C7}" destId="{35217252-BF41-409B-9400-EE1B0347EBFB}" srcOrd="3" destOrd="0" presId="urn:microsoft.com/office/officeart/2008/layout/LinedList"/>
    <dgm:cxn modelId="{B7B28F6C-49B3-481F-8DBB-39DC4B708CB9}" type="presParOf" srcId="{35217252-BF41-409B-9400-EE1B0347EBFB}" destId="{E5A2967E-06CB-4552-A867-4965EC2DC5D7}" srcOrd="0" destOrd="0" presId="urn:microsoft.com/office/officeart/2008/layout/LinedList"/>
    <dgm:cxn modelId="{D45BDF6F-CACD-4027-BBB2-B1A23259CFC5}" type="presParOf" srcId="{35217252-BF41-409B-9400-EE1B0347EBFB}" destId="{CDE686FC-3732-4C55-ACB0-B136465E56E6}" srcOrd="1" destOrd="0" presId="urn:microsoft.com/office/officeart/2008/layout/LinedList"/>
    <dgm:cxn modelId="{3030F623-E92A-4618-8FF6-366F845362CB}" type="presParOf" srcId="{CDE686FC-3732-4C55-ACB0-B136465E56E6}" destId="{929FDACD-84C4-48EC-906C-E74169D564F4}" srcOrd="0" destOrd="0" presId="urn:microsoft.com/office/officeart/2008/layout/LinedList"/>
    <dgm:cxn modelId="{AC44C6A3-BCDA-4887-8AD9-3748EEAD66FE}" type="presParOf" srcId="{CDE686FC-3732-4C55-ACB0-B136465E56E6}" destId="{63C84994-9F86-4C0D-BA49-9982A53E0DEB}" srcOrd="1" destOrd="0" presId="urn:microsoft.com/office/officeart/2008/layout/LinedList"/>
    <dgm:cxn modelId="{66FADCBA-498F-4FB6-B90F-887F66558CBA}" type="presParOf" srcId="{63C84994-9F86-4C0D-BA49-9982A53E0DEB}" destId="{F3CAE740-8A38-4BA8-A13C-DB6E2D69AD7A}" srcOrd="0" destOrd="0" presId="urn:microsoft.com/office/officeart/2008/layout/LinedList"/>
    <dgm:cxn modelId="{4D7D75D1-4AF7-4855-958A-10861A36E168}" type="presParOf" srcId="{63C84994-9F86-4C0D-BA49-9982A53E0DEB}" destId="{2DD9DD0E-3446-429C-A829-8CA98BAE2DDB}" srcOrd="1" destOrd="0" presId="urn:microsoft.com/office/officeart/2008/layout/LinedList"/>
    <dgm:cxn modelId="{B569B27E-9F40-46B2-82F2-8D9FDC125D19}" type="presParOf" srcId="{63C84994-9F86-4C0D-BA49-9982A53E0DEB}" destId="{8ECEBE03-04FB-46DB-903E-F04A2A409B0C}" srcOrd="2" destOrd="0" presId="urn:microsoft.com/office/officeart/2008/layout/LinedList"/>
    <dgm:cxn modelId="{D02F00BA-9E17-4BD7-8192-F06A47BBB4D0}" type="presParOf" srcId="{CDE686FC-3732-4C55-ACB0-B136465E56E6}" destId="{2427C8A1-CE2F-4E91-A3C7-6D7E833CF1AD}" srcOrd="2" destOrd="0" presId="urn:microsoft.com/office/officeart/2008/layout/LinedList"/>
    <dgm:cxn modelId="{9A4E761E-E84D-4216-BAF4-AFD84D72D52C}" type="presParOf" srcId="{CDE686FC-3732-4C55-ACB0-B136465E56E6}" destId="{11628B53-70C3-42C1-A3F1-2A47BF55980F}" srcOrd="3"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EAC9014-B64D-4751-B3F2-8CC6E2D09E8B}" type="doc">
      <dgm:prSet loTypeId="urn:microsoft.com/office/officeart/2005/8/layout/chevron2" loCatId="list" qsTypeId="urn:microsoft.com/office/officeart/2005/8/quickstyle/simple5" qsCatId="simple" csTypeId="urn:microsoft.com/office/officeart/2005/8/colors/accent3_2" csCatId="accent3" phldr="1"/>
      <dgm:spPr/>
      <dgm:t>
        <a:bodyPr/>
        <a:lstStyle/>
        <a:p>
          <a:endParaRPr lang="en-US"/>
        </a:p>
      </dgm:t>
    </dgm:pt>
    <dgm:pt modelId="{3F70526F-3BA2-450C-8465-82F019B1D46A}">
      <dgm:prSet/>
      <dgm:spPr/>
      <dgm:t>
        <a:bodyPr/>
        <a:lstStyle/>
        <a:p>
          <a:pPr rtl="0"/>
          <a:r>
            <a:rPr lang="en-US" b="1"/>
            <a:t>Social factors</a:t>
          </a:r>
          <a:endParaRPr lang="en-US"/>
        </a:p>
      </dgm:t>
    </dgm:pt>
    <dgm:pt modelId="{F9E6E0AC-907E-4261-A3A7-9F1C250A7E93}" type="parTrans" cxnId="{95C205A5-8A52-454F-BB28-C680F1D458C4}">
      <dgm:prSet/>
      <dgm:spPr/>
      <dgm:t>
        <a:bodyPr/>
        <a:lstStyle/>
        <a:p>
          <a:endParaRPr lang="en-US"/>
        </a:p>
      </dgm:t>
    </dgm:pt>
    <dgm:pt modelId="{EBBCF040-1376-4F3F-BD4C-2CF6CF2468EE}" type="sibTrans" cxnId="{95C205A5-8A52-454F-BB28-C680F1D458C4}">
      <dgm:prSet/>
      <dgm:spPr/>
      <dgm:t>
        <a:bodyPr/>
        <a:lstStyle/>
        <a:p>
          <a:endParaRPr lang="en-US"/>
        </a:p>
      </dgm:t>
    </dgm:pt>
    <dgm:pt modelId="{00138E03-1F33-470B-85A0-8E66AEB90CC7}">
      <dgm:prSet/>
      <dgm:spPr/>
      <dgm:t>
        <a:bodyPr/>
        <a:lstStyle/>
        <a:p>
          <a:pPr algn="just" rtl="0"/>
          <a:r>
            <a:rPr lang="en-US" b="1" dirty="0"/>
            <a:t>The selections as well as choices of customers are different because they came from different societies and cultures. As the environmental concerns are increasing, people from all age group prefer the sustainability in all the aspects. People prefer those hotels which take different initiatives to protect local culture including local food, cultural beauty and so on </a:t>
          </a:r>
          <a:r>
            <a:rPr lang="en-GB" b="1" dirty="0"/>
            <a:t>(Chia-Jung and Pei-Chun, 2014)</a:t>
          </a:r>
          <a:r>
            <a:rPr lang="en-US" b="1" dirty="0"/>
            <a:t>. </a:t>
          </a:r>
        </a:p>
      </dgm:t>
    </dgm:pt>
    <dgm:pt modelId="{6C8D6A16-9552-440A-B634-1D5A7AF2068A}" type="parTrans" cxnId="{DB55FC6E-E23A-40C8-A8AF-C38EECAC890F}">
      <dgm:prSet/>
      <dgm:spPr/>
      <dgm:t>
        <a:bodyPr/>
        <a:lstStyle/>
        <a:p>
          <a:endParaRPr lang="en-US"/>
        </a:p>
      </dgm:t>
    </dgm:pt>
    <dgm:pt modelId="{10EF546A-8375-48FB-996A-269815CE9284}" type="sibTrans" cxnId="{DB55FC6E-E23A-40C8-A8AF-C38EECAC890F}">
      <dgm:prSet/>
      <dgm:spPr/>
      <dgm:t>
        <a:bodyPr/>
        <a:lstStyle/>
        <a:p>
          <a:endParaRPr lang="en-US"/>
        </a:p>
      </dgm:t>
    </dgm:pt>
    <dgm:pt modelId="{B7FE45B7-047E-4820-8268-22691C46F70E}">
      <dgm:prSet/>
      <dgm:spPr/>
      <dgm:t>
        <a:bodyPr/>
        <a:lstStyle/>
        <a:p>
          <a:pPr rtl="0"/>
          <a:r>
            <a:rPr lang="en-US" b="1"/>
            <a:t>Technological factors</a:t>
          </a:r>
          <a:endParaRPr lang="en-US"/>
        </a:p>
      </dgm:t>
    </dgm:pt>
    <dgm:pt modelId="{216A2410-11B8-4F65-BAD4-0CADB8EF9B2C}" type="parTrans" cxnId="{7C9A9DB3-813A-4B59-BEA4-BD799B0F5605}">
      <dgm:prSet/>
      <dgm:spPr/>
      <dgm:t>
        <a:bodyPr/>
        <a:lstStyle/>
        <a:p>
          <a:endParaRPr lang="en-US"/>
        </a:p>
      </dgm:t>
    </dgm:pt>
    <dgm:pt modelId="{68A77EEA-2072-4B9F-BDC0-3E451F6A6982}" type="sibTrans" cxnId="{7C9A9DB3-813A-4B59-BEA4-BD799B0F5605}">
      <dgm:prSet/>
      <dgm:spPr/>
      <dgm:t>
        <a:bodyPr/>
        <a:lstStyle/>
        <a:p>
          <a:endParaRPr lang="en-US"/>
        </a:p>
      </dgm:t>
    </dgm:pt>
    <dgm:pt modelId="{36657408-CBDB-4642-B976-F129B55E482E}">
      <dgm:prSet/>
      <dgm:spPr/>
      <dgm:t>
        <a:bodyPr/>
        <a:lstStyle/>
        <a:p>
          <a:pPr algn="just" rtl="0"/>
          <a:r>
            <a:rPr lang="en-US" b="1" dirty="0"/>
            <a:t>The advancement in the technological sectors also impacts the hotel industry and the hotel industry utilizes these benefits to attract more customers along with achieving a positive customer experience. Most of the hotels are using robotics in the reception department, kitchen, cleaning, serving food, and so on. </a:t>
          </a:r>
          <a:endParaRPr lang="en-US" dirty="0"/>
        </a:p>
      </dgm:t>
    </dgm:pt>
    <dgm:pt modelId="{58C0D630-ED9B-4A16-BFF6-A0A71DBFEA39}" type="parTrans" cxnId="{6120FA84-55B1-418A-B258-45D09658BB19}">
      <dgm:prSet/>
      <dgm:spPr/>
      <dgm:t>
        <a:bodyPr/>
        <a:lstStyle/>
        <a:p>
          <a:endParaRPr lang="en-US"/>
        </a:p>
      </dgm:t>
    </dgm:pt>
    <dgm:pt modelId="{E004F2F1-3EC6-4EE4-9CF5-F0C48F5FC584}" type="sibTrans" cxnId="{6120FA84-55B1-418A-B258-45D09658BB19}">
      <dgm:prSet/>
      <dgm:spPr/>
      <dgm:t>
        <a:bodyPr/>
        <a:lstStyle/>
        <a:p>
          <a:endParaRPr lang="en-US"/>
        </a:p>
      </dgm:t>
    </dgm:pt>
    <dgm:pt modelId="{6E596227-AF7C-40C2-BFFC-E8BB77EDD9EC}" type="pres">
      <dgm:prSet presAssocID="{DEAC9014-B64D-4751-B3F2-8CC6E2D09E8B}" presName="linearFlow" presStyleCnt="0">
        <dgm:presLayoutVars>
          <dgm:dir/>
          <dgm:animLvl val="lvl"/>
          <dgm:resizeHandles val="exact"/>
        </dgm:presLayoutVars>
      </dgm:prSet>
      <dgm:spPr/>
    </dgm:pt>
    <dgm:pt modelId="{34317D05-8E30-428E-B8BA-087D20B166FC}" type="pres">
      <dgm:prSet presAssocID="{3F70526F-3BA2-450C-8465-82F019B1D46A}" presName="composite" presStyleCnt="0"/>
      <dgm:spPr/>
    </dgm:pt>
    <dgm:pt modelId="{5859E049-5057-4C3F-89B4-0F0AE4C7F06D}" type="pres">
      <dgm:prSet presAssocID="{3F70526F-3BA2-450C-8465-82F019B1D46A}" presName="parentText" presStyleLbl="alignNode1" presStyleIdx="0" presStyleCnt="2">
        <dgm:presLayoutVars>
          <dgm:chMax val="1"/>
          <dgm:bulletEnabled val="1"/>
        </dgm:presLayoutVars>
      </dgm:prSet>
      <dgm:spPr/>
    </dgm:pt>
    <dgm:pt modelId="{6555A219-D676-4125-BF1E-638777C54433}" type="pres">
      <dgm:prSet presAssocID="{3F70526F-3BA2-450C-8465-82F019B1D46A}" presName="descendantText" presStyleLbl="alignAcc1" presStyleIdx="0" presStyleCnt="2">
        <dgm:presLayoutVars>
          <dgm:bulletEnabled val="1"/>
        </dgm:presLayoutVars>
      </dgm:prSet>
      <dgm:spPr/>
    </dgm:pt>
    <dgm:pt modelId="{5A3CB398-70A1-49E0-AB83-B1159647F429}" type="pres">
      <dgm:prSet presAssocID="{EBBCF040-1376-4F3F-BD4C-2CF6CF2468EE}" presName="sp" presStyleCnt="0"/>
      <dgm:spPr/>
    </dgm:pt>
    <dgm:pt modelId="{12205DC8-0BB7-4790-AF96-3B04E35BBC36}" type="pres">
      <dgm:prSet presAssocID="{B7FE45B7-047E-4820-8268-22691C46F70E}" presName="composite" presStyleCnt="0"/>
      <dgm:spPr/>
    </dgm:pt>
    <dgm:pt modelId="{9E530F2A-44B2-456F-914E-8A9B090CE5C0}" type="pres">
      <dgm:prSet presAssocID="{B7FE45B7-047E-4820-8268-22691C46F70E}" presName="parentText" presStyleLbl="alignNode1" presStyleIdx="1" presStyleCnt="2">
        <dgm:presLayoutVars>
          <dgm:chMax val="1"/>
          <dgm:bulletEnabled val="1"/>
        </dgm:presLayoutVars>
      </dgm:prSet>
      <dgm:spPr/>
    </dgm:pt>
    <dgm:pt modelId="{6FB5B46F-EFB4-4E50-A09D-D753EFD06271}" type="pres">
      <dgm:prSet presAssocID="{B7FE45B7-047E-4820-8268-22691C46F70E}" presName="descendantText" presStyleLbl="alignAcc1" presStyleIdx="1" presStyleCnt="2">
        <dgm:presLayoutVars>
          <dgm:bulletEnabled val="1"/>
        </dgm:presLayoutVars>
      </dgm:prSet>
      <dgm:spPr/>
    </dgm:pt>
  </dgm:ptLst>
  <dgm:cxnLst>
    <dgm:cxn modelId="{22828319-C3B6-4D2C-9B21-16E76D77C81E}" type="presOf" srcId="{3F70526F-3BA2-450C-8465-82F019B1D46A}" destId="{5859E049-5057-4C3F-89B4-0F0AE4C7F06D}" srcOrd="0" destOrd="0" presId="urn:microsoft.com/office/officeart/2005/8/layout/chevron2"/>
    <dgm:cxn modelId="{DB55FC6E-E23A-40C8-A8AF-C38EECAC890F}" srcId="{3F70526F-3BA2-450C-8465-82F019B1D46A}" destId="{00138E03-1F33-470B-85A0-8E66AEB90CC7}" srcOrd="0" destOrd="0" parTransId="{6C8D6A16-9552-440A-B634-1D5A7AF2068A}" sibTransId="{10EF546A-8375-48FB-996A-269815CE9284}"/>
    <dgm:cxn modelId="{39DB2A84-23C7-4E5C-A388-203F808B6B42}" type="presOf" srcId="{DEAC9014-B64D-4751-B3F2-8CC6E2D09E8B}" destId="{6E596227-AF7C-40C2-BFFC-E8BB77EDD9EC}" srcOrd="0" destOrd="0" presId="urn:microsoft.com/office/officeart/2005/8/layout/chevron2"/>
    <dgm:cxn modelId="{6120FA84-55B1-418A-B258-45D09658BB19}" srcId="{B7FE45B7-047E-4820-8268-22691C46F70E}" destId="{36657408-CBDB-4642-B976-F129B55E482E}" srcOrd="0" destOrd="0" parTransId="{58C0D630-ED9B-4A16-BFF6-A0A71DBFEA39}" sibTransId="{E004F2F1-3EC6-4EE4-9CF5-F0C48F5FC584}"/>
    <dgm:cxn modelId="{95C205A5-8A52-454F-BB28-C680F1D458C4}" srcId="{DEAC9014-B64D-4751-B3F2-8CC6E2D09E8B}" destId="{3F70526F-3BA2-450C-8465-82F019B1D46A}" srcOrd="0" destOrd="0" parTransId="{F9E6E0AC-907E-4261-A3A7-9F1C250A7E93}" sibTransId="{EBBCF040-1376-4F3F-BD4C-2CF6CF2468EE}"/>
    <dgm:cxn modelId="{EE5DE0AA-44CB-43F1-837E-9ABAAB0DE8FA}" type="presOf" srcId="{00138E03-1F33-470B-85A0-8E66AEB90CC7}" destId="{6555A219-D676-4125-BF1E-638777C54433}" srcOrd="0" destOrd="0" presId="urn:microsoft.com/office/officeart/2005/8/layout/chevron2"/>
    <dgm:cxn modelId="{7C9A9DB3-813A-4B59-BEA4-BD799B0F5605}" srcId="{DEAC9014-B64D-4751-B3F2-8CC6E2D09E8B}" destId="{B7FE45B7-047E-4820-8268-22691C46F70E}" srcOrd="1" destOrd="0" parTransId="{216A2410-11B8-4F65-BAD4-0CADB8EF9B2C}" sibTransId="{68A77EEA-2072-4B9F-BDC0-3E451F6A6982}"/>
    <dgm:cxn modelId="{270018E0-0F03-41C1-9FCD-583C989A75DD}" type="presOf" srcId="{B7FE45B7-047E-4820-8268-22691C46F70E}" destId="{9E530F2A-44B2-456F-914E-8A9B090CE5C0}" srcOrd="0" destOrd="0" presId="urn:microsoft.com/office/officeart/2005/8/layout/chevron2"/>
    <dgm:cxn modelId="{C556A2EB-BF83-4F18-9C90-CA33618BC688}" type="presOf" srcId="{36657408-CBDB-4642-B976-F129B55E482E}" destId="{6FB5B46F-EFB4-4E50-A09D-D753EFD06271}" srcOrd="0" destOrd="0" presId="urn:microsoft.com/office/officeart/2005/8/layout/chevron2"/>
    <dgm:cxn modelId="{949BEAF5-1725-46C9-8005-5623A20A3A0D}" type="presParOf" srcId="{6E596227-AF7C-40C2-BFFC-E8BB77EDD9EC}" destId="{34317D05-8E30-428E-B8BA-087D20B166FC}" srcOrd="0" destOrd="0" presId="urn:microsoft.com/office/officeart/2005/8/layout/chevron2"/>
    <dgm:cxn modelId="{B6884CE2-99D9-480F-B5EF-5AFA76411610}" type="presParOf" srcId="{34317D05-8E30-428E-B8BA-087D20B166FC}" destId="{5859E049-5057-4C3F-89B4-0F0AE4C7F06D}" srcOrd="0" destOrd="0" presId="urn:microsoft.com/office/officeart/2005/8/layout/chevron2"/>
    <dgm:cxn modelId="{5C867C53-76BF-414C-820F-08A438549830}" type="presParOf" srcId="{34317D05-8E30-428E-B8BA-087D20B166FC}" destId="{6555A219-D676-4125-BF1E-638777C54433}" srcOrd="1" destOrd="0" presId="urn:microsoft.com/office/officeart/2005/8/layout/chevron2"/>
    <dgm:cxn modelId="{76FD9DCC-4D72-4A89-AF12-BDD9F7350DF4}" type="presParOf" srcId="{6E596227-AF7C-40C2-BFFC-E8BB77EDD9EC}" destId="{5A3CB398-70A1-49E0-AB83-B1159647F429}" srcOrd="1" destOrd="0" presId="urn:microsoft.com/office/officeart/2005/8/layout/chevron2"/>
    <dgm:cxn modelId="{93D87EBA-3C99-4BCA-969F-1067272A29AC}" type="presParOf" srcId="{6E596227-AF7C-40C2-BFFC-E8BB77EDD9EC}" destId="{12205DC8-0BB7-4790-AF96-3B04E35BBC36}" srcOrd="2" destOrd="0" presId="urn:microsoft.com/office/officeart/2005/8/layout/chevron2"/>
    <dgm:cxn modelId="{F30D79D1-3687-4A0B-BF6C-C43FF6179775}" type="presParOf" srcId="{12205DC8-0BB7-4790-AF96-3B04E35BBC36}" destId="{9E530F2A-44B2-456F-914E-8A9B090CE5C0}" srcOrd="0" destOrd="0" presId="urn:microsoft.com/office/officeart/2005/8/layout/chevron2"/>
    <dgm:cxn modelId="{B850E250-A77C-4E72-9402-1ED394F1718B}" type="presParOf" srcId="{12205DC8-0BB7-4790-AF96-3B04E35BBC36}" destId="{6FB5B46F-EFB4-4E50-A09D-D753EFD06271}"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6DF671E-73EC-4AF6-B321-D48F104F484D}" type="doc">
      <dgm:prSet loTypeId="urn:microsoft.com/office/officeart/2005/8/layout/vProcess5" loCatId="process" qsTypeId="urn:microsoft.com/office/officeart/2005/8/quickstyle/simple5" qsCatId="simple" csTypeId="urn:microsoft.com/office/officeart/2005/8/colors/accent0_2" csCatId="mainScheme" phldr="1"/>
      <dgm:spPr/>
      <dgm:t>
        <a:bodyPr/>
        <a:lstStyle/>
        <a:p>
          <a:endParaRPr lang="en-US"/>
        </a:p>
      </dgm:t>
    </dgm:pt>
    <dgm:pt modelId="{8585F745-532A-453F-BB9A-E532C307D9B2}">
      <dgm:prSet/>
      <dgm:spPr/>
      <dgm:t>
        <a:bodyPr/>
        <a:lstStyle/>
        <a:p>
          <a:pPr algn="l" rtl="0"/>
          <a:r>
            <a:rPr lang="en-US" sz="1700" b="1"/>
            <a:t>Environmental factors</a:t>
          </a:r>
          <a:endParaRPr lang="en-US" sz="1700"/>
        </a:p>
      </dgm:t>
    </dgm:pt>
    <dgm:pt modelId="{EC970D74-FE76-4013-9B8E-486348F05C2D}" type="parTrans" cxnId="{EE76BCD4-8BE0-4FFA-92AD-BEFF9CD80DB1}">
      <dgm:prSet/>
      <dgm:spPr/>
      <dgm:t>
        <a:bodyPr/>
        <a:lstStyle/>
        <a:p>
          <a:endParaRPr lang="en-US"/>
        </a:p>
      </dgm:t>
    </dgm:pt>
    <dgm:pt modelId="{66156694-A960-4B69-A3F9-0C8E55908900}" type="sibTrans" cxnId="{EE76BCD4-8BE0-4FFA-92AD-BEFF9CD80DB1}">
      <dgm:prSet/>
      <dgm:spPr/>
      <dgm:t>
        <a:bodyPr/>
        <a:lstStyle/>
        <a:p>
          <a:endParaRPr lang="en-US"/>
        </a:p>
      </dgm:t>
    </dgm:pt>
    <dgm:pt modelId="{C2D53F48-C813-4A83-8A99-4D020947ADC1}">
      <dgm:prSet custT="1"/>
      <dgm:spPr/>
      <dgm:t>
        <a:bodyPr/>
        <a:lstStyle/>
        <a:p>
          <a:pPr algn="just" rtl="0"/>
          <a:r>
            <a:rPr lang="en-US" sz="1600" b="1" dirty="0"/>
            <a:t>The most important macro environmental factor directly impacts the hotel industry is environmental factors. Hotels must maintain the rules and regulation in case of keeping their services eco- friendly along with ensuring sustainable development </a:t>
          </a:r>
          <a:r>
            <a:rPr lang="en-GB" sz="1600" b="1" dirty="0"/>
            <a:t>(</a:t>
          </a:r>
          <a:r>
            <a:rPr lang="en-GB" sz="1600" b="1" dirty="0" err="1"/>
            <a:t>Gálvez-Martos</a:t>
          </a:r>
          <a:r>
            <a:rPr lang="en-GB" sz="1600" b="1" dirty="0"/>
            <a:t> et al., 2018)</a:t>
          </a:r>
          <a:r>
            <a:rPr lang="en-US" sz="1600" b="1" dirty="0"/>
            <a:t>. Marriott Hotel chain take initiatives to use recyclable products for the purpose of reducing plastic pollution</a:t>
          </a:r>
          <a:r>
            <a:rPr lang="en-US" sz="1300" b="1" dirty="0"/>
            <a:t>.</a:t>
          </a:r>
          <a:endParaRPr lang="en-US" sz="1300" dirty="0"/>
        </a:p>
      </dgm:t>
    </dgm:pt>
    <dgm:pt modelId="{88728C1D-5EC7-4B3B-BB21-313AEFB9E071}" type="parTrans" cxnId="{B78B7E94-C44D-475C-9B72-6842AE3F184B}">
      <dgm:prSet/>
      <dgm:spPr/>
      <dgm:t>
        <a:bodyPr/>
        <a:lstStyle/>
        <a:p>
          <a:endParaRPr lang="en-US"/>
        </a:p>
      </dgm:t>
    </dgm:pt>
    <dgm:pt modelId="{5B3898A8-B6AF-42EC-8470-6C4BD6D970C6}" type="sibTrans" cxnId="{B78B7E94-C44D-475C-9B72-6842AE3F184B}">
      <dgm:prSet/>
      <dgm:spPr/>
      <dgm:t>
        <a:bodyPr/>
        <a:lstStyle/>
        <a:p>
          <a:endParaRPr lang="en-US"/>
        </a:p>
      </dgm:t>
    </dgm:pt>
    <dgm:pt modelId="{AD8A8FDA-6051-4DAF-A339-480D79772E4D}">
      <dgm:prSet/>
      <dgm:spPr/>
      <dgm:t>
        <a:bodyPr/>
        <a:lstStyle/>
        <a:p>
          <a:pPr algn="l" rtl="0"/>
          <a:r>
            <a:rPr lang="en-US" sz="1700" b="1"/>
            <a:t>Legal factors</a:t>
          </a:r>
          <a:endParaRPr lang="en-US" sz="1700"/>
        </a:p>
      </dgm:t>
    </dgm:pt>
    <dgm:pt modelId="{9FDE4451-F83F-4591-A087-EDDD733F232A}" type="parTrans" cxnId="{46E4C51F-E985-4C9E-AE71-C3A0CF1E33AB}">
      <dgm:prSet/>
      <dgm:spPr/>
      <dgm:t>
        <a:bodyPr/>
        <a:lstStyle/>
        <a:p>
          <a:endParaRPr lang="en-US"/>
        </a:p>
      </dgm:t>
    </dgm:pt>
    <dgm:pt modelId="{BC934D19-4C10-4179-9A64-62F77D31AE20}" type="sibTrans" cxnId="{46E4C51F-E985-4C9E-AE71-C3A0CF1E33AB}">
      <dgm:prSet/>
      <dgm:spPr/>
      <dgm:t>
        <a:bodyPr/>
        <a:lstStyle/>
        <a:p>
          <a:endParaRPr lang="en-US"/>
        </a:p>
      </dgm:t>
    </dgm:pt>
    <dgm:pt modelId="{98D67064-B1E0-40F6-A988-4CC6128093A9}">
      <dgm:prSet custT="1"/>
      <dgm:spPr/>
      <dgm:t>
        <a:bodyPr/>
        <a:lstStyle/>
        <a:p>
          <a:pPr algn="just" rtl="0"/>
          <a:r>
            <a:rPr lang="en-US" sz="1400" b="1" dirty="0"/>
            <a:t>Legal environment is a decisive matter that impacts greatly to the development of the hotel industry. Some significant legal factors are taxation policies, laws, and so on. For example, location is the most important matter of choosing a hotel and so before booking a hotel, both the local guests and foreign guests find out the crime rates of that area because of the safety issue. The local area where the crime rates is high is not suitable for hotel because the customers don’t choose it. </a:t>
          </a:r>
          <a:endParaRPr lang="en-US" sz="1400" dirty="0"/>
        </a:p>
      </dgm:t>
    </dgm:pt>
    <dgm:pt modelId="{97EC4693-F6A3-4880-920E-F30817D5486B}" type="parTrans" cxnId="{C053E53E-9417-46E8-ADEB-8AD8D4EB699F}">
      <dgm:prSet/>
      <dgm:spPr/>
      <dgm:t>
        <a:bodyPr/>
        <a:lstStyle/>
        <a:p>
          <a:endParaRPr lang="en-US"/>
        </a:p>
      </dgm:t>
    </dgm:pt>
    <dgm:pt modelId="{90A9057D-41D3-4AB4-B667-840CE8A6E909}" type="sibTrans" cxnId="{C053E53E-9417-46E8-ADEB-8AD8D4EB699F}">
      <dgm:prSet/>
      <dgm:spPr/>
      <dgm:t>
        <a:bodyPr/>
        <a:lstStyle/>
        <a:p>
          <a:endParaRPr lang="en-US"/>
        </a:p>
      </dgm:t>
    </dgm:pt>
    <dgm:pt modelId="{6A93A244-8360-4CAF-B82A-ADCCFF357361}" type="pres">
      <dgm:prSet presAssocID="{86DF671E-73EC-4AF6-B321-D48F104F484D}" presName="outerComposite" presStyleCnt="0">
        <dgm:presLayoutVars>
          <dgm:chMax val="5"/>
          <dgm:dir/>
          <dgm:resizeHandles val="exact"/>
        </dgm:presLayoutVars>
      </dgm:prSet>
      <dgm:spPr/>
    </dgm:pt>
    <dgm:pt modelId="{BB352043-6EF1-4412-9734-8D30CD5583FB}" type="pres">
      <dgm:prSet presAssocID="{86DF671E-73EC-4AF6-B321-D48F104F484D}" presName="dummyMaxCanvas" presStyleCnt="0">
        <dgm:presLayoutVars/>
      </dgm:prSet>
      <dgm:spPr/>
    </dgm:pt>
    <dgm:pt modelId="{6707C30C-510D-409B-BC7E-0DE387B4738B}" type="pres">
      <dgm:prSet presAssocID="{86DF671E-73EC-4AF6-B321-D48F104F484D}" presName="TwoNodes_1" presStyleLbl="node1" presStyleIdx="0" presStyleCnt="2">
        <dgm:presLayoutVars>
          <dgm:bulletEnabled val="1"/>
        </dgm:presLayoutVars>
      </dgm:prSet>
      <dgm:spPr/>
    </dgm:pt>
    <dgm:pt modelId="{5FEFBE0B-4EEA-4689-A4A6-F04EF2290DB1}" type="pres">
      <dgm:prSet presAssocID="{86DF671E-73EC-4AF6-B321-D48F104F484D}" presName="TwoNodes_2" presStyleLbl="node1" presStyleIdx="1" presStyleCnt="2">
        <dgm:presLayoutVars>
          <dgm:bulletEnabled val="1"/>
        </dgm:presLayoutVars>
      </dgm:prSet>
      <dgm:spPr/>
    </dgm:pt>
    <dgm:pt modelId="{15B4EC09-DCE1-4CAA-995D-B671FBB3CD54}" type="pres">
      <dgm:prSet presAssocID="{86DF671E-73EC-4AF6-B321-D48F104F484D}" presName="TwoConn_1-2" presStyleLbl="fgAccFollowNode1" presStyleIdx="0" presStyleCnt="1">
        <dgm:presLayoutVars>
          <dgm:bulletEnabled val="1"/>
        </dgm:presLayoutVars>
      </dgm:prSet>
      <dgm:spPr/>
    </dgm:pt>
    <dgm:pt modelId="{CEF11B20-F99D-4682-8064-08CF834184FD}" type="pres">
      <dgm:prSet presAssocID="{86DF671E-73EC-4AF6-B321-D48F104F484D}" presName="TwoNodes_1_text" presStyleLbl="node1" presStyleIdx="1" presStyleCnt="2">
        <dgm:presLayoutVars>
          <dgm:bulletEnabled val="1"/>
        </dgm:presLayoutVars>
      </dgm:prSet>
      <dgm:spPr/>
    </dgm:pt>
    <dgm:pt modelId="{EE1D72A6-5FD7-4BF8-B082-CB09E58A915F}" type="pres">
      <dgm:prSet presAssocID="{86DF671E-73EC-4AF6-B321-D48F104F484D}" presName="TwoNodes_2_text" presStyleLbl="node1" presStyleIdx="1" presStyleCnt="2">
        <dgm:presLayoutVars>
          <dgm:bulletEnabled val="1"/>
        </dgm:presLayoutVars>
      </dgm:prSet>
      <dgm:spPr/>
    </dgm:pt>
  </dgm:ptLst>
  <dgm:cxnLst>
    <dgm:cxn modelId="{0C725600-2BE9-4918-84B8-EDA8B00E69F5}" type="presOf" srcId="{86DF671E-73EC-4AF6-B321-D48F104F484D}" destId="{6A93A244-8360-4CAF-B82A-ADCCFF357361}" srcOrd="0" destOrd="0" presId="urn:microsoft.com/office/officeart/2005/8/layout/vProcess5"/>
    <dgm:cxn modelId="{BD5C7E07-F38F-422C-AD75-6D9C54AB8514}" type="presOf" srcId="{66156694-A960-4B69-A3F9-0C8E55908900}" destId="{15B4EC09-DCE1-4CAA-995D-B671FBB3CD54}" srcOrd="0" destOrd="0" presId="urn:microsoft.com/office/officeart/2005/8/layout/vProcess5"/>
    <dgm:cxn modelId="{B4F4AA1F-C5B0-47A7-850A-CDE371E78AA6}" type="presOf" srcId="{AD8A8FDA-6051-4DAF-A339-480D79772E4D}" destId="{5FEFBE0B-4EEA-4689-A4A6-F04EF2290DB1}" srcOrd="0" destOrd="0" presId="urn:microsoft.com/office/officeart/2005/8/layout/vProcess5"/>
    <dgm:cxn modelId="{46E4C51F-E985-4C9E-AE71-C3A0CF1E33AB}" srcId="{86DF671E-73EC-4AF6-B321-D48F104F484D}" destId="{AD8A8FDA-6051-4DAF-A339-480D79772E4D}" srcOrd="1" destOrd="0" parTransId="{9FDE4451-F83F-4591-A087-EDDD733F232A}" sibTransId="{BC934D19-4C10-4179-9A64-62F77D31AE20}"/>
    <dgm:cxn modelId="{C053E53E-9417-46E8-ADEB-8AD8D4EB699F}" srcId="{AD8A8FDA-6051-4DAF-A339-480D79772E4D}" destId="{98D67064-B1E0-40F6-A988-4CC6128093A9}" srcOrd="0" destOrd="0" parTransId="{97EC4693-F6A3-4880-920E-F30817D5486B}" sibTransId="{90A9057D-41D3-4AB4-B667-840CE8A6E909}"/>
    <dgm:cxn modelId="{17C32F6B-DD35-4624-B776-45797B124C4C}" type="presOf" srcId="{98D67064-B1E0-40F6-A988-4CC6128093A9}" destId="{5FEFBE0B-4EEA-4689-A4A6-F04EF2290DB1}" srcOrd="0" destOrd="1" presId="urn:microsoft.com/office/officeart/2005/8/layout/vProcess5"/>
    <dgm:cxn modelId="{B34F5C6B-21C6-4DE1-8DAA-DA1FA4943542}" type="presOf" srcId="{C2D53F48-C813-4A83-8A99-4D020947ADC1}" destId="{6707C30C-510D-409B-BC7E-0DE387B4738B}" srcOrd="0" destOrd="1" presId="urn:microsoft.com/office/officeart/2005/8/layout/vProcess5"/>
    <dgm:cxn modelId="{3466F755-757F-4D87-BC42-69774FC539E4}" type="presOf" srcId="{8585F745-532A-453F-BB9A-E532C307D9B2}" destId="{6707C30C-510D-409B-BC7E-0DE387B4738B}" srcOrd="0" destOrd="0" presId="urn:microsoft.com/office/officeart/2005/8/layout/vProcess5"/>
    <dgm:cxn modelId="{2730E28C-2E15-438D-8CE9-FF8576C95AA7}" type="presOf" srcId="{8585F745-532A-453F-BB9A-E532C307D9B2}" destId="{CEF11B20-F99D-4682-8064-08CF834184FD}" srcOrd="1" destOrd="0" presId="urn:microsoft.com/office/officeart/2005/8/layout/vProcess5"/>
    <dgm:cxn modelId="{F5E8938E-567F-421C-983F-400EEA4A693A}" type="presOf" srcId="{C2D53F48-C813-4A83-8A99-4D020947ADC1}" destId="{CEF11B20-F99D-4682-8064-08CF834184FD}" srcOrd="1" destOrd="1" presId="urn:microsoft.com/office/officeart/2005/8/layout/vProcess5"/>
    <dgm:cxn modelId="{B78B7E94-C44D-475C-9B72-6842AE3F184B}" srcId="{8585F745-532A-453F-BB9A-E532C307D9B2}" destId="{C2D53F48-C813-4A83-8A99-4D020947ADC1}" srcOrd="0" destOrd="0" parTransId="{88728C1D-5EC7-4B3B-BB21-313AEFB9E071}" sibTransId="{5B3898A8-B6AF-42EC-8470-6C4BD6D970C6}"/>
    <dgm:cxn modelId="{219CA2AC-E933-44FF-8B1C-46F1C2484DC3}" type="presOf" srcId="{98D67064-B1E0-40F6-A988-4CC6128093A9}" destId="{EE1D72A6-5FD7-4BF8-B082-CB09E58A915F}" srcOrd="1" destOrd="1" presId="urn:microsoft.com/office/officeart/2005/8/layout/vProcess5"/>
    <dgm:cxn modelId="{EE76BCD4-8BE0-4FFA-92AD-BEFF9CD80DB1}" srcId="{86DF671E-73EC-4AF6-B321-D48F104F484D}" destId="{8585F745-532A-453F-BB9A-E532C307D9B2}" srcOrd="0" destOrd="0" parTransId="{EC970D74-FE76-4013-9B8E-486348F05C2D}" sibTransId="{66156694-A960-4B69-A3F9-0C8E55908900}"/>
    <dgm:cxn modelId="{1D56FCEF-E4B7-442E-ADB3-2BD97C892BB0}" type="presOf" srcId="{AD8A8FDA-6051-4DAF-A339-480D79772E4D}" destId="{EE1D72A6-5FD7-4BF8-B082-CB09E58A915F}" srcOrd="1" destOrd="0" presId="urn:microsoft.com/office/officeart/2005/8/layout/vProcess5"/>
    <dgm:cxn modelId="{8493CFAD-D897-47F1-B4D1-BD01FDB810E2}" type="presParOf" srcId="{6A93A244-8360-4CAF-B82A-ADCCFF357361}" destId="{BB352043-6EF1-4412-9734-8D30CD5583FB}" srcOrd="0" destOrd="0" presId="urn:microsoft.com/office/officeart/2005/8/layout/vProcess5"/>
    <dgm:cxn modelId="{96132DDE-FBD5-4A6F-A494-7D8F3E6FCA8E}" type="presParOf" srcId="{6A93A244-8360-4CAF-B82A-ADCCFF357361}" destId="{6707C30C-510D-409B-BC7E-0DE387B4738B}" srcOrd="1" destOrd="0" presId="urn:microsoft.com/office/officeart/2005/8/layout/vProcess5"/>
    <dgm:cxn modelId="{30BE512F-D0A5-4631-B975-368E8F16D3A0}" type="presParOf" srcId="{6A93A244-8360-4CAF-B82A-ADCCFF357361}" destId="{5FEFBE0B-4EEA-4689-A4A6-F04EF2290DB1}" srcOrd="2" destOrd="0" presId="urn:microsoft.com/office/officeart/2005/8/layout/vProcess5"/>
    <dgm:cxn modelId="{4AB27894-85C5-4383-8FFD-1CACF7C1E9DF}" type="presParOf" srcId="{6A93A244-8360-4CAF-B82A-ADCCFF357361}" destId="{15B4EC09-DCE1-4CAA-995D-B671FBB3CD54}" srcOrd="3" destOrd="0" presId="urn:microsoft.com/office/officeart/2005/8/layout/vProcess5"/>
    <dgm:cxn modelId="{EF15AA90-2546-4F82-B7D5-820258396227}" type="presParOf" srcId="{6A93A244-8360-4CAF-B82A-ADCCFF357361}" destId="{CEF11B20-F99D-4682-8064-08CF834184FD}" srcOrd="4" destOrd="0" presId="urn:microsoft.com/office/officeart/2005/8/layout/vProcess5"/>
    <dgm:cxn modelId="{9D643AEF-54D1-4D74-AE12-23473786CC35}" type="presParOf" srcId="{6A93A244-8360-4CAF-B82A-ADCCFF357361}" destId="{EE1D72A6-5FD7-4BF8-B082-CB09E58A915F}" srcOrd="5"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6E2510F-D031-41FB-A6B2-83FC5F493361}" type="doc">
      <dgm:prSet loTypeId="urn:microsoft.com/office/officeart/2005/8/layout/process4" loCatId="process" qsTypeId="urn:microsoft.com/office/officeart/2005/8/quickstyle/simple4" qsCatId="simple" csTypeId="urn:microsoft.com/office/officeart/2005/8/colors/accent0_1" csCatId="mainScheme" phldr="1"/>
      <dgm:spPr/>
      <dgm:t>
        <a:bodyPr/>
        <a:lstStyle/>
        <a:p>
          <a:endParaRPr lang="en-US"/>
        </a:p>
      </dgm:t>
    </dgm:pt>
    <dgm:pt modelId="{3D65C2EB-E212-489E-A061-E4779EE01767}">
      <dgm:prSet custT="1"/>
      <dgm:spPr/>
      <dgm:t>
        <a:bodyPr/>
        <a:lstStyle/>
        <a:p>
          <a:pPr algn="just" rtl="0"/>
          <a:r>
            <a:rPr lang="en-US" sz="1600" b="1" dirty="0"/>
            <a:t>To attract most tourists, hotels must safeguard the natural beauty and it is more mandatory than ever. The used plastics end up in the ecosystem, landfill sites, and also oceans. Around 16% of plastic items are recycled in and around the world. It is predicted that 8 million tons of plastic waste are thrown into the oceans which hamper the surroundings adversely. The whole natural ecosystem is hampered by plastic pollution (</a:t>
          </a:r>
          <a:r>
            <a:rPr lang="en-US" sz="1600" b="1" dirty="0" err="1"/>
            <a:t>Guix</a:t>
          </a:r>
          <a:r>
            <a:rPr lang="en-US" sz="1600" b="1" dirty="0"/>
            <a:t>, Font and Bonilla-</a:t>
          </a:r>
          <a:r>
            <a:rPr lang="en-US" sz="1600" b="1" dirty="0" err="1"/>
            <a:t>Priego</a:t>
          </a:r>
          <a:r>
            <a:rPr lang="en-US" sz="1600" b="1" dirty="0"/>
            <a:t>, 2019). </a:t>
          </a:r>
        </a:p>
      </dgm:t>
    </dgm:pt>
    <dgm:pt modelId="{F988B241-DB7A-4BC1-BE08-13C7A4BFDB6F}" type="parTrans" cxnId="{B48FEA1F-00E1-4ECE-8086-E130B74FC2ED}">
      <dgm:prSet/>
      <dgm:spPr/>
      <dgm:t>
        <a:bodyPr/>
        <a:lstStyle/>
        <a:p>
          <a:endParaRPr lang="en-US"/>
        </a:p>
      </dgm:t>
    </dgm:pt>
    <dgm:pt modelId="{A2BF6761-AEA6-4650-A3A3-09EEB1158FEB}" type="sibTrans" cxnId="{B48FEA1F-00E1-4ECE-8086-E130B74FC2ED}">
      <dgm:prSet/>
      <dgm:spPr/>
      <dgm:t>
        <a:bodyPr/>
        <a:lstStyle/>
        <a:p>
          <a:endParaRPr lang="en-US"/>
        </a:p>
      </dgm:t>
    </dgm:pt>
    <dgm:pt modelId="{FD3CEC01-217F-4A16-802A-7618DA466CBF}">
      <dgm:prSet/>
      <dgm:spPr/>
      <dgm:t>
        <a:bodyPr/>
        <a:lstStyle/>
        <a:p>
          <a:pPr algn="just" rtl="0"/>
          <a:r>
            <a:rPr lang="en-US" b="1" dirty="0"/>
            <a:t>Varieties of plastic items are used in different departments including reception and lobby, guest room, kitchen, bars, pool, bathrooms, restaurants, housekeeping, conference rooms, spa, maintenance, gym, gardening, and so on. The mentioned departments has to reduce the use of plastics along with replacing the recyclable plastic items. First of all, the management of the hotel chain set the target to reduce the use of plastics among the hotels and then, the plastic waste are monitored as well as recorded in a continuous basis in case of measuring improvement. </a:t>
          </a:r>
          <a:endParaRPr lang="en-US" dirty="0"/>
        </a:p>
      </dgm:t>
    </dgm:pt>
    <dgm:pt modelId="{B505742C-30E5-42BA-AE96-36987827B64F}" type="parTrans" cxnId="{FA7D7CE7-F87D-4CFE-847B-EDD2CEDEA9E0}">
      <dgm:prSet/>
      <dgm:spPr/>
      <dgm:t>
        <a:bodyPr/>
        <a:lstStyle/>
        <a:p>
          <a:endParaRPr lang="en-US"/>
        </a:p>
      </dgm:t>
    </dgm:pt>
    <dgm:pt modelId="{618500F4-DB99-4856-BB04-9ADBC2C81065}" type="sibTrans" cxnId="{FA7D7CE7-F87D-4CFE-847B-EDD2CEDEA9E0}">
      <dgm:prSet/>
      <dgm:spPr/>
      <dgm:t>
        <a:bodyPr/>
        <a:lstStyle/>
        <a:p>
          <a:endParaRPr lang="en-US"/>
        </a:p>
      </dgm:t>
    </dgm:pt>
    <dgm:pt modelId="{FCCF3A74-563F-41F9-9C5E-140DF32D6536}" type="pres">
      <dgm:prSet presAssocID="{66E2510F-D031-41FB-A6B2-83FC5F493361}" presName="Name0" presStyleCnt="0">
        <dgm:presLayoutVars>
          <dgm:dir/>
          <dgm:animLvl val="lvl"/>
          <dgm:resizeHandles val="exact"/>
        </dgm:presLayoutVars>
      </dgm:prSet>
      <dgm:spPr/>
    </dgm:pt>
    <dgm:pt modelId="{37399BF2-E2AE-43A2-B524-94ECBAF02C0F}" type="pres">
      <dgm:prSet presAssocID="{FD3CEC01-217F-4A16-802A-7618DA466CBF}" presName="boxAndChildren" presStyleCnt="0"/>
      <dgm:spPr/>
    </dgm:pt>
    <dgm:pt modelId="{07C6F9B7-35E4-4388-B585-ADEF8986FDD4}" type="pres">
      <dgm:prSet presAssocID="{FD3CEC01-217F-4A16-802A-7618DA466CBF}" presName="parentTextBox" presStyleLbl="node1" presStyleIdx="0" presStyleCnt="2"/>
      <dgm:spPr/>
    </dgm:pt>
    <dgm:pt modelId="{DCEC3981-A0D6-4B76-90E3-35D901B157BA}" type="pres">
      <dgm:prSet presAssocID="{A2BF6761-AEA6-4650-A3A3-09EEB1158FEB}" presName="sp" presStyleCnt="0"/>
      <dgm:spPr/>
    </dgm:pt>
    <dgm:pt modelId="{F99AC755-FCE3-4E15-8C3C-7F5C38A6FAC8}" type="pres">
      <dgm:prSet presAssocID="{3D65C2EB-E212-489E-A061-E4779EE01767}" presName="arrowAndChildren" presStyleCnt="0"/>
      <dgm:spPr/>
    </dgm:pt>
    <dgm:pt modelId="{8EEF067C-2127-4A36-ABA1-A2F328D14EAA}" type="pres">
      <dgm:prSet presAssocID="{3D65C2EB-E212-489E-A061-E4779EE01767}" presName="parentTextArrow" presStyleLbl="node1" presStyleIdx="1" presStyleCnt="2" custLinFactNeighborX="-70194" custLinFactNeighborY="-20992"/>
      <dgm:spPr/>
    </dgm:pt>
  </dgm:ptLst>
  <dgm:cxnLst>
    <dgm:cxn modelId="{B48FEA1F-00E1-4ECE-8086-E130B74FC2ED}" srcId="{66E2510F-D031-41FB-A6B2-83FC5F493361}" destId="{3D65C2EB-E212-489E-A061-E4779EE01767}" srcOrd="0" destOrd="0" parTransId="{F988B241-DB7A-4BC1-BE08-13C7A4BFDB6F}" sibTransId="{A2BF6761-AEA6-4650-A3A3-09EEB1158FEB}"/>
    <dgm:cxn modelId="{2DF1532A-1FE3-4736-8CB5-21CDBFBF4BCC}" type="presOf" srcId="{3D65C2EB-E212-489E-A061-E4779EE01767}" destId="{8EEF067C-2127-4A36-ABA1-A2F328D14EAA}" srcOrd="0" destOrd="0" presId="urn:microsoft.com/office/officeart/2005/8/layout/process4"/>
    <dgm:cxn modelId="{B4C9DA58-5BDF-4A43-8F74-8FC2A99086E4}" type="presOf" srcId="{FD3CEC01-217F-4A16-802A-7618DA466CBF}" destId="{07C6F9B7-35E4-4388-B585-ADEF8986FDD4}" srcOrd="0" destOrd="0" presId="urn:microsoft.com/office/officeart/2005/8/layout/process4"/>
    <dgm:cxn modelId="{FA7D7CE7-F87D-4CFE-847B-EDD2CEDEA9E0}" srcId="{66E2510F-D031-41FB-A6B2-83FC5F493361}" destId="{FD3CEC01-217F-4A16-802A-7618DA466CBF}" srcOrd="1" destOrd="0" parTransId="{B505742C-30E5-42BA-AE96-36987827B64F}" sibTransId="{618500F4-DB99-4856-BB04-9ADBC2C81065}"/>
    <dgm:cxn modelId="{1D3DBBF7-62D7-4AF9-88B1-8B63017A2987}" type="presOf" srcId="{66E2510F-D031-41FB-A6B2-83FC5F493361}" destId="{FCCF3A74-563F-41F9-9C5E-140DF32D6536}" srcOrd="0" destOrd="0" presId="urn:microsoft.com/office/officeart/2005/8/layout/process4"/>
    <dgm:cxn modelId="{0B145D0A-B011-4E88-98FD-B732B948788D}" type="presParOf" srcId="{FCCF3A74-563F-41F9-9C5E-140DF32D6536}" destId="{37399BF2-E2AE-43A2-B524-94ECBAF02C0F}" srcOrd="0" destOrd="0" presId="urn:microsoft.com/office/officeart/2005/8/layout/process4"/>
    <dgm:cxn modelId="{F4695442-695B-493C-8227-AC9FBD883F79}" type="presParOf" srcId="{37399BF2-E2AE-43A2-B524-94ECBAF02C0F}" destId="{07C6F9B7-35E4-4388-B585-ADEF8986FDD4}" srcOrd="0" destOrd="0" presId="urn:microsoft.com/office/officeart/2005/8/layout/process4"/>
    <dgm:cxn modelId="{8ABB8860-57DB-47F3-8706-1E5334CBAA5A}" type="presParOf" srcId="{FCCF3A74-563F-41F9-9C5E-140DF32D6536}" destId="{DCEC3981-A0D6-4B76-90E3-35D901B157BA}" srcOrd="1" destOrd="0" presId="urn:microsoft.com/office/officeart/2005/8/layout/process4"/>
    <dgm:cxn modelId="{188B4E50-EF0B-4946-BA35-9AE811D358C5}" type="presParOf" srcId="{FCCF3A74-563F-41F9-9C5E-140DF32D6536}" destId="{F99AC755-FCE3-4E15-8C3C-7F5C38A6FAC8}" srcOrd="2" destOrd="0" presId="urn:microsoft.com/office/officeart/2005/8/layout/process4"/>
    <dgm:cxn modelId="{7F0DD00D-8CCC-4683-AD40-46D8E5AA39AF}" type="presParOf" srcId="{F99AC755-FCE3-4E15-8C3C-7F5C38A6FAC8}" destId="{8EEF067C-2127-4A36-ABA1-A2F328D14EAA}"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24E9E8C-8372-4B96-A70A-D91B276D74F4}" type="doc">
      <dgm:prSet loTypeId="urn:microsoft.com/office/officeart/2005/8/layout/process1" loCatId="process" qsTypeId="urn:microsoft.com/office/officeart/2005/8/quickstyle/simple1" qsCatId="simple" csTypeId="urn:microsoft.com/office/officeart/2005/8/colors/accent1_2" csCatId="accent1" phldr="1"/>
      <dgm:spPr/>
      <dgm:t>
        <a:bodyPr/>
        <a:lstStyle/>
        <a:p>
          <a:endParaRPr lang="en-US"/>
        </a:p>
      </dgm:t>
    </dgm:pt>
    <dgm:pt modelId="{5C702938-06BE-4291-B6F4-4B6967C2766B}">
      <dgm:prSet/>
      <dgm:spPr/>
      <dgm:t>
        <a:bodyPr/>
        <a:lstStyle/>
        <a:p>
          <a:pPr rtl="0"/>
          <a:r>
            <a:rPr lang="en-GB" dirty="0"/>
            <a:t>key cards can be replaced by using the app or sustainable wooden cards. Moreover, the pen can be replaced by pencils, paper or bamboo pens.</a:t>
          </a:r>
          <a:endParaRPr lang="en-US" dirty="0"/>
        </a:p>
      </dgm:t>
    </dgm:pt>
    <dgm:pt modelId="{112D5788-3027-4261-8967-C2DE54C14152}" type="parTrans" cxnId="{B889C7D7-BDA6-499B-8E48-18506BB9F1A0}">
      <dgm:prSet/>
      <dgm:spPr/>
      <dgm:t>
        <a:bodyPr/>
        <a:lstStyle/>
        <a:p>
          <a:endParaRPr lang="en-US"/>
        </a:p>
      </dgm:t>
    </dgm:pt>
    <dgm:pt modelId="{7338D0D4-43F4-4545-AFC9-10EB6E5450AA}" type="sibTrans" cxnId="{B889C7D7-BDA6-499B-8E48-18506BB9F1A0}">
      <dgm:prSet/>
      <dgm:spPr/>
      <dgm:t>
        <a:bodyPr/>
        <a:lstStyle/>
        <a:p>
          <a:endParaRPr lang="en-US"/>
        </a:p>
      </dgm:t>
    </dgm:pt>
    <dgm:pt modelId="{5F5919E0-4036-4E43-A05B-80BC4917A7AE}">
      <dgm:prSet/>
      <dgm:spPr/>
      <dgm:t>
        <a:bodyPr/>
        <a:lstStyle/>
        <a:p>
          <a:pPr rtl="0"/>
          <a:r>
            <a:rPr lang="en-GB" dirty="0"/>
            <a:t>In the guest room, hard plastic cups and glass bottles can be used for replacing single-use plastic cups and water bottles respectively. In addition to that, the water dispenser can be closed to the room which reduces the use of plastic bottles. Shower gel, soap and shampoo dispensers can be used. Reusable door hangers can be used to replace plastic door hangers.</a:t>
          </a:r>
          <a:endParaRPr lang="en-US" dirty="0"/>
        </a:p>
      </dgm:t>
    </dgm:pt>
    <dgm:pt modelId="{3E7ABED3-75CC-4705-B796-28731CCC088C}" type="parTrans" cxnId="{BE629857-BB42-4986-9D01-98B9E889CA0E}">
      <dgm:prSet/>
      <dgm:spPr/>
      <dgm:t>
        <a:bodyPr/>
        <a:lstStyle/>
        <a:p>
          <a:endParaRPr lang="en-US"/>
        </a:p>
      </dgm:t>
    </dgm:pt>
    <dgm:pt modelId="{88A9891D-4BB8-42DE-8B96-B25085362935}" type="sibTrans" cxnId="{BE629857-BB42-4986-9D01-98B9E889CA0E}">
      <dgm:prSet/>
      <dgm:spPr/>
      <dgm:t>
        <a:bodyPr/>
        <a:lstStyle/>
        <a:p>
          <a:endParaRPr lang="en-US"/>
        </a:p>
      </dgm:t>
    </dgm:pt>
    <dgm:pt modelId="{CB546215-2C33-4601-8E75-6F08703D25F7}">
      <dgm:prSet/>
      <dgm:spPr/>
      <dgm:t>
        <a:bodyPr/>
        <a:lstStyle/>
        <a:p>
          <a:pPr rtl="0"/>
          <a:r>
            <a:rPr lang="en-GB" dirty="0"/>
            <a:t>Most of the hotels use plastic bags which is harmful to our environment and the management of the Marriott Hotel chain uses cotton and linen bags to reduce the use of plastics in their hotels.</a:t>
          </a:r>
          <a:endParaRPr lang="en-US" dirty="0"/>
        </a:p>
      </dgm:t>
    </dgm:pt>
    <dgm:pt modelId="{41063743-6E1D-406A-807D-1F37AD47F0BF}" type="parTrans" cxnId="{0EE740C8-4AF2-47F7-8267-BD9DE3EBB10B}">
      <dgm:prSet/>
      <dgm:spPr/>
      <dgm:t>
        <a:bodyPr/>
        <a:lstStyle/>
        <a:p>
          <a:endParaRPr lang="en-US"/>
        </a:p>
      </dgm:t>
    </dgm:pt>
    <dgm:pt modelId="{F1AFC084-3DD3-401C-B87E-7CB266E7D738}" type="sibTrans" cxnId="{0EE740C8-4AF2-47F7-8267-BD9DE3EBB10B}">
      <dgm:prSet/>
      <dgm:spPr/>
      <dgm:t>
        <a:bodyPr/>
        <a:lstStyle/>
        <a:p>
          <a:endParaRPr lang="en-US"/>
        </a:p>
      </dgm:t>
    </dgm:pt>
    <dgm:pt modelId="{C73636A6-3F39-4314-BF3C-AD40F9033453}">
      <dgm:prSet/>
      <dgm:spPr/>
      <dgm:t>
        <a:bodyPr/>
        <a:lstStyle/>
        <a:p>
          <a:pPr rtl="0"/>
          <a:r>
            <a:rPr lang="en-GB" dirty="0"/>
            <a:t>Natural starches and paper cups are used in Marriott hotels in the replacement of single-use cups. Some hotels under the hotel chain also use polycarbonate glasses to reduce plastic waste. </a:t>
          </a:r>
          <a:endParaRPr lang="en-US" dirty="0"/>
        </a:p>
      </dgm:t>
    </dgm:pt>
    <dgm:pt modelId="{0BBAA0F9-8107-4628-8D7B-1E0D009F03CA}" type="parTrans" cxnId="{75CF0A2A-463B-47EC-9AFD-482CD7F37646}">
      <dgm:prSet/>
      <dgm:spPr/>
      <dgm:t>
        <a:bodyPr/>
        <a:lstStyle/>
        <a:p>
          <a:endParaRPr lang="en-US"/>
        </a:p>
      </dgm:t>
    </dgm:pt>
    <dgm:pt modelId="{4C0210A6-9705-49E3-8D36-FF96B313C9EA}" type="sibTrans" cxnId="{75CF0A2A-463B-47EC-9AFD-482CD7F37646}">
      <dgm:prSet/>
      <dgm:spPr/>
      <dgm:t>
        <a:bodyPr/>
        <a:lstStyle/>
        <a:p>
          <a:endParaRPr lang="en-US"/>
        </a:p>
      </dgm:t>
    </dgm:pt>
    <dgm:pt modelId="{6CBCEDFB-4F1B-4FBB-8D03-6A93D6E0BFFB}" type="pres">
      <dgm:prSet presAssocID="{F24E9E8C-8372-4B96-A70A-D91B276D74F4}" presName="Name0" presStyleCnt="0">
        <dgm:presLayoutVars>
          <dgm:dir/>
          <dgm:resizeHandles val="exact"/>
        </dgm:presLayoutVars>
      </dgm:prSet>
      <dgm:spPr/>
    </dgm:pt>
    <dgm:pt modelId="{60EEBC75-3AF9-4622-8900-48FDCE2C46E2}" type="pres">
      <dgm:prSet presAssocID="{5C702938-06BE-4291-B6F4-4B6967C2766B}" presName="node" presStyleLbl="node1" presStyleIdx="0" presStyleCnt="4">
        <dgm:presLayoutVars>
          <dgm:bulletEnabled val="1"/>
        </dgm:presLayoutVars>
      </dgm:prSet>
      <dgm:spPr/>
    </dgm:pt>
    <dgm:pt modelId="{CF5C0430-8EC4-4128-A12B-6D01AC3F7E77}" type="pres">
      <dgm:prSet presAssocID="{7338D0D4-43F4-4545-AFC9-10EB6E5450AA}" presName="sibTrans" presStyleLbl="sibTrans2D1" presStyleIdx="0" presStyleCnt="3"/>
      <dgm:spPr/>
    </dgm:pt>
    <dgm:pt modelId="{6CFDC663-8B45-4D7D-8FCB-63B3D6A07B7F}" type="pres">
      <dgm:prSet presAssocID="{7338D0D4-43F4-4545-AFC9-10EB6E5450AA}" presName="connectorText" presStyleLbl="sibTrans2D1" presStyleIdx="0" presStyleCnt="3"/>
      <dgm:spPr/>
    </dgm:pt>
    <dgm:pt modelId="{5C22D7C3-8AB1-4952-80EF-7C2B435214BF}" type="pres">
      <dgm:prSet presAssocID="{5F5919E0-4036-4E43-A05B-80BC4917A7AE}" presName="node" presStyleLbl="node1" presStyleIdx="1" presStyleCnt="4">
        <dgm:presLayoutVars>
          <dgm:bulletEnabled val="1"/>
        </dgm:presLayoutVars>
      </dgm:prSet>
      <dgm:spPr/>
    </dgm:pt>
    <dgm:pt modelId="{63727B84-3319-4760-9BDD-3D6C1058D559}" type="pres">
      <dgm:prSet presAssocID="{88A9891D-4BB8-42DE-8B96-B25085362935}" presName="sibTrans" presStyleLbl="sibTrans2D1" presStyleIdx="1" presStyleCnt="3"/>
      <dgm:spPr/>
    </dgm:pt>
    <dgm:pt modelId="{D11C41DA-35A0-4CBE-A9A9-7812019E915F}" type="pres">
      <dgm:prSet presAssocID="{88A9891D-4BB8-42DE-8B96-B25085362935}" presName="connectorText" presStyleLbl="sibTrans2D1" presStyleIdx="1" presStyleCnt="3"/>
      <dgm:spPr/>
    </dgm:pt>
    <dgm:pt modelId="{EC6C8596-5976-4A63-A15A-4EDE0F7F7E9D}" type="pres">
      <dgm:prSet presAssocID="{CB546215-2C33-4601-8E75-6F08703D25F7}" presName="node" presStyleLbl="node1" presStyleIdx="2" presStyleCnt="4">
        <dgm:presLayoutVars>
          <dgm:bulletEnabled val="1"/>
        </dgm:presLayoutVars>
      </dgm:prSet>
      <dgm:spPr/>
    </dgm:pt>
    <dgm:pt modelId="{BB26F94B-1A93-4EB1-BBC7-9AC7EB8568D6}" type="pres">
      <dgm:prSet presAssocID="{F1AFC084-3DD3-401C-B87E-7CB266E7D738}" presName="sibTrans" presStyleLbl="sibTrans2D1" presStyleIdx="2" presStyleCnt="3"/>
      <dgm:spPr/>
    </dgm:pt>
    <dgm:pt modelId="{81EDC9A8-39C5-4F05-86C1-977B49F9C30A}" type="pres">
      <dgm:prSet presAssocID="{F1AFC084-3DD3-401C-B87E-7CB266E7D738}" presName="connectorText" presStyleLbl="sibTrans2D1" presStyleIdx="2" presStyleCnt="3"/>
      <dgm:spPr/>
    </dgm:pt>
    <dgm:pt modelId="{EE6EDAEF-32A1-48D1-8A79-A9E533220032}" type="pres">
      <dgm:prSet presAssocID="{C73636A6-3F39-4314-BF3C-AD40F9033453}" presName="node" presStyleLbl="node1" presStyleIdx="3" presStyleCnt="4">
        <dgm:presLayoutVars>
          <dgm:bulletEnabled val="1"/>
        </dgm:presLayoutVars>
      </dgm:prSet>
      <dgm:spPr/>
    </dgm:pt>
  </dgm:ptLst>
  <dgm:cxnLst>
    <dgm:cxn modelId="{D7142206-C074-418E-96B7-A1AE40CAA651}" type="presOf" srcId="{7338D0D4-43F4-4545-AFC9-10EB6E5450AA}" destId="{CF5C0430-8EC4-4128-A12B-6D01AC3F7E77}" srcOrd="0" destOrd="0" presId="urn:microsoft.com/office/officeart/2005/8/layout/process1"/>
    <dgm:cxn modelId="{75CF0A2A-463B-47EC-9AFD-482CD7F37646}" srcId="{F24E9E8C-8372-4B96-A70A-D91B276D74F4}" destId="{C73636A6-3F39-4314-BF3C-AD40F9033453}" srcOrd="3" destOrd="0" parTransId="{0BBAA0F9-8107-4628-8D7B-1E0D009F03CA}" sibTransId="{4C0210A6-9705-49E3-8D36-FF96B313C9EA}"/>
    <dgm:cxn modelId="{C480E230-4BC9-438A-A4AC-9300EEDA8A02}" type="presOf" srcId="{F1AFC084-3DD3-401C-B87E-7CB266E7D738}" destId="{BB26F94B-1A93-4EB1-BBC7-9AC7EB8568D6}" srcOrd="0" destOrd="0" presId="urn:microsoft.com/office/officeart/2005/8/layout/process1"/>
    <dgm:cxn modelId="{F6F40A41-6636-4472-826C-DA366E7AA975}" type="presOf" srcId="{F24E9E8C-8372-4B96-A70A-D91B276D74F4}" destId="{6CBCEDFB-4F1B-4FBB-8D03-6A93D6E0BFFB}" srcOrd="0" destOrd="0" presId="urn:microsoft.com/office/officeart/2005/8/layout/process1"/>
    <dgm:cxn modelId="{2EF09D6B-151C-44E5-8C7B-911122C1AA66}" type="presOf" srcId="{CB546215-2C33-4601-8E75-6F08703D25F7}" destId="{EC6C8596-5976-4A63-A15A-4EDE0F7F7E9D}" srcOrd="0" destOrd="0" presId="urn:microsoft.com/office/officeart/2005/8/layout/process1"/>
    <dgm:cxn modelId="{BE629857-BB42-4986-9D01-98B9E889CA0E}" srcId="{F24E9E8C-8372-4B96-A70A-D91B276D74F4}" destId="{5F5919E0-4036-4E43-A05B-80BC4917A7AE}" srcOrd="1" destOrd="0" parTransId="{3E7ABED3-75CC-4705-B796-28731CCC088C}" sibTransId="{88A9891D-4BB8-42DE-8B96-B25085362935}"/>
    <dgm:cxn modelId="{34C95796-B7DF-4DCF-AA04-1231541FB7DA}" type="presOf" srcId="{88A9891D-4BB8-42DE-8B96-B25085362935}" destId="{D11C41DA-35A0-4CBE-A9A9-7812019E915F}" srcOrd="1" destOrd="0" presId="urn:microsoft.com/office/officeart/2005/8/layout/process1"/>
    <dgm:cxn modelId="{8852C0A3-5581-4AFC-A427-F45CFD3A88DE}" type="presOf" srcId="{F1AFC084-3DD3-401C-B87E-7CB266E7D738}" destId="{81EDC9A8-39C5-4F05-86C1-977B49F9C30A}" srcOrd="1" destOrd="0" presId="urn:microsoft.com/office/officeart/2005/8/layout/process1"/>
    <dgm:cxn modelId="{C9E545AB-D2BD-4E2C-B0F7-C5B94BB81FCB}" type="presOf" srcId="{7338D0D4-43F4-4545-AFC9-10EB6E5450AA}" destId="{6CFDC663-8B45-4D7D-8FCB-63B3D6A07B7F}" srcOrd="1" destOrd="0" presId="urn:microsoft.com/office/officeart/2005/8/layout/process1"/>
    <dgm:cxn modelId="{336419B8-22E4-44FD-97DB-4099B57BF732}" type="presOf" srcId="{5F5919E0-4036-4E43-A05B-80BC4917A7AE}" destId="{5C22D7C3-8AB1-4952-80EF-7C2B435214BF}" srcOrd="0" destOrd="0" presId="urn:microsoft.com/office/officeart/2005/8/layout/process1"/>
    <dgm:cxn modelId="{0EE740C8-4AF2-47F7-8267-BD9DE3EBB10B}" srcId="{F24E9E8C-8372-4B96-A70A-D91B276D74F4}" destId="{CB546215-2C33-4601-8E75-6F08703D25F7}" srcOrd="2" destOrd="0" parTransId="{41063743-6E1D-406A-807D-1F37AD47F0BF}" sibTransId="{F1AFC084-3DD3-401C-B87E-7CB266E7D738}"/>
    <dgm:cxn modelId="{164D66D2-B7D8-44B2-AD43-57F7CCAA168C}" type="presOf" srcId="{5C702938-06BE-4291-B6F4-4B6967C2766B}" destId="{60EEBC75-3AF9-4622-8900-48FDCE2C46E2}" srcOrd="0" destOrd="0" presId="urn:microsoft.com/office/officeart/2005/8/layout/process1"/>
    <dgm:cxn modelId="{B889C7D7-BDA6-499B-8E48-18506BB9F1A0}" srcId="{F24E9E8C-8372-4B96-A70A-D91B276D74F4}" destId="{5C702938-06BE-4291-B6F4-4B6967C2766B}" srcOrd="0" destOrd="0" parTransId="{112D5788-3027-4261-8967-C2DE54C14152}" sibTransId="{7338D0D4-43F4-4545-AFC9-10EB6E5450AA}"/>
    <dgm:cxn modelId="{9313FCD8-093D-4061-8E07-1426E2CC659C}" type="presOf" srcId="{88A9891D-4BB8-42DE-8B96-B25085362935}" destId="{63727B84-3319-4760-9BDD-3D6C1058D559}" srcOrd="0" destOrd="0" presId="urn:microsoft.com/office/officeart/2005/8/layout/process1"/>
    <dgm:cxn modelId="{4ABFE9F1-BA47-41C4-AAF4-F68C2492EED7}" type="presOf" srcId="{C73636A6-3F39-4314-BF3C-AD40F9033453}" destId="{EE6EDAEF-32A1-48D1-8A79-A9E533220032}" srcOrd="0" destOrd="0" presId="urn:microsoft.com/office/officeart/2005/8/layout/process1"/>
    <dgm:cxn modelId="{680155AF-B916-476C-97E5-7398F17CEBC0}" type="presParOf" srcId="{6CBCEDFB-4F1B-4FBB-8D03-6A93D6E0BFFB}" destId="{60EEBC75-3AF9-4622-8900-48FDCE2C46E2}" srcOrd="0" destOrd="0" presId="urn:microsoft.com/office/officeart/2005/8/layout/process1"/>
    <dgm:cxn modelId="{2BBCF4CB-6B26-4F53-B4C5-064734402E05}" type="presParOf" srcId="{6CBCEDFB-4F1B-4FBB-8D03-6A93D6E0BFFB}" destId="{CF5C0430-8EC4-4128-A12B-6D01AC3F7E77}" srcOrd="1" destOrd="0" presId="urn:microsoft.com/office/officeart/2005/8/layout/process1"/>
    <dgm:cxn modelId="{B3F27811-AF83-42FB-8E4A-733B43F4364C}" type="presParOf" srcId="{CF5C0430-8EC4-4128-A12B-6D01AC3F7E77}" destId="{6CFDC663-8B45-4D7D-8FCB-63B3D6A07B7F}" srcOrd="0" destOrd="0" presId="urn:microsoft.com/office/officeart/2005/8/layout/process1"/>
    <dgm:cxn modelId="{5D3A437E-B1FA-4CD1-8F2A-893425EA280E}" type="presParOf" srcId="{6CBCEDFB-4F1B-4FBB-8D03-6A93D6E0BFFB}" destId="{5C22D7C3-8AB1-4952-80EF-7C2B435214BF}" srcOrd="2" destOrd="0" presId="urn:microsoft.com/office/officeart/2005/8/layout/process1"/>
    <dgm:cxn modelId="{70D35A33-D8C6-4B93-8E8C-605406EDF269}" type="presParOf" srcId="{6CBCEDFB-4F1B-4FBB-8D03-6A93D6E0BFFB}" destId="{63727B84-3319-4760-9BDD-3D6C1058D559}" srcOrd="3" destOrd="0" presId="urn:microsoft.com/office/officeart/2005/8/layout/process1"/>
    <dgm:cxn modelId="{626DC028-6C13-4EF7-ACE5-65554D245A88}" type="presParOf" srcId="{63727B84-3319-4760-9BDD-3D6C1058D559}" destId="{D11C41DA-35A0-4CBE-A9A9-7812019E915F}" srcOrd="0" destOrd="0" presId="urn:microsoft.com/office/officeart/2005/8/layout/process1"/>
    <dgm:cxn modelId="{64B639A1-C174-4DA1-B71E-7BE177393554}" type="presParOf" srcId="{6CBCEDFB-4F1B-4FBB-8D03-6A93D6E0BFFB}" destId="{EC6C8596-5976-4A63-A15A-4EDE0F7F7E9D}" srcOrd="4" destOrd="0" presId="urn:microsoft.com/office/officeart/2005/8/layout/process1"/>
    <dgm:cxn modelId="{00A17BBF-2854-414C-B4CA-CD5F7100BE72}" type="presParOf" srcId="{6CBCEDFB-4F1B-4FBB-8D03-6A93D6E0BFFB}" destId="{BB26F94B-1A93-4EB1-BBC7-9AC7EB8568D6}" srcOrd="5" destOrd="0" presId="urn:microsoft.com/office/officeart/2005/8/layout/process1"/>
    <dgm:cxn modelId="{9E250ED3-193A-4440-A78F-8A664DC904E9}" type="presParOf" srcId="{BB26F94B-1A93-4EB1-BBC7-9AC7EB8568D6}" destId="{81EDC9A8-39C5-4F05-86C1-977B49F9C30A}" srcOrd="0" destOrd="0" presId="urn:microsoft.com/office/officeart/2005/8/layout/process1"/>
    <dgm:cxn modelId="{F74C20D7-4D2B-4A2F-A463-D8C71DE21205}" type="presParOf" srcId="{6CBCEDFB-4F1B-4FBB-8D03-6A93D6E0BFFB}" destId="{EE6EDAEF-32A1-48D1-8A79-A9E533220032}" srcOrd="6"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956FEC8-B516-4298-87B8-3E6E0E6F5489}" type="doc">
      <dgm:prSet loTypeId="urn:microsoft.com/office/officeart/2008/layout/LinedList" loCatId="list" qsTypeId="urn:microsoft.com/office/officeart/2005/8/quickstyle/simple1" qsCatId="simple" csTypeId="urn:microsoft.com/office/officeart/2005/8/colors/accent0_2" csCatId="mainScheme" phldr="1"/>
      <dgm:spPr/>
      <dgm:t>
        <a:bodyPr/>
        <a:lstStyle/>
        <a:p>
          <a:endParaRPr lang="en-US"/>
        </a:p>
      </dgm:t>
    </dgm:pt>
    <dgm:pt modelId="{77B46FC7-CBAF-4E02-901B-35C1E1E2DD14}">
      <dgm:prSet/>
      <dgm:spPr/>
      <dgm:t>
        <a:bodyPr/>
        <a:lstStyle/>
        <a:p>
          <a:pPr rtl="0"/>
          <a:r>
            <a:rPr lang="en-US" b="1" dirty="0"/>
            <a:t>The management focuses on reducing plastic waste as it creates big challenges for environment. Marriott Hotel chain takes initiatives that the management reduces the plastic items by 33%. The CEO announces that it is their second world steps in terms of reducing single use plastics. </a:t>
          </a:r>
          <a:endParaRPr lang="en-US" dirty="0"/>
        </a:p>
      </dgm:t>
    </dgm:pt>
    <dgm:pt modelId="{3946D8FA-4070-4B54-A705-8E7850C0E743}" type="parTrans" cxnId="{E215319F-41AE-43B9-B0D9-F52F56C12DC5}">
      <dgm:prSet/>
      <dgm:spPr/>
      <dgm:t>
        <a:bodyPr/>
        <a:lstStyle/>
        <a:p>
          <a:endParaRPr lang="en-US"/>
        </a:p>
      </dgm:t>
    </dgm:pt>
    <dgm:pt modelId="{9A02D942-0859-4EEE-AC56-52B1D9FF95DC}" type="sibTrans" cxnId="{E215319F-41AE-43B9-B0D9-F52F56C12DC5}">
      <dgm:prSet/>
      <dgm:spPr/>
      <dgm:t>
        <a:bodyPr/>
        <a:lstStyle/>
        <a:p>
          <a:endParaRPr lang="en-US"/>
        </a:p>
      </dgm:t>
    </dgm:pt>
    <dgm:pt modelId="{C6F93C45-9262-4405-8B33-D1CF101F6C64}">
      <dgm:prSet/>
      <dgm:spPr/>
      <dgm:t>
        <a:bodyPr/>
        <a:lstStyle/>
        <a:p>
          <a:pPr rtl="0"/>
          <a:r>
            <a:rPr lang="en-US" b="1" dirty="0"/>
            <a:t>There also some barriers that Marriott Hotels faced recycling the plastic waste including lack of awareness, too much management, higher costs, and lack of time and so on. These limitations are decreased because of technological development </a:t>
          </a:r>
          <a:r>
            <a:rPr lang="en-GB" b="1" dirty="0"/>
            <a:t>(Han, Hsu and </a:t>
          </a:r>
          <a:r>
            <a:rPr lang="en-GB" b="1" dirty="0" err="1"/>
            <a:t>Sheu</a:t>
          </a:r>
          <a:r>
            <a:rPr lang="en-GB" b="1" dirty="0"/>
            <a:t>, 2010)</a:t>
          </a:r>
          <a:r>
            <a:rPr lang="en-US" b="1" dirty="0"/>
            <a:t>. </a:t>
          </a:r>
        </a:p>
      </dgm:t>
    </dgm:pt>
    <dgm:pt modelId="{194E989E-C6C2-4321-9516-15F89E7FD253}" type="parTrans" cxnId="{CD2E0638-3BBA-4866-9552-DF6152171A4D}">
      <dgm:prSet/>
      <dgm:spPr/>
      <dgm:t>
        <a:bodyPr/>
        <a:lstStyle/>
        <a:p>
          <a:endParaRPr lang="en-US"/>
        </a:p>
      </dgm:t>
    </dgm:pt>
    <dgm:pt modelId="{CE54091A-1083-4884-876C-D8F2A0C77EAD}" type="sibTrans" cxnId="{CD2E0638-3BBA-4866-9552-DF6152171A4D}">
      <dgm:prSet/>
      <dgm:spPr/>
      <dgm:t>
        <a:bodyPr/>
        <a:lstStyle/>
        <a:p>
          <a:endParaRPr lang="en-US"/>
        </a:p>
      </dgm:t>
    </dgm:pt>
    <dgm:pt modelId="{BD6729B8-46B1-4A9E-93E3-7DB15BF35775}">
      <dgm:prSet/>
      <dgm:spPr/>
      <dgm:t>
        <a:bodyPr/>
        <a:lstStyle/>
        <a:p>
          <a:pPr rtl="0"/>
          <a:r>
            <a:rPr lang="en-US" b="1"/>
            <a:t>Through using technology, Marriott Hotels recycle the recyclable plastic items. For example, the management of Marriott Hotel chain makes chair from the single use plastic items for the school of Philippines as well as Red Cross of Philippines which create better opportunity in terms of learning.</a:t>
          </a:r>
          <a:endParaRPr lang="en-US"/>
        </a:p>
      </dgm:t>
    </dgm:pt>
    <dgm:pt modelId="{65820678-AF1D-44C9-9EE4-5964454AF12D}" type="parTrans" cxnId="{C66C48B3-241F-4DF2-92ED-C587818C54C5}">
      <dgm:prSet/>
      <dgm:spPr/>
      <dgm:t>
        <a:bodyPr/>
        <a:lstStyle/>
        <a:p>
          <a:endParaRPr lang="en-US"/>
        </a:p>
      </dgm:t>
    </dgm:pt>
    <dgm:pt modelId="{89E59E19-79DC-4F0B-9D9E-0A890CF2F8EC}" type="sibTrans" cxnId="{C66C48B3-241F-4DF2-92ED-C587818C54C5}">
      <dgm:prSet/>
      <dgm:spPr/>
      <dgm:t>
        <a:bodyPr/>
        <a:lstStyle/>
        <a:p>
          <a:endParaRPr lang="en-US"/>
        </a:p>
      </dgm:t>
    </dgm:pt>
    <dgm:pt modelId="{C6000791-57C6-4F2C-820C-06CBE5DA8D97}">
      <dgm:prSet/>
      <dgm:spPr/>
      <dgm:t>
        <a:bodyPr/>
        <a:lstStyle/>
        <a:p>
          <a:pPr rtl="0"/>
          <a:r>
            <a:rPr lang="en-US" b="1" dirty="0"/>
            <a:t>Another example is that the management makes ring tabs by using aluminum drink cans which are used by guests. </a:t>
          </a:r>
          <a:endParaRPr lang="en-US" dirty="0"/>
        </a:p>
      </dgm:t>
    </dgm:pt>
    <dgm:pt modelId="{44ADB494-F02B-4B42-A390-EA954FB63F7D}" type="parTrans" cxnId="{664AF2DC-6E6A-47B9-A960-7B6A712CBF52}">
      <dgm:prSet/>
      <dgm:spPr/>
      <dgm:t>
        <a:bodyPr/>
        <a:lstStyle/>
        <a:p>
          <a:endParaRPr lang="en-US"/>
        </a:p>
      </dgm:t>
    </dgm:pt>
    <dgm:pt modelId="{E2B9B764-B93E-445A-95F8-D008CFB18629}" type="sibTrans" cxnId="{664AF2DC-6E6A-47B9-A960-7B6A712CBF52}">
      <dgm:prSet/>
      <dgm:spPr/>
      <dgm:t>
        <a:bodyPr/>
        <a:lstStyle/>
        <a:p>
          <a:endParaRPr lang="en-US"/>
        </a:p>
      </dgm:t>
    </dgm:pt>
    <dgm:pt modelId="{8F676B99-74DD-4B34-A368-7E731A24DC52}" type="pres">
      <dgm:prSet presAssocID="{4956FEC8-B516-4298-87B8-3E6E0E6F5489}" presName="vert0" presStyleCnt="0">
        <dgm:presLayoutVars>
          <dgm:dir/>
          <dgm:animOne val="branch"/>
          <dgm:animLvl val="lvl"/>
        </dgm:presLayoutVars>
      </dgm:prSet>
      <dgm:spPr/>
    </dgm:pt>
    <dgm:pt modelId="{F95CC12D-A31C-41A4-85F9-84771AF1B016}" type="pres">
      <dgm:prSet presAssocID="{77B46FC7-CBAF-4E02-901B-35C1E1E2DD14}" presName="thickLine" presStyleLbl="alignNode1" presStyleIdx="0" presStyleCnt="4"/>
      <dgm:spPr/>
    </dgm:pt>
    <dgm:pt modelId="{86AFB4AE-C03A-4E63-83D4-3DAE2BB5EC80}" type="pres">
      <dgm:prSet presAssocID="{77B46FC7-CBAF-4E02-901B-35C1E1E2DD14}" presName="horz1" presStyleCnt="0"/>
      <dgm:spPr/>
    </dgm:pt>
    <dgm:pt modelId="{7670FBD6-63E6-43BF-8FF5-A2F5D65BABDE}" type="pres">
      <dgm:prSet presAssocID="{77B46FC7-CBAF-4E02-901B-35C1E1E2DD14}" presName="tx1" presStyleLbl="revTx" presStyleIdx="0" presStyleCnt="4"/>
      <dgm:spPr/>
    </dgm:pt>
    <dgm:pt modelId="{675F462C-0AF3-4785-A808-71E7F77BEEC8}" type="pres">
      <dgm:prSet presAssocID="{77B46FC7-CBAF-4E02-901B-35C1E1E2DD14}" presName="vert1" presStyleCnt="0"/>
      <dgm:spPr/>
    </dgm:pt>
    <dgm:pt modelId="{64D21B1C-8BB0-41C2-9E52-7D467E8847A8}" type="pres">
      <dgm:prSet presAssocID="{C6F93C45-9262-4405-8B33-D1CF101F6C64}" presName="thickLine" presStyleLbl="alignNode1" presStyleIdx="1" presStyleCnt="4"/>
      <dgm:spPr/>
    </dgm:pt>
    <dgm:pt modelId="{72E6F4D0-8B4F-4E04-9218-7A4E684FFE19}" type="pres">
      <dgm:prSet presAssocID="{C6F93C45-9262-4405-8B33-D1CF101F6C64}" presName="horz1" presStyleCnt="0"/>
      <dgm:spPr/>
    </dgm:pt>
    <dgm:pt modelId="{65072C41-6915-4E83-9773-1E56DCD0629C}" type="pres">
      <dgm:prSet presAssocID="{C6F93C45-9262-4405-8B33-D1CF101F6C64}" presName="tx1" presStyleLbl="revTx" presStyleIdx="1" presStyleCnt="4"/>
      <dgm:spPr/>
    </dgm:pt>
    <dgm:pt modelId="{FCC10DF2-B37E-4584-A6EB-9104988A6C4A}" type="pres">
      <dgm:prSet presAssocID="{C6F93C45-9262-4405-8B33-D1CF101F6C64}" presName="vert1" presStyleCnt="0"/>
      <dgm:spPr/>
    </dgm:pt>
    <dgm:pt modelId="{3EA86BE8-AB84-455E-9255-4CDEB78D9B2C}" type="pres">
      <dgm:prSet presAssocID="{BD6729B8-46B1-4A9E-93E3-7DB15BF35775}" presName="thickLine" presStyleLbl="alignNode1" presStyleIdx="2" presStyleCnt="4"/>
      <dgm:spPr/>
    </dgm:pt>
    <dgm:pt modelId="{D50DEA21-262A-4387-A6AF-AB69F37E136F}" type="pres">
      <dgm:prSet presAssocID="{BD6729B8-46B1-4A9E-93E3-7DB15BF35775}" presName="horz1" presStyleCnt="0"/>
      <dgm:spPr/>
    </dgm:pt>
    <dgm:pt modelId="{BD58F94D-E8E3-4F6C-93F6-A5235BD00D73}" type="pres">
      <dgm:prSet presAssocID="{BD6729B8-46B1-4A9E-93E3-7DB15BF35775}" presName="tx1" presStyleLbl="revTx" presStyleIdx="2" presStyleCnt="4"/>
      <dgm:spPr/>
    </dgm:pt>
    <dgm:pt modelId="{9A717AF7-4B1B-46BA-AFD4-CF0129A2580A}" type="pres">
      <dgm:prSet presAssocID="{BD6729B8-46B1-4A9E-93E3-7DB15BF35775}" presName="vert1" presStyleCnt="0"/>
      <dgm:spPr/>
    </dgm:pt>
    <dgm:pt modelId="{BC97CABA-EB67-4DC4-9B60-555F9A73C9A5}" type="pres">
      <dgm:prSet presAssocID="{C6000791-57C6-4F2C-820C-06CBE5DA8D97}" presName="thickLine" presStyleLbl="alignNode1" presStyleIdx="3" presStyleCnt="4"/>
      <dgm:spPr/>
    </dgm:pt>
    <dgm:pt modelId="{9A547E73-3183-4AE6-8E6B-8C365697BC31}" type="pres">
      <dgm:prSet presAssocID="{C6000791-57C6-4F2C-820C-06CBE5DA8D97}" presName="horz1" presStyleCnt="0"/>
      <dgm:spPr/>
    </dgm:pt>
    <dgm:pt modelId="{FE52FCAA-D6A0-4B86-91B1-1B1ED804B28E}" type="pres">
      <dgm:prSet presAssocID="{C6000791-57C6-4F2C-820C-06CBE5DA8D97}" presName="tx1" presStyleLbl="revTx" presStyleIdx="3" presStyleCnt="4"/>
      <dgm:spPr/>
    </dgm:pt>
    <dgm:pt modelId="{34C33DFF-5C83-482E-BBA6-6D10ECBF2D7F}" type="pres">
      <dgm:prSet presAssocID="{C6000791-57C6-4F2C-820C-06CBE5DA8D97}" presName="vert1" presStyleCnt="0"/>
      <dgm:spPr/>
    </dgm:pt>
  </dgm:ptLst>
  <dgm:cxnLst>
    <dgm:cxn modelId="{B566D624-7608-47F5-B096-87D4E1E978C7}" type="presOf" srcId="{C6F93C45-9262-4405-8B33-D1CF101F6C64}" destId="{65072C41-6915-4E83-9773-1E56DCD0629C}" srcOrd="0" destOrd="0" presId="urn:microsoft.com/office/officeart/2008/layout/LinedList"/>
    <dgm:cxn modelId="{CD2E0638-3BBA-4866-9552-DF6152171A4D}" srcId="{4956FEC8-B516-4298-87B8-3E6E0E6F5489}" destId="{C6F93C45-9262-4405-8B33-D1CF101F6C64}" srcOrd="1" destOrd="0" parTransId="{194E989E-C6C2-4321-9516-15F89E7FD253}" sibTransId="{CE54091A-1083-4884-876C-D8F2A0C77EAD}"/>
    <dgm:cxn modelId="{83552F48-E424-4643-BC73-F5E013782A4C}" type="presOf" srcId="{C6000791-57C6-4F2C-820C-06CBE5DA8D97}" destId="{FE52FCAA-D6A0-4B86-91B1-1B1ED804B28E}" srcOrd="0" destOrd="0" presId="urn:microsoft.com/office/officeart/2008/layout/LinedList"/>
    <dgm:cxn modelId="{D3667D83-6740-47CD-BB56-BDA64770EFE9}" type="presOf" srcId="{BD6729B8-46B1-4A9E-93E3-7DB15BF35775}" destId="{BD58F94D-E8E3-4F6C-93F6-A5235BD00D73}" srcOrd="0" destOrd="0" presId="urn:microsoft.com/office/officeart/2008/layout/LinedList"/>
    <dgm:cxn modelId="{E215319F-41AE-43B9-B0D9-F52F56C12DC5}" srcId="{4956FEC8-B516-4298-87B8-3E6E0E6F5489}" destId="{77B46FC7-CBAF-4E02-901B-35C1E1E2DD14}" srcOrd="0" destOrd="0" parTransId="{3946D8FA-4070-4B54-A705-8E7850C0E743}" sibTransId="{9A02D942-0859-4EEE-AC56-52B1D9FF95DC}"/>
    <dgm:cxn modelId="{C66C48B3-241F-4DF2-92ED-C587818C54C5}" srcId="{4956FEC8-B516-4298-87B8-3E6E0E6F5489}" destId="{BD6729B8-46B1-4A9E-93E3-7DB15BF35775}" srcOrd="2" destOrd="0" parTransId="{65820678-AF1D-44C9-9EE4-5964454AF12D}" sibTransId="{89E59E19-79DC-4F0B-9D9E-0A890CF2F8EC}"/>
    <dgm:cxn modelId="{F88058BD-E0E2-4143-A8EF-4C8F6F635C79}" type="presOf" srcId="{77B46FC7-CBAF-4E02-901B-35C1E1E2DD14}" destId="{7670FBD6-63E6-43BF-8FF5-A2F5D65BABDE}" srcOrd="0" destOrd="0" presId="urn:microsoft.com/office/officeart/2008/layout/LinedList"/>
    <dgm:cxn modelId="{1DBEAFBD-BC47-43CE-86B9-AECDFB10134E}" type="presOf" srcId="{4956FEC8-B516-4298-87B8-3E6E0E6F5489}" destId="{8F676B99-74DD-4B34-A368-7E731A24DC52}" srcOrd="0" destOrd="0" presId="urn:microsoft.com/office/officeart/2008/layout/LinedList"/>
    <dgm:cxn modelId="{664AF2DC-6E6A-47B9-A960-7B6A712CBF52}" srcId="{4956FEC8-B516-4298-87B8-3E6E0E6F5489}" destId="{C6000791-57C6-4F2C-820C-06CBE5DA8D97}" srcOrd="3" destOrd="0" parTransId="{44ADB494-F02B-4B42-A390-EA954FB63F7D}" sibTransId="{E2B9B764-B93E-445A-95F8-D008CFB18629}"/>
    <dgm:cxn modelId="{E6EA3A70-BE44-49A5-8DDF-6AA3A78B10B3}" type="presParOf" srcId="{8F676B99-74DD-4B34-A368-7E731A24DC52}" destId="{F95CC12D-A31C-41A4-85F9-84771AF1B016}" srcOrd="0" destOrd="0" presId="urn:microsoft.com/office/officeart/2008/layout/LinedList"/>
    <dgm:cxn modelId="{0230E093-9BF9-4845-9DE3-BE3C11AB2647}" type="presParOf" srcId="{8F676B99-74DD-4B34-A368-7E731A24DC52}" destId="{86AFB4AE-C03A-4E63-83D4-3DAE2BB5EC80}" srcOrd="1" destOrd="0" presId="urn:microsoft.com/office/officeart/2008/layout/LinedList"/>
    <dgm:cxn modelId="{CD0853D3-D002-400E-A90D-9E01B961B9D2}" type="presParOf" srcId="{86AFB4AE-C03A-4E63-83D4-3DAE2BB5EC80}" destId="{7670FBD6-63E6-43BF-8FF5-A2F5D65BABDE}" srcOrd="0" destOrd="0" presId="urn:microsoft.com/office/officeart/2008/layout/LinedList"/>
    <dgm:cxn modelId="{9547FA81-9B90-4D7A-A000-339363797893}" type="presParOf" srcId="{86AFB4AE-C03A-4E63-83D4-3DAE2BB5EC80}" destId="{675F462C-0AF3-4785-A808-71E7F77BEEC8}" srcOrd="1" destOrd="0" presId="urn:microsoft.com/office/officeart/2008/layout/LinedList"/>
    <dgm:cxn modelId="{EACCC4E3-798A-413F-9A0B-9F7B17E9C70C}" type="presParOf" srcId="{8F676B99-74DD-4B34-A368-7E731A24DC52}" destId="{64D21B1C-8BB0-41C2-9E52-7D467E8847A8}" srcOrd="2" destOrd="0" presId="urn:microsoft.com/office/officeart/2008/layout/LinedList"/>
    <dgm:cxn modelId="{57AA9538-EC9F-4579-A228-78C897E8747A}" type="presParOf" srcId="{8F676B99-74DD-4B34-A368-7E731A24DC52}" destId="{72E6F4D0-8B4F-4E04-9218-7A4E684FFE19}" srcOrd="3" destOrd="0" presId="urn:microsoft.com/office/officeart/2008/layout/LinedList"/>
    <dgm:cxn modelId="{914CEA15-399A-4FDD-840D-18BC9F87D3C9}" type="presParOf" srcId="{72E6F4D0-8B4F-4E04-9218-7A4E684FFE19}" destId="{65072C41-6915-4E83-9773-1E56DCD0629C}" srcOrd="0" destOrd="0" presId="urn:microsoft.com/office/officeart/2008/layout/LinedList"/>
    <dgm:cxn modelId="{3BF6F9A4-4712-4B0E-9F06-7E0A9A6C1421}" type="presParOf" srcId="{72E6F4D0-8B4F-4E04-9218-7A4E684FFE19}" destId="{FCC10DF2-B37E-4584-A6EB-9104988A6C4A}" srcOrd="1" destOrd="0" presId="urn:microsoft.com/office/officeart/2008/layout/LinedList"/>
    <dgm:cxn modelId="{B5A98540-EB0E-40BB-8FFB-9496CE2243A2}" type="presParOf" srcId="{8F676B99-74DD-4B34-A368-7E731A24DC52}" destId="{3EA86BE8-AB84-455E-9255-4CDEB78D9B2C}" srcOrd="4" destOrd="0" presId="urn:microsoft.com/office/officeart/2008/layout/LinedList"/>
    <dgm:cxn modelId="{C6411D7F-398E-4735-BE6F-ADAEEE14B3AE}" type="presParOf" srcId="{8F676B99-74DD-4B34-A368-7E731A24DC52}" destId="{D50DEA21-262A-4387-A6AF-AB69F37E136F}" srcOrd="5" destOrd="0" presId="urn:microsoft.com/office/officeart/2008/layout/LinedList"/>
    <dgm:cxn modelId="{3F341CA6-F2E7-4D7D-B560-DA262FA20B68}" type="presParOf" srcId="{D50DEA21-262A-4387-A6AF-AB69F37E136F}" destId="{BD58F94D-E8E3-4F6C-93F6-A5235BD00D73}" srcOrd="0" destOrd="0" presId="urn:microsoft.com/office/officeart/2008/layout/LinedList"/>
    <dgm:cxn modelId="{C6737762-3BA0-48D7-9978-7ED09B4E36DA}" type="presParOf" srcId="{D50DEA21-262A-4387-A6AF-AB69F37E136F}" destId="{9A717AF7-4B1B-46BA-AFD4-CF0129A2580A}" srcOrd="1" destOrd="0" presId="urn:microsoft.com/office/officeart/2008/layout/LinedList"/>
    <dgm:cxn modelId="{5770F31A-85F3-49B8-9FA8-7D4A45ACC114}" type="presParOf" srcId="{8F676B99-74DD-4B34-A368-7E731A24DC52}" destId="{BC97CABA-EB67-4DC4-9B60-555F9A73C9A5}" srcOrd="6" destOrd="0" presId="urn:microsoft.com/office/officeart/2008/layout/LinedList"/>
    <dgm:cxn modelId="{92F9A96D-EAE7-4ED2-8EE3-832040AB4393}" type="presParOf" srcId="{8F676B99-74DD-4B34-A368-7E731A24DC52}" destId="{9A547E73-3183-4AE6-8E6B-8C365697BC31}" srcOrd="7" destOrd="0" presId="urn:microsoft.com/office/officeart/2008/layout/LinedList"/>
    <dgm:cxn modelId="{A08A0824-B45F-4521-A08D-BB8EA4FC5B61}" type="presParOf" srcId="{9A547E73-3183-4AE6-8E6B-8C365697BC31}" destId="{FE52FCAA-D6A0-4B86-91B1-1B1ED804B28E}" srcOrd="0" destOrd="0" presId="urn:microsoft.com/office/officeart/2008/layout/LinedList"/>
    <dgm:cxn modelId="{046DA121-E7DC-4631-942E-A5EDBA1B759E}" type="presParOf" srcId="{9A547E73-3183-4AE6-8E6B-8C365697BC31}" destId="{34C33DFF-5C83-482E-BBA6-6D10ECBF2D7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BF20B0D-2383-4C54-93CE-7609AD058361}"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US"/>
        </a:p>
      </dgm:t>
    </dgm:pt>
    <dgm:pt modelId="{558F5C3E-FF6A-4145-B9E1-1F4885A4605B}">
      <dgm:prSet/>
      <dgm:spPr/>
      <dgm:t>
        <a:bodyPr/>
        <a:lstStyle/>
        <a:p>
          <a:pPr rtl="0"/>
          <a:r>
            <a:rPr lang="en-US" b="1"/>
            <a:t>Marriott is trying to reduce plastic waste that leads the hotel chain to build a better position in the hotel industry as the guests are now more concerned regarding sustainable practices. </a:t>
          </a:r>
          <a:endParaRPr lang="en-US"/>
        </a:p>
      </dgm:t>
    </dgm:pt>
    <dgm:pt modelId="{C05EA03A-867B-4382-914C-BE92A56A230A}" type="parTrans" cxnId="{96EB3B91-F0BC-4815-81FE-36AA630292E5}">
      <dgm:prSet/>
      <dgm:spPr/>
      <dgm:t>
        <a:bodyPr/>
        <a:lstStyle/>
        <a:p>
          <a:endParaRPr lang="en-US"/>
        </a:p>
      </dgm:t>
    </dgm:pt>
    <dgm:pt modelId="{32985A2A-2599-46CE-9601-F17C87F228BB}" type="sibTrans" cxnId="{96EB3B91-F0BC-4815-81FE-36AA630292E5}">
      <dgm:prSet/>
      <dgm:spPr/>
      <dgm:t>
        <a:bodyPr/>
        <a:lstStyle/>
        <a:p>
          <a:endParaRPr lang="en-US"/>
        </a:p>
      </dgm:t>
    </dgm:pt>
    <dgm:pt modelId="{FABBA7E3-D9A2-4B10-8021-DB75FE62F0DD}">
      <dgm:prSet/>
      <dgm:spPr/>
      <dgm:t>
        <a:bodyPr/>
        <a:lstStyle/>
        <a:p>
          <a:pPr rtl="0"/>
          <a:r>
            <a:rPr lang="en-US" b="1"/>
            <a:t>To implement the initiative, the management is able to use glass bottles in the replacement of water bottles and in every floor of a hotel, the management provide water filters so that the guests easily take water. </a:t>
          </a:r>
          <a:endParaRPr lang="en-US"/>
        </a:p>
      </dgm:t>
    </dgm:pt>
    <dgm:pt modelId="{2C01167B-9BBC-41B5-878E-EFBA6B51FCAB}" type="parTrans" cxnId="{75573F58-11EC-4DF8-83ED-1437C9DFD9E7}">
      <dgm:prSet/>
      <dgm:spPr/>
      <dgm:t>
        <a:bodyPr/>
        <a:lstStyle/>
        <a:p>
          <a:endParaRPr lang="en-US"/>
        </a:p>
      </dgm:t>
    </dgm:pt>
    <dgm:pt modelId="{C8E0E9CA-837E-4FA8-BCF4-09753519456C}" type="sibTrans" cxnId="{75573F58-11EC-4DF8-83ED-1437C9DFD9E7}">
      <dgm:prSet/>
      <dgm:spPr/>
      <dgm:t>
        <a:bodyPr/>
        <a:lstStyle/>
        <a:p>
          <a:endParaRPr lang="en-US"/>
        </a:p>
      </dgm:t>
    </dgm:pt>
    <dgm:pt modelId="{D59E177F-657E-4C77-A9CC-3B09F18401C9}">
      <dgm:prSet/>
      <dgm:spPr/>
      <dgm:t>
        <a:bodyPr/>
        <a:lstStyle/>
        <a:p>
          <a:pPr rtl="0"/>
          <a:r>
            <a:rPr lang="en-US" b="1" dirty="0"/>
            <a:t>Spoons are used replacement of plastic cutlery </a:t>
          </a:r>
          <a:r>
            <a:rPr lang="en-GB" dirty="0"/>
            <a:t>(Jones, Hillier and Comfort, 2014)</a:t>
          </a:r>
          <a:r>
            <a:rPr lang="en-US" b="1" dirty="0"/>
            <a:t>. </a:t>
          </a:r>
          <a:endParaRPr lang="en-US" dirty="0"/>
        </a:p>
      </dgm:t>
    </dgm:pt>
    <dgm:pt modelId="{CFCEE229-82DE-4C74-A708-BB0B72509E7B}" type="parTrans" cxnId="{C2EA9B09-5FC2-4138-B7CA-6AC3B0F4F580}">
      <dgm:prSet/>
      <dgm:spPr/>
      <dgm:t>
        <a:bodyPr/>
        <a:lstStyle/>
        <a:p>
          <a:endParaRPr lang="en-US"/>
        </a:p>
      </dgm:t>
    </dgm:pt>
    <dgm:pt modelId="{D965736C-BC60-49E4-82AA-14C93EB0AF3A}" type="sibTrans" cxnId="{C2EA9B09-5FC2-4138-B7CA-6AC3B0F4F580}">
      <dgm:prSet/>
      <dgm:spPr/>
      <dgm:t>
        <a:bodyPr/>
        <a:lstStyle/>
        <a:p>
          <a:endParaRPr lang="en-US"/>
        </a:p>
      </dgm:t>
    </dgm:pt>
    <dgm:pt modelId="{140A9B92-1D43-4238-844C-5B960E7707E3}">
      <dgm:prSet/>
      <dgm:spPr/>
      <dgm:t>
        <a:bodyPr/>
        <a:lstStyle/>
        <a:p>
          <a:pPr rtl="0"/>
          <a:r>
            <a:rPr lang="en-US" b="1"/>
            <a:t>The management replaces small toiletries with the larger toiletries. For example, the management provides larger shampoo bottles and when the bottles become empty, these are refilled for the purpose of reusing. </a:t>
          </a:r>
          <a:endParaRPr lang="en-US"/>
        </a:p>
      </dgm:t>
    </dgm:pt>
    <dgm:pt modelId="{2C6B7401-BE84-4B28-8E21-CC0702CD4E5F}" type="parTrans" cxnId="{2CDE3AC4-285C-42A2-82CE-BA9A637C2A5D}">
      <dgm:prSet/>
      <dgm:spPr/>
      <dgm:t>
        <a:bodyPr/>
        <a:lstStyle/>
        <a:p>
          <a:endParaRPr lang="en-US"/>
        </a:p>
      </dgm:t>
    </dgm:pt>
    <dgm:pt modelId="{70A301DD-DE2B-4B3F-B911-D8171BE418AF}" type="sibTrans" cxnId="{2CDE3AC4-285C-42A2-82CE-BA9A637C2A5D}">
      <dgm:prSet/>
      <dgm:spPr/>
      <dgm:t>
        <a:bodyPr/>
        <a:lstStyle/>
        <a:p>
          <a:endParaRPr lang="en-US"/>
        </a:p>
      </dgm:t>
    </dgm:pt>
    <dgm:pt modelId="{791C2A9B-9783-4BAE-9340-F3C16B831526}">
      <dgm:prSet/>
      <dgm:spPr/>
      <dgm:t>
        <a:bodyPr/>
        <a:lstStyle/>
        <a:p>
          <a:pPr rtl="0"/>
          <a:r>
            <a:rPr lang="en-US" b="1"/>
            <a:t>The management replaces plastic straws with paper straws. </a:t>
          </a:r>
          <a:endParaRPr lang="en-US"/>
        </a:p>
      </dgm:t>
    </dgm:pt>
    <dgm:pt modelId="{7CB7C397-5747-4D75-92F8-D66AE443E7CB}" type="parTrans" cxnId="{FE6EA48B-33FB-47E5-960E-C234AF497567}">
      <dgm:prSet/>
      <dgm:spPr/>
      <dgm:t>
        <a:bodyPr/>
        <a:lstStyle/>
        <a:p>
          <a:endParaRPr lang="en-US"/>
        </a:p>
      </dgm:t>
    </dgm:pt>
    <dgm:pt modelId="{B884E32E-9785-46E0-8782-7B8236D28207}" type="sibTrans" cxnId="{FE6EA48B-33FB-47E5-960E-C234AF497567}">
      <dgm:prSet/>
      <dgm:spPr/>
      <dgm:t>
        <a:bodyPr/>
        <a:lstStyle/>
        <a:p>
          <a:endParaRPr lang="en-US"/>
        </a:p>
      </dgm:t>
    </dgm:pt>
    <dgm:pt modelId="{7E5F9AC5-C095-48EB-980C-B636C9226D13}" type="pres">
      <dgm:prSet presAssocID="{CBF20B0D-2383-4C54-93CE-7609AD058361}" presName="Name0" presStyleCnt="0">
        <dgm:presLayoutVars>
          <dgm:chMax val="7"/>
          <dgm:chPref val="7"/>
          <dgm:dir/>
        </dgm:presLayoutVars>
      </dgm:prSet>
      <dgm:spPr/>
    </dgm:pt>
    <dgm:pt modelId="{B2430314-F8F2-4136-A643-CAD1BEDC4BC0}" type="pres">
      <dgm:prSet presAssocID="{CBF20B0D-2383-4C54-93CE-7609AD058361}" presName="Name1" presStyleCnt="0"/>
      <dgm:spPr/>
    </dgm:pt>
    <dgm:pt modelId="{4BB20140-AC66-4782-96EC-02D07D7C1B94}" type="pres">
      <dgm:prSet presAssocID="{CBF20B0D-2383-4C54-93CE-7609AD058361}" presName="cycle" presStyleCnt="0"/>
      <dgm:spPr/>
    </dgm:pt>
    <dgm:pt modelId="{DDF4DCC2-32F2-4077-80FB-B6136AB96603}" type="pres">
      <dgm:prSet presAssocID="{CBF20B0D-2383-4C54-93CE-7609AD058361}" presName="srcNode" presStyleLbl="node1" presStyleIdx="0" presStyleCnt="5"/>
      <dgm:spPr/>
    </dgm:pt>
    <dgm:pt modelId="{CA993E67-46C9-456E-A69B-E122462FE5B6}" type="pres">
      <dgm:prSet presAssocID="{CBF20B0D-2383-4C54-93CE-7609AD058361}" presName="conn" presStyleLbl="parChTrans1D2" presStyleIdx="0" presStyleCnt="1"/>
      <dgm:spPr/>
    </dgm:pt>
    <dgm:pt modelId="{BE1CFF96-83B6-415A-9E41-DE59991CBF76}" type="pres">
      <dgm:prSet presAssocID="{CBF20B0D-2383-4C54-93CE-7609AD058361}" presName="extraNode" presStyleLbl="node1" presStyleIdx="0" presStyleCnt="5"/>
      <dgm:spPr/>
    </dgm:pt>
    <dgm:pt modelId="{04D1B459-7CFB-44A6-BC82-698931AB3384}" type="pres">
      <dgm:prSet presAssocID="{CBF20B0D-2383-4C54-93CE-7609AD058361}" presName="dstNode" presStyleLbl="node1" presStyleIdx="0" presStyleCnt="5"/>
      <dgm:spPr/>
    </dgm:pt>
    <dgm:pt modelId="{ADCC5EA3-7293-4F79-8938-595BF6C47A9D}" type="pres">
      <dgm:prSet presAssocID="{558F5C3E-FF6A-4145-B9E1-1F4885A4605B}" presName="text_1" presStyleLbl="node1" presStyleIdx="0" presStyleCnt="5">
        <dgm:presLayoutVars>
          <dgm:bulletEnabled val="1"/>
        </dgm:presLayoutVars>
      </dgm:prSet>
      <dgm:spPr/>
    </dgm:pt>
    <dgm:pt modelId="{68C3CEBE-46F2-4E45-8B5B-EC7089082C0D}" type="pres">
      <dgm:prSet presAssocID="{558F5C3E-FF6A-4145-B9E1-1F4885A4605B}" presName="accent_1" presStyleCnt="0"/>
      <dgm:spPr/>
    </dgm:pt>
    <dgm:pt modelId="{4EFA07A8-0EDC-4A3A-B1F5-9DA3BCA1B321}" type="pres">
      <dgm:prSet presAssocID="{558F5C3E-FF6A-4145-B9E1-1F4885A4605B}" presName="accentRepeatNode" presStyleLbl="solidFgAcc1" presStyleIdx="0" presStyleCnt="5"/>
      <dgm:spPr/>
    </dgm:pt>
    <dgm:pt modelId="{D2FE9832-E471-4A3C-9556-FBDDF09620E8}" type="pres">
      <dgm:prSet presAssocID="{FABBA7E3-D9A2-4B10-8021-DB75FE62F0DD}" presName="text_2" presStyleLbl="node1" presStyleIdx="1" presStyleCnt="5">
        <dgm:presLayoutVars>
          <dgm:bulletEnabled val="1"/>
        </dgm:presLayoutVars>
      </dgm:prSet>
      <dgm:spPr/>
    </dgm:pt>
    <dgm:pt modelId="{3638B79F-D429-4ADC-8C59-53B09759BD7F}" type="pres">
      <dgm:prSet presAssocID="{FABBA7E3-D9A2-4B10-8021-DB75FE62F0DD}" presName="accent_2" presStyleCnt="0"/>
      <dgm:spPr/>
    </dgm:pt>
    <dgm:pt modelId="{D53E4BBE-7B2B-400A-923E-46CD00635EFB}" type="pres">
      <dgm:prSet presAssocID="{FABBA7E3-D9A2-4B10-8021-DB75FE62F0DD}" presName="accentRepeatNode" presStyleLbl="solidFgAcc1" presStyleIdx="1" presStyleCnt="5"/>
      <dgm:spPr/>
    </dgm:pt>
    <dgm:pt modelId="{12EFF4E9-4FB0-49EB-9C97-FCEC543C504D}" type="pres">
      <dgm:prSet presAssocID="{D59E177F-657E-4C77-A9CC-3B09F18401C9}" presName="text_3" presStyleLbl="node1" presStyleIdx="2" presStyleCnt="5">
        <dgm:presLayoutVars>
          <dgm:bulletEnabled val="1"/>
        </dgm:presLayoutVars>
      </dgm:prSet>
      <dgm:spPr/>
    </dgm:pt>
    <dgm:pt modelId="{F75B0B46-96E4-419F-8B48-5B48F3FD9708}" type="pres">
      <dgm:prSet presAssocID="{D59E177F-657E-4C77-A9CC-3B09F18401C9}" presName="accent_3" presStyleCnt="0"/>
      <dgm:spPr/>
    </dgm:pt>
    <dgm:pt modelId="{67A313E2-5B64-435E-A8B4-67DAB6EE3CFD}" type="pres">
      <dgm:prSet presAssocID="{D59E177F-657E-4C77-A9CC-3B09F18401C9}" presName="accentRepeatNode" presStyleLbl="solidFgAcc1" presStyleIdx="2" presStyleCnt="5"/>
      <dgm:spPr/>
    </dgm:pt>
    <dgm:pt modelId="{71A836F8-4FA5-4492-BDBB-E6A3864184B2}" type="pres">
      <dgm:prSet presAssocID="{140A9B92-1D43-4238-844C-5B960E7707E3}" presName="text_4" presStyleLbl="node1" presStyleIdx="3" presStyleCnt="5">
        <dgm:presLayoutVars>
          <dgm:bulletEnabled val="1"/>
        </dgm:presLayoutVars>
      </dgm:prSet>
      <dgm:spPr/>
    </dgm:pt>
    <dgm:pt modelId="{3AE8B0B2-1FA3-4226-8158-5629DACFF4B3}" type="pres">
      <dgm:prSet presAssocID="{140A9B92-1D43-4238-844C-5B960E7707E3}" presName="accent_4" presStyleCnt="0"/>
      <dgm:spPr/>
    </dgm:pt>
    <dgm:pt modelId="{C2EFE24E-F386-4CB5-BC28-23177AB86D6B}" type="pres">
      <dgm:prSet presAssocID="{140A9B92-1D43-4238-844C-5B960E7707E3}" presName="accentRepeatNode" presStyleLbl="solidFgAcc1" presStyleIdx="3" presStyleCnt="5"/>
      <dgm:spPr/>
    </dgm:pt>
    <dgm:pt modelId="{792AF71E-EFB3-4E6F-9492-F4D63575FEA9}" type="pres">
      <dgm:prSet presAssocID="{791C2A9B-9783-4BAE-9340-F3C16B831526}" presName="text_5" presStyleLbl="node1" presStyleIdx="4" presStyleCnt="5">
        <dgm:presLayoutVars>
          <dgm:bulletEnabled val="1"/>
        </dgm:presLayoutVars>
      </dgm:prSet>
      <dgm:spPr/>
    </dgm:pt>
    <dgm:pt modelId="{D8B626D6-B7E6-4845-9631-D0ACC05002AF}" type="pres">
      <dgm:prSet presAssocID="{791C2A9B-9783-4BAE-9340-F3C16B831526}" presName="accent_5" presStyleCnt="0"/>
      <dgm:spPr/>
    </dgm:pt>
    <dgm:pt modelId="{FAAFE396-F9F5-4DF4-89DB-D802D22A42EA}" type="pres">
      <dgm:prSet presAssocID="{791C2A9B-9783-4BAE-9340-F3C16B831526}" presName="accentRepeatNode" presStyleLbl="solidFgAcc1" presStyleIdx="4" presStyleCnt="5"/>
      <dgm:spPr/>
    </dgm:pt>
  </dgm:ptLst>
  <dgm:cxnLst>
    <dgm:cxn modelId="{C2EA9B09-5FC2-4138-B7CA-6AC3B0F4F580}" srcId="{CBF20B0D-2383-4C54-93CE-7609AD058361}" destId="{D59E177F-657E-4C77-A9CC-3B09F18401C9}" srcOrd="2" destOrd="0" parTransId="{CFCEE229-82DE-4C74-A708-BB0B72509E7B}" sibTransId="{D965736C-BC60-49E4-82AA-14C93EB0AF3A}"/>
    <dgm:cxn modelId="{75C41132-871C-4EE4-8A8A-EDE1CC1BABAF}" type="presOf" srcId="{140A9B92-1D43-4238-844C-5B960E7707E3}" destId="{71A836F8-4FA5-4492-BDBB-E6A3864184B2}" srcOrd="0" destOrd="0" presId="urn:microsoft.com/office/officeart/2008/layout/VerticalCurvedList"/>
    <dgm:cxn modelId="{1F077970-FC82-449B-98A8-FE53B607659B}" type="presOf" srcId="{D59E177F-657E-4C77-A9CC-3B09F18401C9}" destId="{12EFF4E9-4FB0-49EB-9C97-FCEC543C504D}" srcOrd="0" destOrd="0" presId="urn:microsoft.com/office/officeart/2008/layout/VerticalCurvedList"/>
    <dgm:cxn modelId="{77B04072-F9C4-4C12-AAB2-5ADB86D968A6}" type="presOf" srcId="{CBF20B0D-2383-4C54-93CE-7609AD058361}" destId="{7E5F9AC5-C095-48EB-980C-B636C9226D13}" srcOrd="0" destOrd="0" presId="urn:microsoft.com/office/officeart/2008/layout/VerticalCurvedList"/>
    <dgm:cxn modelId="{75573F58-11EC-4DF8-83ED-1437C9DFD9E7}" srcId="{CBF20B0D-2383-4C54-93CE-7609AD058361}" destId="{FABBA7E3-D9A2-4B10-8021-DB75FE62F0DD}" srcOrd="1" destOrd="0" parTransId="{2C01167B-9BBC-41B5-878E-EFBA6B51FCAB}" sibTransId="{C8E0E9CA-837E-4FA8-BCF4-09753519456C}"/>
    <dgm:cxn modelId="{FE6EA48B-33FB-47E5-960E-C234AF497567}" srcId="{CBF20B0D-2383-4C54-93CE-7609AD058361}" destId="{791C2A9B-9783-4BAE-9340-F3C16B831526}" srcOrd="4" destOrd="0" parTransId="{7CB7C397-5747-4D75-92F8-D66AE443E7CB}" sibTransId="{B884E32E-9785-46E0-8782-7B8236D28207}"/>
    <dgm:cxn modelId="{96EB3B91-F0BC-4815-81FE-36AA630292E5}" srcId="{CBF20B0D-2383-4C54-93CE-7609AD058361}" destId="{558F5C3E-FF6A-4145-B9E1-1F4885A4605B}" srcOrd="0" destOrd="0" parTransId="{C05EA03A-867B-4382-914C-BE92A56A230A}" sibTransId="{32985A2A-2599-46CE-9601-F17C87F228BB}"/>
    <dgm:cxn modelId="{A014F6AE-7C55-4543-B5FD-2B1830F003BC}" type="presOf" srcId="{791C2A9B-9783-4BAE-9340-F3C16B831526}" destId="{792AF71E-EFB3-4E6F-9492-F4D63575FEA9}" srcOrd="0" destOrd="0" presId="urn:microsoft.com/office/officeart/2008/layout/VerticalCurvedList"/>
    <dgm:cxn modelId="{2CDE3AC4-285C-42A2-82CE-BA9A637C2A5D}" srcId="{CBF20B0D-2383-4C54-93CE-7609AD058361}" destId="{140A9B92-1D43-4238-844C-5B960E7707E3}" srcOrd="3" destOrd="0" parTransId="{2C6B7401-BE84-4B28-8E21-CC0702CD4E5F}" sibTransId="{70A301DD-DE2B-4B3F-B911-D8171BE418AF}"/>
    <dgm:cxn modelId="{015D9DC5-DFB1-44B2-A5AC-723FA72AC032}" type="presOf" srcId="{FABBA7E3-D9A2-4B10-8021-DB75FE62F0DD}" destId="{D2FE9832-E471-4A3C-9556-FBDDF09620E8}" srcOrd="0" destOrd="0" presId="urn:microsoft.com/office/officeart/2008/layout/VerticalCurvedList"/>
    <dgm:cxn modelId="{27D043D8-807D-4A5A-8DE8-981973399994}" type="presOf" srcId="{32985A2A-2599-46CE-9601-F17C87F228BB}" destId="{CA993E67-46C9-456E-A69B-E122462FE5B6}" srcOrd="0" destOrd="0" presId="urn:microsoft.com/office/officeart/2008/layout/VerticalCurvedList"/>
    <dgm:cxn modelId="{BA4BD5EC-4630-4E02-876F-45306B0D348B}" type="presOf" srcId="{558F5C3E-FF6A-4145-B9E1-1F4885A4605B}" destId="{ADCC5EA3-7293-4F79-8938-595BF6C47A9D}" srcOrd="0" destOrd="0" presId="urn:microsoft.com/office/officeart/2008/layout/VerticalCurvedList"/>
    <dgm:cxn modelId="{146ACE74-B75E-48A7-A9BD-22FFCD61065F}" type="presParOf" srcId="{7E5F9AC5-C095-48EB-980C-B636C9226D13}" destId="{B2430314-F8F2-4136-A643-CAD1BEDC4BC0}" srcOrd="0" destOrd="0" presId="urn:microsoft.com/office/officeart/2008/layout/VerticalCurvedList"/>
    <dgm:cxn modelId="{43960DF9-2CA8-4334-AA8F-38E36B5766B7}" type="presParOf" srcId="{B2430314-F8F2-4136-A643-CAD1BEDC4BC0}" destId="{4BB20140-AC66-4782-96EC-02D07D7C1B94}" srcOrd="0" destOrd="0" presId="urn:microsoft.com/office/officeart/2008/layout/VerticalCurvedList"/>
    <dgm:cxn modelId="{028DBB35-3ABB-4A02-8C87-C69C92E477CD}" type="presParOf" srcId="{4BB20140-AC66-4782-96EC-02D07D7C1B94}" destId="{DDF4DCC2-32F2-4077-80FB-B6136AB96603}" srcOrd="0" destOrd="0" presId="urn:microsoft.com/office/officeart/2008/layout/VerticalCurvedList"/>
    <dgm:cxn modelId="{9FD1EB35-F0CF-4A8E-842F-5E9FF169DDF1}" type="presParOf" srcId="{4BB20140-AC66-4782-96EC-02D07D7C1B94}" destId="{CA993E67-46C9-456E-A69B-E122462FE5B6}" srcOrd="1" destOrd="0" presId="urn:microsoft.com/office/officeart/2008/layout/VerticalCurvedList"/>
    <dgm:cxn modelId="{E3083D03-9829-4D61-B172-46BCC764CDC3}" type="presParOf" srcId="{4BB20140-AC66-4782-96EC-02D07D7C1B94}" destId="{BE1CFF96-83B6-415A-9E41-DE59991CBF76}" srcOrd="2" destOrd="0" presId="urn:microsoft.com/office/officeart/2008/layout/VerticalCurvedList"/>
    <dgm:cxn modelId="{C9C02029-896E-49FB-9B89-2076BCDD125E}" type="presParOf" srcId="{4BB20140-AC66-4782-96EC-02D07D7C1B94}" destId="{04D1B459-7CFB-44A6-BC82-698931AB3384}" srcOrd="3" destOrd="0" presId="urn:microsoft.com/office/officeart/2008/layout/VerticalCurvedList"/>
    <dgm:cxn modelId="{DB8FE893-7371-411F-B183-4E9FE3FB97B9}" type="presParOf" srcId="{B2430314-F8F2-4136-A643-CAD1BEDC4BC0}" destId="{ADCC5EA3-7293-4F79-8938-595BF6C47A9D}" srcOrd="1" destOrd="0" presId="urn:microsoft.com/office/officeart/2008/layout/VerticalCurvedList"/>
    <dgm:cxn modelId="{405E6AF6-1605-465B-9E0F-E6735B193F43}" type="presParOf" srcId="{B2430314-F8F2-4136-A643-CAD1BEDC4BC0}" destId="{68C3CEBE-46F2-4E45-8B5B-EC7089082C0D}" srcOrd="2" destOrd="0" presId="urn:microsoft.com/office/officeart/2008/layout/VerticalCurvedList"/>
    <dgm:cxn modelId="{593A9F6F-0EA8-4F7A-AF64-556A5DDC2A25}" type="presParOf" srcId="{68C3CEBE-46F2-4E45-8B5B-EC7089082C0D}" destId="{4EFA07A8-0EDC-4A3A-B1F5-9DA3BCA1B321}" srcOrd="0" destOrd="0" presId="urn:microsoft.com/office/officeart/2008/layout/VerticalCurvedList"/>
    <dgm:cxn modelId="{C82EA2DA-CF9A-470E-AE4B-AC73E9D8F415}" type="presParOf" srcId="{B2430314-F8F2-4136-A643-CAD1BEDC4BC0}" destId="{D2FE9832-E471-4A3C-9556-FBDDF09620E8}" srcOrd="3" destOrd="0" presId="urn:microsoft.com/office/officeart/2008/layout/VerticalCurvedList"/>
    <dgm:cxn modelId="{7DC30447-BA71-4EE5-A967-8161DC26110F}" type="presParOf" srcId="{B2430314-F8F2-4136-A643-CAD1BEDC4BC0}" destId="{3638B79F-D429-4ADC-8C59-53B09759BD7F}" srcOrd="4" destOrd="0" presId="urn:microsoft.com/office/officeart/2008/layout/VerticalCurvedList"/>
    <dgm:cxn modelId="{786589C1-740A-4442-9AA0-7922168A417F}" type="presParOf" srcId="{3638B79F-D429-4ADC-8C59-53B09759BD7F}" destId="{D53E4BBE-7B2B-400A-923E-46CD00635EFB}" srcOrd="0" destOrd="0" presId="urn:microsoft.com/office/officeart/2008/layout/VerticalCurvedList"/>
    <dgm:cxn modelId="{0EE5407E-7976-449F-90A6-957A9ADCB006}" type="presParOf" srcId="{B2430314-F8F2-4136-A643-CAD1BEDC4BC0}" destId="{12EFF4E9-4FB0-49EB-9C97-FCEC543C504D}" srcOrd="5" destOrd="0" presId="urn:microsoft.com/office/officeart/2008/layout/VerticalCurvedList"/>
    <dgm:cxn modelId="{599EEC31-3397-4DB5-A162-DADDB7F4EA46}" type="presParOf" srcId="{B2430314-F8F2-4136-A643-CAD1BEDC4BC0}" destId="{F75B0B46-96E4-419F-8B48-5B48F3FD9708}" srcOrd="6" destOrd="0" presId="urn:microsoft.com/office/officeart/2008/layout/VerticalCurvedList"/>
    <dgm:cxn modelId="{3D0CCFF5-4080-4A65-A6FD-B9DCF38327C1}" type="presParOf" srcId="{F75B0B46-96E4-419F-8B48-5B48F3FD9708}" destId="{67A313E2-5B64-435E-A8B4-67DAB6EE3CFD}" srcOrd="0" destOrd="0" presId="urn:microsoft.com/office/officeart/2008/layout/VerticalCurvedList"/>
    <dgm:cxn modelId="{9C78777E-4131-41E4-BDDB-FFD60A5FC5FC}" type="presParOf" srcId="{B2430314-F8F2-4136-A643-CAD1BEDC4BC0}" destId="{71A836F8-4FA5-4492-BDBB-E6A3864184B2}" srcOrd="7" destOrd="0" presId="urn:microsoft.com/office/officeart/2008/layout/VerticalCurvedList"/>
    <dgm:cxn modelId="{F325B9A2-46AF-4C0B-8465-490AD57E7B03}" type="presParOf" srcId="{B2430314-F8F2-4136-A643-CAD1BEDC4BC0}" destId="{3AE8B0B2-1FA3-4226-8158-5629DACFF4B3}" srcOrd="8" destOrd="0" presId="urn:microsoft.com/office/officeart/2008/layout/VerticalCurvedList"/>
    <dgm:cxn modelId="{AB975DAB-CFDC-42AB-BDA3-10B46D7A1452}" type="presParOf" srcId="{3AE8B0B2-1FA3-4226-8158-5629DACFF4B3}" destId="{C2EFE24E-F386-4CB5-BC28-23177AB86D6B}" srcOrd="0" destOrd="0" presId="urn:microsoft.com/office/officeart/2008/layout/VerticalCurvedList"/>
    <dgm:cxn modelId="{E40EE652-9BFC-4B30-BA5A-3B01384883E4}" type="presParOf" srcId="{B2430314-F8F2-4136-A643-CAD1BEDC4BC0}" destId="{792AF71E-EFB3-4E6F-9492-F4D63575FEA9}" srcOrd="9" destOrd="0" presId="urn:microsoft.com/office/officeart/2008/layout/VerticalCurvedList"/>
    <dgm:cxn modelId="{3F55E7A1-4F03-4B67-8D63-9F24A090424D}" type="presParOf" srcId="{B2430314-F8F2-4136-A643-CAD1BEDC4BC0}" destId="{D8B626D6-B7E6-4845-9631-D0ACC05002AF}" srcOrd="10" destOrd="0" presId="urn:microsoft.com/office/officeart/2008/layout/VerticalCurvedList"/>
    <dgm:cxn modelId="{B141938B-39A7-478D-ADA2-6BDF88F0EC29}" type="presParOf" srcId="{D8B626D6-B7E6-4845-9631-D0ACC05002AF}" destId="{FAAFE396-F9F5-4DF4-89DB-D802D22A42EA}"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32223D-5A56-4097-A435-E6ABFE400374}">
      <dsp:nvSpPr>
        <dsp:cNvPr id="0" name=""/>
        <dsp:cNvSpPr/>
      </dsp:nvSpPr>
      <dsp:spPr>
        <a:xfrm>
          <a:off x="0" y="304451"/>
          <a:ext cx="8915400" cy="1558439"/>
        </a:xfrm>
        <a:prstGeom prst="roundRect">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rtl="0">
            <a:lnSpc>
              <a:spcPct val="90000"/>
            </a:lnSpc>
            <a:spcBef>
              <a:spcPct val="0"/>
            </a:spcBef>
            <a:spcAft>
              <a:spcPct val="35000"/>
            </a:spcAft>
            <a:buNone/>
          </a:pPr>
          <a:r>
            <a:rPr lang="en-US" sz="1800" b="1" kern="1200" dirty="0"/>
            <a:t>Marriott hotels are one of the renowned hotels in the hotel industry which takes different steps to provide lots of facilities that leads the hotels achieving positive guest experiences in comparison with other competitors (</a:t>
          </a:r>
          <a:r>
            <a:rPr lang="en-US" sz="1800" b="1" kern="1200" dirty="0" err="1"/>
            <a:t>Babu</a:t>
          </a:r>
          <a:r>
            <a:rPr lang="en-US" sz="1800" b="1" kern="1200" dirty="0"/>
            <a:t>, Kaur and </a:t>
          </a:r>
          <a:r>
            <a:rPr lang="en-US" sz="1800" b="1" kern="1200" dirty="0" err="1"/>
            <a:t>Rajendran</a:t>
          </a:r>
          <a:r>
            <a:rPr lang="en-US" sz="1800" b="1" kern="1200" dirty="0"/>
            <a:t>, 2018). The hotel chain has more than 7000 hotels which are operating business functions in and around the world. </a:t>
          </a:r>
          <a:endParaRPr lang="en-US" sz="1800" kern="1200" dirty="0"/>
        </a:p>
      </dsp:txBody>
      <dsp:txXfrm>
        <a:off x="76077" y="380528"/>
        <a:ext cx="8763246" cy="1406285"/>
      </dsp:txXfrm>
    </dsp:sp>
    <dsp:sp modelId="{2FDB0CA7-5B31-43D4-A3B0-8DD5FAED9203}">
      <dsp:nvSpPr>
        <dsp:cNvPr id="0" name=""/>
        <dsp:cNvSpPr/>
      </dsp:nvSpPr>
      <dsp:spPr>
        <a:xfrm>
          <a:off x="0" y="1914731"/>
          <a:ext cx="8915400" cy="1558439"/>
        </a:xfrm>
        <a:prstGeom prst="roundRect">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rtl="0">
            <a:lnSpc>
              <a:spcPct val="90000"/>
            </a:lnSpc>
            <a:spcBef>
              <a:spcPct val="0"/>
            </a:spcBef>
            <a:spcAft>
              <a:spcPct val="35000"/>
            </a:spcAft>
            <a:buNone/>
          </a:pPr>
          <a:r>
            <a:rPr lang="en-US" sz="1800" b="1" kern="1200" dirty="0"/>
            <a:t>In this paper, reducing plastic wastage is selected as the contemporary theme that is taken by the management of the Marriott Hotel chain in terms of attracting new guests along with ensuring sustainability.</a:t>
          </a:r>
          <a:endParaRPr lang="en-US" sz="1800" kern="1200" dirty="0"/>
        </a:p>
      </dsp:txBody>
      <dsp:txXfrm>
        <a:off x="76077" y="1990808"/>
        <a:ext cx="8763246" cy="140628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43E50C-FB88-4E67-98FD-AEBCD39945FD}">
      <dsp:nvSpPr>
        <dsp:cNvPr id="0" name=""/>
        <dsp:cNvSpPr/>
      </dsp:nvSpPr>
      <dsp:spPr>
        <a:xfrm>
          <a:off x="0" y="25760"/>
          <a:ext cx="4056845" cy="4056845"/>
        </a:xfrm>
        <a:prstGeom prst="pie">
          <a:avLst>
            <a:gd name="adj1" fmla="val 5400000"/>
            <a:gd name="adj2" fmla="val 16200000"/>
          </a:avLst>
        </a:prstGeom>
        <a:solidFill>
          <a:schemeClr val="lt1">
            <a:hueOff val="0"/>
            <a:satOff val="0"/>
            <a:lumOff val="0"/>
            <a:alphaOff val="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38EEF89-691B-4AF6-A87C-97D27173C984}">
      <dsp:nvSpPr>
        <dsp:cNvPr id="0" name=""/>
        <dsp:cNvSpPr/>
      </dsp:nvSpPr>
      <dsp:spPr>
        <a:xfrm>
          <a:off x="2028422" y="0"/>
          <a:ext cx="6166319" cy="4056845"/>
        </a:xfrm>
        <a:prstGeom prst="rect">
          <a:avLst/>
        </a:prstGeom>
        <a:solidFill>
          <a:schemeClr val="dk1">
            <a:alpha val="90000"/>
            <a:tint val="40000"/>
            <a:hueOff val="0"/>
            <a:satOff val="0"/>
            <a:lumOff val="0"/>
            <a:alphaOff val="0"/>
          </a:schemeClr>
        </a:solidFill>
        <a:ln w="15875" cap="rnd"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b="1" kern="1200"/>
            <a:t>Sustainability protects our ecosystem, improves our lives, and also protects natural resources for the present and future generations. Among other sectors, the hotel and hospitality sector impacts our environment adversely. </a:t>
          </a:r>
          <a:endParaRPr lang="en-US" sz="1300" kern="1200"/>
        </a:p>
      </dsp:txBody>
      <dsp:txXfrm>
        <a:off x="2028422" y="0"/>
        <a:ext cx="6166319" cy="1217056"/>
      </dsp:txXfrm>
    </dsp:sp>
    <dsp:sp modelId="{64B3E36F-3A10-4839-967A-161993D41B07}">
      <dsp:nvSpPr>
        <dsp:cNvPr id="0" name=""/>
        <dsp:cNvSpPr/>
      </dsp:nvSpPr>
      <dsp:spPr>
        <a:xfrm>
          <a:off x="709949" y="1217056"/>
          <a:ext cx="2636947" cy="2636947"/>
        </a:xfrm>
        <a:prstGeom prst="pie">
          <a:avLst>
            <a:gd name="adj1" fmla="val 5400000"/>
            <a:gd name="adj2" fmla="val 16200000"/>
          </a:avLst>
        </a:prstGeom>
        <a:solidFill>
          <a:schemeClr val="lt1">
            <a:hueOff val="0"/>
            <a:satOff val="0"/>
            <a:lumOff val="0"/>
            <a:alphaOff val="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2C15D73-2576-44A3-B99C-A392082D3120}">
      <dsp:nvSpPr>
        <dsp:cNvPr id="0" name=""/>
        <dsp:cNvSpPr/>
      </dsp:nvSpPr>
      <dsp:spPr>
        <a:xfrm>
          <a:off x="2028422" y="1217056"/>
          <a:ext cx="6166319" cy="2636947"/>
        </a:xfrm>
        <a:prstGeom prst="rect">
          <a:avLst/>
        </a:prstGeom>
        <a:solidFill>
          <a:schemeClr val="dk1">
            <a:alpha val="90000"/>
            <a:tint val="40000"/>
            <a:hueOff val="0"/>
            <a:satOff val="0"/>
            <a:lumOff val="0"/>
            <a:alphaOff val="0"/>
          </a:schemeClr>
        </a:solidFill>
        <a:ln w="15875" cap="rnd"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b="1" kern="1200"/>
            <a:t>According to </a:t>
          </a:r>
          <a:r>
            <a:rPr lang="en-US" sz="1300" b="1" kern="1200"/>
            <a:t>(Cavagnaro, 2018), the </a:t>
          </a:r>
          <a:r>
            <a:rPr lang="en-GB" sz="1300" b="1" kern="1200"/>
            <a:t>hotel industry omits 8% of total world greenhouse gases. Through taking green initiatives, the hotel industry can reduce the use of plastic in their daily operations. According to many researchers, using single-use plastics is a big contributor to environmental pollution. Now, it is time to be eco-friendly in case of delivering goods and services which have no impact to the environment.</a:t>
          </a:r>
          <a:endParaRPr lang="en-US" sz="1300" kern="1200"/>
        </a:p>
      </dsp:txBody>
      <dsp:txXfrm>
        <a:off x="2028422" y="1217056"/>
        <a:ext cx="6166319" cy="1217052"/>
      </dsp:txXfrm>
    </dsp:sp>
    <dsp:sp modelId="{129A9058-EA58-47BA-9602-DA7CB5C1DD2D}">
      <dsp:nvSpPr>
        <dsp:cNvPr id="0" name=""/>
        <dsp:cNvSpPr/>
      </dsp:nvSpPr>
      <dsp:spPr>
        <a:xfrm>
          <a:off x="1419896" y="2434108"/>
          <a:ext cx="1217052" cy="1217052"/>
        </a:xfrm>
        <a:prstGeom prst="pie">
          <a:avLst>
            <a:gd name="adj1" fmla="val 5400000"/>
            <a:gd name="adj2" fmla="val 16200000"/>
          </a:avLst>
        </a:prstGeom>
        <a:solidFill>
          <a:schemeClr val="lt1">
            <a:hueOff val="0"/>
            <a:satOff val="0"/>
            <a:lumOff val="0"/>
            <a:alphaOff val="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85575E7-1223-4BF4-8122-06BF07043811}">
      <dsp:nvSpPr>
        <dsp:cNvPr id="0" name=""/>
        <dsp:cNvSpPr/>
      </dsp:nvSpPr>
      <dsp:spPr>
        <a:xfrm>
          <a:off x="2028422" y="2434108"/>
          <a:ext cx="6166319" cy="1217052"/>
        </a:xfrm>
        <a:prstGeom prst="rect">
          <a:avLst/>
        </a:prstGeom>
        <a:solidFill>
          <a:schemeClr val="dk1">
            <a:alpha val="90000"/>
            <a:tint val="40000"/>
            <a:hueOff val="0"/>
            <a:satOff val="0"/>
            <a:lumOff val="0"/>
            <a:alphaOff val="0"/>
          </a:schemeClr>
        </a:solidFill>
        <a:ln w="15875" cap="rnd"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b="1" kern="1200"/>
            <a:t>Hotel organisations must use bamboo or silver cutlery, recyclable paper packaging, glass bottles, paper straw, purchasing eco-friendly products and so on. In addition to that, creating awareness among customers in case of bringing their hygiene items not using the plastic bottles which are provided by hotels. </a:t>
          </a:r>
          <a:endParaRPr lang="en-US" sz="1300" kern="1200"/>
        </a:p>
      </dsp:txBody>
      <dsp:txXfrm>
        <a:off x="2028422" y="2434108"/>
        <a:ext cx="6166319" cy="121705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B0EB2C-DF63-4AD9-BD86-637E21A16A21}">
      <dsp:nvSpPr>
        <dsp:cNvPr id="0" name=""/>
        <dsp:cNvSpPr/>
      </dsp:nvSpPr>
      <dsp:spPr>
        <a:xfrm>
          <a:off x="0" y="0"/>
          <a:ext cx="6917575"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D2ABA7C-013B-42B8-929E-69ADBFEB8444}">
      <dsp:nvSpPr>
        <dsp:cNvPr id="0" name=""/>
        <dsp:cNvSpPr/>
      </dsp:nvSpPr>
      <dsp:spPr>
        <a:xfrm>
          <a:off x="0" y="0"/>
          <a:ext cx="1383515" cy="2554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rtl="0">
            <a:lnSpc>
              <a:spcPct val="90000"/>
            </a:lnSpc>
            <a:spcBef>
              <a:spcPct val="0"/>
            </a:spcBef>
            <a:spcAft>
              <a:spcPct val="35000"/>
            </a:spcAft>
            <a:buNone/>
          </a:pPr>
          <a:r>
            <a:rPr lang="en-US" sz="1900" b="1" kern="1200" dirty="0"/>
            <a:t>Political Factors</a:t>
          </a:r>
          <a:endParaRPr lang="en-US" sz="1900" kern="1200" dirty="0"/>
        </a:p>
      </dsp:txBody>
      <dsp:txXfrm>
        <a:off x="0" y="0"/>
        <a:ext cx="1383515" cy="2554031"/>
      </dsp:txXfrm>
    </dsp:sp>
    <dsp:sp modelId="{644091CD-0BF2-4C8B-97DD-B3EE2E229682}">
      <dsp:nvSpPr>
        <dsp:cNvPr id="0" name=""/>
        <dsp:cNvSpPr/>
      </dsp:nvSpPr>
      <dsp:spPr>
        <a:xfrm>
          <a:off x="1487278" y="115978"/>
          <a:ext cx="5430296" cy="23195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US" sz="1700" b="1" kern="1200"/>
            <a:t>The impact of political factors affect the hotel chain vastly including changes in government can provide facilities to other competitors in case of using single-use plastics or don’t pressure about following the rules and regulations of the government to protect the environment</a:t>
          </a:r>
          <a:r>
            <a:rPr lang="en-GB" sz="1700" b="1" kern="1200"/>
            <a:t>(Baker, 2016)</a:t>
          </a:r>
          <a:r>
            <a:rPr lang="en-US" sz="1700" b="1" kern="1200"/>
            <a:t>. </a:t>
          </a:r>
          <a:endParaRPr lang="en-US" sz="1700" kern="1200"/>
        </a:p>
      </dsp:txBody>
      <dsp:txXfrm>
        <a:off x="1487278" y="115978"/>
        <a:ext cx="5430296" cy="2319579"/>
      </dsp:txXfrm>
    </dsp:sp>
    <dsp:sp modelId="{145B19F5-0243-4586-8ADB-DE765DCEFF2A}">
      <dsp:nvSpPr>
        <dsp:cNvPr id="0" name=""/>
        <dsp:cNvSpPr/>
      </dsp:nvSpPr>
      <dsp:spPr>
        <a:xfrm>
          <a:off x="1383515" y="2435558"/>
          <a:ext cx="5534060" cy="0"/>
        </a:xfrm>
        <a:prstGeom prst="line">
          <a:avLst/>
        </a:prstGeom>
        <a:solidFill>
          <a:schemeClr val="accent1">
            <a:hueOff val="0"/>
            <a:satOff val="0"/>
            <a:lumOff val="0"/>
            <a:alphaOff val="0"/>
          </a:schemeClr>
        </a:solidFill>
        <a:ln w="15875" cap="rnd"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9D7EE7D-FD62-472C-8AA5-4A83077D9402}">
      <dsp:nvSpPr>
        <dsp:cNvPr id="0" name=""/>
        <dsp:cNvSpPr/>
      </dsp:nvSpPr>
      <dsp:spPr>
        <a:xfrm>
          <a:off x="0" y="2554031"/>
          <a:ext cx="6917575"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5A2967E-06CB-4552-A867-4965EC2DC5D7}">
      <dsp:nvSpPr>
        <dsp:cNvPr id="0" name=""/>
        <dsp:cNvSpPr/>
      </dsp:nvSpPr>
      <dsp:spPr>
        <a:xfrm>
          <a:off x="0" y="2554031"/>
          <a:ext cx="1383515" cy="2554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rtl="0">
            <a:lnSpc>
              <a:spcPct val="90000"/>
            </a:lnSpc>
            <a:spcBef>
              <a:spcPct val="0"/>
            </a:spcBef>
            <a:spcAft>
              <a:spcPct val="35000"/>
            </a:spcAft>
            <a:buNone/>
          </a:pPr>
          <a:r>
            <a:rPr lang="en-US" sz="1900" b="1" kern="1200"/>
            <a:t>Economic Factors</a:t>
          </a:r>
          <a:endParaRPr lang="en-US" sz="1900" kern="1200"/>
        </a:p>
      </dsp:txBody>
      <dsp:txXfrm>
        <a:off x="0" y="2554031"/>
        <a:ext cx="1383515" cy="2554031"/>
      </dsp:txXfrm>
    </dsp:sp>
    <dsp:sp modelId="{2DD9DD0E-3446-429C-A829-8CA98BAE2DDB}">
      <dsp:nvSpPr>
        <dsp:cNvPr id="0" name=""/>
        <dsp:cNvSpPr/>
      </dsp:nvSpPr>
      <dsp:spPr>
        <a:xfrm>
          <a:off x="1487278" y="2670010"/>
          <a:ext cx="5430296" cy="23195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US" sz="1700" b="1" kern="1200" dirty="0"/>
            <a:t>When the economy is facing recession, inflation, instability, unemployment that impact the hotel industry in a direct way.  For example, if the economy is at the instable position, people attempt to travel less. If people have enough money, they book luxury hotels </a:t>
          </a:r>
          <a:r>
            <a:rPr lang="en-GB" sz="1700" b="1" kern="1200" dirty="0"/>
            <a:t>(Chan and Hsu, 2016)</a:t>
          </a:r>
          <a:r>
            <a:rPr lang="en-US" sz="1700" b="1" kern="1200" dirty="0"/>
            <a:t>. If Marriott Hotel chain expends more money in using single-use plastic items, the hotel chain need to charge high prices. </a:t>
          </a:r>
          <a:endParaRPr lang="en-US" sz="1700" kern="1200" dirty="0"/>
        </a:p>
      </dsp:txBody>
      <dsp:txXfrm>
        <a:off x="1487278" y="2670010"/>
        <a:ext cx="5430296" cy="2319579"/>
      </dsp:txXfrm>
    </dsp:sp>
    <dsp:sp modelId="{2427C8A1-CE2F-4E91-A3C7-6D7E833CF1AD}">
      <dsp:nvSpPr>
        <dsp:cNvPr id="0" name=""/>
        <dsp:cNvSpPr/>
      </dsp:nvSpPr>
      <dsp:spPr>
        <a:xfrm>
          <a:off x="1383515" y="4989589"/>
          <a:ext cx="5534060" cy="0"/>
        </a:xfrm>
        <a:prstGeom prst="line">
          <a:avLst/>
        </a:prstGeom>
        <a:solidFill>
          <a:schemeClr val="accent1">
            <a:hueOff val="0"/>
            <a:satOff val="0"/>
            <a:lumOff val="0"/>
            <a:alphaOff val="0"/>
          </a:schemeClr>
        </a:solidFill>
        <a:ln w="15875" cap="rnd"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59E049-5057-4C3F-89B4-0F0AE4C7F06D}">
      <dsp:nvSpPr>
        <dsp:cNvPr id="0" name=""/>
        <dsp:cNvSpPr/>
      </dsp:nvSpPr>
      <dsp:spPr>
        <a:xfrm rot="5400000">
          <a:off x="-420468" y="421034"/>
          <a:ext cx="2803123" cy="1962186"/>
        </a:xfrm>
        <a:prstGeom prst="chevron">
          <a:avLst/>
        </a:prstGeom>
        <a:gradFill rotWithShape="0">
          <a:gsLst>
            <a:gs pos="0">
              <a:schemeClr val="accent3">
                <a:hueOff val="0"/>
                <a:satOff val="0"/>
                <a:lumOff val="0"/>
                <a:alphaOff val="0"/>
                <a:tint val="96000"/>
                <a:lumMod val="104000"/>
              </a:schemeClr>
            </a:gs>
            <a:gs pos="100000">
              <a:schemeClr val="accent3">
                <a:hueOff val="0"/>
                <a:satOff val="0"/>
                <a:lumOff val="0"/>
                <a:alphaOff val="0"/>
                <a:shade val="98000"/>
                <a:lumMod val="94000"/>
              </a:schemeClr>
            </a:gs>
          </a:gsLst>
          <a:lin ang="5400000" scaled="0"/>
        </a:gradFill>
        <a:ln w="9525" cap="rnd" cmpd="sng" algn="ctr">
          <a:solidFill>
            <a:schemeClr val="accent3">
              <a:hueOff val="0"/>
              <a:satOff val="0"/>
              <a:lumOff val="0"/>
              <a:alphaOff val="0"/>
            </a:schemeClr>
          </a:solidFill>
          <a:prstDash val="solid"/>
        </a:ln>
        <a:effectLst>
          <a:outerShdw blurRad="50800" dist="38100" dir="5400000" rotWithShape="0">
            <a:srgbClr val="000000">
              <a:alpha val="60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rtl="0">
            <a:lnSpc>
              <a:spcPct val="90000"/>
            </a:lnSpc>
            <a:spcBef>
              <a:spcPct val="0"/>
            </a:spcBef>
            <a:spcAft>
              <a:spcPct val="35000"/>
            </a:spcAft>
            <a:buNone/>
          </a:pPr>
          <a:r>
            <a:rPr lang="en-US" sz="2200" b="1" kern="1200"/>
            <a:t>Social factors</a:t>
          </a:r>
          <a:endParaRPr lang="en-US" sz="2200" kern="1200"/>
        </a:p>
      </dsp:txBody>
      <dsp:txXfrm rot="-5400000">
        <a:off x="1" y="981658"/>
        <a:ext cx="1962186" cy="840937"/>
      </dsp:txXfrm>
    </dsp:sp>
    <dsp:sp modelId="{6555A219-D676-4125-BF1E-638777C54433}">
      <dsp:nvSpPr>
        <dsp:cNvPr id="0" name=""/>
        <dsp:cNvSpPr/>
      </dsp:nvSpPr>
      <dsp:spPr>
        <a:xfrm rot="5400000">
          <a:off x="4998136" y="-3035383"/>
          <a:ext cx="1822030" cy="7893929"/>
        </a:xfrm>
        <a:prstGeom prst="round2SameRect">
          <a:avLst/>
        </a:prstGeom>
        <a:solidFill>
          <a:schemeClr val="lt1">
            <a:alpha val="90000"/>
            <a:hueOff val="0"/>
            <a:satOff val="0"/>
            <a:lumOff val="0"/>
            <a:alphaOff val="0"/>
          </a:schemeClr>
        </a:solidFill>
        <a:ln w="9525" cap="rnd" cmpd="sng" algn="ctr">
          <a:solidFill>
            <a:schemeClr val="accent3">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1">
          <a:scrgbClr r="0" g="0" b="0"/>
        </a:fillRef>
        <a:effectRef idx="2">
          <a:scrgbClr r="0" g="0" b="0"/>
        </a:effectRef>
        <a:fontRef idx="minor"/>
      </dsp:style>
      <dsp:txBody>
        <a:bodyPr spcFirstLastPara="0" vert="horz" wrap="square" lIns="120904" tIns="10795" rIns="10795" bIns="10795" numCol="1" spcCol="1270" anchor="ctr" anchorCtr="0">
          <a:noAutofit/>
        </a:bodyPr>
        <a:lstStyle/>
        <a:p>
          <a:pPr marL="171450" lvl="1" indent="-171450" algn="just" defTabSz="755650" rtl="0">
            <a:lnSpc>
              <a:spcPct val="90000"/>
            </a:lnSpc>
            <a:spcBef>
              <a:spcPct val="0"/>
            </a:spcBef>
            <a:spcAft>
              <a:spcPct val="15000"/>
            </a:spcAft>
            <a:buChar char="•"/>
          </a:pPr>
          <a:r>
            <a:rPr lang="en-US" sz="1700" b="1" kern="1200" dirty="0"/>
            <a:t>The selections as well as choices of customers are different because they came from different societies and cultures. As the environmental concerns are increasing, people from all age group prefer the sustainability in all the aspects. People prefer those hotels which take different initiatives to protect local culture including local food, cultural beauty and so on </a:t>
          </a:r>
          <a:r>
            <a:rPr lang="en-GB" sz="1700" b="1" kern="1200" dirty="0"/>
            <a:t>(Chia-Jung and Pei-Chun, 2014)</a:t>
          </a:r>
          <a:r>
            <a:rPr lang="en-US" sz="1700" b="1" kern="1200" dirty="0"/>
            <a:t>. </a:t>
          </a:r>
        </a:p>
      </dsp:txBody>
      <dsp:txXfrm rot="-5400000">
        <a:off x="1962187" y="89510"/>
        <a:ext cx="7804985" cy="1644142"/>
      </dsp:txXfrm>
    </dsp:sp>
    <dsp:sp modelId="{9E530F2A-44B2-456F-914E-8A9B090CE5C0}">
      <dsp:nvSpPr>
        <dsp:cNvPr id="0" name=""/>
        <dsp:cNvSpPr/>
      </dsp:nvSpPr>
      <dsp:spPr>
        <a:xfrm rot="5400000">
          <a:off x="-420468" y="2942193"/>
          <a:ext cx="2803123" cy="1962186"/>
        </a:xfrm>
        <a:prstGeom prst="chevron">
          <a:avLst/>
        </a:prstGeom>
        <a:gradFill rotWithShape="0">
          <a:gsLst>
            <a:gs pos="0">
              <a:schemeClr val="accent3">
                <a:hueOff val="0"/>
                <a:satOff val="0"/>
                <a:lumOff val="0"/>
                <a:alphaOff val="0"/>
                <a:tint val="96000"/>
                <a:lumMod val="104000"/>
              </a:schemeClr>
            </a:gs>
            <a:gs pos="100000">
              <a:schemeClr val="accent3">
                <a:hueOff val="0"/>
                <a:satOff val="0"/>
                <a:lumOff val="0"/>
                <a:alphaOff val="0"/>
                <a:shade val="98000"/>
                <a:lumMod val="94000"/>
              </a:schemeClr>
            </a:gs>
          </a:gsLst>
          <a:lin ang="5400000" scaled="0"/>
        </a:gradFill>
        <a:ln w="9525" cap="rnd" cmpd="sng" algn="ctr">
          <a:solidFill>
            <a:schemeClr val="accent3">
              <a:hueOff val="0"/>
              <a:satOff val="0"/>
              <a:lumOff val="0"/>
              <a:alphaOff val="0"/>
            </a:schemeClr>
          </a:solidFill>
          <a:prstDash val="solid"/>
        </a:ln>
        <a:effectLst>
          <a:outerShdw blurRad="50800" dist="38100" dir="5400000" rotWithShape="0">
            <a:srgbClr val="000000">
              <a:alpha val="60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rtl="0">
            <a:lnSpc>
              <a:spcPct val="90000"/>
            </a:lnSpc>
            <a:spcBef>
              <a:spcPct val="0"/>
            </a:spcBef>
            <a:spcAft>
              <a:spcPct val="35000"/>
            </a:spcAft>
            <a:buNone/>
          </a:pPr>
          <a:r>
            <a:rPr lang="en-US" sz="2200" b="1" kern="1200"/>
            <a:t>Technological factors</a:t>
          </a:r>
          <a:endParaRPr lang="en-US" sz="2200" kern="1200"/>
        </a:p>
      </dsp:txBody>
      <dsp:txXfrm rot="-5400000">
        <a:off x="1" y="3502817"/>
        <a:ext cx="1962186" cy="840937"/>
      </dsp:txXfrm>
    </dsp:sp>
    <dsp:sp modelId="{6FB5B46F-EFB4-4E50-A09D-D753EFD06271}">
      <dsp:nvSpPr>
        <dsp:cNvPr id="0" name=""/>
        <dsp:cNvSpPr/>
      </dsp:nvSpPr>
      <dsp:spPr>
        <a:xfrm rot="5400000">
          <a:off x="4998136" y="-514225"/>
          <a:ext cx="1822030" cy="7893929"/>
        </a:xfrm>
        <a:prstGeom prst="round2SameRect">
          <a:avLst/>
        </a:prstGeom>
        <a:solidFill>
          <a:schemeClr val="lt1">
            <a:alpha val="90000"/>
            <a:hueOff val="0"/>
            <a:satOff val="0"/>
            <a:lumOff val="0"/>
            <a:alphaOff val="0"/>
          </a:schemeClr>
        </a:solidFill>
        <a:ln w="9525" cap="rnd" cmpd="sng" algn="ctr">
          <a:solidFill>
            <a:schemeClr val="accent3">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1">
          <a:scrgbClr r="0" g="0" b="0"/>
        </a:fillRef>
        <a:effectRef idx="2">
          <a:scrgbClr r="0" g="0" b="0"/>
        </a:effectRef>
        <a:fontRef idx="minor"/>
      </dsp:style>
      <dsp:txBody>
        <a:bodyPr spcFirstLastPara="0" vert="horz" wrap="square" lIns="120904" tIns="10795" rIns="10795" bIns="10795" numCol="1" spcCol="1270" anchor="ctr" anchorCtr="0">
          <a:noAutofit/>
        </a:bodyPr>
        <a:lstStyle/>
        <a:p>
          <a:pPr marL="171450" lvl="1" indent="-171450" algn="just" defTabSz="755650" rtl="0">
            <a:lnSpc>
              <a:spcPct val="90000"/>
            </a:lnSpc>
            <a:spcBef>
              <a:spcPct val="0"/>
            </a:spcBef>
            <a:spcAft>
              <a:spcPct val="15000"/>
            </a:spcAft>
            <a:buChar char="•"/>
          </a:pPr>
          <a:r>
            <a:rPr lang="en-US" sz="1700" b="1" kern="1200" dirty="0"/>
            <a:t>The advancement in the technological sectors also impacts the hotel industry and the hotel industry utilizes these benefits to attract more customers along with achieving a positive customer experience. Most of the hotels are using robotics in the reception department, kitchen, cleaning, serving food, and so on. </a:t>
          </a:r>
          <a:endParaRPr lang="en-US" sz="1700" kern="1200" dirty="0"/>
        </a:p>
      </dsp:txBody>
      <dsp:txXfrm rot="-5400000">
        <a:off x="1962187" y="2610668"/>
        <a:ext cx="7804985" cy="164414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07C30C-510D-409B-BC7E-0DE387B4738B}">
      <dsp:nvSpPr>
        <dsp:cNvPr id="0" name=""/>
        <dsp:cNvSpPr/>
      </dsp:nvSpPr>
      <dsp:spPr>
        <a:xfrm>
          <a:off x="0" y="0"/>
          <a:ext cx="8845208" cy="2393538"/>
        </a:xfrm>
        <a:prstGeom prst="roundRect">
          <a:avLst>
            <a:gd name="adj" fmla="val 10000"/>
          </a:avLst>
        </a:prstGeom>
        <a:gradFill rotWithShape="0">
          <a:gsLst>
            <a:gs pos="0">
              <a:schemeClr val="lt1">
                <a:hueOff val="0"/>
                <a:satOff val="0"/>
                <a:lumOff val="0"/>
                <a:alphaOff val="0"/>
                <a:tint val="96000"/>
                <a:lumMod val="104000"/>
              </a:schemeClr>
            </a:gs>
            <a:gs pos="100000">
              <a:schemeClr val="lt1">
                <a:hueOff val="0"/>
                <a:satOff val="0"/>
                <a:lumOff val="0"/>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55650" rtl="0">
            <a:lnSpc>
              <a:spcPct val="90000"/>
            </a:lnSpc>
            <a:spcBef>
              <a:spcPct val="0"/>
            </a:spcBef>
            <a:spcAft>
              <a:spcPct val="35000"/>
            </a:spcAft>
            <a:buNone/>
          </a:pPr>
          <a:r>
            <a:rPr lang="en-US" sz="1700" b="1" kern="1200"/>
            <a:t>Environmental factors</a:t>
          </a:r>
          <a:endParaRPr lang="en-US" sz="1700" kern="1200"/>
        </a:p>
        <a:p>
          <a:pPr marL="171450" lvl="1" indent="-171450" algn="just" defTabSz="711200" rtl="0">
            <a:lnSpc>
              <a:spcPct val="90000"/>
            </a:lnSpc>
            <a:spcBef>
              <a:spcPct val="0"/>
            </a:spcBef>
            <a:spcAft>
              <a:spcPct val="15000"/>
            </a:spcAft>
            <a:buChar char="•"/>
          </a:pPr>
          <a:r>
            <a:rPr lang="en-US" sz="1600" b="1" kern="1200" dirty="0"/>
            <a:t>The most important macro environmental factor directly impacts the hotel industry is environmental factors. Hotels must maintain the rules and regulation in case of keeping their services eco- friendly along with ensuring sustainable development </a:t>
          </a:r>
          <a:r>
            <a:rPr lang="en-GB" sz="1600" b="1" kern="1200" dirty="0"/>
            <a:t>(</a:t>
          </a:r>
          <a:r>
            <a:rPr lang="en-GB" sz="1600" b="1" kern="1200" dirty="0" err="1"/>
            <a:t>Gálvez-Martos</a:t>
          </a:r>
          <a:r>
            <a:rPr lang="en-GB" sz="1600" b="1" kern="1200" dirty="0"/>
            <a:t> et al., 2018)</a:t>
          </a:r>
          <a:r>
            <a:rPr lang="en-US" sz="1600" b="1" kern="1200" dirty="0"/>
            <a:t>. Marriott Hotel chain take initiatives to use recyclable products for the purpose of reducing plastic pollution</a:t>
          </a:r>
          <a:r>
            <a:rPr lang="en-US" sz="1300" b="1" kern="1200" dirty="0"/>
            <a:t>.</a:t>
          </a:r>
          <a:endParaRPr lang="en-US" sz="1300" kern="1200" dirty="0"/>
        </a:p>
      </dsp:txBody>
      <dsp:txXfrm>
        <a:off x="70104" y="70104"/>
        <a:ext cx="6371300" cy="2253330"/>
      </dsp:txXfrm>
    </dsp:sp>
    <dsp:sp modelId="{5FEFBE0B-4EEA-4689-A4A6-F04EF2290DB1}">
      <dsp:nvSpPr>
        <dsp:cNvPr id="0" name=""/>
        <dsp:cNvSpPr/>
      </dsp:nvSpPr>
      <dsp:spPr>
        <a:xfrm>
          <a:off x="1560919" y="2925435"/>
          <a:ext cx="8845208" cy="2393538"/>
        </a:xfrm>
        <a:prstGeom prst="roundRect">
          <a:avLst>
            <a:gd name="adj" fmla="val 10000"/>
          </a:avLst>
        </a:prstGeom>
        <a:gradFill rotWithShape="0">
          <a:gsLst>
            <a:gs pos="0">
              <a:schemeClr val="lt1">
                <a:hueOff val="0"/>
                <a:satOff val="0"/>
                <a:lumOff val="0"/>
                <a:alphaOff val="0"/>
                <a:tint val="96000"/>
                <a:lumMod val="104000"/>
              </a:schemeClr>
            </a:gs>
            <a:gs pos="100000">
              <a:schemeClr val="lt1">
                <a:hueOff val="0"/>
                <a:satOff val="0"/>
                <a:lumOff val="0"/>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755650" rtl="0">
            <a:lnSpc>
              <a:spcPct val="90000"/>
            </a:lnSpc>
            <a:spcBef>
              <a:spcPct val="0"/>
            </a:spcBef>
            <a:spcAft>
              <a:spcPct val="35000"/>
            </a:spcAft>
            <a:buNone/>
          </a:pPr>
          <a:r>
            <a:rPr lang="en-US" sz="1700" b="1" kern="1200"/>
            <a:t>Legal factors</a:t>
          </a:r>
          <a:endParaRPr lang="en-US" sz="1700" kern="1200"/>
        </a:p>
        <a:p>
          <a:pPr marL="114300" lvl="1" indent="-114300" algn="just" defTabSz="622300" rtl="0">
            <a:lnSpc>
              <a:spcPct val="90000"/>
            </a:lnSpc>
            <a:spcBef>
              <a:spcPct val="0"/>
            </a:spcBef>
            <a:spcAft>
              <a:spcPct val="15000"/>
            </a:spcAft>
            <a:buChar char="•"/>
          </a:pPr>
          <a:r>
            <a:rPr lang="en-US" sz="1400" b="1" kern="1200" dirty="0"/>
            <a:t>Legal environment is a decisive matter that impacts greatly to the development of the hotel industry. Some significant legal factors are taxation policies, laws, and so on. For example, location is the most important matter of choosing a hotel and so before booking a hotel, both the local guests and foreign guests find out the crime rates of that area because of the safety issue. The local area where the crime rates is high is not suitable for hotel because the customers don’t choose it. </a:t>
          </a:r>
          <a:endParaRPr lang="en-US" sz="1400" kern="1200" dirty="0"/>
        </a:p>
      </dsp:txBody>
      <dsp:txXfrm>
        <a:off x="1631023" y="2995539"/>
        <a:ext cx="5588281" cy="2253330"/>
      </dsp:txXfrm>
    </dsp:sp>
    <dsp:sp modelId="{15B4EC09-DCE1-4CAA-995D-B671FBB3CD54}">
      <dsp:nvSpPr>
        <dsp:cNvPr id="0" name=""/>
        <dsp:cNvSpPr/>
      </dsp:nvSpPr>
      <dsp:spPr>
        <a:xfrm>
          <a:off x="7289408" y="1881587"/>
          <a:ext cx="1555799" cy="1555799"/>
        </a:xfrm>
        <a:prstGeom prst="downArrow">
          <a:avLst>
            <a:gd name="adj1" fmla="val 55000"/>
            <a:gd name="adj2" fmla="val 45000"/>
          </a:avLst>
        </a:prstGeom>
        <a:solidFill>
          <a:schemeClr val="lt1">
            <a:alpha val="90000"/>
            <a:tint val="40000"/>
            <a:hueOff val="0"/>
            <a:satOff val="0"/>
            <a:lumOff val="0"/>
            <a:alphaOff val="0"/>
          </a:schemeClr>
        </a:solidFill>
        <a:ln w="9525" cap="rnd" cmpd="sng" algn="ctr">
          <a:solidFill>
            <a:schemeClr val="dk2">
              <a:alpha val="90000"/>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1">
          <a:scrgbClr r="0" g="0" b="0"/>
        </a:fillRef>
        <a:effectRef idx="2">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639463" y="1881587"/>
        <a:ext cx="855689" cy="117073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C6F9B7-35E4-4388-B585-ADEF8986FDD4}">
      <dsp:nvSpPr>
        <dsp:cNvPr id="0" name=""/>
        <dsp:cNvSpPr/>
      </dsp:nvSpPr>
      <dsp:spPr>
        <a:xfrm>
          <a:off x="0" y="2614347"/>
          <a:ext cx="9981127" cy="1715294"/>
        </a:xfrm>
        <a:prstGeom prst="rect">
          <a:avLst/>
        </a:prstGeom>
        <a:gradFill rotWithShape="0">
          <a:gsLst>
            <a:gs pos="0">
              <a:schemeClr val="lt1">
                <a:hueOff val="0"/>
                <a:satOff val="0"/>
                <a:lumOff val="0"/>
                <a:alphaOff val="0"/>
                <a:tint val="96000"/>
                <a:lumMod val="104000"/>
              </a:schemeClr>
            </a:gs>
            <a:gs pos="100000">
              <a:schemeClr val="l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just" defTabSz="711200" rtl="0">
            <a:lnSpc>
              <a:spcPct val="90000"/>
            </a:lnSpc>
            <a:spcBef>
              <a:spcPct val="0"/>
            </a:spcBef>
            <a:spcAft>
              <a:spcPct val="35000"/>
            </a:spcAft>
            <a:buNone/>
          </a:pPr>
          <a:r>
            <a:rPr lang="en-US" sz="1600" b="1" kern="1200" dirty="0"/>
            <a:t>Varieties of plastic items are used in different departments including reception and lobby, guest room, kitchen, bars, pool, bathrooms, restaurants, housekeeping, conference rooms, spa, maintenance, gym, gardening, and so on. The mentioned departments has to reduce the use of plastics along with replacing the recyclable plastic items. First of all, the management of the hotel chain set the target to reduce the use of plastics among the hotels and then, the plastic waste are monitored as well as recorded in a continuous basis in case of measuring improvement. </a:t>
          </a:r>
          <a:endParaRPr lang="en-US" sz="1600" kern="1200" dirty="0"/>
        </a:p>
      </dsp:txBody>
      <dsp:txXfrm>
        <a:off x="0" y="2614347"/>
        <a:ext cx="9981127" cy="1715294"/>
      </dsp:txXfrm>
    </dsp:sp>
    <dsp:sp modelId="{8EEF067C-2127-4A36-ABA1-A2F328D14EAA}">
      <dsp:nvSpPr>
        <dsp:cNvPr id="0" name=""/>
        <dsp:cNvSpPr/>
      </dsp:nvSpPr>
      <dsp:spPr>
        <a:xfrm rot="10800000">
          <a:off x="0" y="0"/>
          <a:ext cx="9981127" cy="2638123"/>
        </a:xfrm>
        <a:prstGeom prst="upArrowCallout">
          <a:avLst/>
        </a:prstGeom>
        <a:gradFill rotWithShape="0">
          <a:gsLst>
            <a:gs pos="0">
              <a:schemeClr val="lt1">
                <a:hueOff val="0"/>
                <a:satOff val="0"/>
                <a:lumOff val="0"/>
                <a:alphaOff val="0"/>
                <a:tint val="96000"/>
                <a:lumMod val="104000"/>
              </a:schemeClr>
            </a:gs>
            <a:gs pos="100000">
              <a:schemeClr val="l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just" defTabSz="711200" rtl="0">
            <a:lnSpc>
              <a:spcPct val="90000"/>
            </a:lnSpc>
            <a:spcBef>
              <a:spcPct val="0"/>
            </a:spcBef>
            <a:spcAft>
              <a:spcPct val="35000"/>
            </a:spcAft>
            <a:buNone/>
          </a:pPr>
          <a:r>
            <a:rPr lang="en-US" sz="1600" b="1" kern="1200" dirty="0"/>
            <a:t>To attract most tourists, hotels must safeguard the natural beauty and it is more mandatory than ever. The used plastics end up in the ecosystem, landfill sites, and also oceans. Around 16% of plastic items are recycled in and around the world. It is predicted that 8 million tons of plastic waste are thrown into the oceans which hamper the surroundings adversely. The whole natural ecosystem is hampered by plastic pollution (</a:t>
          </a:r>
          <a:r>
            <a:rPr lang="en-US" sz="1600" b="1" kern="1200" dirty="0" err="1"/>
            <a:t>Guix</a:t>
          </a:r>
          <a:r>
            <a:rPr lang="en-US" sz="1600" b="1" kern="1200" dirty="0"/>
            <a:t>, Font and Bonilla-</a:t>
          </a:r>
          <a:r>
            <a:rPr lang="en-US" sz="1600" b="1" kern="1200" dirty="0" err="1"/>
            <a:t>Priego</a:t>
          </a:r>
          <a:r>
            <a:rPr lang="en-US" sz="1600" b="1" kern="1200" dirty="0"/>
            <a:t>, 2019). </a:t>
          </a:r>
        </a:p>
      </dsp:txBody>
      <dsp:txXfrm rot="10800000">
        <a:off x="0" y="0"/>
        <a:ext cx="9981127" cy="171417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EEBC75-3AF9-4622-8900-48FDCE2C46E2}">
      <dsp:nvSpPr>
        <dsp:cNvPr id="0" name=""/>
        <dsp:cNvSpPr/>
      </dsp:nvSpPr>
      <dsp:spPr>
        <a:xfrm>
          <a:off x="4380" y="914121"/>
          <a:ext cx="1915178" cy="2670776"/>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GB" sz="1100" kern="1200" dirty="0"/>
            <a:t>key cards can be replaced by using the app or sustainable wooden cards. Moreover, the pen can be replaced by pencils, paper or bamboo pens.</a:t>
          </a:r>
          <a:endParaRPr lang="en-US" sz="1100" kern="1200" dirty="0"/>
        </a:p>
      </dsp:txBody>
      <dsp:txXfrm>
        <a:off x="60474" y="970215"/>
        <a:ext cx="1802990" cy="2558588"/>
      </dsp:txXfrm>
    </dsp:sp>
    <dsp:sp modelId="{CF5C0430-8EC4-4128-A12B-6D01AC3F7E77}">
      <dsp:nvSpPr>
        <dsp:cNvPr id="0" name=""/>
        <dsp:cNvSpPr/>
      </dsp:nvSpPr>
      <dsp:spPr>
        <a:xfrm>
          <a:off x="2111076" y="2012027"/>
          <a:ext cx="406017" cy="47496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a:off x="2111076" y="2107020"/>
        <a:ext cx="284212" cy="284978"/>
      </dsp:txXfrm>
    </dsp:sp>
    <dsp:sp modelId="{5C22D7C3-8AB1-4952-80EF-7C2B435214BF}">
      <dsp:nvSpPr>
        <dsp:cNvPr id="0" name=""/>
        <dsp:cNvSpPr/>
      </dsp:nvSpPr>
      <dsp:spPr>
        <a:xfrm>
          <a:off x="2685630" y="914121"/>
          <a:ext cx="1915178" cy="2670776"/>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GB" sz="1100" kern="1200" dirty="0"/>
            <a:t>In the guest room, hard plastic cups and glass bottles can be used for replacing single-use plastic cups and water bottles respectively. In addition to that, the water dispenser can be closed to the room which reduces the use of plastic bottles. Shower gel, soap and shampoo dispensers can be used. Reusable door hangers can be used to replace plastic door hangers.</a:t>
          </a:r>
          <a:endParaRPr lang="en-US" sz="1100" kern="1200" dirty="0"/>
        </a:p>
      </dsp:txBody>
      <dsp:txXfrm>
        <a:off x="2741724" y="970215"/>
        <a:ext cx="1802990" cy="2558588"/>
      </dsp:txXfrm>
    </dsp:sp>
    <dsp:sp modelId="{63727B84-3319-4760-9BDD-3D6C1058D559}">
      <dsp:nvSpPr>
        <dsp:cNvPr id="0" name=""/>
        <dsp:cNvSpPr/>
      </dsp:nvSpPr>
      <dsp:spPr>
        <a:xfrm>
          <a:off x="4792326" y="2012027"/>
          <a:ext cx="406017" cy="47496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a:off x="4792326" y="2107020"/>
        <a:ext cx="284212" cy="284978"/>
      </dsp:txXfrm>
    </dsp:sp>
    <dsp:sp modelId="{EC6C8596-5976-4A63-A15A-4EDE0F7F7E9D}">
      <dsp:nvSpPr>
        <dsp:cNvPr id="0" name=""/>
        <dsp:cNvSpPr/>
      </dsp:nvSpPr>
      <dsp:spPr>
        <a:xfrm>
          <a:off x="5366880" y="914121"/>
          <a:ext cx="1915178" cy="2670776"/>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GB" sz="1100" kern="1200" dirty="0"/>
            <a:t>Most of the hotels use plastic bags which is harmful to our environment and the management of the Marriott Hotel chain uses cotton and linen bags to reduce the use of plastics in their hotels.</a:t>
          </a:r>
          <a:endParaRPr lang="en-US" sz="1100" kern="1200" dirty="0"/>
        </a:p>
      </dsp:txBody>
      <dsp:txXfrm>
        <a:off x="5422974" y="970215"/>
        <a:ext cx="1802990" cy="2558588"/>
      </dsp:txXfrm>
    </dsp:sp>
    <dsp:sp modelId="{BB26F94B-1A93-4EB1-BBC7-9AC7EB8568D6}">
      <dsp:nvSpPr>
        <dsp:cNvPr id="0" name=""/>
        <dsp:cNvSpPr/>
      </dsp:nvSpPr>
      <dsp:spPr>
        <a:xfrm>
          <a:off x="7473576" y="2012027"/>
          <a:ext cx="406017" cy="47496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a:off x="7473576" y="2107020"/>
        <a:ext cx="284212" cy="284978"/>
      </dsp:txXfrm>
    </dsp:sp>
    <dsp:sp modelId="{EE6EDAEF-32A1-48D1-8A79-A9E533220032}">
      <dsp:nvSpPr>
        <dsp:cNvPr id="0" name=""/>
        <dsp:cNvSpPr/>
      </dsp:nvSpPr>
      <dsp:spPr>
        <a:xfrm>
          <a:off x="8048130" y="914121"/>
          <a:ext cx="1915178" cy="2670776"/>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GB" sz="1100" kern="1200" dirty="0"/>
            <a:t>Natural starches and paper cups are used in Marriott hotels in the replacement of single-use cups. Some hotels under the hotel chain also use polycarbonate glasses to reduce plastic waste. </a:t>
          </a:r>
          <a:endParaRPr lang="en-US" sz="1100" kern="1200" dirty="0"/>
        </a:p>
      </dsp:txBody>
      <dsp:txXfrm>
        <a:off x="8104224" y="970215"/>
        <a:ext cx="1802990" cy="255858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5CC12D-A31C-41A4-85F9-84771AF1B016}">
      <dsp:nvSpPr>
        <dsp:cNvPr id="0" name=""/>
        <dsp:cNvSpPr/>
      </dsp:nvSpPr>
      <dsp:spPr>
        <a:xfrm>
          <a:off x="0" y="0"/>
          <a:ext cx="8915400" cy="0"/>
        </a:xfrm>
        <a:prstGeom prst="line">
          <a:avLst/>
        </a:prstGeom>
        <a:solidFill>
          <a:schemeClr val="lt1">
            <a:hueOff val="0"/>
            <a:satOff val="0"/>
            <a:lumOff val="0"/>
            <a:alphaOff val="0"/>
          </a:schemeClr>
        </a:solidFill>
        <a:ln w="15875" cap="rnd"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670FBD6-63E6-43BF-8FF5-A2F5D65BABDE}">
      <dsp:nvSpPr>
        <dsp:cNvPr id="0" name=""/>
        <dsp:cNvSpPr/>
      </dsp:nvSpPr>
      <dsp:spPr>
        <a:xfrm>
          <a:off x="0" y="0"/>
          <a:ext cx="8915400" cy="9444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rtl="0">
            <a:lnSpc>
              <a:spcPct val="90000"/>
            </a:lnSpc>
            <a:spcBef>
              <a:spcPct val="0"/>
            </a:spcBef>
            <a:spcAft>
              <a:spcPct val="35000"/>
            </a:spcAft>
            <a:buNone/>
          </a:pPr>
          <a:r>
            <a:rPr lang="en-US" sz="1400" b="1" kern="1200" dirty="0"/>
            <a:t>The management focuses on reducing plastic waste as it creates big challenges for environment. Marriott Hotel chain takes initiatives that the management reduces the plastic items by 33%. The CEO announces that it is their second world steps in terms of reducing single use plastics. </a:t>
          </a:r>
          <a:endParaRPr lang="en-US" sz="1400" kern="1200" dirty="0"/>
        </a:p>
      </dsp:txBody>
      <dsp:txXfrm>
        <a:off x="0" y="0"/>
        <a:ext cx="8915400" cy="944405"/>
      </dsp:txXfrm>
    </dsp:sp>
    <dsp:sp modelId="{64D21B1C-8BB0-41C2-9E52-7D467E8847A8}">
      <dsp:nvSpPr>
        <dsp:cNvPr id="0" name=""/>
        <dsp:cNvSpPr/>
      </dsp:nvSpPr>
      <dsp:spPr>
        <a:xfrm>
          <a:off x="0" y="944405"/>
          <a:ext cx="8915400" cy="0"/>
        </a:xfrm>
        <a:prstGeom prst="line">
          <a:avLst/>
        </a:prstGeom>
        <a:solidFill>
          <a:schemeClr val="lt1">
            <a:hueOff val="0"/>
            <a:satOff val="0"/>
            <a:lumOff val="0"/>
            <a:alphaOff val="0"/>
          </a:schemeClr>
        </a:solidFill>
        <a:ln w="15875" cap="rnd"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5072C41-6915-4E83-9773-1E56DCD0629C}">
      <dsp:nvSpPr>
        <dsp:cNvPr id="0" name=""/>
        <dsp:cNvSpPr/>
      </dsp:nvSpPr>
      <dsp:spPr>
        <a:xfrm>
          <a:off x="0" y="944405"/>
          <a:ext cx="8915400" cy="9444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rtl="0">
            <a:lnSpc>
              <a:spcPct val="90000"/>
            </a:lnSpc>
            <a:spcBef>
              <a:spcPct val="0"/>
            </a:spcBef>
            <a:spcAft>
              <a:spcPct val="35000"/>
            </a:spcAft>
            <a:buNone/>
          </a:pPr>
          <a:r>
            <a:rPr lang="en-US" sz="1400" b="1" kern="1200" dirty="0"/>
            <a:t>There also some barriers that Marriott Hotels faced recycling the plastic waste including lack of awareness, too much management, higher costs, and lack of time and so on. These limitations are decreased because of technological development </a:t>
          </a:r>
          <a:r>
            <a:rPr lang="en-GB" sz="1400" b="1" kern="1200" dirty="0"/>
            <a:t>(Han, Hsu and </a:t>
          </a:r>
          <a:r>
            <a:rPr lang="en-GB" sz="1400" b="1" kern="1200" dirty="0" err="1"/>
            <a:t>Sheu</a:t>
          </a:r>
          <a:r>
            <a:rPr lang="en-GB" sz="1400" b="1" kern="1200" dirty="0"/>
            <a:t>, 2010)</a:t>
          </a:r>
          <a:r>
            <a:rPr lang="en-US" sz="1400" b="1" kern="1200" dirty="0"/>
            <a:t>. </a:t>
          </a:r>
        </a:p>
      </dsp:txBody>
      <dsp:txXfrm>
        <a:off x="0" y="944405"/>
        <a:ext cx="8915400" cy="944405"/>
      </dsp:txXfrm>
    </dsp:sp>
    <dsp:sp modelId="{3EA86BE8-AB84-455E-9255-4CDEB78D9B2C}">
      <dsp:nvSpPr>
        <dsp:cNvPr id="0" name=""/>
        <dsp:cNvSpPr/>
      </dsp:nvSpPr>
      <dsp:spPr>
        <a:xfrm>
          <a:off x="0" y="1888810"/>
          <a:ext cx="8915400" cy="0"/>
        </a:xfrm>
        <a:prstGeom prst="line">
          <a:avLst/>
        </a:prstGeom>
        <a:solidFill>
          <a:schemeClr val="lt1">
            <a:hueOff val="0"/>
            <a:satOff val="0"/>
            <a:lumOff val="0"/>
            <a:alphaOff val="0"/>
          </a:schemeClr>
        </a:solidFill>
        <a:ln w="15875" cap="rnd"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D58F94D-E8E3-4F6C-93F6-A5235BD00D73}">
      <dsp:nvSpPr>
        <dsp:cNvPr id="0" name=""/>
        <dsp:cNvSpPr/>
      </dsp:nvSpPr>
      <dsp:spPr>
        <a:xfrm>
          <a:off x="0" y="1888810"/>
          <a:ext cx="8915400" cy="9444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rtl="0">
            <a:lnSpc>
              <a:spcPct val="90000"/>
            </a:lnSpc>
            <a:spcBef>
              <a:spcPct val="0"/>
            </a:spcBef>
            <a:spcAft>
              <a:spcPct val="35000"/>
            </a:spcAft>
            <a:buNone/>
          </a:pPr>
          <a:r>
            <a:rPr lang="en-US" sz="1400" b="1" kern="1200"/>
            <a:t>Through using technology, Marriott Hotels recycle the recyclable plastic items. For example, the management of Marriott Hotel chain makes chair from the single use plastic items for the school of Philippines as well as Red Cross of Philippines which create better opportunity in terms of learning.</a:t>
          </a:r>
          <a:endParaRPr lang="en-US" sz="1400" kern="1200"/>
        </a:p>
      </dsp:txBody>
      <dsp:txXfrm>
        <a:off x="0" y="1888810"/>
        <a:ext cx="8915400" cy="944405"/>
      </dsp:txXfrm>
    </dsp:sp>
    <dsp:sp modelId="{BC97CABA-EB67-4DC4-9B60-555F9A73C9A5}">
      <dsp:nvSpPr>
        <dsp:cNvPr id="0" name=""/>
        <dsp:cNvSpPr/>
      </dsp:nvSpPr>
      <dsp:spPr>
        <a:xfrm>
          <a:off x="0" y="2833216"/>
          <a:ext cx="8915400" cy="0"/>
        </a:xfrm>
        <a:prstGeom prst="line">
          <a:avLst/>
        </a:prstGeom>
        <a:solidFill>
          <a:schemeClr val="lt1">
            <a:hueOff val="0"/>
            <a:satOff val="0"/>
            <a:lumOff val="0"/>
            <a:alphaOff val="0"/>
          </a:schemeClr>
        </a:solidFill>
        <a:ln w="15875" cap="rnd"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E52FCAA-D6A0-4B86-91B1-1B1ED804B28E}">
      <dsp:nvSpPr>
        <dsp:cNvPr id="0" name=""/>
        <dsp:cNvSpPr/>
      </dsp:nvSpPr>
      <dsp:spPr>
        <a:xfrm>
          <a:off x="0" y="2833216"/>
          <a:ext cx="8915400" cy="9444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rtl="0">
            <a:lnSpc>
              <a:spcPct val="90000"/>
            </a:lnSpc>
            <a:spcBef>
              <a:spcPct val="0"/>
            </a:spcBef>
            <a:spcAft>
              <a:spcPct val="35000"/>
            </a:spcAft>
            <a:buNone/>
          </a:pPr>
          <a:r>
            <a:rPr lang="en-US" sz="1400" b="1" kern="1200" dirty="0"/>
            <a:t>Another example is that the management makes ring tabs by using aluminum drink cans which are used by guests. </a:t>
          </a:r>
          <a:endParaRPr lang="en-US" sz="1400" kern="1200" dirty="0"/>
        </a:p>
      </dsp:txBody>
      <dsp:txXfrm>
        <a:off x="0" y="2833216"/>
        <a:ext cx="8915400" cy="94440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993E67-46C9-456E-A69B-E122462FE5B6}">
      <dsp:nvSpPr>
        <dsp:cNvPr id="0" name=""/>
        <dsp:cNvSpPr/>
      </dsp:nvSpPr>
      <dsp:spPr>
        <a:xfrm>
          <a:off x="-4926228" y="-754864"/>
          <a:ext cx="5867081" cy="5867081"/>
        </a:xfrm>
        <a:prstGeom prst="blockArc">
          <a:avLst>
            <a:gd name="adj1" fmla="val 18900000"/>
            <a:gd name="adj2" fmla="val 2700000"/>
            <a:gd name="adj3" fmla="val 368"/>
          </a:avLst>
        </a:pr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DCC5EA3-7293-4F79-8938-595BF6C47A9D}">
      <dsp:nvSpPr>
        <dsp:cNvPr id="0" name=""/>
        <dsp:cNvSpPr/>
      </dsp:nvSpPr>
      <dsp:spPr>
        <a:xfrm>
          <a:off x="411645" y="272247"/>
          <a:ext cx="9423287" cy="544843"/>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32469" tIns="33020" rIns="33020" bIns="33020" numCol="1" spcCol="1270" anchor="ctr" anchorCtr="0">
          <a:noAutofit/>
        </a:bodyPr>
        <a:lstStyle/>
        <a:p>
          <a:pPr marL="0" lvl="0" indent="0" algn="l" defTabSz="577850" rtl="0">
            <a:lnSpc>
              <a:spcPct val="90000"/>
            </a:lnSpc>
            <a:spcBef>
              <a:spcPct val="0"/>
            </a:spcBef>
            <a:spcAft>
              <a:spcPct val="35000"/>
            </a:spcAft>
            <a:buNone/>
          </a:pPr>
          <a:r>
            <a:rPr lang="en-US" sz="1300" b="1" kern="1200"/>
            <a:t>Marriott is trying to reduce plastic waste that leads the hotel chain to build a better position in the hotel industry as the guests are now more concerned regarding sustainable practices. </a:t>
          </a:r>
          <a:endParaRPr lang="en-US" sz="1300" kern="1200"/>
        </a:p>
      </dsp:txBody>
      <dsp:txXfrm>
        <a:off x="411645" y="272247"/>
        <a:ext cx="9423287" cy="544843"/>
      </dsp:txXfrm>
    </dsp:sp>
    <dsp:sp modelId="{4EFA07A8-0EDC-4A3A-B1F5-9DA3BCA1B321}">
      <dsp:nvSpPr>
        <dsp:cNvPr id="0" name=""/>
        <dsp:cNvSpPr/>
      </dsp:nvSpPr>
      <dsp:spPr>
        <a:xfrm>
          <a:off x="71118" y="204141"/>
          <a:ext cx="681054" cy="681054"/>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2FE9832-E471-4A3C-9556-FBDDF09620E8}">
      <dsp:nvSpPr>
        <dsp:cNvPr id="0" name=""/>
        <dsp:cNvSpPr/>
      </dsp:nvSpPr>
      <dsp:spPr>
        <a:xfrm>
          <a:off x="802064" y="1089250"/>
          <a:ext cx="9032868" cy="544843"/>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32469" tIns="33020" rIns="33020" bIns="33020" numCol="1" spcCol="1270" anchor="ctr" anchorCtr="0">
          <a:noAutofit/>
        </a:bodyPr>
        <a:lstStyle/>
        <a:p>
          <a:pPr marL="0" lvl="0" indent="0" algn="l" defTabSz="577850" rtl="0">
            <a:lnSpc>
              <a:spcPct val="90000"/>
            </a:lnSpc>
            <a:spcBef>
              <a:spcPct val="0"/>
            </a:spcBef>
            <a:spcAft>
              <a:spcPct val="35000"/>
            </a:spcAft>
            <a:buNone/>
          </a:pPr>
          <a:r>
            <a:rPr lang="en-US" sz="1300" b="1" kern="1200"/>
            <a:t>To implement the initiative, the management is able to use glass bottles in the replacement of water bottles and in every floor of a hotel, the management provide water filters so that the guests easily take water. </a:t>
          </a:r>
          <a:endParaRPr lang="en-US" sz="1300" kern="1200"/>
        </a:p>
      </dsp:txBody>
      <dsp:txXfrm>
        <a:off x="802064" y="1089250"/>
        <a:ext cx="9032868" cy="544843"/>
      </dsp:txXfrm>
    </dsp:sp>
    <dsp:sp modelId="{D53E4BBE-7B2B-400A-923E-46CD00635EFB}">
      <dsp:nvSpPr>
        <dsp:cNvPr id="0" name=""/>
        <dsp:cNvSpPr/>
      </dsp:nvSpPr>
      <dsp:spPr>
        <a:xfrm>
          <a:off x="461537" y="1021145"/>
          <a:ext cx="681054" cy="681054"/>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2EFF4E9-4FB0-49EB-9C97-FCEC543C504D}">
      <dsp:nvSpPr>
        <dsp:cNvPr id="0" name=""/>
        <dsp:cNvSpPr/>
      </dsp:nvSpPr>
      <dsp:spPr>
        <a:xfrm>
          <a:off x="921891" y="1906254"/>
          <a:ext cx="8913041" cy="544843"/>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32469" tIns="33020" rIns="33020" bIns="33020" numCol="1" spcCol="1270" anchor="ctr" anchorCtr="0">
          <a:noAutofit/>
        </a:bodyPr>
        <a:lstStyle/>
        <a:p>
          <a:pPr marL="0" lvl="0" indent="0" algn="l" defTabSz="577850" rtl="0">
            <a:lnSpc>
              <a:spcPct val="90000"/>
            </a:lnSpc>
            <a:spcBef>
              <a:spcPct val="0"/>
            </a:spcBef>
            <a:spcAft>
              <a:spcPct val="35000"/>
            </a:spcAft>
            <a:buNone/>
          </a:pPr>
          <a:r>
            <a:rPr lang="en-US" sz="1300" b="1" kern="1200" dirty="0"/>
            <a:t>Spoons are used replacement of plastic cutlery </a:t>
          </a:r>
          <a:r>
            <a:rPr lang="en-GB" sz="1300" kern="1200" dirty="0"/>
            <a:t>(Jones, Hillier and Comfort, 2014)</a:t>
          </a:r>
          <a:r>
            <a:rPr lang="en-US" sz="1300" b="1" kern="1200" dirty="0"/>
            <a:t>. </a:t>
          </a:r>
          <a:endParaRPr lang="en-US" sz="1300" kern="1200" dirty="0"/>
        </a:p>
      </dsp:txBody>
      <dsp:txXfrm>
        <a:off x="921891" y="1906254"/>
        <a:ext cx="8913041" cy="544843"/>
      </dsp:txXfrm>
    </dsp:sp>
    <dsp:sp modelId="{67A313E2-5B64-435E-A8B4-67DAB6EE3CFD}">
      <dsp:nvSpPr>
        <dsp:cNvPr id="0" name=""/>
        <dsp:cNvSpPr/>
      </dsp:nvSpPr>
      <dsp:spPr>
        <a:xfrm>
          <a:off x="581364" y="1838148"/>
          <a:ext cx="681054" cy="681054"/>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1A836F8-4FA5-4492-BDBB-E6A3864184B2}">
      <dsp:nvSpPr>
        <dsp:cNvPr id="0" name=""/>
        <dsp:cNvSpPr/>
      </dsp:nvSpPr>
      <dsp:spPr>
        <a:xfrm>
          <a:off x="802064" y="2723257"/>
          <a:ext cx="9032868" cy="544843"/>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32469" tIns="33020" rIns="33020" bIns="33020" numCol="1" spcCol="1270" anchor="ctr" anchorCtr="0">
          <a:noAutofit/>
        </a:bodyPr>
        <a:lstStyle/>
        <a:p>
          <a:pPr marL="0" lvl="0" indent="0" algn="l" defTabSz="577850" rtl="0">
            <a:lnSpc>
              <a:spcPct val="90000"/>
            </a:lnSpc>
            <a:spcBef>
              <a:spcPct val="0"/>
            </a:spcBef>
            <a:spcAft>
              <a:spcPct val="35000"/>
            </a:spcAft>
            <a:buNone/>
          </a:pPr>
          <a:r>
            <a:rPr lang="en-US" sz="1300" b="1" kern="1200"/>
            <a:t>The management replaces small toiletries with the larger toiletries. For example, the management provides larger shampoo bottles and when the bottles become empty, these are refilled for the purpose of reusing. </a:t>
          </a:r>
          <a:endParaRPr lang="en-US" sz="1300" kern="1200"/>
        </a:p>
      </dsp:txBody>
      <dsp:txXfrm>
        <a:off x="802064" y="2723257"/>
        <a:ext cx="9032868" cy="544843"/>
      </dsp:txXfrm>
    </dsp:sp>
    <dsp:sp modelId="{C2EFE24E-F386-4CB5-BC28-23177AB86D6B}">
      <dsp:nvSpPr>
        <dsp:cNvPr id="0" name=""/>
        <dsp:cNvSpPr/>
      </dsp:nvSpPr>
      <dsp:spPr>
        <a:xfrm>
          <a:off x="461537" y="2655152"/>
          <a:ext cx="681054" cy="681054"/>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92AF71E-EFB3-4E6F-9492-F4D63575FEA9}">
      <dsp:nvSpPr>
        <dsp:cNvPr id="0" name=""/>
        <dsp:cNvSpPr/>
      </dsp:nvSpPr>
      <dsp:spPr>
        <a:xfrm>
          <a:off x="411645" y="3540261"/>
          <a:ext cx="9423287" cy="544843"/>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32469" tIns="33020" rIns="33020" bIns="33020" numCol="1" spcCol="1270" anchor="ctr" anchorCtr="0">
          <a:noAutofit/>
        </a:bodyPr>
        <a:lstStyle/>
        <a:p>
          <a:pPr marL="0" lvl="0" indent="0" algn="l" defTabSz="577850" rtl="0">
            <a:lnSpc>
              <a:spcPct val="90000"/>
            </a:lnSpc>
            <a:spcBef>
              <a:spcPct val="0"/>
            </a:spcBef>
            <a:spcAft>
              <a:spcPct val="35000"/>
            </a:spcAft>
            <a:buNone/>
          </a:pPr>
          <a:r>
            <a:rPr lang="en-US" sz="1300" b="1" kern="1200"/>
            <a:t>The management replaces plastic straws with paper straws. </a:t>
          </a:r>
          <a:endParaRPr lang="en-US" sz="1300" kern="1200"/>
        </a:p>
      </dsp:txBody>
      <dsp:txXfrm>
        <a:off x="411645" y="3540261"/>
        <a:ext cx="9423287" cy="544843"/>
      </dsp:txXfrm>
    </dsp:sp>
    <dsp:sp modelId="{FAAFE396-F9F5-4DF4-89DB-D802D22A42EA}">
      <dsp:nvSpPr>
        <dsp:cNvPr id="0" name=""/>
        <dsp:cNvSpPr/>
      </dsp:nvSpPr>
      <dsp:spPr>
        <a:xfrm>
          <a:off x="71118" y="3472155"/>
          <a:ext cx="681054" cy="681054"/>
        </a:xfrm>
        <a:prstGeom prst="ellipse">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88839B-CDC3-429C-BA49-B2C51A582990}" type="datetimeFigureOut">
              <a:rPr lang="en-GB" smtClean="0"/>
              <a:t>20/11/2023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56CF265-BCE9-45B6-9779-CB2C01588F34}" type="slidenum">
              <a:rPr lang="en-GB" smtClean="0"/>
              <a:t>‹#›</a:t>
            </a:fld>
            <a:endParaRPr lang="en-GB"/>
          </a:p>
        </p:txBody>
      </p:sp>
    </p:spTree>
    <p:extLst>
      <p:ext uri="{BB962C8B-B14F-4D97-AF65-F5344CB8AC3E}">
        <p14:creationId xmlns:p14="http://schemas.microsoft.com/office/powerpoint/2010/main" val="35374897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56CF265-BCE9-45B6-9779-CB2C01588F34}" type="slidenum">
              <a:rPr lang="en-GB" smtClean="0"/>
              <a:t>1</a:t>
            </a:fld>
            <a:endParaRPr lang="en-GB"/>
          </a:p>
        </p:txBody>
      </p:sp>
    </p:spTree>
    <p:extLst>
      <p:ext uri="{BB962C8B-B14F-4D97-AF65-F5344CB8AC3E}">
        <p14:creationId xmlns:p14="http://schemas.microsoft.com/office/powerpoint/2010/main" val="36581542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11/20/2023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11/20/2023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11/20/2023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11/20/2023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11/20/2023</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1.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2.jp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3.jpg"/><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983348" y="3618964"/>
            <a:ext cx="9328082" cy="952356"/>
          </a:xfrm>
        </p:spPr>
        <p:txBody>
          <a:bodyPr>
            <a:normAutofit/>
          </a:bodyPr>
          <a:lstStyle/>
          <a:p>
            <a:pPr algn="just"/>
            <a:r>
              <a:rPr lang="en-US" sz="2400" b="1" dirty="0"/>
              <a:t>Contemporary Themes in the Hotel and Hospitality Sector</a:t>
            </a:r>
          </a:p>
        </p:txBody>
      </p:sp>
      <p:sp>
        <p:nvSpPr>
          <p:cNvPr id="3" name="Subtitle 2"/>
          <p:cNvSpPr>
            <a:spLocks noGrp="1"/>
          </p:cNvSpPr>
          <p:nvPr>
            <p:ph type="subTitle" idx="1"/>
          </p:nvPr>
        </p:nvSpPr>
        <p:spPr>
          <a:xfrm>
            <a:off x="2074058" y="4764500"/>
            <a:ext cx="8915399" cy="1126283"/>
          </a:xfrm>
        </p:spPr>
        <p:txBody>
          <a:bodyPr>
            <a:normAutofit lnSpcReduction="10000"/>
          </a:bodyPr>
          <a:lstStyle/>
          <a:p>
            <a:r>
              <a:rPr lang="en-US" dirty="0"/>
              <a:t>Student’s </a:t>
            </a:r>
            <a:r>
              <a:rPr lang="en-US" err="1"/>
              <a:t>Name</a:t>
            </a:r>
            <a:r>
              <a:rPr lang="en-US"/>
              <a:t>: Shanaz </a:t>
            </a:r>
            <a:r>
              <a:rPr lang="en-US" dirty="0"/>
              <a:t>Begum </a:t>
            </a:r>
            <a:r>
              <a:rPr lang="en-US" dirty="0" err="1"/>
              <a:t>Seikh</a:t>
            </a:r>
            <a:r>
              <a:rPr lang="en-US" dirty="0"/>
              <a:t> </a:t>
            </a:r>
            <a:r>
              <a:rPr lang="en-US" dirty="0" err="1"/>
              <a:t>Nesa</a:t>
            </a:r>
            <a:endParaRPr lang="en-US" dirty="0"/>
          </a:p>
          <a:p>
            <a:r>
              <a:rPr lang="en-US" dirty="0"/>
              <a:t>Module :BMIH6001</a:t>
            </a:r>
          </a:p>
          <a:p>
            <a:r>
              <a:rPr lang="en-US" dirty="0"/>
              <a:t>Student number : 2012084</a:t>
            </a:r>
          </a:p>
        </p:txBody>
      </p:sp>
    </p:spTree>
    <p:extLst>
      <p:ext uri="{BB962C8B-B14F-4D97-AF65-F5344CB8AC3E}">
        <p14:creationId xmlns:p14="http://schemas.microsoft.com/office/powerpoint/2010/main" val="2092368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C00000"/>
          </a:solidFill>
        </p:spPr>
        <p:txBody>
          <a:bodyPr/>
          <a:lstStyle/>
          <a:p>
            <a:r>
              <a:rPr lang="en-US" dirty="0"/>
              <a:t>Introduction</a:t>
            </a:r>
          </a:p>
        </p:txBody>
      </p:sp>
      <p:sp>
        <p:nvSpPr>
          <p:cNvPr id="3" name="Content Placeholder 2"/>
          <p:cNvSpPr>
            <a:spLocks noGrp="1"/>
          </p:cNvSpPr>
          <p:nvPr>
            <p:ph idx="1"/>
          </p:nvPr>
        </p:nvSpPr>
        <p:spPr>
          <a:xfrm>
            <a:off x="2589212" y="2133600"/>
            <a:ext cx="8915400" cy="4125532"/>
          </a:xfrm>
        </p:spPr>
        <p:txBody>
          <a:bodyPr>
            <a:normAutofit fontScale="92500" lnSpcReduction="20000"/>
          </a:bodyPr>
          <a:lstStyle/>
          <a:p>
            <a:pPr algn="just">
              <a:lnSpc>
                <a:spcPct val="150000"/>
              </a:lnSpc>
            </a:pPr>
            <a:r>
              <a:rPr lang="en-US" sz="1900" b="1" dirty="0"/>
              <a:t>The success of the hotel industry is mostly dependent on protecting natural resources and also enhancing cultural resources that enhances the positive customer experiences. Ensuring sustainability can help the hotel organisations to protect the natural environment that support in terms of meeting the requirements present as well as future generation. It also assists in retaining the existing customers as the customers are more concerned about the sustainability at their preferred hotels </a:t>
            </a:r>
            <a:r>
              <a:rPr lang="en-US" sz="2000" b="1" dirty="0"/>
              <a:t>(</a:t>
            </a:r>
            <a:r>
              <a:rPr lang="en-US" sz="2000" b="1" dirty="0" err="1"/>
              <a:t>Asadi</a:t>
            </a:r>
            <a:r>
              <a:rPr lang="en-US" sz="2000" b="1" dirty="0"/>
              <a:t> et al., 2020)</a:t>
            </a:r>
            <a:r>
              <a:rPr lang="en-US" sz="1900" b="1" dirty="0"/>
              <a:t>. However, hotel organisations perform various functions to preserve the natural ecosystems including saving natural resources like water, energy, gas. Other practices are reducing plastic usage, managing waste, reducing carbon footprint and so on.</a:t>
            </a:r>
          </a:p>
        </p:txBody>
      </p:sp>
    </p:spTree>
    <p:extLst>
      <p:ext uri="{BB962C8B-B14F-4D97-AF65-F5344CB8AC3E}">
        <p14:creationId xmlns:p14="http://schemas.microsoft.com/office/powerpoint/2010/main" val="8477388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1"/>
          </a:solidFill>
        </p:spPr>
        <p:txBody>
          <a:bodyPr/>
          <a:lstStyle/>
          <a:p>
            <a:r>
              <a:rPr lang="en-US" dirty="0"/>
              <a:t>Background of Marriott Hotel Chain</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181376742"/>
              </p:ext>
            </p:extLst>
          </p:nvPr>
        </p:nvGraphicFramePr>
        <p:xfrm>
          <a:off x="2589212" y="2133600"/>
          <a:ext cx="8915400" cy="37776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842207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45465" y="405169"/>
            <a:ext cx="8812928" cy="856961"/>
          </a:xfrm>
        </p:spPr>
        <p:style>
          <a:lnRef idx="2">
            <a:schemeClr val="accent3"/>
          </a:lnRef>
          <a:fillRef idx="1">
            <a:schemeClr val="lt1"/>
          </a:fillRef>
          <a:effectRef idx="0">
            <a:schemeClr val="accent3"/>
          </a:effectRef>
          <a:fontRef idx="minor">
            <a:schemeClr val="dk1"/>
          </a:fontRef>
        </p:style>
        <p:txBody>
          <a:bodyPr/>
          <a:lstStyle/>
          <a:p>
            <a:pPr algn="just"/>
            <a:r>
              <a:rPr lang="en-US" b="1" dirty="0"/>
              <a:t>Literature Review</a:t>
            </a:r>
          </a:p>
        </p:txBody>
      </p:sp>
      <p:graphicFrame>
        <p:nvGraphicFramePr>
          <p:cNvPr id="11" name="Content Placeholder 10"/>
          <p:cNvGraphicFramePr>
            <a:graphicFrameLocks noGrp="1"/>
          </p:cNvGraphicFramePr>
          <p:nvPr>
            <p:ph idx="1"/>
            <p:extLst>
              <p:ext uri="{D42A27DB-BD31-4B8C-83A1-F6EECF244321}">
                <p14:modId xmlns:p14="http://schemas.microsoft.com/office/powerpoint/2010/main" val="591519822"/>
              </p:ext>
            </p:extLst>
          </p:nvPr>
        </p:nvGraphicFramePr>
        <p:xfrm>
          <a:off x="360609" y="2253803"/>
          <a:ext cx="8194742" cy="40568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Picture 2"/>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713933" y="2215166"/>
            <a:ext cx="3288920" cy="3348507"/>
          </a:xfrm>
          <a:prstGeom prst="rect">
            <a:avLst/>
          </a:prstGeom>
        </p:spPr>
      </p:pic>
    </p:spTree>
    <p:extLst>
      <p:ext uri="{BB962C8B-B14F-4D97-AF65-F5344CB8AC3E}">
        <p14:creationId xmlns:p14="http://schemas.microsoft.com/office/powerpoint/2010/main" val="40236934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PESTEL Analysis</a:t>
            </a:r>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85657" y="2446985"/>
            <a:ext cx="3918956" cy="3013657"/>
          </a:xfrm>
          <a:prstGeom prst="rect">
            <a:avLst/>
          </a:prstGeom>
        </p:spPr>
      </p:pic>
      <p:graphicFrame>
        <p:nvGraphicFramePr>
          <p:cNvPr id="11" name="Content Placeholder 10"/>
          <p:cNvGraphicFramePr>
            <a:graphicFrameLocks noGrp="1"/>
          </p:cNvGraphicFramePr>
          <p:nvPr>
            <p:ph idx="1"/>
            <p:extLst>
              <p:ext uri="{D42A27DB-BD31-4B8C-83A1-F6EECF244321}">
                <p14:modId xmlns:p14="http://schemas.microsoft.com/office/powerpoint/2010/main" val="1439245307"/>
              </p:ext>
            </p:extLst>
          </p:nvPr>
        </p:nvGraphicFramePr>
        <p:xfrm>
          <a:off x="552171" y="1640467"/>
          <a:ext cx="6917575" cy="51080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890614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PESTEL Analysis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089731820"/>
              </p:ext>
            </p:extLst>
          </p:nvPr>
        </p:nvGraphicFramePr>
        <p:xfrm>
          <a:off x="1648497" y="1532586"/>
          <a:ext cx="9856116" cy="53254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883460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PESTEL Analysis</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740731209"/>
              </p:ext>
            </p:extLst>
          </p:nvPr>
        </p:nvGraphicFramePr>
        <p:xfrm>
          <a:off x="1442435" y="1262130"/>
          <a:ext cx="10406128" cy="53189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095455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US" b="1" dirty="0"/>
              <a:t>Application to the hotel and hospitality sector</a:t>
            </a:r>
          </a:p>
        </p:txBody>
      </p:sp>
      <p:graphicFrame>
        <p:nvGraphicFramePr>
          <p:cNvPr id="8" name="Content Placeholder 7"/>
          <p:cNvGraphicFramePr>
            <a:graphicFrameLocks noGrp="1"/>
          </p:cNvGraphicFramePr>
          <p:nvPr>
            <p:ph idx="1"/>
            <p:extLst>
              <p:ext uri="{D42A27DB-BD31-4B8C-83A1-F6EECF244321}">
                <p14:modId xmlns:p14="http://schemas.microsoft.com/office/powerpoint/2010/main" val="704053350"/>
              </p:ext>
            </p:extLst>
          </p:nvPr>
        </p:nvGraphicFramePr>
        <p:xfrm>
          <a:off x="1918952" y="2133598"/>
          <a:ext cx="9981127" cy="433159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451048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4739" y="546837"/>
            <a:ext cx="7104867" cy="818324"/>
          </a:xfrm>
        </p:spPr>
        <p:txBody>
          <a:bodyPr/>
          <a:lstStyle/>
          <a:p>
            <a:pPr algn="just"/>
            <a:r>
              <a:rPr lang="en-US" b="1" dirty="0"/>
              <a:t>Alternatives of plastic items</a:t>
            </a: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388699" y="324398"/>
            <a:ext cx="2476522" cy="2457439"/>
          </a:xfrm>
          <a:prstGeom prst="rect">
            <a:avLst/>
          </a:prstGeom>
        </p:spPr>
      </p:pic>
      <p:graphicFrame>
        <p:nvGraphicFramePr>
          <p:cNvPr id="7" name="Content Placeholder 6"/>
          <p:cNvGraphicFramePr>
            <a:graphicFrameLocks noGrp="1"/>
          </p:cNvGraphicFramePr>
          <p:nvPr>
            <p:ph idx="1"/>
            <p:extLst>
              <p:ext uri="{D42A27DB-BD31-4B8C-83A1-F6EECF244321}">
                <p14:modId xmlns:p14="http://schemas.microsoft.com/office/powerpoint/2010/main" val="2020007898"/>
              </p:ext>
            </p:extLst>
          </p:nvPr>
        </p:nvGraphicFramePr>
        <p:xfrm>
          <a:off x="1262687" y="2133600"/>
          <a:ext cx="9967689" cy="44990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98352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C00000"/>
          </a:solidFill>
        </p:spPr>
        <p:txBody>
          <a:bodyPr/>
          <a:lstStyle/>
          <a:p>
            <a:pPr algn="just"/>
            <a:r>
              <a:rPr lang="en-US" b="1" dirty="0"/>
              <a:t>Future policy for this issue</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570202476"/>
              </p:ext>
            </p:extLst>
          </p:nvPr>
        </p:nvGraphicFramePr>
        <p:xfrm>
          <a:off x="2589212" y="2133600"/>
          <a:ext cx="8915400" cy="37776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165955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C00000"/>
          </a:solidFill>
        </p:spPr>
        <p:txBody>
          <a:bodyPr/>
          <a:lstStyle/>
          <a:p>
            <a:pPr algn="just"/>
            <a:r>
              <a:rPr lang="en-US" b="1" dirty="0"/>
              <a:t>Management options for this issue</a:t>
            </a:r>
          </a:p>
        </p:txBody>
      </p:sp>
      <p:graphicFrame>
        <p:nvGraphicFramePr>
          <p:cNvPr id="10" name="Content Placeholder 9"/>
          <p:cNvGraphicFramePr>
            <a:graphicFrameLocks noGrp="1"/>
          </p:cNvGraphicFramePr>
          <p:nvPr>
            <p:ph idx="1"/>
            <p:extLst>
              <p:ext uri="{D42A27DB-BD31-4B8C-83A1-F6EECF244321}">
                <p14:modId xmlns:p14="http://schemas.microsoft.com/office/powerpoint/2010/main" val="2239422921"/>
              </p:ext>
            </p:extLst>
          </p:nvPr>
        </p:nvGraphicFramePr>
        <p:xfrm>
          <a:off x="1609859" y="2133600"/>
          <a:ext cx="9894753" cy="43573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067077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C00000"/>
          </a:solidFill>
        </p:spPr>
        <p:txBody>
          <a:bodyPr/>
          <a:lstStyle/>
          <a:p>
            <a:pPr algn="just"/>
            <a:r>
              <a:rPr lang="en-US" b="1" dirty="0"/>
              <a:t>Conclusion</a:t>
            </a:r>
          </a:p>
        </p:txBody>
      </p:sp>
      <p:sp>
        <p:nvSpPr>
          <p:cNvPr id="3" name="Content Placeholder 2"/>
          <p:cNvSpPr>
            <a:spLocks noGrp="1"/>
          </p:cNvSpPr>
          <p:nvPr>
            <p:ph idx="1"/>
          </p:nvPr>
        </p:nvSpPr>
        <p:spPr/>
        <p:txBody>
          <a:bodyPr/>
          <a:lstStyle/>
          <a:p>
            <a:pPr algn="just">
              <a:lnSpc>
                <a:spcPct val="150000"/>
              </a:lnSpc>
            </a:pPr>
            <a:r>
              <a:rPr lang="en-US" b="1" dirty="0"/>
              <a:t>Keeping our environment sustainable is the main motive according to the CEO of Marriott Hotel chain. The management practices Sustainability as the feedback to the community and the environment </a:t>
            </a:r>
            <a:r>
              <a:rPr lang="en-GB" b="1" dirty="0"/>
              <a:t>(Kumar and Shah, 2016)</a:t>
            </a:r>
            <a:r>
              <a:rPr lang="en-US" b="1" dirty="0"/>
              <a:t>. The executive believes that they will be able to reduce the single use plastic waste gradually by taking proper waste management.</a:t>
            </a:r>
          </a:p>
        </p:txBody>
      </p:sp>
    </p:spTree>
    <p:extLst>
      <p:ext uri="{BB962C8B-B14F-4D97-AF65-F5344CB8AC3E}">
        <p14:creationId xmlns:p14="http://schemas.microsoft.com/office/powerpoint/2010/main" val="20162708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C00000"/>
          </a:solidFill>
        </p:spPr>
        <p:txBody>
          <a:bodyPr/>
          <a:lstStyle/>
          <a:p>
            <a:pPr algn="just"/>
            <a:r>
              <a:rPr lang="en-US" b="1" dirty="0"/>
              <a:t>References</a:t>
            </a:r>
          </a:p>
        </p:txBody>
      </p:sp>
      <p:sp>
        <p:nvSpPr>
          <p:cNvPr id="3" name="Content Placeholder 2"/>
          <p:cNvSpPr>
            <a:spLocks noGrp="1"/>
          </p:cNvSpPr>
          <p:nvPr>
            <p:ph idx="1"/>
          </p:nvPr>
        </p:nvSpPr>
        <p:spPr>
          <a:xfrm>
            <a:off x="0" y="2133600"/>
            <a:ext cx="11504612" cy="4447504"/>
          </a:xfrm>
        </p:spPr>
        <p:txBody>
          <a:bodyPr>
            <a:noAutofit/>
          </a:bodyPr>
          <a:lstStyle/>
          <a:p>
            <a:pPr algn="just"/>
            <a:r>
              <a:rPr lang="en-GB" sz="1200" dirty="0" err="1"/>
              <a:t>Asadi</a:t>
            </a:r>
            <a:r>
              <a:rPr lang="en-GB" sz="1200" dirty="0"/>
              <a:t>, S., </a:t>
            </a:r>
            <a:r>
              <a:rPr lang="en-GB" sz="1200" dirty="0" err="1"/>
              <a:t>OmSalameh</a:t>
            </a:r>
            <a:r>
              <a:rPr lang="en-GB" sz="1200" dirty="0"/>
              <a:t> </a:t>
            </a:r>
            <a:r>
              <a:rPr lang="en-GB" sz="1200" dirty="0" err="1"/>
              <a:t>Pourhashemi</a:t>
            </a:r>
            <a:r>
              <a:rPr lang="en-GB" sz="1200" dirty="0"/>
              <a:t>, S., </a:t>
            </a:r>
            <a:r>
              <a:rPr lang="en-GB" sz="1200" dirty="0" err="1"/>
              <a:t>Nilashi</a:t>
            </a:r>
            <a:r>
              <a:rPr lang="en-GB" sz="1200" dirty="0"/>
              <a:t>, M., Abdullah, R., </a:t>
            </a:r>
            <a:r>
              <a:rPr lang="en-GB" sz="1200" dirty="0" err="1"/>
              <a:t>Samad</a:t>
            </a:r>
            <a:r>
              <a:rPr lang="en-GB" sz="1200" dirty="0"/>
              <a:t>, S., </a:t>
            </a:r>
            <a:r>
              <a:rPr lang="en-GB" sz="1200" dirty="0" err="1"/>
              <a:t>Yadegaridehkordi</a:t>
            </a:r>
            <a:r>
              <a:rPr lang="en-GB" sz="1200" dirty="0"/>
              <a:t>, E., </a:t>
            </a:r>
            <a:r>
              <a:rPr lang="en-GB" sz="1200" dirty="0" err="1"/>
              <a:t>Aljojo</a:t>
            </a:r>
            <a:r>
              <a:rPr lang="en-GB" sz="1200" dirty="0"/>
              <a:t>, N. and </a:t>
            </a:r>
            <a:r>
              <a:rPr lang="en-GB" sz="1200" dirty="0" err="1"/>
              <a:t>Razali</a:t>
            </a:r>
            <a:r>
              <a:rPr lang="en-GB" sz="1200" dirty="0"/>
              <a:t>, N.S. (2020). Investigating influence of green innovation on sustainability performance: A case on Malaysian hotel industry. </a:t>
            </a:r>
            <a:r>
              <a:rPr lang="en-GB" sz="1200" i="1" dirty="0"/>
              <a:t>Journal of Cleaner Production</a:t>
            </a:r>
            <a:r>
              <a:rPr lang="en-GB" sz="1200" dirty="0"/>
              <a:t>, 258(48), p.120860. </a:t>
            </a:r>
            <a:r>
              <a:rPr lang="en-GB" sz="1200" dirty="0" err="1"/>
              <a:t>doi:https</a:t>
            </a:r>
            <a:r>
              <a:rPr lang="en-GB" sz="1200" dirty="0"/>
              <a:t>://doi.org/10.1016/j.jclepro.2020.120860.</a:t>
            </a:r>
            <a:endParaRPr lang="en-US" sz="1200" dirty="0"/>
          </a:p>
          <a:p>
            <a:pPr algn="just"/>
            <a:r>
              <a:rPr lang="en-GB" sz="1200" dirty="0" err="1"/>
              <a:t>Babu</a:t>
            </a:r>
            <a:r>
              <a:rPr lang="en-GB" sz="1200" dirty="0"/>
              <a:t>, D.E., Kaur, A. and </a:t>
            </a:r>
            <a:r>
              <a:rPr lang="en-GB" sz="1200" dirty="0" err="1"/>
              <a:t>Rajendran</a:t>
            </a:r>
            <a:r>
              <a:rPr lang="en-GB" sz="1200" dirty="0"/>
              <a:t>, C. (2018). Sustainability practices in tourism supply chain. </a:t>
            </a:r>
            <a:r>
              <a:rPr lang="en-GB" sz="1200" i="1" dirty="0"/>
              <a:t>Benchmarking: An International Journal</a:t>
            </a:r>
            <a:r>
              <a:rPr lang="en-GB" sz="1200" dirty="0"/>
              <a:t>, 25(4), pp.1148–1170. </a:t>
            </a:r>
            <a:r>
              <a:rPr lang="en-GB" sz="1200" dirty="0" err="1"/>
              <a:t>doi:https</a:t>
            </a:r>
            <a:r>
              <a:rPr lang="en-GB" sz="1200" dirty="0"/>
              <a:t>://doi.org/10.1108/bij-06-2016-0084.</a:t>
            </a:r>
            <a:endParaRPr lang="en-US" sz="1200" dirty="0"/>
          </a:p>
          <a:p>
            <a:pPr algn="just"/>
            <a:r>
              <a:rPr lang="en-GB" sz="1200" dirty="0"/>
              <a:t>Baker, S. (2016). </a:t>
            </a:r>
            <a:r>
              <a:rPr lang="en-GB" sz="1200" i="1" dirty="0"/>
              <a:t>Sustainable development</a:t>
            </a:r>
            <a:r>
              <a:rPr lang="en-GB" sz="1200" dirty="0"/>
              <a:t>. London ; New York: </a:t>
            </a:r>
            <a:r>
              <a:rPr lang="en-GB" sz="1200" dirty="0" err="1"/>
              <a:t>Routledge</a:t>
            </a:r>
            <a:r>
              <a:rPr lang="en-GB" sz="1200" dirty="0"/>
              <a:t>, Taylor &amp; Francis Group.</a:t>
            </a:r>
            <a:endParaRPr lang="en-US" sz="1200" dirty="0"/>
          </a:p>
          <a:p>
            <a:pPr algn="just"/>
            <a:r>
              <a:rPr lang="en-GB" sz="1200" dirty="0" err="1"/>
              <a:t>Batle</a:t>
            </a:r>
            <a:r>
              <a:rPr lang="en-GB" sz="1200" dirty="0"/>
              <a:t>, J., </a:t>
            </a:r>
            <a:r>
              <a:rPr lang="en-GB" sz="1200" dirty="0" err="1"/>
              <a:t>Orfila-Sintes</a:t>
            </a:r>
            <a:r>
              <a:rPr lang="en-GB" sz="1200" dirty="0"/>
              <a:t>, F. and Moon, C.J. (2018). Environmental management best practices: Towards social innovation. </a:t>
            </a:r>
            <a:r>
              <a:rPr lang="en-GB" sz="1200" i="1" dirty="0"/>
              <a:t>International Journal of Hospitality Management</a:t>
            </a:r>
            <a:r>
              <a:rPr lang="en-GB" sz="1200" dirty="0"/>
              <a:t>, 69(57), pp.14–20. </a:t>
            </a:r>
            <a:r>
              <a:rPr lang="en-GB" sz="1200" dirty="0" err="1"/>
              <a:t>doi:https</a:t>
            </a:r>
            <a:r>
              <a:rPr lang="en-GB" sz="1200" dirty="0"/>
              <a:t>://doi.org/10.1016/j.ijhm.2017.10.013.</a:t>
            </a:r>
            <a:endParaRPr lang="en-US" sz="1200" dirty="0"/>
          </a:p>
          <a:p>
            <a:pPr algn="just"/>
            <a:r>
              <a:rPr lang="en-GB" sz="1200" dirty="0" err="1"/>
              <a:t>Bohdanowicz</a:t>
            </a:r>
            <a:r>
              <a:rPr lang="en-GB" sz="1200" dirty="0"/>
              <a:t>, P. (2015). Environmental awareness and initiatives in the Swedish and Polish hotel industries—survey results. </a:t>
            </a:r>
            <a:r>
              <a:rPr lang="en-GB" sz="1200" i="1" dirty="0"/>
              <a:t>International Journal of Hospitality Management</a:t>
            </a:r>
            <a:r>
              <a:rPr lang="en-GB" sz="1200" dirty="0"/>
              <a:t>, 25(4), pp.662–682. </a:t>
            </a:r>
            <a:r>
              <a:rPr lang="en-GB" sz="1200" dirty="0" err="1"/>
              <a:t>doi:https</a:t>
            </a:r>
            <a:r>
              <a:rPr lang="en-GB" sz="1200" dirty="0"/>
              <a:t>://doi.org/10.1016/j.ijhm.2005.06.006.</a:t>
            </a:r>
            <a:endParaRPr lang="en-US" sz="1200" dirty="0"/>
          </a:p>
          <a:p>
            <a:pPr algn="just"/>
            <a:r>
              <a:rPr lang="en-GB" sz="1200" dirty="0" err="1"/>
              <a:t>Cavagnaro</a:t>
            </a:r>
            <a:r>
              <a:rPr lang="en-GB" sz="1200" dirty="0"/>
              <a:t>, E. (2018). </a:t>
            </a:r>
            <a:r>
              <a:rPr lang="en-GB" sz="1200" i="1" dirty="0"/>
              <a:t>Sustainable value creation in hospitality : guests on earth</a:t>
            </a:r>
            <a:r>
              <a:rPr lang="en-GB" sz="1200" dirty="0"/>
              <a:t>. </a:t>
            </a:r>
            <a:r>
              <a:rPr lang="en-GB" sz="1200" dirty="0" err="1"/>
              <a:t>Wolvercote</a:t>
            </a:r>
            <a:r>
              <a:rPr lang="en-GB" sz="1200" dirty="0"/>
              <a:t>, Oxford: </a:t>
            </a:r>
            <a:r>
              <a:rPr lang="en-GB" sz="1200" dirty="0" err="1"/>
              <a:t>Goodfellow</a:t>
            </a:r>
            <a:r>
              <a:rPr lang="en-GB" sz="1200" dirty="0"/>
              <a:t> Publishers Limited.</a:t>
            </a:r>
          </a:p>
          <a:p>
            <a:pPr algn="just"/>
            <a:r>
              <a:rPr lang="en-US" sz="1200" dirty="0"/>
              <a:t>Chan, E.S.W. and Hsu, C.H.C. (2016). Environmental management research in hospitality. </a:t>
            </a:r>
            <a:r>
              <a:rPr lang="en-US" sz="1200" i="1" dirty="0"/>
              <a:t>International Journal of Contemporary Hospitality Management</a:t>
            </a:r>
            <a:r>
              <a:rPr lang="en-US" sz="1200" dirty="0"/>
              <a:t>, 28(5), pp.886–923. </a:t>
            </a:r>
            <a:r>
              <a:rPr lang="en-US" sz="1200" dirty="0" err="1"/>
              <a:t>doi:https</a:t>
            </a:r>
            <a:r>
              <a:rPr lang="en-US" sz="1200" dirty="0"/>
              <a:t>://doi.org/10.1108/ijchm-02-2015-0076.</a:t>
            </a:r>
          </a:p>
          <a:p>
            <a:pPr algn="just"/>
            <a:r>
              <a:rPr lang="en-US" sz="1200" dirty="0"/>
              <a:t>Chan, E.S.W., Hon, A.H.Y., Chan, W. and </a:t>
            </a:r>
            <a:r>
              <a:rPr lang="en-US" sz="1200" dirty="0" err="1"/>
              <a:t>Okumus</a:t>
            </a:r>
            <a:r>
              <a:rPr lang="en-US" sz="1200" dirty="0"/>
              <a:t>, F. (2014). What drives employees’ intentions to implement green practices in hotels? The role of knowledge, awareness, concern and ecological </a:t>
            </a:r>
            <a:r>
              <a:rPr lang="en-US" sz="1200" dirty="0" err="1"/>
              <a:t>behaviour</a:t>
            </a:r>
            <a:r>
              <a:rPr lang="en-US" sz="1200" dirty="0"/>
              <a:t>. </a:t>
            </a:r>
            <a:r>
              <a:rPr lang="en-US" sz="1200" i="1" dirty="0"/>
              <a:t>International Journal of Hospitality Management</a:t>
            </a:r>
            <a:r>
              <a:rPr lang="en-US" sz="1200" dirty="0"/>
              <a:t>, 40(41), pp.20–28. </a:t>
            </a:r>
            <a:r>
              <a:rPr lang="en-US" sz="1200" dirty="0" err="1"/>
              <a:t>doi:https</a:t>
            </a:r>
            <a:r>
              <a:rPr lang="en-US" sz="1200" dirty="0"/>
              <a:t>://doi.org/10.1016/j.ijhm.2014.03.001.</a:t>
            </a:r>
          </a:p>
          <a:p>
            <a:pPr algn="just"/>
            <a:r>
              <a:rPr lang="en-US" sz="1200" dirty="0"/>
              <a:t>Chia-Jung, C. and Pei-Chun, C. (2014). Preferences and Willingness to Pay for Green Hotel Attributes in Tourist Choice Behavior: The Case of Taiwan. </a:t>
            </a:r>
            <a:r>
              <a:rPr lang="en-US" sz="1200" i="1" dirty="0"/>
              <a:t>Journal of Travel &amp; Tourism Marketing</a:t>
            </a:r>
            <a:r>
              <a:rPr lang="en-US" sz="1200" dirty="0"/>
              <a:t>, 31(8), pp.937–957. </a:t>
            </a:r>
            <a:r>
              <a:rPr lang="en-US" sz="1200" dirty="0" err="1"/>
              <a:t>doi:https</a:t>
            </a:r>
            <a:r>
              <a:rPr lang="en-US" sz="1200" dirty="0"/>
              <a:t>://doi.org/10.1080/10548408.2014.895479.</a:t>
            </a:r>
          </a:p>
          <a:p>
            <a:pPr algn="just"/>
            <a:r>
              <a:rPr lang="en-US" sz="1200" dirty="0" err="1"/>
              <a:t>Gálvez-Martos</a:t>
            </a:r>
            <a:r>
              <a:rPr lang="en-US" sz="1200" dirty="0"/>
              <a:t>, J.-L., Styles, D., </a:t>
            </a:r>
            <a:r>
              <a:rPr lang="en-US" sz="1200" dirty="0" err="1"/>
              <a:t>Schoenberger</a:t>
            </a:r>
            <a:r>
              <a:rPr lang="en-US" sz="1200" dirty="0"/>
              <a:t>, H. and </a:t>
            </a:r>
            <a:r>
              <a:rPr lang="en-US" sz="1200" dirty="0" err="1"/>
              <a:t>Zeschmar-Lahl</a:t>
            </a:r>
            <a:r>
              <a:rPr lang="en-US" sz="1200" dirty="0"/>
              <a:t>, B. (2018). Construction and demolition waste best management practice in Europe. </a:t>
            </a:r>
            <a:r>
              <a:rPr lang="en-US" sz="1200" i="1" dirty="0"/>
              <a:t>Resources, Conservation and Recycling</a:t>
            </a:r>
            <a:r>
              <a:rPr lang="en-US" sz="1200" dirty="0"/>
              <a:t>, 136(56), pp.166–178. </a:t>
            </a:r>
            <a:r>
              <a:rPr lang="en-US" sz="1200" dirty="0" err="1"/>
              <a:t>doi:https</a:t>
            </a:r>
            <a:r>
              <a:rPr lang="en-US" sz="1200" dirty="0"/>
              <a:t>://doi.org/10.1016/j.resconrec.2018.04.016.</a:t>
            </a:r>
          </a:p>
          <a:p>
            <a:pPr algn="just"/>
            <a:r>
              <a:rPr lang="en-US" sz="1200" dirty="0" err="1"/>
              <a:t>Guix</a:t>
            </a:r>
            <a:r>
              <a:rPr lang="en-US" sz="1200" dirty="0"/>
              <a:t>, M., Font, X. and Bonilla-</a:t>
            </a:r>
            <a:r>
              <a:rPr lang="en-US" sz="1200" dirty="0" err="1"/>
              <a:t>Priego</a:t>
            </a:r>
            <a:r>
              <a:rPr lang="en-US" sz="1200" dirty="0"/>
              <a:t>, M.J. (2019). Materiality: stakeholder accountability choices in hotels’ sustainability reports. </a:t>
            </a:r>
            <a:r>
              <a:rPr lang="en-US" sz="1200" i="1" dirty="0"/>
              <a:t>International Journal of Contemporary Hospitality Management</a:t>
            </a:r>
            <a:r>
              <a:rPr lang="en-US" sz="1200" dirty="0"/>
              <a:t>, 12(32). </a:t>
            </a:r>
            <a:r>
              <a:rPr lang="en-US" sz="1200" dirty="0" err="1"/>
              <a:t>doi:https</a:t>
            </a:r>
            <a:r>
              <a:rPr lang="en-US" sz="1200" dirty="0"/>
              <a:t>://doi.org/10.1108/ijchm-05-2018-0366.</a:t>
            </a:r>
          </a:p>
          <a:p>
            <a:pPr algn="just"/>
            <a:r>
              <a:rPr lang="en-US" sz="1200" dirty="0"/>
              <a:t>Han, H., Hsu, L.-T. and </a:t>
            </a:r>
            <a:r>
              <a:rPr lang="en-US" sz="1200" dirty="0" err="1"/>
              <a:t>Sheu</a:t>
            </a:r>
            <a:r>
              <a:rPr lang="en-US" sz="1200" dirty="0"/>
              <a:t>, C. (2010). Application of the Theory of Planned Behavior to green hotel choice: Testing the effect of environmental friendly activities. </a:t>
            </a:r>
            <a:r>
              <a:rPr lang="en-US" sz="1200" i="1" dirty="0"/>
              <a:t>Tourism Management</a:t>
            </a:r>
            <a:r>
              <a:rPr lang="en-US" sz="1200" dirty="0"/>
              <a:t>, 31(3), pp.325–334. </a:t>
            </a:r>
            <a:r>
              <a:rPr lang="en-US" sz="1200" dirty="0" err="1"/>
              <a:t>doi:https</a:t>
            </a:r>
            <a:r>
              <a:rPr lang="en-US" sz="1200" dirty="0"/>
              <a:t>://doi.org/10.1016/j.tourman.2009.03.013.</a:t>
            </a:r>
          </a:p>
          <a:p>
            <a:pPr algn="just"/>
            <a:r>
              <a:rPr lang="en-US" sz="1200" dirty="0"/>
              <a:t>Jones, P., Hillier, D. and Comfort, D. (2014). Sustainability in the global hotel industry. </a:t>
            </a:r>
            <a:r>
              <a:rPr lang="en-US" sz="1200" i="1" dirty="0"/>
              <a:t>International Journal of Contemporary Hospitality Management</a:t>
            </a:r>
            <a:r>
              <a:rPr lang="en-US" sz="1200" dirty="0"/>
              <a:t>, 26(1), pp.5–17.</a:t>
            </a:r>
          </a:p>
          <a:p>
            <a:pPr algn="just"/>
            <a:r>
              <a:rPr lang="en-US" sz="1200" dirty="0"/>
              <a:t>Kumar, V. and Shah, D. (2016). Building and sustaining profitable customer loyalty for the 21st century. </a:t>
            </a:r>
            <a:r>
              <a:rPr lang="en-US" sz="1200" i="1" dirty="0"/>
              <a:t>Journal of Retailing</a:t>
            </a:r>
            <a:r>
              <a:rPr lang="en-US" sz="1200" dirty="0"/>
              <a:t>, [online] 80(4), pp.317–329. </a:t>
            </a:r>
            <a:r>
              <a:rPr lang="en-US" sz="1200" dirty="0" err="1"/>
              <a:t>doi:https</a:t>
            </a:r>
            <a:r>
              <a:rPr lang="en-US" sz="1200" dirty="0"/>
              <a:t>://doi.org/10.1016/j.jretai.2004.10.007.</a:t>
            </a:r>
          </a:p>
          <a:p>
            <a:pPr algn="just"/>
            <a:endParaRPr lang="en-US" sz="1200" dirty="0"/>
          </a:p>
        </p:txBody>
      </p:sp>
    </p:spTree>
    <p:extLst>
      <p:ext uri="{BB962C8B-B14F-4D97-AF65-F5344CB8AC3E}">
        <p14:creationId xmlns:p14="http://schemas.microsoft.com/office/powerpoint/2010/main" val="531098086"/>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256</TotalTime>
  <Words>2306</Words>
  <Application>Microsoft Office PowerPoint</Application>
  <PresentationFormat>Widescreen</PresentationFormat>
  <Paragraphs>65</Paragraphs>
  <Slides>13</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Century Gothic</vt:lpstr>
      <vt:lpstr>Wingdings 3</vt:lpstr>
      <vt:lpstr>Wisp</vt:lpstr>
      <vt:lpstr>Contemporary Themes in the Hotel and Hospitality Sector</vt:lpstr>
      <vt:lpstr>Introduction</vt:lpstr>
      <vt:lpstr>Background of Marriott Hotel Chain</vt:lpstr>
      <vt:lpstr>Literature Review</vt:lpstr>
      <vt:lpstr>PESTEL Analysis</vt:lpstr>
      <vt:lpstr>PESTEL Analysis</vt:lpstr>
      <vt:lpstr>PESTEL Analysis</vt:lpstr>
      <vt:lpstr>Application to the hotel and hospitality sector</vt:lpstr>
      <vt:lpstr>Alternatives of plastic items</vt:lpstr>
      <vt:lpstr>Future policy for this issue</vt:lpstr>
      <vt:lpstr>Management options for this issue</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Contemporary Theme</dc:title>
  <dc:creator>Windows User</dc:creator>
  <cp:lastModifiedBy>Shanaz</cp:lastModifiedBy>
  <cp:revision>19</cp:revision>
  <dcterms:created xsi:type="dcterms:W3CDTF">2023-05-16T08:39:08Z</dcterms:created>
  <dcterms:modified xsi:type="dcterms:W3CDTF">2023-11-20T23:00:43Z</dcterms:modified>
</cp:coreProperties>
</file>