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notesMasterIdLst>
    <p:notesMasterId r:id="rId12"/>
  </p:notesMasterIdLst>
  <p:sldIdLst>
    <p:sldId id="257" r:id="rId2"/>
    <p:sldId id="285" r:id="rId3"/>
    <p:sldId id="267" r:id="rId4"/>
    <p:sldId id="268" r:id="rId5"/>
    <p:sldId id="279" r:id="rId6"/>
    <p:sldId id="264" r:id="rId7"/>
    <p:sldId id="281" r:id="rId8"/>
    <p:sldId id="288" r:id="rId9"/>
    <p:sldId id="283" r:id="rId10"/>
    <p:sldId id="28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BFBDB-61F5-4399-BC67-5821B615F3B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5BC8F3-BDCB-4393-8D1B-E4C57FE3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696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783D-FEA8-4141-928E-705F8D37AC86}" type="datetime1">
              <a:rPr lang="en-US" smtClean="0"/>
              <a:t>6/18/2021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74F27-A8D8-4F48-9618-43078B439AEB}" type="datetime1">
              <a:rPr lang="en-US" smtClean="0"/>
              <a:t>6/18/2021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98B20-A1C3-48E9-9854-EAE5BF206059}" type="datetime1">
              <a:rPr lang="en-US" smtClean="0"/>
              <a:t>6/18/2021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A53BD-B868-42C9-9CFA-F2CB671255F6}" type="datetime1">
              <a:rPr lang="en-US" smtClean="0"/>
              <a:t>6/18/2021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27966-4DFD-4A97-8828-0D211F2BE56E}" type="datetime1">
              <a:rPr lang="en-US" smtClean="0"/>
              <a:t>6/18/2021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95792-79BC-4FDA-8003-B67EA3B7BACD}" type="datetime1">
              <a:rPr lang="en-US" smtClean="0"/>
              <a:t>6/18/2021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AFE49-7874-4F79-9251-F7C4E2C840D9}" type="datetime1">
              <a:rPr lang="en-US" smtClean="0"/>
              <a:t>6/18/2021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CA81CE71-327B-47AA-AB91-7FE20B9F064C}" type="datetime1">
              <a:rPr lang="en-US" smtClean="0"/>
              <a:t>6/18/2021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0051C0-0258-46C0-B6F3-8BC4216F88D9}" type="datetime1">
              <a:rPr lang="en-US" smtClean="0"/>
              <a:t>6/18/2021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077D-EAAD-45D2-ADC7-AAC8C7825357}" type="datetime1">
              <a:rPr lang="en-US" smtClean="0"/>
              <a:t>6/18/2021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B3A84-1A28-4BE9-A67F-290281DF4FBC}" type="datetime1">
              <a:rPr lang="en-US" smtClean="0"/>
              <a:t>6/18/2021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2DEA65C1-2422-4B86-8B11-811DA6CCB3FC}" type="datetime1">
              <a:rPr lang="en-US" smtClean="0"/>
              <a:t>6/18/2021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0520" cy="2089195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effectLst/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Environmental Impact Assessment Evaluation for the A4440 Worcester Southern Link Road Phase 4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5760" y="1670809"/>
            <a:ext cx="6269347" cy="1021498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MSc Environmental Conservation and Management</a:t>
            </a:r>
            <a:b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Energy and Resource Management (ACBA7004)</a:t>
            </a:r>
            <a:b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June 2021</a:t>
            </a:r>
            <a:b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John Hitchens (2007360)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0DB0ED-6217-44EB-B098-1F17CFF66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144983-17A3-4794-9941-3E15E2604E64}"/>
              </a:ext>
            </a:extLst>
          </p:cNvPr>
          <p:cNvSpPr txBox="1"/>
          <p:nvPr/>
        </p:nvSpPr>
        <p:spPr>
          <a:xfrm>
            <a:off x="0" y="6596389"/>
            <a:ext cx="609452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(Herrmann 2012)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6511BC-4E87-4BDF-A33D-D1B4AC8858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295" t="20181" r="25717" b="55806"/>
          <a:stretch/>
        </p:blipFill>
        <p:spPr>
          <a:xfrm>
            <a:off x="-1480" y="2851725"/>
            <a:ext cx="12192000" cy="32944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648B5DC-CFCE-4FB4-8EA7-9428214F155D}"/>
              </a:ext>
            </a:extLst>
          </p:cNvPr>
          <p:cNvSpPr txBox="1"/>
          <p:nvPr/>
        </p:nvSpPr>
        <p:spPr>
          <a:xfrm>
            <a:off x="11115535" y="6165676"/>
            <a:ext cx="107498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(WCC 2017a)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07CC2-88FB-4B85-B0F4-0F28EE677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58C10E-10ED-40AF-8484-5744CBC97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2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B94B42-E8F4-473A-8CDD-015595DCFA52}"/>
              </a:ext>
            </a:extLst>
          </p:cNvPr>
          <p:cNvSpPr txBox="1"/>
          <p:nvPr/>
        </p:nvSpPr>
        <p:spPr>
          <a:xfrm>
            <a:off x="804317" y="2136338"/>
            <a:ext cx="103513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3. Case Study: Worcester Southern Link Road Phase 4 – A4440 </a:t>
            </a:r>
          </a:p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4. Some Main Areas of Consideration</a:t>
            </a:r>
          </a:p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5. Consultation</a:t>
            </a:r>
          </a:p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6. Theory and Practice</a:t>
            </a:r>
          </a:p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7. Mitigation, Monitoring, and Alternatives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8.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Mitigation, Monitoring, and Alternatives Continued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9. Conclusion</a:t>
            </a:r>
          </a:p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10. References</a:t>
            </a:r>
          </a:p>
        </p:txBody>
      </p:sp>
    </p:spTree>
    <p:extLst>
      <p:ext uri="{BB962C8B-B14F-4D97-AF65-F5344CB8AC3E}">
        <p14:creationId xmlns:p14="http://schemas.microsoft.com/office/powerpoint/2010/main" val="2560148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216C1E-3E75-4C0D-AFFC-6EB020CA2421}"/>
              </a:ext>
            </a:extLst>
          </p:cNvPr>
          <p:cNvSpPr txBox="1"/>
          <p:nvPr/>
        </p:nvSpPr>
        <p:spPr>
          <a:xfrm>
            <a:off x="0" y="46037"/>
            <a:ext cx="12769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+mj-lt"/>
              </a:rPr>
              <a:t>Worcester Southern Link Road Phase 4 – A4440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664337-7C25-4011-B82B-4AB6CF651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3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630C3F-40D6-4AB1-80BA-53A80B73C395}"/>
              </a:ext>
            </a:extLst>
          </p:cNvPr>
          <p:cNvSpPr txBox="1"/>
          <p:nvPr/>
        </p:nvSpPr>
        <p:spPr>
          <a:xfrm>
            <a:off x="10993582" y="3670459"/>
            <a:ext cx="119841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WCC 2017b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98B580-EFA3-46F6-A604-26F1044C413F}"/>
              </a:ext>
            </a:extLst>
          </p:cNvPr>
          <p:cNvSpPr txBox="1"/>
          <p:nvPr/>
        </p:nvSpPr>
        <p:spPr>
          <a:xfrm>
            <a:off x="0" y="6185228"/>
            <a:ext cx="637860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WCC 2017b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A2FD93-66DF-4FDD-A388-7709566017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0925" y="855778"/>
            <a:ext cx="5852667" cy="27983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CAC27D-CE38-4F98-AEF8-C6A1E071B7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164148"/>
            <a:ext cx="4882718" cy="30210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11A9D5-9E73-4D6E-82CC-87DD899CF6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765575"/>
            <a:ext cx="4882718" cy="25104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879B35-F1F3-401E-8D34-10966B4AFD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42640"/>
            <a:ext cx="1646063" cy="4755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EEBB003-3A81-4B95-8D7E-9F36F2C715C0}"/>
              </a:ext>
            </a:extLst>
          </p:cNvPr>
          <p:cNvSpPr txBox="1"/>
          <p:nvPr/>
        </p:nvSpPr>
        <p:spPr>
          <a:xfrm>
            <a:off x="4820574" y="3901592"/>
            <a:ext cx="66955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Worcestershire County Council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Upgrade of Southern Link Road from single to dual-carriageway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Reduce through traffic/pollution in Worcester City Centre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Relieve congestion/increase attractiveness to motorists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Improved rights of way, pedestrian and cycle bridges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River </a:t>
            </a:r>
            <a:r>
              <a:rPr lang="en-GB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Teme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SSSI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River Severn Local Wildlife Site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Powick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Conservation Area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89F77F-593A-4A35-B74C-B79DD8B7B366}"/>
              </a:ext>
            </a:extLst>
          </p:cNvPr>
          <p:cNvSpPr txBox="1"/>
          <p:nvPr/>
        </p:nvSpPr>
        <p:spPr>
          <a:xfrm>
            <a:off x="7840783" y="5493341"/>
            <a:ext cx="42908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Registered Battlefields 1642 &amp; 1651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Scheduled Ancient Monument- </a:t>
            </a:r>
            <a:r>
              <a:rPr lang="en-GB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Powick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Bridge</a:t>
            </a:r>
          </a:p>
        </p:txBody>
      </p:sp>
    </p:spTree>
    <p:extLst>
      <p:ext uri="{BB962C8B-B14F-4D97-AF65-F5344CB8AC3E}">
        <p14:creationId xmlns:p14="http://schemas.microsoft.com/office/powerpoint/2010/main" val="404248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7613DBA-6128-4EEF-BAAB-9D76B0324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4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9A933A-0E07-4C95-A61B-EAFA95809426}"/>
              </a:ext>
            </a:extLst>
          </p:cNvPr>
          <p:cNvSpPr txBox="1"/>
          <p:nvPr/>
        </p:nvSpPr>
        <p:spPr>
          <a:xfrm>
            <a:off x="0" y="6367790"/>
            <a:ext cx="7229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+mj-lt"/>
              </a:rPr>
              <a:t>Consultation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183615-FCC4-4224-A45A-C4F7F5C4CB97}"/>
              </a:ext>
            </a:extLst>
          </p:cNvPr>
          <p:cNvSpPr txBox="1"/>
          <p:nvPr/>
        </p:nvSpPr>
        <p:spPr>
          <a:xfrm>
            <a:off x="319596" y="248575"/>
            <a:ext cx="1159423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June 2017- Public Consultation/Exhibition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General information about the project with feedback forms, questionnaires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June 2017 - An Environmental Liaison Group (ELG) meeting: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to confirm the scope of the EIA and develop the proposals for Planning Submission</a:t>
            </a:r>
          </a:p>
          <a:p>
            <a:pPr marL="285750" indent="-285750">
              <a:buFontTx/>
              <a:buChar char="-"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Further Groups: ‘Regular’ meetings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Local Authority Liaison Group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Community Liaison Group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Formal discussion with landowners, tenants, and representatives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June-October 2017 - Consultation has continued through meetings, site visits, email communication and telephone calls: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Including: 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Hawkins Estate, Highways England, Ketch Caravan Park and Moorings, Malvern Hills AONB, Malvern Hills District Council, Natural England, Western Power and Distribution, Worcester City Council, Worcestershire Archive and Archaeological Service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September 2017 - The Draft ES was circulated to external consultees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Public Notices: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November 2017, February 2018, April 2018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Full-time Public Liaison Officer</a:t>
            </a:r>
          </a:p>
        </p:txBody>
      </p:sp>
    </p:spTree>
    <p:extLst>
      <p:ext uri="{BB962C8B-B14F-4D97-AF65-F5344CB8AC3E}">
        <p14:creationId xmlns:p14="http://schemas.microsoft.com/office/powerpoint/2010/main" val="3858301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7A9F0F3-C1F5-4A0F-88D5-1F5A89B57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5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479471-1DEB-4629-8AED-EAEAFD11008A}"/>
              </a:ext>
            </a:extLst>
          </p:cNvPr>
          <p:cNvSpPr txBox="1"/>
          <p:nvPr/>
        </p:nvSpPr>
        <p:spPr>
          <a:xfrm>
            <a:off x="0" y="6367790"/>
            <a:ext cx="7229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+mj-lt"/>
              </a:rPr>
              <a:t>Some Main Areas of Consideration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E697D5-3E89-4843-9B08-BDB454CC82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84" t="12549" r="2344" b="7148"/>
          <a:stretch/>
        </p:blipFill>
        <p:spPr>
          <a:xfrm>
            <a:off x="2594718" y="1941095"/>
            <a:ext cx="9424830" cy="44266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EB5C85A-308F-4DF6-9337-FD568F05FA2E}"/>
              </a:ext>
            </a:extLst>
          </p:cNvPr>
          <p:cNvSpPr txBox="1"/>
          <p:nvPr/>
        </p:nvSpPr>
        <p:spPr>
          <a:xfrm>
            <a:off x="9651741" y="6106180"/>
            <a:ext cx="119841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WCC 2017c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AF1111-5624-4EB6-8CCB-86AC207CD1DE}"/>
              </a:ext>
            </a:extLst>
          </p:cNvPr>
          <p:cNvSpPr txBox="1"/>
          <p:nvPr/>
        </p:nvSpPr>
        <p:spPr>
          <a:xfrm>
            <a:off x="172452" y="46037"/>
            <a:ext cx="1181034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From Consultation Process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• Protection of the River </a:t>
            </a:r>
            <a:r>
              <a:rPr lang="en-GB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Teme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SSSI from pollution during construction and run-off during operations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• Views of the site from sensitive receptors, the Malvern Hills AONB and the viewpoint at the Ketch Roundabout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• Location of relocated Ketch viewpoint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• General construction impacts and traffic management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• Potential impacts related to Air Quality 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• Impacts on the registered Battlefield to the north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• Flooding and flood 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compensation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• Design of Hams Way 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Cycle and Footbridge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• Width of shared 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cycleway/footpath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• Drainage of the site</a:t>
            </a:r>
          </a:p>
        </p:txBody>
      </p:sp>
    </p:spTree>
    <p:extLst>
      <p:ext uri="{BB962C8B-B14F-4D97-AF65-F5344CB8AC3E}">
        <p14:creationId xmlns:p14="http://schemas.microsoft.com/office/powerpoint/2010/main" val="1852477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A6A9748-E1DA-4491-8446-8EC129E62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6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FB7FA2-A2F4-4162-B3DF-6C731893C168}"/>
              </a:ext>
            </a:extLst>
          </p:cNvPr>
          <p:cNvSpPr txBox="1"/>
          <p:nvPr/>
        </p:nvSpPr>
        <p:spPr>
          <a:xfrm>
            <a:off x="0" y="0"/>
            <a:ext cx="73312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+mj-lt"/>
              </a:rPr>
              <a:t>Theory &amp; Practice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A9E339-8746-4221-8B58-50E3B36D0AC0}"/>
              </a:ext>
            </a:extLst>
          </p:cNvPr>
          <p:cNvSpPr txBox="1"/>
          <p:nvPr/>
        </p:nvSpPr>
        <p:spPr>
          <a:xfrm>
            <a:off x="11174383" y="0"/>
            <a:ext cx="119841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(Lawson 2020)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FD3D25-E399-41F4-AC0E-938CD4E48D7B}"/>
              </a:ext>
            </a:extLst>
          </p:cNvPr>
          <p:cNvSpPr txBox="1"/>
          <p:nvPr/>
        </p:nvSpPr>
        <p:spPr>
          <a:xfrm>
            <a:off x="115410" y="1015663"/>
            <a:ext cx="637416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Based on The Town and Country Planning (Environmental Impact Assessment) Regulations 2011 due to transitional provisions. Initiation of project prior to 2017 Regulations coming into force.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3E2A8E-62C9-4459-A04F-2C88BFDBA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6652" y="-1"/>
            <a:ext cx="4745348" cy="315770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93F80D-ED87-4236-A0D8-F3C5CAC57A51}"/>
              </a:ext>
            </a:extLst>
          </p:cNvPr>
          <p:cNvSpPr txBox="1"/>
          <p:nvPr/>
        </p:nvSpPr>
        <p:spPr>
          <a:xfrm>
            <a:off x="10993582" y="3181410"/>
            <a:ext cx="636871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Tyler 2021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84C81B8-7B47-48D8-9F52-8FD97CB07F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7479" y="3550742"/>
            <a:ext cx="4784521" cy="250306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8FFE235-47A4-4ED7-99FA-BFF903FFB2EB}"/>
              </a:ext>
            </a:extLst>
          </p:cNvPr>
          <p:cNvSpPr txBox="1"/>
          <p:nvPr/>
        </p:nvSpPr>
        <p:spPr>
          <a:xfrm>
            <a:off x="10993582" y="6077506"/>
            <a:ext cx="886690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Griffiths 2017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2A59DD8E-2DE8-4EB6-A91E-0597BDE8EB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33167"/>
              </p:ext>
            </p:extLst>
          </p:nvPr>
        </p:nvGraphicFramePr>
        <p:xfrm>
          <a:off x="240145" y="1938993"/>
          <a:ext cx="7091098" cy="4387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5549">
                  <a:extLst>
                    <a:ext uri="{9D8B030D-6E8A-4147-A177-3AD203B41FA5}">
                      <a16:colId xmlns:a16="http://schemas.microsoft.com/office/drawing/2014/main" val="3230785552"/>
                    </a:ext>
                  </a:extLst>
                </a:gridCol>
                <a:gridCol w="3545549">
                  <a:extLst>
                    <a:ext uri="{9D8B030D-6E8A-4147-A177-3AD203B41FA5}">
                      <a16:colId xmlns:a16="http://schemas.microsoft.com/office/drawing/2014/main" val="1367640251"/>
                    </a:ext>
                  </a:extLst>
                </a:gridCol>
              </a:tblGrid>
              <a:tr h="502308">
                <a:tc>
                  <a:txBody>
                    <a:bodyPr/>
                    <a:lstStyle/>
                    <a:p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Environmental Impact Assessment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Project Reality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9338333"/>
                  </a:ext>
                </a:extLst>
              </a:tr>
              <a:tr h="50230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Scoping Process Followed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Self-addressed thorough scoping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0717088"/>
                  </a:ext>
                </a:extLst>
              </a:tr>
              <a:tr h="5023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Production of Environmental Statement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Thorough, broad ranging ES by qualified experts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2897385"/>
                  </a:ext>
                </a:extLst>
              </a:tr>
              <a:tr h="5023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Production of Non-Technical Summary</a:t>
                      </a:r>
                    </a:p>
                    <a:p>
                      <a:endParaRPr lang="en-GB"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Easily Accessible NTS</a:t>
                      </a:r>
                    </a:p>
                    <a:p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9803342"/>
                  </a:ext>
                </a:extLst>
              </a:tr>
              <a:tr h="5023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Biodiversity </a:t>
                      </a:r>
                      <a:r>
                        <a:rPr kumimoji="0" lang="en-GB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(No net-loss 2011/net-gain 2017)</a:t>
                      </a:r>
                    </a:p>
                    <a:p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Loss of woodland compensated with wetland</a:t>
                      </a:r>
                    </a:p>
                    <a:p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4055224"/>
                  </a:ext>
                </a:extLst>
              </a:tr>
              <a:tr h="5023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Conservation of Habitats and Species Regulations 2010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Licences, monitoring, surveys completed appropriately</a:t>
                      </a:r>
                    </a:p>
                    <a:p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71231"/>
                  </a:ext>
                </a:extLst>
              </a:tr>
              <a:tr h="50230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Consultation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Consultation throughout with public, stakeholders and statutory bodies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22383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3351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3617E4-CBFE-4FF2-AD02-7015444F6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7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10032A-E12B-4109-BAF8-6E778E9FADCA}"/>
              </a:ext>
            </a:extLst>
          </p:cNvPr>
          <p:cNvSpPr txBox="1"/>
          <p:nvPr/>
        </p:nvSpPr>
        <p:spPr>
          <a:xfrm>
            <a:off x="0" y="6334780"/>
            <a:ext cx="7229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+mj-lt"/>
              </a:rPr>
              <a:t>Mitigation, Monitoring, and Alternatives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CE02A9-4FAB-4D2D-9BA5-157DD7BACD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8" t="11805" r="1484" b="5996"/>
          <a:stretch/>
        </p:blipFill>
        <p:spPr>
          <a:xfrm>
            <a:off x="2573750" y="852257"/>
            <a:ext cx="9618250" cy="44971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DCFF17D-3185-434D-A6E7-68A76108945C}"/>
              </a:ext>
            </a:extLst>
          </p:cNvPr>
          <p:cNvSpPr txBox="1"/>
          <p:nvPr/>
        </p:nvSpPr>
        <p:spPr>
          <a:xfrm>
            <a:off x="11030894" y="6160434"/>
            <a:ext cx="92132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WCC 2017c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F4E9316-ADD0-4E34-AF1B-300DF3445328}"/>
              </a:ext>
            </a:extLst>
          </p:cNvPr>
          <p:cNvSpPr txBox="1"/>
          <p:nvPr/>
        </p:nvSpPr>
        <p:spPr>
          <a:xfrm>
            <a:off x="0" y="0"/>
            <a:ext cx="257375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Mitigation 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and Compensation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-Destruction of badger sett: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Artificial replacement sett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-Felling of tree </a:t>
            </a:r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with bat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roost: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Licenced by Natural England, bat boxes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-Removal of woodland: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Biodiversity net-gain through wetland habitat creation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-Removal of embankment vegetation: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Improved planting and seeding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-Loss of Ketch viewpoint: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Replacement near to original location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-Harm to riverbed habitat:</a:t>
            </a: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Longer stretches of bridge/less construction in/near channel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9C8337-214A-4905-8994-1F158228532B}"/>
              </a:ext>
            </a:extLst>
          </p:cNvPr>
          <p:cNvSpPr txBox="1"/>
          <p:nvPr/>
        </p:nvSpPr>
        <p:spPr>
          <a:xfrm>
            <a:off x="0" y="4052305"/>
            <a:ext cx="257375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Monitoring</a:t>
            </a: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-Archaeological monitoring during construction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-Ongoing air quality monitoring scheme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Local Environmental Management Plan (LEMP) and Construction Environmental Management Plan (CEMP) for post-construction monitoring of wildlife impact</a:t>
            </a: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346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3617E4-CBFE-4FF2-AD02-7015444F6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8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10032A-E12B-4109-BAF8-6E778E9FADCA}"/>
              </a:ext>
            </a:extLst>
          </p:cNvPr>
          <p:cNvSpPr txBox="1"/>
          <p:nvPr/>
        </p:nvSpPr>
        <p:spPr>
          <a:xfrm>
            <a:off x="0" y="6334780"/>
            <a:ext cx="9429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+mj-lt"/>
              </a:rPr>
              <a:t>Mitigation, Monitoring, and Alternatives Continued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194CEF-9CBA-4BE7-B32E-CB1F6211BB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40" t="11260" r="3431" b="4596"/>
          <a:stretch/>
        </p:blipFill>
        <p:spPr>
          <a:xfrm>
            <a:off x="2128586" y="0"/>
            <a:ext cx="8864996" cy="447656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FF06AF-F8D4-4667-A8DF-45FDA533646E}"/>
              </a:ext>
            </a:extLst>
          </p:cNvPr>
          <p:cNvSpPr txBox="1"/>
          <p:nvPr/>
        </p:nvSpPr>
        <p:spPr>
          <a:xfrm>
            <a:off x="0" y="4476565"/>
            <a:ext cx="1165582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1. Do minimum – minor improvements only to the SLR between Ketch and </a:t>
            </a:r>
            <a:r>
              <a:rPr lang="en-GB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Powick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(minor alterations only to junction configurations, no additional lanes)</a:t>
            </a:r>
          </a:p>
          <a:p>
            <a:endParaRPr lang="en-GB" sz="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2. 2 + 1 lanes – additional lane added in either the westbound or eastbound direction </a:t>
            </a:r>
          </a:p>
          <a:p>
            <a:endParaRPr lang="en-GB" sz="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3. Dualling – between Ketch and </a:t>
            </a:r>
            <a:r>
              <a:rPr lang="en-GB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Powick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Roundabouts, to achieve a consistent 2 lanes in each direction </a:t>
            </a:r>
          </a:p>
          <a:p>
            <a:endParaRPr lang="en-GB" sz="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4. Alternative scheme 1 – no further work on the SLR after completion of Phases 1 -3 Whittington to Ketch. Instead construct a new North West Link Road</a:t>
            </a:r>
          </a:p>
          <a:p>
            <a:endParaRPr lang="en-GB" sz="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5. Alternative scheme 2 – no further work on the SLR after completion of Phases 1-3 Whittington to Ketch. Instead, construct a new road link between the M5 and Malvern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5CF5B3-DF4E-4195-8453-E7B1D2EBBB75}"/>
              </a:ext>
            </a:extLst>
          </p:cNvPr>
          <p:cNvSpPr txBox="1"/>
          <p:nvPr/>
        </p:nvSpPr>
        <p:spPr>
          <a:xfrm>
            <a:off x="0" y="4117474"/>
            <a:ext cx="1935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Alternatives</a:t>
            </a:r>
          </a:p>
        </p:txBody>
      </p:sp>
    </p:spTree>
    <p:extLst>
      <p:ext uri="{BB962C8B-B14F-4D97-AF65-F5344CB8AC3E}">
        <p14:creationId xmlns:p14="http://schemas.microsoft.com/office/powerpoint/2010/main" val="267632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21CE409-D33B-42EC-9040-346850D43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9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B34D39-FCA6-49AD-83EC-848CF31B4116}"/>
              </a:ext>
            </a:extLst>
          </p:cNvPr>
          <p:cNvSpPr txBox="1"/>
          <p:nvPr/>
        </p:nvSpPr>
        <p:spPr>
          <a:xfrm>
            <a:off x="4412456" y="6306234"/>
            <a:ext cx="3367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+mj-lt"/>
              </a:rPr>
              <a:t>CONCLUSION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F87982-E7A1-4DE9-91F8-EF940CDBA12F}"/>
              </a:ext>
            </a:extLst>
          </p:cNvPr>
          <p:cNvSpPr txBox="1"/>
          <p:nvPr/>
        </p:nvSpPr>
        <p:spPr>
          <a:xfrm>
            <a:off x="-5480" y="595634"/>
            <a:ext cx="2353466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Original Construction of A4440 Carrington Bridge 1983 (WCC 2017a)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3152419-0633-4FF3-BDAA-73D80D9BE9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072" t="33916" r="32427" b="16894"/>
          <a:stretch/>
        </p:blipFill>
        <p:spPr>
          <a:xfrm>
            <a:off x="0" y="1026521"/>
            <a:ext cx="7155402" cy="527971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FB40FF2-C30D-4E76-9E9F-BF40719DF7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7106" y="0"/>
            <a:ext cx="4224894" cy="34323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A3F0908-C076-46DE-B8DB-7922CA1078F4}"/>
              </a:ext>
            </a:extLst>
          </p:cNvPr>
          <p:cNvSpPr txBox="1"/>
          <p:nvPr/>
        </p:nvSpPr>
        <p:spPr>
          <a:xfrm>
            <a:off x="11363000" y="3429000"/>
            <a:ext cx="82118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WCC 2021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16376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88FB5CD-F7AF-4627-9655-CDD3FEEAD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10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BA4BDC-970C-4CD0-951A-0C8A94FB8C44}"/>
              </a:ext>
            </a:extLst>
          </p:cNvPr>
          <p:cNvSpPr txBox="1"/>
          <p:nvPr/>
        </p:nvSpPr>
        <p:spPr>
          <a:xfrm>
            <a:off x="115409" y="28994"/>
            <a:ext cx="50336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+mj-lt"/>
              </a:rPr>
              <a:t>References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7E84ED6-FE9D-469E-A6CA-A8C954AAE42E}"/>
              </a:ext>
            </a:extLst>
          </p:cNvPr>
          <p:cNvSpPr txBox="1"/>
          <p:nvPr/>
        </p:nvSpPr>
        <p:spPr>
          <a:xfrm>
            <a:off x="115408" y="736880"/>
            <a:ext cx="10878173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Castelow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2020.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The Battle of Worcester, 1651 (historic-uk.com) https://www.historic-uk.com/HistoryMagazine/DestinationsUK/The-Battle-of-Worcester/ Accessed 10/6/21</a:t>
            </a: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Griffiths 2017. Southern Link Road Phase 4 – Ketch to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Powick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Roundabouts - Alun Griffiths (Contractors) Ltd Community https://community.alungriffiths.co.uk/projects-in-your-area/worcestershire-county-council-ietc-and-slr4-contracts/southern-link-road-phase-4-ketch-to-powick-roundabouts/ Accessed 10/6/21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Tyler 2021.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Major Worcester route to be shut all weekend for Carrington Bridge and </a:t>
            </a:r>
            <a:r>
              <a:rPr lang="en-GB" sz="1200" dirty="0" err="1">
                <a:latin typeface="Calibri" panose="020F0502020204030204" pitchFamily="34" charset="0"/>
                <a:cs typeface="Calibri" panose="020F0502020204030204" pitchFamily="34" charset="0"/>
              </a:rPr>
              <a:t>Temeside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Way works - Birmingham Live (birminghammail.co.uk) https://www.birminghammail.co.uk/news/midlands-news/major-worcester-route-shut-weekend-20587168 Accessed 10/6/21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WCC 2017a. </a:t>
            </a:r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WSLRP4 ES - Volume 1 - Technical Assessment Report (compressed).pdf file:///C:/Users/44742/Desktop/Environmental%20Planning%20and%20Policy/WSLRP4%20ES%20-%20Volume%201%20-%20Technical%20Assessment%20Report%20(compressed).pdf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WCC 2017b. Worcester Southern Link Road Phase 4 Environmental Statement – Non-Technical Summary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WCC 2017c. Worcester_Southern_Link_Phase_4_Public_Information_Exhibition.pdf file:///C:/Users/44742/Downloads/Worcester_Southern_Link_Phase_4_Public_Information_Exhibition.pdf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WCC 2021. Worcestershire walking and cycling bridge wins national award | Worcestershire County Council https://www.worcestershire.gov.uk/news/article/2546/worcestershire_walking_and_cycling_bridge_wins_national_award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376983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WO.pptx" id="{769520F8-BFE5-4C8C-A7AA-375C025A91CE}" vid="{AEAFD717-D3C8-4034-8F7E-D5220B0CCEB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{DD36C4B7-9331-436D-9764-0FB5649DB327}tf56160789_win32</Template>
  <TotalTime>1132</TotalTime>
  <Words>1086</Words>
  <Application>Microsoft Office PowerPoint</Application>
  <PresentationFormat>Widescreen</PresentationFormat>
  <Paragraphs>147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Bookman Old Style</vt:lpstr>
      <vt:lpstr>Calibri</vt:lpstr>
      <vt:lpstr>Franklin Gothic Book</vt:lpstr>
      <vt:lpstr>1_RetrospectVTI</vt:lpstr>
      <vt:lpstr>Environmental Impact Assessment Evaluation for the A4440 Worcester Southern Link Road Phase 4    </vt:lpstr>
      <vt:lpstr>Contents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growing  impact of wind farms on wildlife and habitat    </dc:title>
  <dc:creator>John Michael Hitchens (2007360)</dc:creator>
  <cp:lastModifiedBy>447421457369</cp:lastModifiedBy>
  <cp:revision>21</cp:revision>
  <dcterms:created xsi:type="dcterms:W3CDTF">2021-01-09T12:18:19Z</dcterms:created>
  <dcterms:modified xsi:type="dcterms:W3CDTF">2021-06-18T09:01:28Z</dcterms:modified>
</cp:coreProperties>
</file>