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49"/>
  </p:notesMasterIdLst>
  <p:sldIdLst>
    <p:sldId id="293" r:id="rId5"/>
    <p:sldId id="435" r:id="rId6"/>
    <p:sldId id="447" r:id="rId7"/>
    <p:sldId id="294" r:id="rId8"/>
    <p:sldId id="436" r:id="rId9"/>
    <p:sldId id="259" r:id="rId10"/>
    <p:sldId id="271" r:id="rId11"/>
    <p:sldId id="281" r:id="rId12"/>
    <p:sldId id="287" r:id="rId13"/>
    <p:sldId id="265" r:id="rId14"/>
    <p:sldId id="284" r:id="rId15"/>
    <p:sldId id="289" r:id="rId16"/>
    <p:sldId id="292" r:id="rId17"/>
    <p:sldId id="288" r:id="rId18"/>
    <p:sldId id="291" r:id="rId19"/>
    <p:sldId id="283" r:id="rId20"/>
    <p:sldId id="277" r:id="rId21"/>
    <p:sldId id="453" r:id="rId22"/>
    <p:sldId id="309" r:id="rId23"/>
    <p:sldId id="282" r:id="rId24"/>
    <p:sldId id="438" r:id="rId25"/>
    <p:sldId id="451" r:id="rId26"/>
    <p:sldId id="285" r:id="rId27"/>
    <p:sldId id="439" r:id="rId28"/>
    <p:sldId id="303" r:id="rId29"/>
    <p:sldId id="442" r:id="rId30"/>
    <p:sldId id="443" r:id="rId31"/>
    <p:sldId id="311" r:id="rId32"/>
    <p:sldId id="312" r:id="rId33"/>
    <p:sldId id="313" r:id="rId34"/>
    <p:sldId id="444" r:id="rId35"/>
    <p:sldId id="445" r:id="rId36"/>
    <p:sldId id="296" r:id="rId37"/>
    <p:sldId id="297" r:id="rId38"/>
    <p:sldId id="298" r:id="rId39"/>
    <p:sldId id="441" r:id="rId40"/>
    <p:sldId id="302" r:id="rId41"/>
    <p:sldId id="299" r:id="rId42"/>
    <p:sldId id="300" r:id="rId43"/>
    <p:sldId id="301" r:id="rId44"/>
    <p:sldId id="433" r:id="rId45"/>
    <p:sldId id="452" r:id="rId46"/>
    <p:sldId id="262" r:id="rId47"/>
    <p:sldId id="446" r:id="rId4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99"/>
    <a:srgbClr val="FF9900"/>
    <a:srgbClr val="FFFF99"/>
    <a:srgbClr val="66FFFF"/>
    <a:srgbClr val="FF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531" autoAdjust="0"/>
    <p:restoredTop sz="67239" autoAdjust="0"/>
  </p:normalViewPr>
  <p:slideViewPr>
    <p:cSldViewPr snapToGrid="0" snapToObjects="1">
      <p:cViewPr varScale="1">
        <p:scale>
          <a:sx n="63" d="100"/>
          <a:sy n="63" d="100"/>
        </p:scale>
        <p:origin x="888"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54"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sa Regan" userId="ed3e5808-4809-4962-a447-56185cf7f7e1" providerId="ADAL" clId="{705D01E1-A979-428F-8C9B-41F7B546C0D0}"/>
    <pc:docChg chg="modSld">
      <pc:chgData name="Lisa Regan" userId="ed3e5808-4809-4962-a447-56185cf7f7e1" providerId="ADAL" clId="{705D01E1-A979-428F-8C9B-41F7B546C0D0}" dt="2023-12-06T17:21:22.207" v="92" actId="20577"/>
      <pc:docMkLst>
        <pc:docMk/>
      </pc:docMkLst>
      <pc:sldChg chg="modNotesTx">
        <pc:chgData name="Lisa Regan" userId="ed3e5808-4809-4962-a447-56185cf7f7e1" providerId="ADAL" clId="{705D01E1-A979-428F-8C9B-41F7B546C0D0}" dt="2023-12-06T17:18:26.079" v="1" actId="20577"/>
        <pc:sldMkLst>
          <pc:docMk/>
          <pc:sldMk cId="1272636662" sldId="265"/>
        </pc:sldMkLst>
      </pc:sldChg>
      <pc:sldChg chg="modNotesTx">
        <pc:chgData name="Lisa Regan" userId="ed3e5808-4809-4962-a447-56185cf7f7e1" providerId="ADAL" clId="{705D01E1-A979-428F-8C9B-41F7B546C0D0}" dt="2023-12-06T17:19:08.074" v="8" actId="20577"/>
        <pc:sldMkLst>
          <pc:docMk/>
          <pc:sldMk cId="1781859103" sldId="277"/>
        </pc:sldMkLst>
      </pc:sldChg>
      <pc:sldChg chg="modNotesTx">
        <pc:chgData name="Lisa Regan" userId="ed3e5808-4809-4962-a447-56185cf7f7e1" providerId="ADAL" clId="{705D01E1-A979-428F-8C9B-41F7B546C0D0}" dt="2023-12-06T17:18:20.600" v="0" actId="20577"/>
        <pc:sldMkLst>
          <pc:docMk/>
          <pc:sldMk cId="66866076" sldId="281"/>
        </pc:sldMkLst>
      </pc:sldChg>
      <pc:sldChg chg="modNotesTx">
        <pc:chgData name="Lisa Regan" userId="ed3e5808-4809-4962-a447-56185cf7f7e1" providerId="ADAL" clId="{705D01E1-A979-428F-8C9B-41F7B546C0D0}" dt="2023-12-06T17:18:54.344" v="6" actId="20577"/>
        <pc:sldMkLst>
          <pc:docMk/>
          <pc:sldMk cId="3081379270" sldId="283"/>
        </pc:sldMkLst>
      </pc:sldChg>
      <pc:sldChg chg="modNotesTx">
        <pc:chgData name="Lisa Regan" userId="ed3e5808-4809-4962-a447-56185cf7f7e1" providerId="ADAL" clId="{705D01E1-A979-428F-8C9B-41F7B546C0D0}" dt="2023-12-06T17:18:30.435" v="2" actId="20577"/>
        <pc:sldMkLst>
          <pc:docMk/>
          <pc:sldMk cId="600040905" sldId="284"/>
        </pc:sldMkLst>
      </pc:sldChg>
      <pc:sldChg chg="modNotesTx">
        <pc:chgData name="Lisa Regan" userId="ed3e5808-4809-4962-a447-56185cf7f7e1" providerId="ADAL" clId="{705D01E1-A979-428F-8C9B-41F7B546C0D0}" dt="2023-12-06T17:18:46.211" v="4" actId="20577"/>
        <pc:sldMkLst>
          <pc:docMk/>
          <pc:sldMk cId="586673798" sldId="288"/>
        </pc:sldMkLst>
      </pc:sldChg>
      <pc:sldChg chg="modNotesTx">
        <pc:chgData name="Lisa Regan" userId="ed3e5808-4809-4962-a447-56185cf7f7e1" providerId="ADAL" clId="{705D01E1-A979-428F-8C9B-41F7B546C0D0}" dt="2023-12-06T17:18:34.945" v="3" actId="20577"/>
        <pc:sldMkLst>
          <pc:docMk/>
          <pc:sldMk cId="1445648202" sldId="289"/>
        </pc:sldMkLst>
      </pc:sldChg>
      <pc:sldChg chg="modNotesTx">
        <pc:chgData name="Lisa Regan" userId="ed3e5808-4809-4962-a447-56185cf7f7e1" providerId="ADAL" clId="{705D01E1-A979-428F-8C9B-41F7B546C0D0}" dt="2023-12-06T17:18:50.385" v="5" actId="20577"/>
        <pc:sldMkLst>
          <pc:docMk/>
          <pc:sldMk cId="277607572" sldId="291"/>
        </pc:sldMkLst>
      </pc:sldChg>
      <pc:sldChg chg="modNotesTx">
        <pc:chgData name="Lisa Regan" userId="ed3e5808-4809-4962-a447-56185cf7f7e1" providerId="ADAL" clId="{705D01E1-A979-428F-8C9B-41F7B546C0D0}" dt="2023-12-06T17:21:12.219" v="91" actId="20577"/>
        <pc:sldMkLst>
          <pc:docMk/>
          <pc:sldMk cId="2427289736" sldId="299"/>
        </pc:sldMkLst>
      </pc:sldChg>
      <pc:sldChg chg="modNotesTx">
        <pc:chgData name="Lisa Regan" userId="ed3e5808-4809-4962-a447-56185cf7f7e1" providerId="ADAL" clId="{705D01E1-A979-428F-8C9B-41F7B546C0D0}" dt="2023-12-06T17:21:22.207" v="92" actId="20577"/>
        <pc:sldMkLst>
          <pc:docMk/>
          <pc:sldMk cId="2561983226" sldId="433"/>
        </pc:sldMkLst>
      </pc:sldChg>
      <pc:sldChg chg="modNotesTx">
        <pc:chgData name="Lisa Regan" userId="ed3e5808-4809-4962-a447-56185cf7f7e1" providerId="ADAL" clId="{705D01E1-A979-428F-8C9B-41F7B546C0D0}" dt="2023-12-06T17:19:36.706" v="10" actId="20577"/>
        <pc:sldMkLst>
          <pc:docMk/>
          <pc:sldMk cId="1716722941" sldId="439"/>
        </pc:sldMkLst>
      </pc:sldChg>
      <pc:sldChg chg="modNotesTx">
        <pc:chgData name="Lisa Regan" userId="ed3e5808-4809-4962-a447-56185cf7f7e1" providerId="ADAL" clId="{705D01E1-A979-428F-8C9B-41F7B546C0D0}" dt="2023-12-06T17:19:49.396" v="11" actId="20577"/>
        <pc:sldMkLst>
          <pc:docMk/>
          <pc:sldMk cId="3024869940" sldId="442"/>
        </pc:sldMkLst>
      </pc:sldChg>
      <pc:sldChg chg="modNotesTx">
        <pc:chgData name="Lisa Regan" userId="ed3e5808-4809-4962-a447-56185cf7f7e1" providerId="ADAL" clId="{705D01E1-A979-428F-8C9B-41F7B546C0D0}" dt="2023-12-06T17:20:54.958" v="12" actId="20577"/>
        <pc:sldMkLst>
          <pc:docMk/>
          <pc:sldMk cId="321333500" sldId="445"/>
        </pc:sldMkLst>
      </pc:sldChg>
      <pc:sldChg chg="modNotesTx">
        <pc:chgData name="Lisa Regan" userId="ed3e5808-4809-4962-a447-56185cf7f7e1" providerId="ADAL" clId="{705D01E1-A979-428F-8C9B-41F7B546C0D0}" dt="2023-12-06T17:19:18.521" v="9" actId="20577"/>
        <pc:sldMkLst>
          <pc:docMk/>
          <pc:sldMk cId="852758396" sldId="453"/>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12/6/2023</a:t>
            </a:fld>
            <a:endParaRPr lang="en-US"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dirty="0"/>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a:t>
            </a:fld>
            <a:endParaRPr lang="en-US"/>
          </a:p>
        </p:txBody>
      </p:sp>
    </p:spTree>
    <p:extLst>
      <p:ext uri="{BB962C8B-B14F-4D97-AF65-F5344CB8AC3E}">
        <p14:creationId xmlns:p14="http://schemas.microsoft.com/office/powerpoint/2010/main" val="15000523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5</a:t>
            </a:fld>
            <a:endParaRPr lang="en-US"/>
          </a:p>
        </p:txBody>
      </p:sp>
    </p:spTree>
    <p:extLst>
      <p:ext uri="{BB962C8B-B14F-4D97-AF65-F5344CB8AC3E}">
        <p14:creationId xmlns:p14="http://schemas.microsoft.com/office/powerpoint/2010/main" val="399159835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dirty="0"/>
          </a:p>
        </p:txBody>
      </p:sp>
    </p:spTree>
    <p:extLst>
      <p:ext uri="{BB962C8B-B14F-4D97-AF65-F5344CB8AC3E}">
        <p14:creationId xmlns:p14="http://schemas.microsoft.com/office/powerpoint/2010/main" val="28608459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i="1"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dirty="0"/>
          </a:p>
        </p:txBody>
      </p:sp>
    </p:spTree>
    <p:extLst>
      <p:ext uri="{BB962C8B-B14F-4D97-AF65-F5344CB8AC3E}">
        <p14:creationId xmlns:p14="http://schemas.microsoft.com/office/powerpoint/2010/main" val="20926495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a:t>
            </a:r>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dirty="0"/>
          </a:p>
        </p:txBody>
      </p:sp>
    </p:spTree>
    <p:extLst>
      <p:ext uri="{BB962C8B-B14F-4D97-AF65-F5344CB8AC3E}">
        <p14:creationId xmlns:p14="http://schemas.microsoft.com/office/powerpoint/2010/main" val="42069160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dirty="0"/>
          </a:p>
        </p:txBody>
      </p:sp>
    </p:spTree>
    <p:extLst>
      <p:ext uri="{BB962C8B-B14F-4D97-AF65-F5344CB8AC3E}">
        <p14:creationId xmlns:p14="http://schemas.microsoft.com/office/powerpoint/2010/main" val="13876871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11</a:t>
            </a:fld>
            <a:endParaRPr lang="en-US" dirty="0"/>
          </a:p>
        </p:txBody>
      </p:sp>
    </p:spTree>
    <p:extLst>
      <p:ext uri="{BB962C8B-B14F-4D97-AF65-F5344CB8AC3E}">
        <p14:creationId xmlns:p14="http://schemas.microsoft.com/office/powerpoint/2010/main" val="502917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dirty="0"/>
          </a:p>
        </p:txBody>
      </p:sp>
    </p:spTree>
    <p:extLst>
      <p:ext uri="{BB962C8B-B14F-4D97-AF65-F5344CB8AC3E}">
        <p14:creationId xmlns:p14="http://schemas.microsoft.com/office/powerpoint/2010/main" val="3780089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13</a:t>
            </a:fld>
            <a:endParaRPr lang="en-US" dirty="0"/>
          </a:p>
        </p:txBody>
      </p:sp>
    </p:spTree>
    <p:extLst>
      <p:ext uri="{BB962C8B-B14F-4D97-AF65-F5344CB8AC3E}">
        <p14:creationId xmlns:p14="http://schemas.microsoft.com/office/powerpoint/2010/main" val="5819069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14</a:t>
            </a:fld>
            <a:endParaRPr lang="en-US" dirty="0"/>
          </a:p>
        </p:txBody>
      </p:sp>
    </p:spTree>
    <p:extLst>
      <p:ext uri="{BB962C8B-B14F-4D97-AF65-F5344CB8AC3E}">
        <p14:creationId xmlns:p14="http://schemas.microsoft.com/office/powerpoint/2010/main" val="10411433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dirty="0"/>
          </a:p>
        </p:txBody>
      </p:sp>
    </p:spTree>
    <p:extLst>
      <p:ext uri="{BB962C8B-B14F-4D97-AF65-F5344CB8AC3E}">
        <p14:creationId xmlns:p14="http://schemas.microsoft.com/office/powerpoint/2010/main" val="24522400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dirty="0"/>
          </a:p>
        </p:txBody>
      </p:sp>
    </p:spTree>
    <p:extLst>
      <p:ext uri="{BB962C8B-B14F-4D97-AF65-F5344CB8AC3E}">
        <p14:creationId xmlns:p14="http://schemas.microsoft.com/office/powerpoint/2010/main" val="34674779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dirty="0"/>
          </a:p>
        </p:txBody>
      </p:sp>
    </p:spTree>
    <p:extLst>
      <p:ext uri="{BB962C8B-B14F-4D97-AF65-F5344CB8AC3E}">
        <p14:creationId xmlns:p14="http://schemas.microsoft.com/office/powerpoint/2010/main" val="195814644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dirty="0"/>
          </a:p>
        </p:txBody>
      </p:sp>
    </p:spTree>
    <p:extLst>
      <p:ext uri="{BB962C8B-B14F-4D97-AF65-F5344CB8AC3E}">
        <p14:creationId xmlns:p14="http://schemas.microsoft.com/office/powerpoint/2010/main" val="222111723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290080005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68C8073-CAD2-48BF-B8DB-FCAF7D6ED014}" type="slidenum">
              <a:rPr lang="en-US" smtClean="0"/>
              <a:t>25</a:t>
            </a:fld>
            <a:endParaRPr lang="en-US" dirty="0"/>
          </a:p>
        </p:txBody>
      </p:sp>
    </p:spTree>
    <p:extLst>
      <p:ext uri="{BB962C8B-B14F-4D97-AF65-F5344CB8AC3E}">
        <p14:creationId xmlns:p14="http://schemas.microsoft.com/office/powerpoint/2010/main" val="88739127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381832704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sure they know that they do not need academic references in the poster.</a:t>
            </a:r>
          </a:p>
        </p:txBody>
      </p:sp>
      <p:sp>
        <p:nvSpPr>
          <p:cNvPr id="4" name="Slide Number Placeholder 3"/>
          <p:cNvSpPr>
            <a:spLocks noGrp="1"/>
          </p:cNvSpPr>
          <p:nvPr>
            <p:ph type="sldNum" sz="quarter" idx="5"/>
          </p:nvPr>
        </p:nvSpPr>
        <p:spPr/>
        <p:txBody>
          <a:bodyPr/>
          <a:lstStyle/>
          <a:p>
            <a:fld id="{B68C8073-CAD2-48BF-B8DB-FCAF7D6ED014}" type="slidenum">
              <a:rPr lang="en-US" smtClean="0"/>
              <a:t>28</a:t>
            </a:fld>
            <a:endParaRPr lang="en-US" dirty="0"/>
          </a:p>
        </p:txBody>
      </p:sp>
    </p:spTree>
    <p:extLst>
      <p:ext uri="{BB962C8B-B14F-4D97-AF65-F5344CB8AC3E}">
        <p14:creationId xmlns:p14="http://schemas.microsoft.com/office/powerpoint/2010/main" val="16249046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32</a:t>
            </a:fld>
            <a:endParaRPr lang="en-US"/>
          </a:p>
        </p:txBody>
      </p:sp>
    </p:spTree>
    <p:extLst>
      <p:ext uri="{BB962C8B-B14F-4D97-AF65-F5344CB8AC3E}">
        <p14:creationId xmlns:p14="http://schemas.microsoft.com/office/powerpoint/2010/main" val="21386111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68C8073-CAD2-48BF-B8DB-FCAF7D6ED014}" type="slidenum">
              <a:rPr lang="en-US" smtClean="0"/>
              <a:t>33</a:t>
            </a:fld>
            <a:endParaRPr lang="en-US" dirty="0"/>
          </a:p>
        </p:txBody>
      </p:sp>
    </p:spTree>
    <p:extLst>
      <p:ext uri="{BB962C8B-B14F-4D97-AF65-F5344CB8AC3E}">
        <p14:creationId xmlns:p14="http://schemas.microsoft.com/office/powerpoint/2010/main" val="76923355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38</a:t>
            </a:fld>
            <a:endParaRPr lang="en-US"/>
          </a:p>
        </p:txBody>
      </p:sp>
    </p:spTree>
    <p:extLst>
      <p:ext uri="{BB962C8B-B14F-4D97-AF65-F5344CB8AC3E}">
        <p14:creationId xmlns:p14="http://schemas.microsoft.com/office/powerpoint/2010/main" val="321391252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41</a:t>
            </a:fld>
            <a:endParaRPr lang="en-US" dirty="0"/>
          </a:p>
        </p:txBody>
      </p:sp>
    </p:spTree>
    <p:extLst>
      <p:ext uri="{BB962C8B-B14F-4D97-AF65-F5344CB8AC3E}">
        <p14:creationId xmlns:p14="http://schemas.microsoft.com/office/powerpoint/2010/main" val="126245347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D6</a:t>
            </a:r>
          </a:p>
        </p:txBody>
      </p:sp>
      <p:sp>
        <p:nvSpPr>
          <p:cNvPr id="4" name="Slide Number Placeholder 3"/>
          <p:cNvSpPr>
            <a:spLocks noGrp="1"/>
          </p:cNvSpPr>
          <p:nvPr>
            <p:ph type="sldNum" sz="quarter" idx="5"/>
          </p:nvPr>
        </p:nvSpPr>
        <p:spPr/>
        <p:txBody>
          <a:bodyPr/>
          <a:lstStyle/>
          <a:p>
            <a:fld id="{4C155997-F820-43A5-BE38-E3AE50B864C7}" type="slidenum">
              <a:rPr lang="en-GB" smtClean="0"/>
              <a:t>42</a:t>
            </a:fld>
            <a:endParaRPr lang="en-GB"/>
          </a:p>
        </p:txBody>
      </p:sp>
    </p:spTree>
    <p:extLst>
      <p:ext uri="{BB962C8B-B14F-4D97-AF65-F5344CB8AC3E}">
        <p14:creationId xmlns:p14="http://schemas.microsoft.com/office/powerpoint/2010/main" val="14369801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9398195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12/6/2023</a:t>
            </a:fld>
            <a:endParaRPr lang="en-US" dirty="0"/>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001100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988988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482333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12/6/2023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6105154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12/6/2023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5859903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12/6/2023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3743440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760313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12/6/2023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771710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564268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12/6/2023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451172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47851"/>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12/6/2023</a:t>
            </a:fld>
            <a:endParaRPr lang="en-US" dirty="0"/>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spTree>
    <p:extLst>
      <p:ext uri="{BB962C8B-B14F-4D97-AF65-F5344CB8AC3E}">
        <p14:creationId xmlns:p14="http://schemas.microsoft.com/office/powerpoint/2010/main" val="843538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hyperlink" Target="https://gov.wales/my-local-school-guide" TargetMode="External"/><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hyperlink" Target="https://www.estyn.gov.wales/inspection"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13.jpg"/></Relationships>
</file>

<file path=ppt/slides/_rels/slide11.xml.rels><?xml version="1.0" encoding="UTF-8" standalone="yes"?>
<Relationships xmlns="http://schemas.openxmlformats.org/package/2006/relationships"><Relationship Id="rId3" Type="http://schemas.openxmlformats.org/officeDocument/2006/relationships/image" Target="../media/image14.emf"/><Relationship Id="rId2" Type="http://schemas.openxmlformats.org/officeDocument/2006/relationships/notesSlide" Target="../notesSlides/notesSlide7.xml"/><Relationship Id="rId1" Type="http://schemas.openxmlformats.org/officeDocument/2006/relationships/slideLayout" Target="../slideLayouts/slideLayout5.xml"/><Relationship Id="rId4" Type="http://schemas.openxmlformats.org/officeDocument/2006/relationships/image" Target="../media/image15.jpg"/></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youtu.be/1c9Kd_mUFDM" TargetMode="External"/><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hyperlink" Target="https://creativecommons.org/licenses/by-nc-nd/3.0/" TargetMode="External"/><Relationship Id="rId4" Type="http://schemas.openxmlformats.org/officeDocument/2006/relationships/hyperlink" Target="https://photomatt7.wordpress.com/2011/10/17/ideas-for-higher-level-questioning-and-thought/"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3" Type="http://schemas.openxmlformats.org/officeDocument/2006/relationships/hyperlink" Target="https://law.gov.wales/publicservices/education/school-and-other-education-for-children/Schools-maintained-by-local-authorities/?lang=en#/publicservices/education/school-and-other-education-for-children/Schools-maintained-by-local-authorities/?tab=overview&amp;lang=en" TargetMode="External"/><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law.gov.wales/publicservices/education/school-and-other-education-for-children/Schools-maintained-by-local-authorities/?lang=en#/publicservices/education/school-and-other-education-for-children/Schools-maintained-by-local-authorities/?tab=overview&amp;lang=en" TargetMode="External"/><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6.xml"/><Relationship Id="rId1" Type="http://schemas.openxmlformats.org/officeDocument/2006/relationships/slideLayout" Target="../slideLayouts/slideLayout6.xml"/></Relationships>
</file>

<file path=ppt/slides/_rels/slide2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_rels/slide27.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42.xml.rels><?xml version="1.0" encoding="UTF-8" standalone="yes"?>
<Relationships xmlns="http://schemas.openxmlformats.org/package/2006/relationships"><Relationship Id="rId3" Type="http://schemas.openxmlformats.org/officeDocument/2006/relationships/hyperlink" Target="https://www.teachwire.net/news/build-knowledge-by-doing-why-first-hand-experiences-are-vital-in-early-year" TargetMode="External"/><Relationship Id="rId2" Type="http://schemas.openxmlformats.org/officeDocument/2006/relationships/notesSlide" Target="../notesSlides/notesSlide23.xml"/><Relationship Id="rId1" Type="http://schemas.openxmlformats.org/officeDocument/2006/relationships/slideLayout" Target="../slideLayouts/slideLayout5.xml"/><Relationship Id="rId5" Type="http://schemas.openxmlformats.org/officeDocument/2006/relationships/image" Target="../media/image5.jpg"/><Relationship Id="rId4" Type="http://schemas.openxmlformats.org/officeDocument/2006/relationships/hyperlink" Target="https://www.estyn.gov.wales/effective-practice/providing-enriched-experiences-develop-skills" TargetMode="External"/></Relationships>
</file>

<file path=ppt/slides/_rels/slide4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ECAD4013</a:t>
            </a:r>
          </a:p>
        </p:txBody>
      </p:sp>
      <p:sp>
        <p:nvSpPr>
          <p:cNvPr id="3" name="Rectangle 2"/>
          <p:cNvSpPr/>
          <p:nvPr/>
        </p:nvSpPr>
        <p:spPr>
          <a:xfrm>
            <a:off x="628650" y="3676920"/>
            <a:ext cx="7877606" cy="1323439"/>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a:ln w="12700">
                  <a:solidFill>
                    <a:srgbClr val="5B9BD5"/>
                  </a:solidFill>
                  <a:prstDash val="solid"/>
                </a:ln>
                <a:effectLst>
                  <a:outerShdw dist="38100" dir="2640000" algn="bl" rotWithShape="0">
                    <a:srgbClr val="5B9BD5"/>
                  </a:outerShdw>
                </a:effectLst>
                <a:uLnTx/>
                <a:uFillTx/>
                <a:latin typeface="Calibri" panose="020F0502020204030204"/>
                <a:ea typeface="+mn-ea"/>
                <a:cs typeface="+mn-cs"/>
              </a:rPr>
              <a:t>Learners, Schools and Communities:</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a:ln w="12700">
                  <a:solidFill>
                    <a:srgbClr val="5B9BD5"/>
                  </a:solidFill>
                  <a:prstDash val="solid"/>
                </a:ln>
                <a:effectLst>
                  <a:outerShdw dist="38100" dir="2640000" algn="bl" rotWithShape="0">
                    <a:srgbClr val="5B9BD5"/>
                  </a:outerShdw>
                </a:effectLst>
                <a:uLnTx/>
                <a:uFillTx/>
                <a:latin typeface="Calibri" panose="020F0502020204030204"/>
                <a:ea typeface="+mn-ea"/>
                <a:cs typeface="+mn-cs"/>
              </a:rPr>
              <a:t>where am I teaching?</a:t>
            </a:r>
          </a:p>
        </p:txBody>
      </p:sp>
      <p:sp>
        <p:nvSpPr>
          <p:cNvPr id="4" name="Rectangle 3"/>
          <p:cNvSpPr/>
          <p:nvPr/>
        </p:nvSpPr>
        <p:spPr>
          <a:xfrm>
            <a:off x="863997" y="1770222"/>
            <a:ext cx="7416005" cy="1323439"/>
          </a:xfrm>
          <a:prstGeom prst="rect">
            <a:avLst/>
          </a:prstGeom>
          <a:noFill/>
        </p:spPr>
        <p:txBody>
          <a:bodyPr wrap="none" lIns="91440" tIns="45720" rIns="91440" bIns="4572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Dysgwyr</a:t>
            </a:r>
            <a:r>
              <a:rPr kumimoji="0" lang="en-US" sz="4000" b="1" i="0" u="none" strike="noStrike" kern="1200" cap="none" spc="0" normalizeH="0" baseline="0" noProof="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 </a:t>
            </a:r>
            <a:r>
              <a:rPr kumimoji="0" lang="en-US" sz="4000" b="1" i="0" u="none" strike="noStrike" kern="1200" cap="none" spc="0" normalizeH="0" baseline="0" noProof="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Ysgolion</a:t>
            </a:r>
            <a:r>
              <a:rPr kumimoji="0" lang="en-US" sz="4000" b="1" i="0" u="none" strike="noStrike" kern="1200" cap="none" spc="0" normalizeH="0" baseline="0" noProof="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 a </a:t>
            </a:r>
            <a:r>
              <a:rPr kumimoji="0" lang="en-US" sz="4000" b="1" i="0" u="none" strike="noStrike" kern="1200" cap="none" spc="0" normalizeH="0" baseline="0" noProof="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Chymunedau</a:t>
            </a:r>
            <a:r>
              <a:rPr kumimoji="0" lang="en-US" sz="4000" b="1" i="0" u="none" strike="noStrike" kern="1200" cap="none" spc="0" normalizeH="0" baseline="0" noProof="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4000" b="1" i="0" u="none" strike="noStrike" kern="1200" cap="none" spc="0" normalizeH="0" baseline="0" noProof="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ble</a:t>
            </a:r>
            <a:r>
              <a:rPr kumimoji="0" lang="en-US" sz="4000" b="1" i="0" u="none" strike="noStrike" kern="1200" cap="none" spc="0" normalizeH="0" baseline="0" noProof="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 </a:t>
            </a:r>
            <a:r>
              <a:rPr kumimoji="0" lang="en-US" sz="4000" b="1" i="0" u="none" strike="noStrike" kern="1200" cap="none" spc="0" normalizeH="0" baseline="0" noProof="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ydw</a:t>
            </a:r>
            <a:r>
              <a:rPr kumimoji="0" lang="en-US" sz="4000" b="1" i="0" u="none" strike="noStrike" kern="1200" cap="none" spc="0" normalizeH="0" baseline="0" noProof="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 </a:t>
            </a:r>
            <a:r>
              <a:rPr kumimoji="0" lang="en-US" sz="4000" b="1" i="0" u="none" strike="noStrike" kern="1200" cap="none" spc="0" normalizeH="0" baseline="0" noProof="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i’n</a:t>
            </a:r>
            <a:r>
              <a:rPr kumimoji="0" lang="en-US" sz="4000" b="1" i="0" u="none" strike="noStrike" kern="1200" cap="none" spc="0" normalizeH="0" baseline="0" noProof="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 </a:t>
            </a:r>
            <a:r>
              <a:rPr kumimoji="0" lang="en-US" sz="4000" b="1" i="0" u="none" strike="noStrike" kern="1200" cap="none" spc="0" normalizeH="0" baseline="0" noProof="0" err="1">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addysgu</a:t>
            </a:r>
            <a:r>
              <a:rPr kumimoji="0" lang="en-US" sz="4000" b="1" i="0" u="none" strike="noStrike" kern="1200" cap="none" spc="0" normalizeH="0" baseline="0" noProof="0">
                <a:ln w="12700">
                  <a:solidFill>
                    <a:srgbClr val="5B9BD5"/>
                  </a:solidFill>
                  <a:prstDash val="solid"/>
                </a:ln>
                <a:pattFill prst="pct50">
                  <a:fgClr>
                    <a:srgbClr val="5B9BD5"/>
                  </a:fgClr>
                  <a:bgClr>
                    <a:srgbClr val="5B9BD5">
                      <a:lumMod val="20000"/>
                      <a:lumOff val="80000"/>
                    </a:srgbClr>
                  </a:bgClr>
                </a:pattFill>
                <a:effectLst>
                  <a:outerShdw dist="38100" dir="2640000" algn="bl" rotWithShape="0">
                    <a:srgbClr val="5B9BD5"/>
                  </a:outerShdw>
                </a:effectLst>
                <a:uLnTx/>
                <a:uFillTx/>
                <a:latin typeface="Calibri" panose="020F0502020204030204"/>
                <a:ea typeface="+mn-ea"/>
                <a:cs typeface="+mn-cs"/>
              </a:rPr>
              <a:t>?</a:t>
            </a:r>
          </a:p>
        </p:txBody>
      </p:sp>
      <p:pic>
        <p:nvPicPr>
          <p:cNvPr id="7170" name="Picture 2" descr="Wales Map Flag | Wales map, Welsh flag, Wales flag">
            <a:extLst>
              <a:ext uri="{FF2B5EF4-FFF2-40B4-BE49-F238E27FC236}">
                <a16:creationId xmlns:a16="http://schemas.microsoft.com/office/drawing/2014/main" id="{DEB6A32B-B86E-4BF3-B2D3-653157B9FA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186616" y="208799"/>
            <a:ext cx="2850158" cy="16447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407020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8" name="Content Placeholder 7"/>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527244" y="979266"/>
            <a:ext cx="5127176" cy="3825662"/>
          </a:xfrm>
          <a:ln w="76200">
            <a:solidFill>
              <a:schemeClr val="accent1">
                <a:lumMod val="75000"/>
              </a:schemeClr>
            </a:solidFill>
          </a:ln>
        </p:spPr>
      </p:pic>
      <p:sp>
        <p:nvSpPr>
          <p:cNvPr id="2" name="TextBox 1"/>
          <p:cNvSpPr txBox="1"/>
          <p:nvPr/>
        </p:nvSpPr>
        <p:spPr>
          <a:xfrm>
            <a:off x="291486" y="1553269"/>
            <a:ext cx="2765465" cy="3539430"/>
          </a:xfrm>
          <a:prstGeom prst="rect">
            <a:avLst/>
          </a:prstGeom>
          <a:noFill/>
        </p:spPr>
        <p:txBody>
          <a:bodyPr wrap="square" rtlCol="0">
            <a:spAutoFit/>
          </a:bodyPr>
          <a:lstStyle/>
          <a:p>
            <a:pPr lvl="0"/>
            <a:r>
              <a:rPr lang="en-GB" sz="2800" dirty="0">
                <a:solidFill>
                  <a:prstClr val="black"/>
                </a:solidFill>
                <a:latin typeface="Comic Sans MS" panose="030F0702030302020204" pitchFamily="66" charset="0"/>
              </a:rPr>
              <a:t>Day 6</a:t>
            </a:r>
          </a:p>
          <a:p>
            <a:pPr lvl="0"/>
            <a:r>
              <a:rPr lang="en-GB" sz="2800" dirty="0">
                <a:solidFill>
                  <a:prstClr val="black"/>
                </a:solidFill>
                <a:latin typeface="Comic Sans MS" panose="030F0702030302020204" pitchFamily="66" charset="0"/>
              </a:rPr>
              <a:t>Start at my feet</a:t>
            </a:r>
          </a:p>
          <a:p>
            <a:endParaRPr lang="cy-GB" sz="2800" dirty="0">
              <a:latin typeface="Comic Sans MS" panose="030F0702030302020204" pitchFamily="66" charset="0"/>
            </a:endParaRPr>
          </a:p>
          <a:p>
            <a:r>
              <a:rPr lang="cy-GB" sz="2800" dirty="0">
                <a:latin typeface="Comic Sans MS" panose="030F0702030302020204" pitchFamily="66" charset="0"/>
              </a:rPr>
              <a:t>Diwrnod 6</a:t>
            </a:r>
          </a:p>
          <a:p>
            <a:r>
              <a:rPr lang="cy-GB" sz="2800" dirty="0">
                <a:latin typeface="Comic Sans MS" panose="030F0702030302020204" pitchFamily="66" charset="0"/>
              </a:rPr>
              <a:t>Dechrau wrth fy nhraed</a:t>
            </a:r>
          </a:p>
          <a:p>
            <a:endParaRPr lang="en-GB" sz="2800" dirty="0"/>
          </a:p>
        </p:txBody>
      </p:sp>
    </p:spTree>
    <p:extLst>
      <p:ext uri="{BB962C8B-B14F-4D97-AF65-F5344CB8AC3E}">
        <p14:creationId xmlns:p14="http://schemas.microsoft.com/office/powerpoint/2010/main" val="642162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A4731-63E2-C2A0-BD24-025341B1E949}"/>
              </a:ext>
            </a:extLst>
          </p:cNvPr>
          <p:cNvSpPr>
            <a:spLocks noGrp="1"/>
          </p:cNvSpPr>
          <p:nvPr>
            <p:ph type="title"/>
          </p:nvPr>
        </p:nvSpPr>
        <p:spPr>
          <a:xfrm>
            <a:off x="628650" y="-84454"/>
            <a:ext cx="7886700" cy="1325563"/>
          </a:xfrm>
        </p:spPr>
        <p:txBody>
          <a:bodyPr/>
          <a:lstStyle/>
          <a:p>
            <a:pPr algn="ctr"/>
            <a:r>
              <a:rPr lang="en-GB" dirty="0">
                <a:latin typeface="Comic Sans MS" panose="030F0702030302020204" pitchFamily="66" charset="0"/>
              </a:rPr>
              <a:t>Heddiw - Today</a:t>
            </a:r>
          </a:p>
        </p:txBody>
      </p:sp>
      <p:sp>
        <p:nvSpPr>
          <p:cNvPr id="3" name="Content Placeholder 2">
            <a:extLst>
              <a:ext uri="{FF2B5EF4-FFF2-40B4-BE49-F238E27FC236}">
                <a16:creationId xmlns:a16="http://schemas.microsoft.com/office/drawing/2014/main" id="{46ADC03E-3281-BAED-2715-1ECBA08EE3CB}"/>
              </a:ext>
            </a:extLst>
          </p:cNvPr>
          <p:cNvSpPr>
            <a:spLocks noGrp="1"/>
          </p:cNvSpPr>
          <p:nvPr>
            <p:ph sz="half" idx="1"/>
          </p:nvPr>
        </p:nvSpPr>
        <p:spPr>
          <a:xfrm>
            <a:off x="567690" y="1071245"/>
            <a:ext cx="3886200" cy="4351338"/>
          </a:xfrm>
        </p:spPr>
        <p:txBody>
          <a:bodyPr>
            <a:normAutofit fontScale="55000" lnSpcReduction="20000"/>
          </a:bodyPr>
          <a:lstStyle/>
          <a:p>
            <a:pPr>
              <a:lnSpc>
                <a:spcPct val="107000"/>
              </a:lnSpc>
              <a:spcAft>
                <a:spcPts val="800"/>
              </a:spcAft>
            </a:pPr>
            <a:r>
              <a:rPr lang="cy-GB" sz="2500" u="sng" dirty="0">
                <a:effectLst/>
                <a:latin typeface="Comic Sans MS" panose="030F0702030302020204" pitchFamily="66" charset="0"/>
                <a:ea typeface="DengXian" panose="02010600030101010101" pitchFamily="2" charset="-122"/>
                <a:cs typeface="Calibri" panose="020F0502020204030204" pitchFamily="34" charset="0"/>
              </a:rPr>
              <a:t>Rhan 1: Dechrau wrth fy nhraed </a:t>
            </a:r>
            <a:endParaRPr lang="en-GB" sz="2500" dirty="0">
              <a:effectLst/>
              <a:latin typeface="Comic Sans MS" panose="030F0702030302020204" pitchFamily="66" charset="0"/>
              <a:ea typeface="DengXian" panose="02010600030101010101" pitchFamily="2" charset="-122"/>
              <a:cs typeface="Arial" panose="020B0604020202020204" pitchFamily="34" charset="0"/>
            </a:endParaRPr>
          </a:p>
          <a:p>
            <a:pPr marL="342900" lvl="0" indent="-342900">
              <a:buFont typeface="Symbol" panose="05050102010706020507" pitchFamily="18" charset="2"/>
              <a:buChar char=""/>
            </a:pPr>
            <a:r>
              <a:rPr lang="cy-GB" sz="2500" dirty="0">
                <a:effectLst/>
                <a:latin typeface="Comic Sans MS" panose="030F0702030302020204" pitchFamily="66" charset="0"/>
                <a:ea typeface="DengXian" panose="02010600030101010101" pitchFamily="2" charset="-122"/>
              </a:rPr>
              <a:t>Dysgu am ysgol a’i chymuned</a:t>
            </a:r>
            <a:endParaRPr lang="en-GB" sz="2500" dirty="0">
              <a:effectLst/>
              <a:latin typeface="Comic Sans MS" panose="030F0702030302020204" pitchFamily="66" charset="0"/>
              <a:ea typeface="DengXian" panose="02010600030101010101" pitchFamily="2" charset="-122"/>
            </a:endParaRPr>
          </a:p>
          <a:p>
            <a:pPr marL="342900" lvl="0" indent="-342900">
              <a:buFont typeface="Symbol" panose="05050102010706020507" pitchFamily="18" charset="2"/>
              <a:buChar char=""/>
            </a:pPr>
            <a:r>
              <a:rPr lang="cy-GB" sz="2500" dirty="0">
                <a:effectLst/>
                <a:latin typeface="Comic Sans MS" panose="030F0702030302020204" pitchFamily="66" charset="0"/>
                <a:ea typeface="DengXian" panose="02010600030101010101" pitchFamily="2" charset="-122"/>
              </a:rPr>
              <a:t>Cyflwyniad i’r wybodaeth a’r sgiliau sydd eu hangen i ddeall natur y gymuned y mae ysgol wedi’i lleoli ynddi</a:t>
            </a:r>
            <a:endParaRPr lang="en-GB" sz="2500" dirty="0">
              <a:effectLst/>
              <a:latin typeface="Comic Sans MS" panose="030F0702030302020204" pitchFamily="66" charset="0"/>
              <a:ea typeface="DengXian" panose="02010600030101010101" pitchFamily="2" charset="-122"/>
            </a:endParaRPr>
          </a:p>
          <a:p>
            <a:pPr marL="238760" indent="228600"/>
            <a:r>
              <a:rPr lang="cy-GB" sz="2500" dirty="0">
                <a:effectLst/>
                <a:latin typeface="Comic Sans MS" panose="030F0702030302020204" pitchFamily="66" charset="0"/>
                <a:ea typeface="DengXian" panose="02010600030101010101" pitchFamily="2" charset="-122"/>
                <a:cs typeface="Calibri" panose="020F0502020204030204" pitchFamily="34" charset="0"/>
              </a:rPr>
              <a:t> </a:t>
            </a:r>
            <a:endParaRPr lang="en-GB" sz="2500" dirty="0">
              <a:effectLst/>
              <a:latin typeface="Comic Sans MS" panose="030F0702030302020204" pitchFamily="66" charset="0"/>
              <a:ea typeface="DengXian" panose="02010600030101010101" pitchFamily="2" charset="-122"/>
            </a:endParaRPr>
          </a:p>
          <a:p>
            <a:pPr>
              <a:lnSpc>
                <a:spcPct val="107000"/>
              </a:lnSpc>
              <a:spcAft>
                <a:spcPts val="800"/>
              </a:spcAft>
            </a:pPr>
            <a:r>
              <a:rPr lang="cy-GB" sz="2500" u="sng" dirty="0">
                <a:effectLst/>
                <a:latin typeface="Comic Sans MS" panose="030F0702030302020204" pitchFamily="66" charset="0"/>
                <a:ea typeface="DengXian" panose="02010600030101010101" pitchFamily="2" charset="-122"/>
                <a:cs typeface="Calibri" panose="020F0502020204030204" pitchFamily="34" charset="0"/>
              </a:rPr>
              <a:t>Rhan 2: Dechrau wrth fy nhraed (parhad)</a:t>
            </a:r>
            <a:endParaRPr lang="en-GB" sz="2500" dirty="0">
              <a:effectLst/>
              <a:latin typeface="Comic Sans MS" panose="030F0702030302020204" pitchFamily="66" charset="0"/>
              <a:ea typeface="DengXian" panose="02010600030101010101" pitchFamily="2" charset="-122"/>
              <a:cs typeface="Arial" panose="020B0604020202020204" pitchFamily="34" charset="0"/>
            </a:endParaRPr>
          </a:p>
          <a:p>
            <a:pPr marL="342900" lvl="0" indent="-342900">
              <a:buFont typeface="Symbol" panose="05050102010706020507" pitchFamily="18" charset="2"/>
              <a:buChar char=""/>
            </a:pPr>
            <a:r>
              <a:rPr lang="cy-GB" sz="2500" dirty="0">
                <a:effectLst/>
                <a:latin typeface="Comic Sans MS" panose="030F0702030302020204" pitchFamily="66" charset="0"/>
                <a:ea typeface="DengXian" panose="02010600030101010101" pitchFamily="2" charset="-122"/>
              </a:rPr>
              <a:t>Gwneud poster</a:t>
            </a:r>
            <a:endParaRPr lang="en-GB" sz="2500" dirty="0">
              <a:latin typeface="Comic Sans MS" panose="030F0702030302020204" pitchFamily="66" charset="0"/>
              <a:ea typeface="DengXian" panose="02010600030101010101" pitchFamily="2" charset="-122"/>
            </a:endParaRPr>
          </a:p>
          <a:p>
            <a:pPr marL="0" lvl="0" indent="0">
              <a:buNone/>
            </a:pPr>
            <a:endParaRPr lang="en-GB" sz="2500" dirty="0">
              <a:effectLst/>
              <a:latin typeface="Comic Sans MS" panose="030F0702030302020204" pitchFamily="66" charset="0"/>
              <a:ea typeface="DengXian" panose="02010600030101010101" pitchFamily="2" charset="-122"/>
              <a:cs typeface="Arial" panose="020B0604020202020204" pitchFamily="34" charset="0"/>
            </a:endParaRPr>
          </a:p>
          <a:p>
            <a:pPr>
              <a:lnSpc>
                <a:spcPct val="107000"/>
              </a:lnSpc>
              <a:spcAft>
                <a:spcPts val="800"/>
              </a:spcAft>
            </a:pPr>
            <a:r>
              <a:rPr lang="cy-GB" sz="2500" u="sng" dirty="0">
                <a:effectLst/>
                <a:latin typeface="Comic Sans MS" panose="030F0702030302020204" pitchFamily="66" charset="0"/>
                <a:ea typeface="DengXian" panose="02010600030101010101" pitchFamily="2" charset="-122"/>
                <a:cs typeface="Calibri" panose="020F0502020204030204" pitchFamily="34" charset="0"/>
              </a:rPr>
              <a:t>Rhan 3: Cymorth gydag aseiniadau</a:t>
            </a:r>
            <a:endParaRPr lang="en-GB" sz="2500" dirty="0">
              <a:effectLst/>
              <a:latin typeface="Comic Sans MS" panose="030F0702030302020204" pitchFamily="66" charset="0"/>
              <a:ea typeface="DengXian" panose="02010600030101010101" pitchFamily="2" charset="-122"/>
              <a:cs typeface="Arial" panose="020B0604020202020204" pitchFamily="34" charset="0"/>
            </a:endParaRPr>
          </a:p>
          <a:p>
            <a:pPr marL="342900" lvl="0" indent="-342900">
              <a:buFont typeface="Symbol" panose="05050102010706020507" pitchFamily="18" charset="2"/>
              <a:buChar char=""/>
            </a:pPr>
            <a:r>
              <a:rPr lang="cy-GB" sz="2500" dirty="0">
                <a:effectLst/>
                <a:latin typeface="Comic Sans MS" panose="030F0702030302020204" pitchFamily="66" charset="0"/>
                <a:ea typeface="DengXian" panose="02010600030101010101" pitchFamily="2" charset="-122"/>
              </a:rPr>
              <a:t>Adolygu’r sesiynau yn ystod darlithoedd, y deunyddiau a’r gweithgareddau a fydd yn cefnogi ysgrifennu aseiniadau</a:t>
            </a:r>
            <a:endParaRPr lang="en-GB" sz="2500" dirty="0">
              <a:effectLst/>
              <a:latin typeface="Comic Sans MS" panose="030F0702030302020204" pitchFamily="66" charset="0"/>
              <a:ea typeface="DengXian" panose="02010600030101010101" pitchFamily="2" charset="-122"/>
            </a:endParaRPr>
          </a:p>
          <a:p>
            <a:pPr marL="342900" lvl="0" indent="-342900">
              <a:buFont typeface="Symbol" panose="05050102010706020507" pitchFamily="18" charset="2"/>
              <a:buChar char=""/>
            </a:pPr>
            <a:r>
              <a:rPr lang="cy-GB" sz="2500" dirty="0">
                <a:effectLst/>
                <a:latin typeface="Comic Sans MS" panose="030F0702030302020204" pitchFamily="66" charset="0"/>
                <a:ea typeface="DengXian" panose="02010600030101010101" pitchFamily="2" charset="-122"/>
              </a:rPr>
              <a:t>Edrych ar beth o’r llenyddiaeth berthnasol</a:t>
            </a:r>
            <a:endParaRPr lang="en-GB" sz="2500" dirty="0">
              <a:effectLst/>
              <a:latin typeface="Comic Sans MS" panose="030F0702030302020204" pitchFamily="66" charset="0"/>
              <a:ea typeface="DengXian" panose="02010600030101010101" pitchFamily="2" charset="-122"/>
            </a:endParaRPr>
          </a:p>
          <a:p>
            <a:pPr marL="342900" lvl="0" indent="-342900">
              <a:buFont typeface="Symbol" panose="05050102010706020507" pitchFamily="18" charset="2"/>
              <a:buChar char=""/>
            </a:pPr>
            <a:r>
              <a:rPr lang="cy-GB" sz="2500" dirty="0">
                <a:effectLst/>
                <a:latin typeface="Comic Sans MS" panose="030F0702030302020204" pitchFamily="66" charset="0"/>
                <a:ea typeface="DengXian" panose="02010600030101010101" pitchFamily="2" charset="-122"/>
              </a:rPr>
              <a:t>Cwestiynau</a:t>
            </a:r>
            <a:endParaRPr lang="en-GB" sz="2500" dirty="0">
              <a:effectLst/>
              <a:latin typeface="Comic Sans MS" panose="030F0702030302020204" pitchFamily="66" charset="0"/>
              <a:ea typeface="DengXian" panose="02010600030101010101" pitchFamily="2" charset="-122"/>
            </a:endParaRPr>
          </a:p>
          <a:p>
            <a:endParaRPr lang="en-GB" dirty="0"/>
          </a:p>
        </p:txBody>
      </p:sp>
      <p:sp>
        <p:nvSpPr>
          <p:cNvPr id="4" name="Content Placeholder 3">
            <a:extLst>
              <a:ext uri="{FF2B5EF4-FFF2-40B4-BE49-F238E27FC236}">
                <a16:creationId xmlns:a16="http://schemas.microsoft.com/office/drawing/2014/main" id="{09F0A250-710E-96B6-5201-D409FB64ADC7}"/>
              </a:ext>
            </a:extLst>
          </p:cNvPr>
          <p:cNvSpPr>
            <a:spLocks noGrp="1"/>
          </p:cNvSpPr>
          <p:nvPr>
            <p:ph sz="half" idx="2"/>
          </p:nvPr>
        </p:nvSpPr>
        <p:spPr>
          <a:xfrm>
            <a:off x="4572000" y="1007110"/>
            <a:ext cx="4259580" cy="4593590"/>
          </a:xfrm>
        </p:spPr>
        <p:txBody>
          <a:bodyPr>
            <a:normAutofit fontScale="55000" lnSpcReduction="20000"/>
          </a:bodyPr>
          <a:lstStyle/>
          <a:p>
            <a:pPr>
              <a:lnSpc>
                <a:spcPct val="107000"/>
              </a:lnSpc>
              <a:spcAft>
                <a:spcPts val="800"/>
              </a:spcAft>
            </a:pPr>
            <a:r>
              <a:rPr lang="en-GB" sz="2500" u="sng" dirty="0">
                <a:effectLst/>
                <a:latin typeface="Comic Sans MS" panose="030F0702030302020204" pitchFamily="66" charset="0"/>
                <a:ea typeface="DengXian" panose="02010600030101010101" pitchFamily="2" charset="-122"/>
                <a:cs typeface="Calibri" panose="020F0502020204030204" pitchFamily="34" charset="0"/>
              </a:rPr>
              <a:t>Part 1: Start at my feet </a:t>
            </a:r>
            <a:endParaRPr lang="en-GB" sz="2500" dirty="0">
              <a:effectLst/>
              <a:latin typeface="Comic Sans MS" panose="030F0702030302020204" pitchFamily="66" charset="0"/>
              <a:ea typeface="DengXian" panose="02010600030101010101" pitchFamily="2" charset="-122"/>
              <a:cs typeface="Arial" panose="020B0604020202020204" pitchFamily="34" charset="0"/>
            </a:endParaRPr>
          </a:p>
          <a:p>
            <a:pPr marL="342900" lvl="0" indent="-342900">
              <a:buFont typeface="Symbol" panose="05050102010706020507" pitchFamily="18" charset="2"/>
              <a:buChar char=""/>
            </a:pPr>
            <a:r>
              <a:rPr lang="en-GB" sz="2500" dirty="0">
                <a:effectLst/>
                <a:latin typeface="Comic Sans MS" panose="030F0702030302020204" pitchFamily="66" charset="0"/>
                <a:ea typeface="DengXian" panose="02010600030101010101" pitchFamily="2" charset="-122"/>
                <a:cs typeface="Calibri" panose="020F0502020204030204" pitchFamily="34" charset="0"/>
              </a:rPr>
              <a:t>Find out about a school and its community</a:t>
            </a:r>
            <a:endParaRPr lang="en-GB" sz="2500" dirty="0">
              <a:effectLst/>
              <a:latin typeface="Comic Sans MS" panose="030F0702030302020204" pitchFamily="66" charset="0"/>
              <a:ea typeface="DengXian" panose="02010600030101010101" pitchFamily="2" charset="-122"/>
            </a:endParaRPr>
          </a:p>
          <a:p>
            <a:pPr marL="342900" lvl="0" indent="-342900">
              <a:buFont typeface="Symbol" panose="05050102010706020507" pitchFamily="18" charset="2"/>
              <a:buChar char=""/>
            </a:pPr>
            <a:r>
              <a:rPr lang="en-GB" sz="2500" dirty="0">
                <a:effectLst/>
                <a:latin typeface="Comic Sans MS" panose="030F0702030302020204" pitchFamily="66" charset="0"/>
                <a:ea typeface="Times New Roman" panose="02020603050405020304" pitchFamily="18" charset="0"/>
                <a:cs typeface="Calibri" panose="020F0502020204030204" pitchFamily="34" charset="0"/>
              </a:rPr>
              <a:t>An introduction to the knowledge and skills needed to understand the nature of the community in which a school is placed</a:t>
            </a:r>
            <a:endParaRPr lang="en-GB" sz="2500" dirty="0">
              <a:effectLst/>
              <a:latin typeface="Comic Sans MS" panose="030F0702030302020204" pitchFamily="66" charset="0"/>
              <a:ea typeface="DengXian" panose="02010600030101010101" pitchFamily="2" charset="-122"/>
            </a:endParaRPr>
          </a:p>
          <a:p>
            <a:pPr marL="238760" indent="228600"/>
            <a:r>
              <a:rPr lang="en-GB" sz="2500" dirty="0">
                <a:effectLst/>
                <a:latin typeface="Comic Sans MS" panose="030F0702030302020204" pitchFamily="66" charset="0"/>
                <a:ea typeface="DengXian" panose="02010600030101010101" pitchFamily="2" charset="-122"/>
                <a:cs typeface="Calibri" panose="020F0502020204030204" pitchFamily="34" charset="0"/>
              </a:rPr>
              <a:t> </a:t>
            </a:r>
            <a:endParaRPr lang="en-GB" sz="2500" dirty="0">
              <a:effectLst/>
              <a:latin typeface="Comic Sans MS" panose="030F0702030302020204" pitchFamily="66" charset="0"/>
              <a:ea typeface="DengXian" panose="02010600030101010101" pitchFamily="2" charset="-122"/>
            </a:endParaRPr>
          </a:p>
          <a:p>
            <a:pPr>
              <a:lnSpc>
                <a:spcPct val="107000"/>
              </a:lnSpc>
              <a:spcAft>
                <a:spcPts val="800"/>
              </a:spcAft>
            </a:pPr>
            <a:r>
              <a:rPr lang="en-GB" sz="2500" u="sng" dirty="0">
                <a:effectLst/>
                <a:latin typeface="Comic Sans MS" panose="030F0702030302020204" pitchFamily="66" charset="0"/>
                <a:ea typeface="DengXian" panose="02010600030101010101" pitchFamily="2" charset="-122"/>
                <a:cs typeface="Calibri" panose="020F0502020204030204" pitchFamily="34" charset="0"/>
              </a:rPr>
              <a:t>Part 2: Start at my feet (continued)</a:t>
            </a:r>
            <a:endParaRPr lang="en-GB" sz="2500" dirty="0">
              <a:effectLst/>
              <a:latin typeface="Comic Sans MS" panose="030F0702030302020204" pitchFamily="66" charset="0"/>
              <a:ea typeface="DengXian" panose="02010600030101010101" pitchFamily="2" charset="-122"/>
              <a:cs typeface="Arial" panose="020B0604020202020204" pitchFamily="34" charset="0"/>
            </a:endParaRPr>
          </a:p>
          <a:p>
            <a:pPr marL="342900" lvl="0" indent="-342900">
              <a:buFont typeface="Symbol" panose="05050102010706020507" pitchFamily="18" charset="2"/>
              <a:buChar char=""/>
            </a:pPr>
            <a:r>
              <a:rPr lang="en-GB" sz="2500" dirty="0">
                <a:effectLst/>
                <a:latin typeface="Comic Sans MS" panose="030F0702030302020204" pitchFamily="66" charset="0"/>
                <a:ea typeface="DengXian" panose="02010600030101010101" pitchFamily="2" charset="-122"/>
                <a:cs typeface="Calibri" panose="020F0502020204030204" pitchFamily="34" charset="0"/>
              </a:rPr>
              <a:t>Make a poster</a:t>
            </a:r>
            <a:endParaRPr lang="en-GB" sz="2500" dirty="0">
              <a:effectLst/>
              <a:latin typeface="Comic Sans MS" panose="030F0702030302020204" pitchFamily="66" charset="0"/>
              <a:ea typeface="DengXian" panose="02010600030101010101" pitchFamily="2" charset="-122"/>
            </a:endParaRPr>
          </a:p>
          <a:p>
            <a:pPr>
              <a:lnSpc>
                <a:spcPct val="107000"/>
              </a:lnSpc>
              <a:spcAft>
                <a:spcPts val="800"/>
              </a:spcAft>
            </a:pPr>
            <a:endParaRPr lang="en-GB" sz="2500" dirty="0">
              <a:effectLst/>
              <a:latin typeface="Comic Sans MS" panose="030F0702030302020204" pitchFamily="66" charset="0"/>
              <a:ea typeface="DengXian" panose="02010600030101010101" pitchFamily="2" charset="-122"/>
              <a:cs typeface="Arial" panose="020B0604020202020204" pitchFamily="34" charset="0"/>
            </a:endParaRPr>
          </a:p>
          <a:p>
            <a:pPr>
              <a:lnSpc>
                <a:spcPct val="107000"/>
              </a:lnSpc>
              <a:spcAft>
                <a:spcPts val="800"/>
              </a:spcAft>
            </a:pPr>
            <a:r>
              <a:rPr lang="en-GB" sz="2500" u="sng" dirty="0">
                <a:effectLst/>
                <a:latin typeface="Comic Sans MS" panose="030F0702030302020204" pitchFamily="66" charset="0"/>
                <a:ea typeface="DengXian" panose="02010600030101010101" pitchFamily="2" charset="-122"/>
                <a:cs typeface="Calibri" panose="020F0502020204030204" pitchFamily="34" charset="0"/>
              </a:rPr>
              <a:t>Part 3: Assignment support</a:t>
            </a:r>
            <a:endParaRPr lang="en-GB" sz="2500" dirty="0">
              <a:effectLst/>
              <a:latin typeface="Comic Sans MS" panose="030F0702030302020204" pitchFamily="66" charset="0"/>
              <a:ea typeface="DengXian" panose="02010600030101010101" pitchFamily="2" charset="-122"/>
              <a:cs typeface="Arial" panose="020B0604020202020204" pitchFamily="34" charset="0"/>
            </a:endParaRPr>
          </a:p>
          <a:p>
            <a:pPr marL="342900" lvl="0" indent="-342900">
              <a:buFont typeface="Symbol" panose="05050102010706020507" pitchFamily="18" charset="2"/>
              <a:buChar char=""/>
            </a:pPr>
            <a:r>
              <a:rPr lang="en-GB" sz="2500" dirty="0">
                <a:effectLst/>
                <a:latin typeface="Comic Sans MS" panose="030F0702030302020204" pitchFamily="66" charset="0"/>
                <a:ea typeface="DengXian" panose="02010600030101010101" pitchFamily="2" charset="-122"/>
                <a:cs typeface="Calibri" panose="020F0502020204030204" pitchFamily="34" charset="0"/>
              </a:rPr>
              <a:t>Review the sessions during lectures, the materials and the activities that will support assignment writing</a:t>
            </a:r>
            <a:endParaRPr lang="en-GB" sz="2500" dirty="0">
              <a:effectLst/>
              <a:latin typeface="Comic Sans MS" panose="030F0702030302020204" pitchFamily="66" charset="0"/>
              <a:ea typeface="DengXian" panose="02010600030101010101" pitchFamily="2" charset="-122"/>
            </a:endParaRPr>
          </a:p>
          <a:p>
            <a:pPr marL="342900" lvl="0" indent="-342900">
              <a:buFont typeface="Symbol" panose="05050102010706020507" pitchFamily="18" charset="2"/>
              <a:buChar char=""/>
            </a:pPr>
            <a:r>
              <a:rPr lang="en-GB" sz="2500" dirty="0">
                <a:effectLst/>
                <a:latin typeface="Comic Sans MS" panose="030F0702030302020204" pitchFamily="66" charset="0"/>
                <a:ea typeface="DengXian" panose="02010600030101010101" pitchFamily="2" charset="-122"/>
                <a:cs typeface="Calibri" panose="020F0502020204030204" pitchFamily="34" charset="0"/>
              </a:rPr>
              <a:t>Look at some of the relevant literature</a:t>
            </a:r>
            <a:endParaRPr lang="en-GB" sz="2500" dirty="0">
              <a:effectLst/>
              <a:latin typeface="Comic Sans MS" panose="030F0702030302020204" pitchFamily="66" charset="0"/>
              <a:ea typeface="DengXian" panose="02010600030101010101" pitchFamily="2" charset="-122"/>
            </a:endParaRPr>
          </a:p>
          <a:p>
            <a:pPr marL="342900" lvl="0" indent="-342900">
              <a:buFont typeface="Symbol" panose="05050102010706020507" pitchFamily="18" charset="2"/>
              <a:buChar char=""/>
            </a:pPr>
            <a:r>
              <a:rPr lang="en-GB" sz="2500" dirty="0">
                <a:effectLst/>
                <a:latin typeface="Comic Sans MS" panose="030F0702030302020204" pitchFamily="66" charset="0"/>
                <a:ea typeface="DengXian" panose="02010600030101010101" pitchFamily="2" charset="-122"/>
                <a:cs typeface="Calibri" panose="020F0502020204030204" pitchFamily="34" charset="0"/>
              </a:rPr>
              <a:t>Questions</a:t>
            </a:r>
            <a:endParaRPr lang="en-GB" sz="2500" dirty="0">
              <a:effectLst/>
              <a:latin typeface="Comic Sans MS" panose="030F0702030302020204" pitchFamily="66" charset="0"/>
              <a:ea typeface="DengXian" panose="02010600030101010101" pitchFamily="2" charset="-122"/>
            </a:endParaRPr>
          </a:p>
          <a:p>
            <a:endParaRPr lang="en-GB" dirty="0"/>
          </a:p>
        </p:txBody>
      </p:sp>
    </p:spTree>
    <p:extLst>
      <p:ext uri="{BB962C8B-B14F-4D97-AF65-F5344CB8AC3E}">
        <p14:creationId xmlns:p14="http://schemas.microsoft.com/office/powerpoint/2010/main" val="7498260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5" name="Text Placeholder 4"/>
          <p:cNvSpPr>
            <a:spLocks noGrp="1"/>
          </p:cNvSpPr>
          <p:nvPr>
            <p:ph type="body" sz="quarter" idx="3"/>
          </p:nvPr>
        </p:nvSpPr>
        <p:spPr>
          <a:xfrm>
            <a:off x="225091" y="2445025"/>
            <a:ext cx="2945958" cy="2019300"/>
          </a:xfrm>
        </p:spPr>
        <p:txBody>
          <a:bodyPr>
            <a:normAutofit fontScale="92500"/>
          </a:bodyPr>
          <a:lstStyle/>
          <a:p>
            <a:pPr algn="ctr"/>
            <a:r>
              <a:rPr lang="en-GB" dirty="0">
                <a:latin typeface="Comic Sans MS" panose="030F0702030302020204" pitchFamily="66" charset="0"/>
              </a:rPr>
              <a:t>There is a weight of research to show that schools and communities working together is highly beneficial for pupils</a:t>
            </a:r>
          </a:p>
        </p:txBody>
      </p:sp>
      <p:sp>
        <p:nvSpPr>
          <p:cNvPr id="9" name="Content Placeholder 3"/>
          <p:cNvSpPr>
            <a:spLocks noGrp="1"/>
          </p:cNvSpPr>
          <p:nvPr>
            <p:ph sz="half" idx="2"/>
          </p:nvPr>
        </p:nvSpPr>
        <p:spPr>
          <a:xfrm>
            <a:off x="796919" y="443976"/>
            <a:ext cx="7638421" cy="867550"/>
          </a:xfrm>
        </p:spPr>
        <p:txBody>
          <a:bodyPr>
            <a:noAutofit/>
          </a:bodyPr>
          <a:lstStyle/>
          <a:p>
            <a:pPr marL="0" indent="0" algn="ctr">
              <a:buNone/>
            </a:pPr>
            <a:r>
              <a:rPr lang="en-GB" sz="2400" dirty="0">
                <a:latin typeface="Comic Sans MS" panose="030F0702030302020204" pitchFamily="66" charset="0"/>
              </a:rPr>
              <a:t>What effective strategies can schools employ to promote social capital within families and the wider community? </a:t>
            </a:r>
          </a:p>
        </p:txBody>
      </p:sp>
      <p:sp>
        <p:nvSpPr>
          <p:cNvPr id="2" name="TextBox 1"/>
          <p:cNvSpPr txBox="1"/>
          <p:nvPr/>
        </p:nvSpPr>
        <p:spPr>
          <a:xfrm>
            <a:off x="3657600" y="1954392"/>
            <a:ext cx="1818703" cy="707886"/>
          </a:xfrm>
          <a:prstGeom prst="rect">
            <a:avLst/>
          </a:prstGeom>
          <a:solidFill>
            <a:schemeClr val="accent1">
              <a:lumMod val="40000"/>
              <a:lumOff val="60000"/>
            </a:schemeClr>
          </a:solidFill>
          <a:ln>
            <a:solidFill>
              <a:schemeClr val="accent1"/>
            </a:solidFill>
          </a:ln>
        </p:spPr>
        <p:txBody>
          <a:bodyPr wrap="square" rtlCol="0">
            <a:spAutoFit/>
          </a:bodyPr>
          <a:lstStyle/>
          <a:p>
            <a:pPr algn="ctr"/>
            <a:r>
              <a:rPr lang="en-GB" sz="2000" dirty="0">
                <a:latin typeface="Comic Sans MS" panose="030F0702030302020204" pitchFamily="66" charset="0"/>
              </a:rPr>
              <a:t>Trusting relationships </a:t>
            </a:r>
          </a:p>
        </p:txBody>
      </p:sp>
      <p:sp>
        <p:nvSpPr>
          <p:cNvPr id="4" name="TextBox 3"/>
          <p:cNvSpPr txBox="1"/>
          <p:nvPr/>
        </p:nvSpPr>
        <p:spPr>
          <a:xfrm>
            <a:off x="6802280" y="3853416"/>
            <a:ext cx="1792586" cy="1200329"/>
          </a:xfrm>
          <a:prstGeom prst="rect">
            <a:avLst/>
          </a:prstGeom>
          <a:solidFill>
            <a:schemeClr val="accent1">
              <a:lumMod val="40000"/>
              <a:lumOff val="60000"/>
            </a:schemeClr>
          </a:solidFill>
          <a:ln>
            <a:solidFill>
              <a:schemeClr val="accent1"/>
            </a:solidFill>
          </a:ln>
        </p:spPr>
        <p:txBody>
          <a:bodyPr wrap="square" rtlCol="0">
            <a:spAutoFit/>
          </a:bodyPr>
          <a:lstStyle/>
          <a:p>
            <a:pPr algn="ctr"/>
            <a:r>
              <a:rPr lang="en-GB" dirty="0">
                <a:latin typeface="Comic Sans MS" panose="030F0702030302020204" pitchFamily="66" charset="0"/>
              </a:rPr>
              <a:t>Pastoral teams and</a:t>
            </a:r>
          </a:p>
          <a:p>
            <a:pPr algn="ctr"/>
            <a:r>
              <a:rPr lang="en-GB" dirty="0">
                <a:latin typeface="Comic Sans MS" panose="030F0702030302020204" pitchFamily="66" charset="0"/>
              </a:rPr>
              <a:t> informal learning </a:t>
            </a:r>
          </a:p>
        </p:txBody>
      </p:sp>
      <p:sp>
        <p:nvSpPr>
          <p:cNvPr id="6" name="TextBox 5"/>
          <p:cNvSpPr txBox="1"/>
          <p:nvPr/>
        </p:nvSpPr>
        <p:spPr>
          <a:xfrm>
            <a:off x="3865015" y="3698825"/>
            <a:ext cx="1502228" cy="707886"/>
          </a:xfrm>
          <a:prstGeom prst="rect">
            <a:avLst/>
          </a:prstGeom>
          <a:solidFill>
            <a:schemeClr val="accent1">
              <a:lumMod val="40000"/>
              <a:lumOff val="60000"/>
            </a:schemeClr>
          </a:solidFill>
          <a:ln>
            <a:solidFill>
              <a:schemeClr val="accent1"/>
            </a:solidFill>
          </a:ln>
        </p:spPr>
        <p:txBody>
          <a:bodyPr wrap="square" rtlCol="0">
            <a:spAutoFit/>
          </a:bodyPr>
          <a:lstStyle/>
          <a:p>
            <a:pPr algn="ctr"/>
            <a:r>
              <a:rPr lang="en-GB" sz="2000" dirty="0">
                <a:latin typeface="Comic Sans MS" panose="030F0702030302020204" pitchFamily="66" charset="0"/>
              </a:rPr>
              <a:t>Access to</a:t>
            </a:r>
          </a:p>
          <a:p>
            <a:pPr algn="ctr"/>
            <a:r>
              <a:rPr lang="en-GB" sz="2000" dirty="0">
                <a:latin typeface="Comic Sans MS" panose="030F0702030302020204" pitchFamily="66" charset="0"/>
              </a:rPr>
              <a:t> resources </a:t>
            </a:r>
          </a:p>
        </p:txBody>
      </p:sp>
      <p:sp>
        <p:nvSpPr>
          <p:cNvPr id="7" name="TextBox 6"/>
          <p:cNvSpPr txBox="1"/>
          <p:nvPr/>
        </p:nvSpPr>
        <p:spPr>
          <a:xfrm>
            <a:off x="6449406" y="2120806"/>
            <a:ext cx="1818703" cy="923330"/>
          </a:xfrm>
          <a:prstGeom prst="rect">
            <a:avLst/>
          </a:prstGeom>
          <a:solidFill>
            <a:schemeClr val="accent1">
              <a:lumMod val="40000"/>
              <a:lumOff val="60000"/>
            </a:schemeClr>
          </a:solidFill>
          <a:ln>
            <a:solidFill>
              <a:schemeClr val="accent1"/>
            </a:solidFill>
          </a:ln>
        </p:spPr>
        <p:txBody>
          <a:bodyPr wrap="square" rtlCol="0">
            <a:spAutoFit/>
          </a:bodyPr>
          <a:lstStyle/>
          <a:p>
            <a:pPr algn="ctr"/>
            <a:r>
              <a:rPr lang="en-GB" dirty="0">
                <a:latin typeface="Comic Sans MS" panose="030F0702030302020204" pitchFamily="66" charset="0"/>
              </a:rPr>
              <a:t>Promoting community leadership </a:t>
            </a:r>
          </a:p>
        </p:txBody>
      </p:sp>
      <p:sp>
        <p:nvSpPr>
          <p:cNvPr id="10" name="TextBox 9"/>
          <p:cNvSpPr txBox="1"/>
          <p:nvPr/>
        </p:nvSpPr>
        <p:spPr>
          <a:xfrm>
            <a:off x="4616129" y="5329987"/>
            <a:ext cx="2570620" cy="707886"/>
          </a:xfrm>
          <a:prstGeom prst="rect">
            <a:avLst/>
          </a:prstGeom>
          <a:solidFill>
            <a:schemeClr val="accent1">
              <a:lumMod val="40000"/>
              <a:lumOff val="60000"/>
            </a:schemeClr>
          </a:solidFill>
          <a:ln>
            <a:solidFill>
              <a:schemeClr val="accent1"/>
            </a:solidFill>
          </a:ln>
        </p:spPr>
        <p:txBody>
          <a:bodyPr wrap="square" rtlCol="0">
            <a:spAutoFit/>
          </a:bodyPr>
          <a:lstStyle/>
          <a:p>
            <a:pPr algn="ctr"/>
            <a:r>
              <a:rPr lang="en-GB" sz="2000" dirty="0">
                <a:latin typeface="Comic Sans MS" panose="030F0702030302020204" pitchFamily="66" charset="0"/>
              </a:rPr>
              <a:t>A community-based </a:t>
            </a:r>
          </a:p>
          <a:p>
            <a:pPr algn="ctr"/>
            <a:r>
              <a:rPr lang="en-GB" sz="2000" dirty="0">
                <a:latin typeface="Comic Sans MS" panose="030F0702030302020204" pitchFamily="66" charset="0"/>
              </a:rPr>
              <a:t>curriculum </a:t>
            </a:r>
          </a:p>
        </p:txBody>
      </p:sp>
    </p:spTree>
    <p:extLst>
      <p:ext uri="{BB962C8B-B14F-4D97-AF65-F5344CB8AC3E}">
        <p14:creationId xmlns:p14="http://schemas.microsoft.com/office/powerpoint/2010/main" val="4247455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fade">
                                      <p:cBhvr>
                                        <p:cTn id="35" dur="1000"/>
                                        <p:tgtEl>
                                          <p:spTgt spid="10"/>
                                        </p:tgtEl>
                                      </p:cBhvr>
                                    </p:animEffect>
                                    <p:anim calcmode="lin" valueType="num">
                                      <p:cBhvr>
                                        <p:cTn id="36" dur="1000" fill="hold"/>
                                        <p:tgtEl>
                                          <p:spTgt spid="10"/>
                                        </p:tgtEl>
                                        <p:attrNameLst>
                                          <p:attrName>ppt_x</p:attrName>
                                        </p:attrNameLst>
                                      </p:cBhvr>
                                      <p:tavLst>
                                        <p:tav tm="0">
                                          <p:val>
                                            <p:strVal val="#ppt_x"/>
                                          </p:val>
                                        </p:tav>
                                        <p:tav tm="100000">
                                          <p:val>
                                            <p:strVal val="#ppt_x"/>
                                          </p:val>
                                        </p:tav>
                                      </p:tavLst>
                                    </p:anim>
                                    <p:anim calcmode="lin" valueType="num">
                                      <p:cBhvr>
                                        <p:cTn id="37"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6" grpId="0" animBg="1"/>
      <p:bldP spid="7" grpId="0" animBg="1"/>
      <p:bldP spid="10"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5" name="Text Placeholder 4"/>
          <p:cNvSpPr>
            <a:spLocks noGrp="1"/>
          </p:cNvSpPr>
          <p:nvPr>
            <p:ph type="body" sz="quarter" idx="3"/>
          </p:nvPr>
        </p:nvSpPr>
        <p:spPr>
          <a:xfrm>
            <a:off x="1591148" y="1105187"/>
            <a:ext cx="6029911" cy="617934"/>
          </a:xfrm>
        </p:spPr>
        <p:txBody>
          <a:bodyPr>
            <a:noAutofit/>
          </a:bodyPr>
          <a:lstStyle/>
          <a:p>
            <a:pPr algn="ctr"/>
            <a:r>
              <a:rPr lang="en-GB" dirty="0">
                <a:latin typeface="Comic Sans MS" panose="030F0702030302020204" pitchFamily="66" charset="0"/>
              </a:rPr>
              <a:t>Mae </a:t>
            </a:r>
            <a:r>
              <a:rPr lang="en-GB" dirty="0" err="1">
                <a:latin typeface="Comic Sans MS" panose="030F0702030302020204" pitchFamily="66" charset="0"/>
              </a:rPr>
              <a:t>yna</a:t>
            </a:r>
            <a:r>
              <a:rPr lang="en-GB" dirty="0">
                <a:latin typeface="Comic Sans MS" panose="030F0702030302020204" pitchFamily="66" charset="0"/>
              </a:rPr>
              <a:t> </a:t>
            </a:r>
            <a:r>
              <a:rPr lang="en-GB" dirty="0" err="1">
                <a:latin typeface="Comic Sans MS" panose="030F0702030302020204" pitchFamily="66" charset="0"/>
              </a:rPr>
              <a:t>gorff</a:t>
            </a:r>
            <a:r>
              <a:rPr lang="en-GB" dirty="0">
                <a:latin typeface="Comic Sans MS" panose="030F0702030302020204" pitchFamily="66" charset="0"/>
              </a:rPr>
              <a:t> o </a:t>
            </a:r>
            <a:r>
              <a:rPr lang="en-GB" dirty="0" err="1">
                <a:latin typeface="Comic Sans MS" panose="030F0702030302020204" pitchFamily="66" charset="0"/>
              </a:rPr>
              <a:t>ymchwil</a:t>
            </a:r>
            <a:r>
              <a:rPr lang="en-GB" dirty="0">
                <a:latin typeface="Comic Sans MS" panose="030F0702030302020204" pitchFamily="66" charset="0"/>
              </a:rPr>
              <a:t> i </a:t>
            </a:r>
            <a:r>
              <a:rPr lang="en-GB" dirty="0" err="1">
                <a:latin typeface="Comic Sans MS" panose="030F0702030302020204" pitchFamily="66" charset="0"/>
              </a:rPr>
              <a:t>ddangos</a:t>
            </a:r>
            <a:r>
              <a:rPr lang="en-GB" dirty="0">
                <a:latin typeface="Comic Sans MS" panose="030F0702030302020204" pitchFamily="66" charset="0"/>
              </a:rPr>
              <a:t> bod </a:t>
            </a:r>
            <a:r>
              <a:rPr lang="en-GB" dirty="0" err="1">
                <a:latin typeface="Comic Sans MS" panose="030F0702030302020204" pitchFamily="66" charset="0"/>
              </a:rPr>
              <a:t>ysgolion</a:t>
            </a:r>
            <a:r>
              <a:rPr lang="en-GB" dirty="0">
                <a:latin typeface="Comic Sans MS" panose="030F0702030302020204" pitchFamily="66" charset="0"/>
              </a:rPr>
              <a:t> a </a:t>
            </a:r>
            <a:r>
              <a:rPr lang="en-GB" dirty="0" err="1">
                <a:latin typeface="Comic Sans MS" panose="030F0702030302020204" pitchFamily="66" charset="0"/>
              </a:rPr>
              <a:t>chymunedau</a:t>
            </a:r>
            <a:r>
              <a:rPr lang="en-GB" dirty="0">
                <a:latin typeface="Comic Sans MS" panose="030F0702030302020204" pitchFamily="66" charset="0"/>
              </a:rPr>
              <a:t> </a:t>
            </a:r>
            <a:r>
              <a:rPr lang="en-GB" dirty="0" err="1">
                <a:latin typeface="Comic Sans MS" panose="030F0702030302020204" pitchFamily="66" charset="0"/>
              </a:rPr>
              <a:t>sy’n</a:t>
            </a:r>
            <a:r>
              <a:rPr lang="en-GB" dirty="0">
                <a:latin typeface="Comic Sans MS" panose="030F0702030302020204" pitchFamily="66" charset="0"/>
              </a:rPr>
              <a:t> </a:t>
            </a:r>
            <a:r>
              <a:rPr lang="en-GB" dirty="0" err="1">
                <a:latin typeface="Comic Sans MS" panose="030F0702030302020204" pitchFamily="66" charset="0"/>
              </a:rPr>
              <a:t>gweithio</a:t>
            </a:r>
            <a:r>
              <a:rPr lang="en-GB" dirty="0">
                <a:latin typeface="Comic Sans MS" panose="030F0702030302020204" pitchFamily="66" charset="0"/>
              </a:rPr>
              <a:t> </a:t>
            </a:r>
            <a:r>
              <a:rPr lang="en-GB" dirty="0" err="1">
                <a:latin typeface="Comic Sans MS" panose="030F0702030302020204" pitchFamily="66" charset="0"/>
              </a:rPr>
              <a:t>gyda’i</a:t>
            </a:r>
            <a:r>
              <a:rPr lang="en-GB" dirty="0">
                <a:latin typeface="Comic Sans MS" panose="030F0702030302020204" pitchFamily="66" charset="0"/>
              </a:rPr>
              <a:t> </a:t>
            </a:r>
            <a:r>
              <a:rPr lang="en-GB" dirty="0" err="1">
                <a:latin typeface="Comic Sans MS" panose="030F0702030302020204" pitchFamily="66" charset="0"/>
              </a:rPr>
              <a:t>gilydd</a:t>
            </a:r>
            <a:r>
              <a:rPr lang="en-GB" dirty="0">
                <a:latin typeface="Comic Sans MS" panose="030F0702030302020204" pitchFamily="66" charset="0"/>
              </a:rPr>
              <a:t> yn </a:t>
            </a:r>
            <a:r>
              <a:rPr lang="en-GB" dirty="0" err="1">
                <a:latin typeface="Comic Sans MS" panose="030F0702030302020204" pitchFamily="66" charset="0"/>
              </a:rPr>
              <a:t>llesol</a:t>
            </a:r>
            <a:r>
              <a:rPr lang="en-GB" dirty="0">
                <a:latin typeface="Comic Sans MS" panose="030F0702030302020204" pitchFamily="66" charset="0"/>
              </a:rPr>
              <a:t> </a:t>
            </a:r>
            <a:r>
              <a:rPr lang="en-GB" dirty="0" err="1">
                <a:latin typeface="Comic Sans MS" panose="030F0702030302020204" pitchFamily="66" charset="0"/>
              </a:rPr>
              <a:t>iawn</a:t>
            </a:r>
            <a:r>
              <a:rPr lang="en-GB" dirty="0">
                <a:latin typeface="Comic Sans MS" panose="030F0702030302020204" pitchFamily="66" charset="0"/>
              </a:rPr>
              <a:t> </a:t>
            </a:r>
            <a:r>
              <a:rPr lang="en-GB" dirty="0" err="1">
                <a:latin typeface="Comic Sans MS" panose="030F0702030302020204" pitchFamily="66" charset="0"/>
              </a:rPr>
              <a:t>i</a:t>
            </a:r>
            <a:r>
              <a:rPr lang="en-GB" dirty="0">
                <a:latin typeface="Comic Sans MS" panose="030F0702030302020204" pitchFamily="66" charset="0"/>
              </a:rPr>
              <a:t> </a:t>
            </a:r>
            <a:r>
              <a:rPr lang="en-GB" dirty="0" err="1">
                <a:latin typeface="Comic Sans MS" panose="030F0702030302020204" pitchFamily="66" charset="0"/>
              </a:rPr>
              <a:t>ddisgyblion</a:t>
            </a:r>
            <a:r>
              <a:rPr lang="en-GB" dirty="0">
                <a:latin typeface="Comic Sans MS" panose="030F0702030302020204" pitchFamily="66" charset="0"/>
              </a:rPr>
              <a:t>.</a:t>
            </a:r>
          </a:p>
        </p:txBody>
      </p:sp>
      <p:sp>
        <p:nvSpPr>
          <p:cNvPr id="9" name="Content Placeholder 3"/>
          <p:cNvSpPr>
            <a:spLocks noGrp="1"/>
          </p:cNvSpPr>
          <p:nvPr>
            <p:ph sz="half" idx="2"/>
          </p:nvPr>
        </p:nvSpPr>
        <p:spPr>
          <a:xfrm>
            <a:off x="87076" y="3236524"/>
            <a:ext cx="3169920" cy="1664657"/>
          </a:xfrm>
        </p:spPr>
        <p:txBody>
          <a:bodyPr>
            <a:noAutofit/>
          </a:bodyPr>
          <a:lstStyle/>
          <a:p>
            <a:pPr marL="0" indent="0" algn="ctr">
              <a:buNone/>
            </a:pPr>
            <a:r>
              <a:rPr lang="en-GB" sz="1800" dirty="0">
                <a:latin typeface="Comic Sans MS" panose="030F0702030302020204" pitchFamily="66" charset="0"/>
              </a:rPr>
              <a:t>Pa </a:t>
            </a:r>
            <a:r>
              <a:rPr lang="en-GB" sz="1800" dirty="0" err="1">
                <a:latin typeface="Comic Sans MS" panose="030F0702030302020204" pitchFamily="66" charset="0"/>
              </a:rPr>
              <a:t>strategaethau</a:t>
            </a:r>
            <a:r>
              <a:rPr lang="en-GB" sz="1800" dirty="0">
                <a:latin typeface="Comic Sans MS" panose="030F0702030302020204" pitchFamily="66" charset="0"/>
              </a:rPr>
              <a:t> </a:t>
            </a:r>
            <a:r>
              <a:rPr lang="en-GB" sz="1800" dirty="0" err="1">
                <a:latin typeface="Comic Sans MS" panose="030F0702030302020204" pitchFamily="66" charset="0"/>
              </a:rPr>
              <a:t>effeithiol</a:t>
            </a:r>
            <a:r>
              <a:rPr lang="en-GB" sz="1800" dirty="0">
                <a:latin typeface="Comic Sans MS" panose="030F0702030302020204" pitchFamily="66" charset="0"/>
              </a:rPr>
              <a:t> all </a:t>
            </a:r>
            <a:r>
              <a:rPr lang="en-GB" sz="1800" dirty="0" err="1">
                <a:latin typeface="Comic Sans MS" panose="030F0702030302020204" pitchFamily="66" charset="0"/>
              </a:rPr>
              <a:t>ysgolion</a:t>
            </a:r>
            <a:r>
              <a:rPr lang="en-GB" sz="1800" dirty="0">
                <a:latin typeface="Comic Sans MS" panose="030F0702030302020204" pitchFamily="66" charset="0"/>
              </a:rPr>
              <a:t> </a:t>
            </a:r>
            <a:r>
              <a:rPr lang="en-GB" sz="1800" dirty="0" err="1">
                <a:latin typeface="Comic Sans MS" panose="030F0702030302020204" pitchFamily="66" charset="0"/>
              </a:rPr>
              <a:t>eu</a:t>
            </a:r>
            <a:r>
              <a:rPr lang="en-GB" sz="1800" dirty="0">
                <a:latin typeface="Comic Sans MS" panose="030F0702030302020204" pitchFamily="66" charset="0"/>
              </a:rPr>
              <a:t> </a:t>
            </a:r>
            <a:r>
              <a:rPr lang="en-GB" sz="1800" dirty="0" err="1">
                <a:latin typeface="Comic Sans MS" panose="030F0702030302020204" pitchFamily="66" charset="0"/>
              </a:rPr>
              <a:t>defnyddio</a:t>
            </a:r>
            <a:r>
              <a:rPr lang="en-GB" sz="1800" dirty="0">
                <a:latin typeface="Comic Sans MS" panose="030F0702030302020204" pitchFamily="66" charset="0"/>
              </a:rPr>
              <a:t> i </a:t>
            </a:r>
            <a:r>
              <a:rPr lang="en-GB" sz="1800" dirty="0" err="1">
                <a:latin typeface="Comic Sans MS" panose="030F0702030302020204" pitchFamily="66" charset="0"/>
              </a:rPr>
              <a:t>hyrwyddo</a:t>
            </a:r>
            <a:r>
              <a:rPr lang="en-GB" sz="1800" dirty="0">
                <a:latin typeface="Comic Sans MS" panose="030F0702030302020204" pitchFamily="66" charset="0"/>
              </a:rPr>
              <a:t> </a:t>
            </a:r>
            <a:r>
              <a:rPr lang="en-GB" sz="1800" dirty="0" err="1">
                <a:latin typeface="Comic Sans MS" panose="030F0702030302020204" pitchFamily="66" charset="0"/>
              </a:rPr>
              <a:t>cyfalaf</a:t>
            </a:r>
            <a:r>
              <a:rPr lang="en-GB" sz="1800" dirty="0">
                <a:latin typeface="Comic Sans MS" panose="030F0702030302020204" pitchFamily="66" charset="0"/>
              </a:rPr>
              <a:t> </a:t>
            </a:r>
            <a:r>
              <a:rPr lang="en-GB" sz="1800" dirty="0" err="1">
                <a:latin typeface="Comic Sans MS" panose="030F0702030302020204" pitchFamily="66" charset="0"/>
              </a:rPr>
              <a:t>cymdeithasol</a:t>
            </a:r>
            <a:r>
              <a:rPr lang="en-GB" sz="1800" dirty="0">
                <a:latin typeface="Comic Sans MS" panose="030F0702030302020204" pitchFamily="66" charset="0"/>
              </a:rPr>
              <a:t> o </a:t>
            </a:r>
            <a:r>
              <a:rPr lang="en-GB" sz="1800" dirty="0" err="1">
                <a:latin typeface="Comic Sans MS" panose="030F0702030302020204" pitchFamily="66" charset="0"/>
              </a:rPr>
              <a:t>fewn</a:t>
            </a:r>
            <a:r>
              <a:rPr lang="en-GB" sz="1800" dirty="0">
                <a:latin typeface="Comic Sans MS" panose="030F0702030302020204" pitchFamily="66" charset="0"/>
              </a:rPr>
              <a:t> </a:t>
            </a:r>
            <a:r>
              <a:rPr lang="en-GB" sz="1800" dirty="0" err="1">
                <a:latin typeface="Comic Sans MS" panose="030F0702030302020204" pitchFamily="66" charset="0"/>
              </a:rPr>
              <a:t>teuluoedd</a:t>
            </a:r>
            <a:r>
              <a:rPr lang="en-GB" sz="1800" dirty="0">
                <a:latin typeface="Comic Sans MS" panose="030F0702030302020204" pitchFamily="66" charset="0"/>
              </a:rPr>
              <a:t> </a:t>
            </a:r>
            <a:r>
              <a:rPr lang="en-GB" sz="1800" dirty="0" err="1">
                <a:latin typeface="Comic Sans MS" panose="030F0702030302020204" pitchFamily="66" charset="0"/>
              </a:rPr>
              <a:t>a’r</a:t>
            </a:r>
            <a:r>
              <a:rPr lang="en-GB" sz="1800" dirty="0">
                <a:latin typeface="Comic Sans MS" panose="030F0702030302020204" pitchFamily="66" charset="0"/>
              </a:rPr>
              <a:t> </a:t>
            </a:r>
            <a:r>
              <a:rPr lang="en-GB" sz="1800" dirty="0" err="1">
                <a:latin typeface="Comic Sans MS" panose="030F0702030302020204" pitchFamily="66" charset="0"/>
              </a:rPr>
              <a:t>gymuned</a:t>
            </a:r>
            <a:r>
              <a:rPr lang="en-GB" sz="1800" dirty="0">
                <a:latin typeface="Comic Sans MS" panose="030F0702030302020204" pitchFamily="66" charset="0"/>
              </a:rPr>
              <a:t> </a:t>
            </a:r>
            <a:r>
              <a:rPr lang="en-GB" sz="1800" dirty="0" err="1">
                <a:latin typeface="Comic Sans MS" panose="030F0702030302020204" pitchFamily="66" charset="0"/>
              </a:rPr>
              <a:t>ehangach</a:t>
            </a:r>
            <a:r>
              <a:rPr lang="en-GB" sz="1800" dirty="0"/>
              <a:t>? </a:t>
            </a:r>
          </a:p>
        </p:txBody>
      </p:sp>
      <p:sp>
        <p:nvSpPr>
          <p:cNvPr id="2" name="TextBox 1"/>
          <p:cNvSpPr txBox="1"/>
          <p:nvPr/>
        </p:nvSpPr>
        <p:spPr>
          <a:xfrm>
            <a:off x="3501213" y="2405527"/>
            <a:ext cx="2364377" cy="830997"/>
          </a:xfrm>
          <a:prstGeom prst="rect">
            <a:avLst/>
          </a:prstGeom>
          <a:solidFill>
            <a:schemeClr val="accent1">
              <a:lumMod val="40000"/>
              <a:lumOff val="60000"/>
            </a:schemeClr>
          </a:solidFill>
          <a:ln>
            <a:solidFill>
              <a:schemeClr val="accent1"/>
            </a:solidFill>
          </a:ln>
        </p:spPr>
        <p:txBody>
          <a:bodyPr wrap="square" rtlCol="0">
            <a:spAutoFit/>
          </a:bodyPr>
          <a:lstStyle/>
          <a:p>
            <a:pPr algn="ctr"/>
            <a:r>
              <a:rPr lang="en-GB" sz="2400" dirty="0" err="1">
                <a:latin typeface="Comic Sans MS" panose="030F0702030302020204" pitchFamily="66" charset="0"/>
              </a:rPr>
              <a:t>Perthnasau</a:t>
            </a:r>
            <a:r>
              <a:rPr lang="en-GB" sz="2400" dirty="0">
                <a:latin typeface="Comic Sans MS" panose="030F0702030302020204" pitchFamily="66" charset="0"/>
              </a:rPr>
              <a:t> </a:t>
            </a:r>
            <a:r>
              <a:rPr lang="en-GB" sz="2400" dirty="0" err="1">
                <a:latin typeface="Comic Sans MS" panose="030F0702030302020204" pitchFamily="66" charset="0"/>
              </a:rPr>
              <a:t>sy’n</a:t>
            </a:r>
            <a:r>
              <a:rPr lang="en-GB" sz="2400" dirty="0">
                <a:latin typeface="Comic Sans MS" panose="030F0702030302020204" pitchFamily="66" charset="0"/>
              </a:rPr>
              <a:t> </a:t>
            </a:r>
            <a:r>
              <a:rPr lang="en-GB" sz="2400" dirty="0" err="1">
                <a:latin typeface="Comic Sans MS" panose="030F0702030302020204" pitchFamily="66" charset="0"/>
              </a:rPr>
              <a:t>ymddiried</a:t>
            </a:r>
            <a:r>
              <a:rPr lang="en-GB" sz="2400" dirty="0">
                <a:latin typeface="Comic Sans MS" panose="030F0702030302020204" pitchFamily="66" charset="0"/>
              </a:rPr>
              <a:t> </a:t>
            </a:r>
          </a:p>
        </p:txBody>
      </p:sp>
      <p:sp>
        <p:nvSpPr>
          <p:cNvPr id="4" name="TextBox 3"/>
          <p:cNvSpPr txBox="1"/>
          <p:nvPr/>
        </p:nvSpPr>
        <p:spPr>
          <a:xfrm>
            <a:off x="6623967" y="1583538"/>
            <a:ext cx="2364377" cy="707886"/>
          </a:xfrm>
          <a:prstGeom prst="rect">
            <a:avLst/>
          </a:prstGeom>
          <a:solidFill>
            <a:schemeClr val="accent1">
              <a:lumMod val="40000"/>
              <a:lumOff val="60000"/>
            </a:schemeClr>
          </a:solidFill>
          <a:ln>
            <a:solidFill>
              <a:schemeClr val="accent1"/>
            </a:solidFill>
          </a:ln>
        </p:spPr>
        <p:txBody>
          <a:bodyPr wrap="square" rtlCol="0">
            <a:spAutoFit/>
          </a:bodyPr>
          <a:lstStyle/>
          <a:p>
            <a:pPr algn="ctr"/>
            <a:r>
              <a:rPr lang="en-GB" sz="2000" dirty="0" err="1">
                <a:latin typeface="Comic Sans MS" panose="030F0702030302020204" pitchFamily="66" charset="0"/>
              </a:rPr>
              <a:t>Timau</a:t>
            </a:r>
            <a:r>
              <a:rPr lang="en-GB" sz="2000" dirty="0">
                <a:latin typeface="Comic Sans MS" panose="030F0702030302020204" pitchFamily="66" charset="0"/>
              </a:rPr>
              <a:t> </a:t>
            </a:r>
            <a:r>
              <a:rPr lang="en-GB" sz="2000" dirty="0" err="1">
                <a:latin typeface="Comic Sans MS" panose="030F0702030302020204" pitchFamily="66" charset="0"/>
              </a:rPr>
              <a:t>bugeiliol</a:t>
            </a:r>
            <a:r>
              <a:rPr lang="en-GB" sz="2000" dirty="0">
                <a:latin typeface="Comic Sans MS" panose="030F0702030302020204" pitchFamily="66" charset="0"/>
              </a:rPr>
              <a:t> a</a:t>
            </a:r>
          </a:p>
          <a:p>
            <a:pPr algn="ctr"/>
            <a:r>
              <a:rPr lang="en-GB" sz="2000" dirty="0">
                <a:latin typeface="Comic Sans MS" panose="030F0702030302020204" pitchFamily="66" charset="0"/>
              </a:rPr>
              <a:t> </a:t>
            </a:r>
            <a:r>
              <a:rPr lang="en-GB" sz="2000" dirty="0" err="1">
                <a:latin typeface="Comic Sans MS" panose="030F0702030302020204" pitchFamily="66" charset="0"/>
              </a:rPr>
              <a:t>dysgu</a:t>
            </a:r>
            <a:r>
              <a:rPr lang="en-GB" sz="2000" dirty="0">
                <a:latin typeface="Comic Sans MS" panose="030F0702030302020204" pitchFamily="66" charset="0"/>
              </a:rPr>
              <a:t> </a:t>
            </a:r>
            <a:r>
              <a:rPr lang="en-GB" sz="2000" dirty="0" err="1">
                <a:latin typeface="Comic Sans MS" panose="030F0702030302020204" pitchFamily="66" charset="0"/>
              </a:rPr>
              <a:t>anffurfiol</a:t>
            </a:r>
            <a:r>
              <a:rPr lang="en-GB" sz="2000" dirty="0">
                <a:latin typeface="Comic Sans MS" panose="030F0702030302020204" pitchFamily="66" charset="0"/>
              </a:rPr>
              <a:t> </a:t>
            </a:r>
          </a:p>
        </p:txBody>
      </p:sp>
      <p:sp>
        <p:nvSpPr>
          <p:cNvPr id="6" name="TextBox 5"/>
          <p:cNvSpPr txBox="1"/>
          <p:nvPr/>
        </p:nvSpPr>
        <p:spPr>
          <a:xfrm>
            <a:off x="3501213" y="3837466"/>
            <a:ext cx="2126660" cy="1384995"/>
          </a:xfrm>
          <a:prstGeom prst="rect">
            <a:avLst/>
          </a:prstGeom>
          <a:solidFill>
            <a:schemeClr val="accent1">
              <a:lumMod val="40000"/>
              <a:lumOff val="60000"/>
            </a:schemeClr>
          </a:solidFill>
          <a:ln>
            <a:solidFill>
              <a:schemeClr val="accent1"/>
            </a:solidFill>
          </a:ln>
        </p:spPr>
        <p:txBody>
          <a:bodyPr wrap="square" rtlCol="0">
            <a:spAutoFit/>
          </a:bodyPr>
          <a:lstStyle/>
          <a:p>
            <a:pPr algn="ctr"/>
            <a:r>
              <a:rPr lang="en-GB" sz="2800" dirty="0" err="1">
                <a:latin typeface="Comic Sans MS" panose="030F0702030302020204" pitchFamily="66" charset="0"/>
              </a:rPr>
              <a:t>Mynediad</a:t>
            </a:r>
            <a:r>
              <a:rPr lang="en-GB" sz="2800" dirty="0">
                <a:latin typeface="Comic Sans MS" panose="030F0702030302020204" pitchFamily="66" charset="0"/>
              </a:rPr>
              <a:t> at </a:t>
            </a:r>
            <a:r>
              <a:rPr lang="en-GB" sz="2800" dirty="0" err="1">
                <a:latin typeface="Comic Sans MS" panose="030F0702030302020204" pitchFamily="66" charset="0"/>
              </a:rPr>
              <a:t>adnoddau</a:t>
            </a:r>
            <a:endParaRPr lang="en-GB" sz="2800" dirty="0">
              <a:latin typeface="Comic Sans MS" panose="030F0702030302020204" pitchFamily="66" charset="0"/>
            </a:endParaRPr>
          </a:p>
        </p:txBody>
      </p:sp>
      <p:sp>
        <p:nvSpPr>
          <p:cNvPr id="7" name="TextBox 6"/>
          <p:cNvSpPr txBox="1"/>
          <p:nvPr/>
        </p:nvSpPr>
        <p:spPr>
          <a:xfrm>
            <a:off x="6623968" y="3033978"/>
            <a:ext cx="2364376" cy="1200329"/>
          </a:xfrm>
          <a:prstGeom prst="rect">
            <a:avLst/>
          </a:prstGeom>
          <a:solidFill>
            <a:schemeClr val="accent1">
              <a:lumMod val="40000"/>
              <a:lumOff val="60000"/>
            </a:schemeClr>
          </a:solidFill>
          <a:ln>
            <a:solidFill>
              <a:schemeClr val="accent1"/>
            </a:solidFill>
          </a:ln>
        </p:spPr>
        <p:txBody>
          <a:bodyPr wrap="square" rtlCol="0">
            <a:spAutoFit/>
          </a:bodyPr>
          <a:lstStyle/>
          <a:p>
            <a:pPr algn="ctr"/>
            <a:r>
              <a:rPr lang="en-GB" sz="2400" dirty="0" err="1">
                <a:latin typeface="Comic Sans MS" panose="030F0702030302020204" pitchFamily="66" charset="0"/>
              </a:rPr>
              <a:t>Hywryddo</a:t>
            </a:r>
            <a:r>
              <a:rPr lang="en-GB" sz="2400" dirty="0">
                <a:latin typeface="Comic Sans MS" panose="030F0702030302020204" pitchFamily="66" charset="0"/>
              </a:rPr>
              <a:t> </a:t>
            </a:r>
            <a:r>
              <a:rPr lang="en-GB" sz="2400" dirty="0" err="1">
                <a:latin typeface="Comic Sans MS" panose="030F0702030302020204" pitchFamily="66" charset="0"/>
              </a:rPr>
              <a:t>arweinyddiaeth</a:t>
            </a:r>
            <a:r>
              <a:rPr lang="en-GB" sz="2400" dirty="0">
                <a:latin typeface="Comic Sans MS" panose="030F0702030302020204" pitchFamily="66" charset="0"/>
              </a:rPr>
              <a:t> </a:t>
            </a:r>
            <a:r>
              <a:rPr lang="en-GB" sz="2400" dirty="0" err="1">
                <a:latin typeface="Comic Sans MS" panose="030F0702030302020204" pitchFamily="66" charset="0"/>
              </a:rPr>
              <a:t>cymunedol</a:t>
            </a:r>
            <a:endParaRPr lang="en-GB" sz="2400" dirty="0">
              <a:latin typeface="Comic Sans MS" panose="030F0702030302020204" pitchFamily="66" charset="0"/>
            </a:endParaRPr>
          </a:p>
        </p:txBody>
      </p:sp>
      <p:sp>
        <p:nvSpPr>
          <p:cNvPr id="10" name="TextBox 9"/>
          <p:cNvSpPr txBox="1"/>
          <p:nvPr/>
        </p:nvSpPr>
        <p:spPr>
          <a:xfrm>
            <a:off x="6066523" y="5292787"/>
            <a:ext cx="2364377" cy="1015663"/>
          </a:xfrm>
          <a:prstGeom prst="rect">
            <a:avLst/>
          </a:prstGeom>
          <a:solidFill>
            <a:schemeClr val="accent1">
              <a:lumMod val="40000"/>
              <a:lumOff val="60000"/>
            </a:schemeClr>
          </a:solidFill>
          <a:ln>
            <a:solidFill>
              <a:schemeClr val="accent1"/>
            </a:solidFill>
          </a:ln>
        </p:spPr>
        <p:txBody>
          <a:bodyPr wrap="square" rtlCol="0">
            <a:spAutoFit/>
          </a:bodyPr>
          <a:lstStyle/>
          <a:p>
            <a:pPr algn="ctr"/>
            <a:r>
              <a:rPr lang="en-GB" sz="2000" dirty="0" err="1">
                <a:latin typeface="Comic Sans MS" panose="030F0702030302020204" pitchFamily="66" charset="0"/>
              </a:rPr>
              <a:t>Cwricwlwm</a:t>
            </a:r>
            <a:r>
              <a:rPr lang="en-GB" sz="2000" dirty="0">
                <a:latin typeface="Comic Sans MS" panose="030F0702030302020204" pitchFamily="66" charset="0"/>
              </a:rPr>
              <a:t> </a:t>
            </a:r>
            <a:r>
              <a:rPr lang="en-GB" sz="2000" dirty="0" err="1">
                <a:latin typeface="Comic Sans MS" panose="030F0702030302020204" pitchFamily="66" charset="0"/>
              </a:rPr>
              <a:t>seiliedig</a:t>
            </a:r>
            <a:r>
              <a:rPr lang="en-GB" sz="2000" dirty="0">
                <a:latin typeface="Comic Sans MS" panose="030F0702030302020204" pitchFamily="66" charset="0"/>
              </a:rPr>
              <a:t> </a:t>
            </a:r>
            <a:r>
              <a:rPr lang="en-GB" sz="2000" dirty="0" err="1">
                <a:latin typeface="Comic Sans MS" panose="030F0702030302020204" pitchFamily="66" charset="0"/>
              </a:rPr>
              <a:t>ar</a:t>
            </a:r>
            <a:r>
              <a:rPr lang="en-GB" sz="2000" dirty="0">
                <a:latin typeface="Comic Sans MS" panose="030F0702030302020204" pitchFamily="66" charset="0"/>
              </a:rPr>
              <a:t> y </a:t>
            </a:r>
            <a:r>
              <a:rPr lang="en-GB" sz="2000" dirty="0" err="1">
                <a:latin typeface="Comic Sans MS" panose="030F0702030302020204" pitchFamily="66" charset="0"/>
              </a:rPr>
              <a:t>gymuned</a:t>
            </a:r>
            <a:endParaRPr lang="en-GB" sz="2000" dirty="0">
              <a:latin typeface="Comic Sans MS" panose="030F0702030302020204" pitchFamily="66" charset="0"/>
            </a:endParaRPr>
          </a:p>
        </p:txBody>
      </p:sp>
    </p:spTree>
    <p:extLst>
      <p:ext uri="{BB962C8B-B14F-4D97-AF65-F5344CB8AC3E}">
        <p14:creationId xmlns:p14="http://schemas.microsoft.com/office/powerpoint/2010/main" val="3590252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6" grpId="0" animBg="1"/>
      <p:bldP spid="7" grpId="0" animBg="1"/>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24739" y="330583"/>
            <a:ext cx="3868340" cy="823912"/>
          </a:xfrm>
        </p:spPr>
        <p:txBody>
          <a:bodyPr/>
          <a:lstStyle/>
          <a:p>
            <a:pPr algn="ctr"/>
            <a:r>
              <a:rPr lang="cy-GB" dirty="0">
                <a:latin typeface="Comic Sans MS" panose="030F0702030302020204" pitchFamily="66" charset="0"/>
              </a:rPr>
              <a:t>Dysgwch am gymuned leol eich ysgol PAP</a:t>
            </a:r>
          </a:p>
        </p:txBody>
      </p:sp>
      <p:sp>
        <p:nvSpPr>
          <p:cNvPr id="5" name="Text Placeholder 4"/>
          <p:cNvSpPr>
            <a:spLocks noGrp="1"/>
          </p:cNvSpPr>
          <p:nvPr>
            <p:ph type="body" sz="quarter" idx="3"/>
          </p:nvPr>
        </p:nvSpPr>
        <p:spPr>
          <a:xfrm>
            <a:off x="4750019" y="330583"/>
            <a:ext cx="3887391" cy="823912"/>
          </a:xfrm>
        </p:spPr>
        <p:txBody>
          <a:bodyPr/>
          <a:lstStyle/>
          <a:p>
            <a:pPr algn="ctr"/>
            <a:r>
              <a:rPr lang="en-GB" dirty="0">
                <a:latin typeface="Comic Sans MS" panose="030F0702030302020204" pitchFamily="66" charset="0"/>
              </a:rPr>
              <a:t>Find out about your PTE school’s local community</a:t>
            </a:r>
          </a:p>
        </p:txBody>
      </p:sp>
      <p:sp>
        <p:nvSpPr>
          <p:cNvPr id="9" name="Content Placeholder 3"/>
          <p:cNvSpPr>
            <a:spLocks noGrp="1"/>
          </p:cNvSpPr>
          <p:nvPr>
            <p:ph sz="half" idx="2"/>
          </p:nvPr>
        </p:nvSpPr>
        <p:spPr>
          <a:xfrm>
            <a:off x="5861154" y="1742514"/>
            <a:ext cx="3055818" cy="4083050"/>
          </a:xfrm>
        </p:spPr>
        <p:txBody>
          <a:bodyPr>
            <a:normAutofit fontScale="77500" lnSpcReduction="20000"/>
          </a:bodyPr>
          <a:lstStyle/>
          <a:p>
            <a:r>
              <a:rPr lang="en-GB" dirty="0">
                <a:latin typeface="Comic Sans MS" panose="030F0702030302020204" pitchFamily="66" charset="0"/>
              </a:rPr>
              <a:t>My local school</a:t>
            </a:r>
          </a:p>
          <a:p>
            <a:pPr marL="0" indent="0">
              <a:buNone/>
            </a:pPr>
            <a:r>
              <a:rPr lang="en-GB" dirty="0">
                <a:latin typeface="Comic Sans MS" panose="030F0702030302020204" pitchFamily="66" charset="0"/>
                <a:hlinkClick r:id="rId3"/>
              </a:rPr>
              <a:t>https://gov.wales/my-local-school-guide</a:t>
            </a:r>
            <a:endParaRPr lang="en-GB" dirty="0">
              <a:latin typeface="Comic Sans MS" panose="030F0702030302020204" pitchFamily="66" charset="0"/>
            </a:endParaRPr>
          </a:p>
          <a:p>
            <a:pPr marL="0" indent="0">
              <a:buNone/>
            </a:pPr>
            <a:endParaRPr lang="en-GB" dirty="0">
              <a:latin typeface="Comic Sans MS" panose="030F0702030302020204" pitchFamily="66" charset="0"/>
            </a:endParaRPr>
          </a:p>
          <a:p>
            <a:r>
              <a:rPr lang="en-GB" dirty="0">
                <a:latin typeface="Comic Sans MS" panose="030F0702030302020204" pitchFamily="66" charset="0"/>
              </a:rPr>
              <a:t>Estyn report</a:t>
            </a:r>
          </a:p>
          <a:p>
            <a:pPr marL="0" indent="0">
              <a:buNone/>
            </a:pPr>
            <a:r>
              <a:rPr lang="en-GB" dirty="0">
                <a:latin typeface="Comic Sans MS" panose="030F0702030302020204" pitchFamily="66" charset="0"/>
                <a:hlinkClick r:id="rId4"/>
              </a:rPr>
              <a:t>https://www.estyn.gov.wales/inspection</a:t>
            </a:r>
            <a:endParaRPr lang="en-GB" dirty="0">
              <a:latin typeface="Comic Sans MS" panose="030F0702030302020204" pitchFamily="66" charset="0"/>
            </a:endParaRPr>
          </a:p>
          <a:p>
            <a:pPr marL="0" indent="0">
              <a:buNone/>
            </a:pPr>
            <a:endParaRPr lang="en-GB" dirty="0">
              <a:latin typeface="Comic Sans MS" panose="030F0702030302020204" pitchFamily="66" charset="0"/>
            </a:endParaRPr>
          </a:p>
          <a:p>
            <a:r>
              <a:rPr lang="en-GB" dirty="0">
                <a:latin typeface="Comic Sans MS" panose="030F0702030302020204" pitchFamily="66" charset="0"/>
              </a:rPr>
              <a:t>The local community</a:t>
            </a:r>
          </a:p>
          <a:p>
            <a:pPr marL="0" indent="0">
              <a:buNone/>
            </a:pPr>
            <a:r>
              <a:rPr lang="en-GB" dirty="0">
                <a:latin typeface="Comic Sans MS" panose="030F0702030302020204" pitchFamily="66" charset="0"/>
              </a:rPr>
              <a:t>www.Use your initiative!!!.com</a:t>
            </a:r>
          </a:p>
        </p:txBody>
      </p:sp>
      <p:pic>
        <p:nvPicPr>
          <p:cNvPr id="6" name="Content Placeholder 5"/>
          <p:cNvPicPr>
            <a:picLocks noGrp="1" noChangeAspect="1"/>
          </p:cNvPicPr>
          <p:nvPr>
            <p:ph sz="half" idx="2"/>
          </p:nvPr>
        </p:nvPicPr>
        <p:blipFill>
          <a:blip r:embed="rId5">
            <a:extLst>
              <a:ext uri="{28A0092B-C50C-407E-A947-70E740481C1C}">
                <a14:useLocalDpi xmlns:a14="http://schemas.microsoft.com/office/drawing/2010/main" val="0"/>
              </a:ext>
            </a:extLst>
          </a:blip>
          <a:stretch>
            <a:fillRect/>
          </a:stretch>
        </p:blipFill>
        <p:spPr>
          <a:xfrm>
            <a:off x="3743183" y="1422474"/>
            <a:ext cx="2013672" cy="1342448"/>
          </a:xfrm>
          <a:ln>
            <a:solidFill>
              <a:schemeClr val="accent1"/>
            </a:solidFill>
          </a:ln>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3800639" y="3347813"/>
            <a:ext cx="1956216" cy="1191419"/>
          </a:xfrm>
          <a:prstGeom prst="rect">
            <a:avLst/>
          </a:prstGeom>
          <a:ln>
            <a:solidFill>
              <a:schemeClr val="accent1"/>
            </a:solidFill>
          </a:ln>
        </p:spPr>
      </p:pic>
      <p:sp>
        <p:nvSpPr>
          <p:cNvPr id="8" name="Content Placeholder 3">
            <a:extLst>
              <a:ext uri="{FF2B5EF4-FFF2-40B4-BE49-F238E27FC236}">
                <a16:creationId xmlns:a16="http://schemas.microsoft.com/office/drawing/2014/main" id="{C9D754F1-DC06-4C8D-9CF8-25B536F1F8DC}"/>
              </a:ext>
            </a:extLst>
          </p:cNvPr>
          <p:cNvSpPr txBox="1">
            <a:spLocks/>
          </p:cNvSpPr>
          <p:nvPr/>
        </p:nvSpPr>
        <p:spPr>
          <a:xfrm>
            <a:off x="455643" y="1742514"/>
            <a:ext cx="3055818" cy="4083050"/>
          </a:xfrm>
          <a:prstGeom prst="rect">
            <a:avLst/>
          </a:prstGeom>
        </p:spPr>
        <p:txBody>
          <a:bodyPr vert="horz" lIns="91440" tIns="45720" rIns="91440" bIns="45720" rtlCol="0">
            <a:normAutofit fontScale="77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cy-GB" dirty="0"/>
              <a:t>Fy</a:t>
            </a:r>
            <a:r>
              <a:rPr lang="cy-GB" dirty="0">
                <a:latin typeface="Comic Sans MS" panose="030F0702030302020204" pitchFamily="66" charset="0"/>
              </a:rPr>
              <a:t> ysgol leol</a:t>
            </a:r>
          </a:p>
          <a:p>
            <a:pPr marL="0" indent="0">
              <a:buFont typeface="Arial" panose="020B0604020202020204" pitchFamily="34" charset="0"/>
              <a:buNone/>
            </a:pPr>
            <a:r>
              <a:rPr lang="cy-GB" dirty="0">
                <a:latin typeface="Comic Sans MS" panose="030F0702030302020204" pitchFamily="66" charset="0"/>
                <a:hlinkClick r:id="rId3"/>
              </a:rPr>
              <a:t>https://gov.wales/my-local-school-guide</a:t>
            </a:r>
            <a:endParaRPr lang="cy-GB" dirty="0">
              <a:latin typeface="Comic Sans MS" panose="030F0702030302020204" pitchFamily="66" charset="0"/>
            </a:endParaRPr>
          </a:p>
          <a:p>
            <a:pPr marL="0" indent="0">
              <a:buFont typeface="Arial" panose="020B0604020202020204" pitchFamily="34" charset="0"/>
              <a:buNone/>
            </a:pPr>
            <a:endParaRPr lang="cy-GB" dirty="0">
              <a:latin typeface="Comic Sans MS" panose="030F0702030302020204" pitchFamily="66" charset="0"/>
            </a:endParaRPr>
          </a:p>
          <a:p>
            <a:r>
              <a:rPr lang="cy-GB" dirty="0">
                <a:latin typeface="Comic Sans MS" panose="030F0702030302020204" pitchFamily="66" charset="0"/>
              </a:rPr>
              <a:t>Adroddiad Estyn</a:t>
            </a:r>
          </a:p>
          <a:p>
            <a:pPr marL="0" indent="0">
              <a:buFont typeface="Arial" panose="020B0604020202020204" pitchFamily="34" charset="0"/>
              <a:buNone/>
            </a:pPr>
            <a:r>
              <a:rPr lang="cy-GB" dirty="0">
                <a:latin typeface="Comic Sans MS" panose="030F0702030302020204" pitchFamily="66" charset="0"/>
                <a:hlinkClick r:id="rId4"/>
              </a:rPr>
              <a:t>https://www.estyn.gov.wales/inspection</a:t>
            </a:r>
            <a:endParaRPr lang="cy-GB" dirty="0">
              <a:latin typeface="Comic Sans MS" panose="030F0702030302020204" pitchFamily="66" charset="0"/>
            </a:endParaRPr>
          </a:p>
          <a:p>
            <a:pPr marL="0" indent="0">
              <a:buFont typeface="Arial" panose="020B0604020202020204" pitchFamily="34" charset="0"/>
              <a:buNone/>
            </a:pPr>
            <a:endParaRPr lang="cy-GB" dirty="0">
              <a:latin typeface="Comic Sans MS" panose="030F0702030302020204" pitchFamily="66" charset="0"/>
            </a:endParaRPr>
          </a:p>
          <a:p>
            <a:r>
              <a:rPr lang="cy-GB" dirty="0">
                <a:latin typeface="Comic Sans MS" panose="030F0702030302020204" pitchFamily="66" charset="0"/>
              </a:rPr>
              <a:t>Y gymuned leol</a:t>
            </a:r>
          </a:p>
          <a:p>
            <a:pPr marL="0" indent="0">
              <a:buFont typeface="Arial" panose="020B0604020202020204" pitchFamily="34" charset="0"/>
              <a:buNone/>
            </a:pPr>
            <a:r>
              <a:rPr lang="cy-GB" dirty="0">
                <a:latin typeface="Comic Sans MS" panose="030F0702030302020204" pitchFamily="66" charset="0"/>
              </a:rPr>
              <a:t>www.defnyddiwch eich blaengaredd!!! .com</a:t>
            </a:r>
          </a:p>
        </p:txBody>
      </p:sp>
      <p:pic>
        <p:nvPicPr>
          <p:cNvPr id="2" name="Picture 1" descr="Public Domain Clip Art Image | briefcase | ID ...">
            <a:extLst>
              <a:ext uri="{FF2B5EF4-FFF2-40B4-BE49-F238E27FC236}">
                <a16:creationId xmlns:a16="http://schemas.microsoft.com/office/drawing/2014/main" id="{D0EA5EE6-1C70-FD90-7FAE-9A6B918C239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4102327" y="4665088"/>
            <a:ext cx="1295383" cy="914070"/>
          </a:xfrm>
          <a:prstGeom prst="rect">
            <a:avLst/>
          </a:prstGeom>
        </p:spPr>
      </p:pic>
    </p:spTree>
    <p:extLst>
      <p:ext uri="{BB962C8B-B14F-4D97-AF65-F5344CB8AC3E}">
        <p14:creationId xmlns:p14="http://schemas.microsoft.com/office/powerpoint/2010/main" val="29855662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524739" y="601459"/>
            <a:ext cx="3868340" cy="823912"/>
          </a:xfrm>
        </p:spPr>
        <p:txBody>
          <a:bodyPr>
            <a:noAutofit/>
          </a:bodyPr>
          <a:lstStyle/>
          <a:p>
            <a:pPr lvl="0" algn="ctr"/>
            <a:r>
              <a:rPr lang="cy-GB" sz="1900" dirty="0">
                <a:solidFill>
                  <a:prstClr val="black"/>
                </a:solidFill>
                <a:latin typeface="Comic Sans MS" panose="030F0702030302020204" pitchFamily="66" charset="0"/>
              </a:rPr>
              <a:t>Defnyddio’r gymuned leol fel amgylchedd dysgu sy’n hyrwyddo pedwar diben y cwricwlwm</a:t>
            </a:r>
          </a:p>
        </p:txBody>
      </p:sp>
      <p:sp>
        <p:nvSpPr>
          <p:cNvPr id="5" name="Text Placeholder 4"/>
          <p:cNvSpPr>
            <a:spLocks noGrp="1"/>
          </p:cNvSpPr>
          <p:nvPr>
            <p:ph type="body" sz="quarter" idx="3"/>
          </p:nvPr>
        </p:nvSpPr>
        <p:spPr>
          <a:xfrm>
            <a:off x="4750020" y="601459"/>
            <a:ext cx="3887391" cy="823912"/>
          </a:xfrm>
        </p:spPr>
        <p:txBody>
          <a:bodyPr>
            <a:noAutofit/>
          </a:bodyPr>
          <a:lstStyle/>
          <a:p>
            <a:pPr algn="ctr"/>
            <a:r>
              <a:rPr lang="en-GB" sz="2000" dirty="0">
                <a:latin typeface="Comic Sans MS" panose="030F0702030302020204" pitchFamily="66" charset="0"/>
              </a:rPr>
              <a:t>Using the local community as a learning environment that promotes the four purposes of the curriculum</a:t>
            </a:r>
          </a:p>
        </p:txBody>
      </p:sp>
      <p:pic>
        <p:nvPicPr>
          <p:cNvPr id="2" name="Content Placeholder 1"/>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243247" y="5401593"/>
            <a:ext cx="1013545" cy="1409413"/>
          </a:xfrm>
        </p:spPr>
      </p:pic>
      <p:sp>
        <p:nvSpPr>
          <p:cNvPr id="9" name="Content Placeholder 3"/>
          <p:cNvSpPr>
            <a:spLocks noGrp="1"/>
          </p:cNvSpPr>
          <p:nvPr>
            <p:ph sz="half" idx="2"/>
          </p:nvPr>
        </p:nvSpPr>
        <p:spPr>
          <a:xfrm>
            <a:off x="416860" y="1696246"/>
            <a:ext cx="4333160" cy="3434472"/>
          </a:xfrm>
        </p:spPr>
        <p:txBody>
          <a:bodyPr>
            <a:noAutofit/>
          </a:bodyPr>
          <a:lstStyle/>
          <a:p>
            <a:pPr marL="0" indent="0">
              <a:buNone/>
            </a:pPr>
            <a:r>
              <a:rPr lang="cy-GB" sz="1600" i="1" dirty="0"/>
              <a:t>“</a:t>
            </a:r>
            <a:r>
              <a:rPr lang="cy-GB" sz="1600" i="1" dirty="0">
                <a:latin typeface="Comic Sans MS" panose="030F0702030302020204" pitchFamily="66" charset="0"/>
              </a:rPr>
              <a:t>Cwricwlwm sy’n seiliedig ar y gymuned</a:t>
            </a:r>
          </a:p>
          <a:p>
            <a:r>
              <a:rPr lang="cy-GB" sz="1600" i="1" dirty="0">
                <a:latin typeface="Comic Sans MS" panose="030F0702030302020204" pitchFamily="66" charset="0"/>
              </a:rPr>
              <a:t>Nodwyd yn gyson bod ysgolion a oedd yn archwilio’r gymuned leol ac yn ei gosod yn ganolog i’w cwricwlwm yn datblygu ymdeimlad o hunaniaeth yn y disgyblion. Roeddent hefyd yn gwella ymwybyddiaeth o strwythurau cymunedol, ac yn datblygu ymdeimlad o gyfrifoldeb unigol a chorfforaethol dros yr ardal, gan arwain at ymgysylltu dinesig ac ymdeimlad cryf o falchder lleol. Y cwricwlwm yw un o’r dulliau allweddol sy’n fodd i ysgolion hyrwyddo cyfiawnder cymdeithasol, ac mae Coote (2010) yn awgrymu oni bai bod cyfiawnder cymdeithasol yn brif nod gwasanaeth cyhoeddus, yna byddai manteision y ‘Gymdeithas Fawr’  i ddinasyddion yn </a:t>
            </a:r>
            <a:r>
              <a:rPr lang="cy-GB" sz="1600" i="1" dirty="0">
                <a:solidFill>
                  <a:prstClr val="black"/>
                </a:solidFill>
                <a:latin typeface="Comic Sans MS" panose="030F0702030302020204" pitchFamily="66" charset="0"/>
              </a:rPr>
              <a:t>gyfyngedig” </a:t>
            </a:r>
            <a:endParaRPr lang="cy-GB" sz="1600" i="1" dirty="0">
              <a:latin typeface="Comic Sans MS" panose="030F0702030302020204" pitchFamily="66" charset="0"/>
            </a:endParaRPr>
          </a:p>
          <a:p>
            <a:pPr marL="0" indent="0">
              <a:buNone/>
            </a:pPr>
            <a:r>
              <a:rPr lang="en-GB" sz="1600" i="1" dirty="0">
                <a:latin typeface="Comic Sans MS" panose="030F0702030302020204" pitchFamily="66" charset="0"/>
              </a:rPr>
              <a:t>                                         Flint (2013)</a:t>
            </a:r>
          </a:p>
        </p:txBody>
      </p:sp>
      <p:sp>
        <p:nvSpPr>
          <p:cNvPr id="6" name="Content Placeholder 3">
            <a:extLst>
              <a:ext uri="{FF2B5EF4-FFF2-40B4-BE49-F238E27FC236}">
                <a16:creationId xmlns:a16="http://schemas.microsoft.com/office/drawing/2014/main" id="{28B88CDC-98CA-4375-96EE-2B685912D0B9}"/>
              </a:ext>
            </a:extLst>
          </p:cNvPr>
          <p:cNvSpPr txBox="1">
            <a:spLocks/>
          </p:cNvSpPr>
          <p:nvPr/>
        </p:nvSpPr>
        <p:spPr>
          <a:xfrm>
            <a:off x="4966549" y="1787049"/>
            <a:ext cx="4135641" cy="343447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1600" i="1" dirty="0">
                <a:latin typeface="Comic Sans MS" panose="030F0702030302020204" pitchFamily="66" charset="0"/>
              </a:rPr>
              <a:t>“A community-based curriculum </a:t>
            </a:r>
          </a:p>
          <a:p>
            <a:r>
              <a:rPr lang="en-GB" sz="1600" i="1" dirty="0">
                <a:latin typeface="Comic Sans MS" panose="030F0702030302020204" pitchFamily="66" charset="0"/>
              </a:rPr>
              <a:t>Schools that explored the local community and placed it at the centre of their curriculum were consistently noted to develop a sense of identity in the pupils. They also improved awareness of community-level structures, and developed a sense of individual and corporate responsibility for the locality, resulting in civic engagement and a strong sense of local pride. The curriculum is one of the key tools by which schools can promote social justice, and Coote (2010) suggests that unless social justice is the main goal of public service, then the benefits of the ‘Big Society’ to citizens will be limited”</a:t>
            </a:r>
          </a:p>
          <a:p>
            <a:pPr marL="0" indent="0">
              <a:buFont typeface="Arial" panose="020B0604020202020204" pitchFamily="34" charset="0"/>
              <a:buNone/>
            </a:pPr>
            <a:r>
              <a:rPr lang="en-GB" sz="1600" i="1" dirty="0">
                <a:latin typeface="Comic Sans MS" panose="030F0702030302020204" pitchFamily="66" charset="0"/>
              </a:rPr>
              <a:t>                                         Flint (2013)</a:t>
            </a:r>
          </a:p>
        </p:txBody>
      </p:sp>
    </p:spTree>
    <p:extLst>
      <p:ext uri="{BB962C8B-B14F-4D97-AF65-F5344CB8AC3E}">
        <p14:creationId xmlns:p14="http://schemas.microsoft.com/office/powerpoint/2010/main" val="18341679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9028" y="0"/>
            <a:ext cx="9144000" cy="5696262"/>
          </a:xfrm>
          <a:prstGeom prst="rect">
            <a:avLst/>
          </a:prstGeom>
        </p:spPr>
      </p:pic>
    </p:spTree>
    <p:extLst>
      <p:ext uri="{BB962C8B-B14F-4D97-AF65-F5344CB8AC3E}">
        <p14:creationId xmlns:p14="http://schemas.microsoft.com/office/powerpoint/2010/main" val="668660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Timeline&#10;&#10;Description automatically generated">
            <a:extLst>
              <a:ext uri="{FF2B5EF4-FFF2-40B4-BE49-F238E27FC236}">
                <a16:creationId xmlns:a16="http://schemas.microsoft.com/office/drawing/2014/main" id="{CCE710F3-95A2-E041-A431-4F36A854242A}"/>
              </a:ext>
            </a:extLst>
          </p:cNvPr>
          <p:cNvPicPr>
            <a:picLocks noChangeAspect="1"/>
          </p:cNvPicPr>
          <p:nvPr/>
        </p:nvPicPr>
        <p:blipFill>
          <a:blip r:embed="rId2"/>
          <a:stretch>
            <a:fillRect/>
          </a:stretch>
        </p:blipFill>
        <p:spPr>
          <a:xfrm>
            <a:off x="0" y="0"/>
            <a:ext cx="9144000" cy="5638799"/>
          </a:xfrm>
          <a:prstGeom prst="rect">
            <a:avLst/>
          </a:prstGeom>
        </p:spPr>
      </p:pic>
    </p:spTree>
    <p:extLst>
      <p:ext uri="{BB962C8B-B14F-4D97-AF65-F5344CB8AC3E}">
        <p14:creationId xmlns:p14="http://schemas.microsoft.com/office/powerpoint/2010/main" val="31757192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pic>
        <p:nvPicPr>
          <p:cNvPr id="6" name="Content Placeholder 5"/>
          <p:cNvPicPr>
            <a:picLocks noGrp="1" noChangeAspect="1"/>
          </p:cNvPicPr>
          <p:nvPr>
            <p:ph sz="half" idx="2"/>
          </p:nvPr>
        </p:nvPicPr>
        <p:blipFill>
          <a:blip r:embed="rId3"/>
          <a:stretch>
            <a:fillRect/>
          </a:stretch>
        </p:blipFill>
        <p:spPr>
          <a:xfrm>
            <a:off x="5130309" y="1384840"/>
            <a:ext cx="3867150" cy="3870697"/>
          </a:xfrm>
          <a:prstGeom prst="rect">
            <a:avLst/>
          </a:prstGeom>
        </p:spPr>
      </p:pic>
      <p:sp>
        <p:nvSpPr>
          <p:cNvPr id="9" name="Text Placeholder 4"/>
          <p:cNvSpPr txBox="1">
            <a:spLocks/>
          </p:cNvSpPr>
          <p:nvPr/>
        </p:nvSpPr>
        <p:spPr>
          <a:xfrm>
            <a:off x="581762" y="275920"/>
            <a:ext cx="8177540" cy="823912"/>
          </a:xfrm>
          <a:prstGeom prst="rect">
            <a:avLst/>
          </a:prstGeom>
        </p:spPr>
        <p:txBody>
          <a:bodyPr vert="horz" lIns="91440" tIns="45720" rIns="91440" bIns="45720" rtlCol="0" anchor="b">
            <a:normAutofit fontScale="92500"/>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lgn="ctr"/>
            <a:r>
              <a:rPr lang="en-GB" dirty="0">
                <a:latin typeface="Comic Sans MS" panose="030F0702030302020204" pitchFamily="66" charset="0"/>
              </a:rPr>
              <a:t>Using the local community as a learning environment that promotes the four purposes of the curriculum and more</a:t>
            </a:r>
          </a:p>
        </p:txBody>
      </p:sp>
      <p:pic>
        <p:nvPicPr>
          <p:cNvPr id="5" name="Picture 4" descr="A picture containing graphical user interface&#10;&#10;Description automatically generated">
            <a:extLst>
              <a:ext uri="{FF2B5EF4-FFF2-40B4-BE49-F238E27FC236}">
                <a16:creationId xmlns:a16="http://schemas.microsoft.com/office/drawing/2014/main" id="{78B65AEA-56C8-8049-BA98-C1373D6CF24E}"/>
              </a:ext>
            </a:extLst>
          </p:cNvPr>
          <p:cNvPicPr>
            <a:picLocks noChangeAspect="1"/>
          </p:cNvPicPr>
          <p:nvPr/>
        </p:nvPicPr>
        <p:blipFill>
          <a:blip r:embed="rId4"/>
          <a:stretch>
            <a:fillRect/>
          </a:stretch>
        </p:blipFill>
        <p:spPr>
          <a:xfrm>
            <a:off x="146541" y="1722375"/>
            <a:ext cx="4824442" cy="3413249"/>
          </a:xfrm>
          <a:prstGeom prst="rect">
            <a:avLst/>
          </a:prstGeom>
        </p:spPr>
      </p:pic>
    </p:spTree>
    <p:extLst>
      <p:ext uri="{BB962C8B-B14F-4D97-AF65-F5344CB8AC3E}">
        <p14:creationId xmlns:p14="http://schemas.microsoft.com/office/powerpoint/2010/main" val="12726366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9" name="Text Placeholder 4"/>
          <p:cNvSpPr txBox="1">
            <a:spLocks/>
          </p:cNvSpPr>
          <p:nvPr/>
        </p:nvSpPr>
        <p:spPr>
          <a:xfrm>
            <a:off x="581762" y="275920"/>
            <a:ext cx="8177540" cy="823912"/>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pPr algn="ctr"/>
            <a:r>
              <a:rPr lang="cy-GB" dirty="0"/>
              <a:t>Defnyddio’r gymuned leol fel amgylchedd dysgu sy’n hyrwyddo pedwar diben y cwricwlwm a mwy</a:t>
            </a:r>
          </a:p>
        </p:txBody>
      </p:sp>
      <p:pic>
        <p:nvPicPr>
          <p:cNvPr id="3" name="Picture 2">
            <a:extLst>
              <a:ext uri="{FF2B5EF4-FFF2-40B4-BE49-F238E27FC236}">
                <a16:creationId xmlns:a16="http://schemas.microsoft.com/office/drawing/2014/main" id="{747BEF55-5118-4CAB-91DC-AA523C6BF9EA}"/>
              </a:ext>
            </a:extLst>
          </p:cNvPr>
          <p:cNvPicPr>
            <a:picLocks noChangeAspect="1"/>
          </p:cNvPicPr>
          <p:nvPr/>
        </p:nvPicPr>
        <p:blipFill>
          <a:blip r:embed="rId3"/>
          <a:stretch>
            <a:fillRect/>
          </a:stretch>
        </p:blipFill>
        <p:spPr>
          <a:xfrm>
            <a:off x="4978591" y="1407158"/>
            <a:ext cx="3976146" cy="3734016"/>
          </a:xfrm>
          <a:prstGeom prst="rect">
            <a:avLst/>
          </a:prstGeom>
        </p:spPr>
      </p:pic>
      <p:pic>
        <p:nvPicPr>
          <p:cNvPr id="14" name="Picture 13">
            <a:extLst>
              <a:ext uri="{FF2B5EF4-FFF2-40B4-BE49-F238E27FC236}">
                <a16:creationId xmlns:a16="http://schemas.microsoft.com/office/drawing/2014/main" id="{728B2651-AB7A-8E40-B67E-1381313FA786}"/>
              </a:ext>
            </a:extLst>
          </p:cNvPr>
          <p:cNvPicPr>
            <a:picLocks noChangeAspect="1"/>
          </p:cNvPicPr>
          <p:nvPr/>
        </p:nvPicPr>
        <p:blipFill>
          <a:blip r:embed="rId4"/>
          <a:stretch>
            <a:fillRect/>
          </a:stretch>
        </p:blipFill>
        <p:spPr>
          <a:xfrm>
            <a:off x="97996" y="1752165"/>
            <a:ext cx="4682475" cy="3312809"/>
          </a:xfrm>
          <a:prstGeom prst="rect">
            <a:avLst/>
          </a:prstGeom>
          <a:noFill/>
        </p:spPr>
      </p:pic>
    </p:spTree>
    <p:extLst>
      <p:ext uri="{BB962C8B-B14F-4D97-AF65-F5344CB8AC3E}">
        <p14:creationId xmlns:p14="http://schemas.microsoft.com/office/powerpoint/2010/main" val="6000409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grpSp>
        <p:nvGrpSpPr>
          <p:cNvPr id="271" name="Diagram 1"/>
          <p:cNvGrpSpPr/>
          <p:nvPr/>
        </p:nvGrpSpPr>
        <p:grpSpPr>
          <a:xfrm>
            <a:off x="270933" y="834698"/>
            <a:ext cx="8602851" cy="5384801"/>
            <a:chOff x="-1" y="0"/>
            <a:chExt cx="7887952" cy="4626244"/>
          </a:xfrm>
        </p:grpSpPr>
        <p:sp>
          <p:nvSpPr>
            <p:cNvPr id="256" name="Circle"/>
            <p:cNvSpPr/>
            <p:nvPr/>
          </p:nvSpPr>
          <p:spPr>
            <a:xfrm>
              <a:off x="2852120" y="2544089"/>
              <a:ext cx="2082155" cy="2082155"/>
            </a:xfrm>
            <a:prstGeom prst="ellipse">
              <a:avLst/>
            </a:prstGeom>
            <a:gradFill flip="none" rotWithShape="1">
              <a:gsLst>
                <a:gs pos="0">
                  <a:srgbClr val="3F80CE"/>
                </a:gs>
                <a:gs pos="100000">
                  <a:schemeClr val="accent1">
                    <a:hueOff val="357503"/>
                    <a:satOff val="54545"/>
                    <a:lumOff val="29273"/>
                  </a:schemeClr>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2889250">
                <a:lnSpc>
                  <a:spcPct val="90000"/>
                </a:lnSpc>
                <a:spcBef>
                  <a:spcPts val="700"/>
                </a:spcBef>
                <a:defRPr sz="6500"/>
              </a:pPr>
              <a:endParaRPr/>
            </a:p>
          </p:txBody>
        </p:sp>
        <p:sp>
          <p:nvSpPr>
            <p:cNvPr id="257" name="Shape"/>
            <p:cNvSpPr/>
            <p:nvPr/>
          </p:nvSpPr>
          <p:spPr>
            <a:xfrm>
              <a:off x="736535" y="3288458"/>
              <a:ext cx="1999228" cy="593414"/>
            </a:xfrm>
            <a:custGeom>
              <a:avLst/>
              <a:gdLst/>
              <a:ahLst/>
              <a:cxnLst>
                <a:cxn ang="0">
                  <a:pos x="wd2" y="hd2"/>
                </a:cxn>
                <a:cxn ang="5400000">
                  <a:pos x="wd2" y="hd2"/>
                </a:cxn>
                <a:cxn ang="10800000">
                  <a:pos x="wd2" y="hd2"/>
                </a:cxn>
                <a:cxn ang="16200000">
                  <a:pos x="wd2" y="hd2"/>
                </a:cxn>
              </a:cxnLst>
              <a:rect l="0" t="0" r="r" b="b"/>
              <a:pathLst>
                <a:path w="21600" h="21600" extrusionOk="0">
                  <a:moveTo>
                    <a:pt x="21600" y="10800"/>
                  </a:moveTo>
                  <a:lnTo>
                    <a:pt x="18394" y="21600"/>
                  </a:lnTo>
                  <a:lnTo>
                    <a:pt x="18394" y="17280"/>
                  </a:lnTo>
                  <a:lnTo>
                    <a:pt x="0" y="17280"/>
                  </a:lnTo>
                  <a:lnTo>
                    <a:pt x="0" y="4320"/>
                  </a:lnTo>
                  <a:lnTo>
                    <a:pt x="18394" y="4320"/>
                  </a:lnTo>
                  <a:lnTo>
                    <a:pt x="18394" y="0"/>
                  </a:lnTo>
                  <a:close/>
                </a:path>
              </a:pathLst>
            </a:custGeom>
            <a:gradFill flip="none" rotWithShape="1">
              <a:gsLst>
                <a:gs pos="0">
                  <a:srgbClr val="D1403C"/>
                </a:gs>
                <a:gs pos="100000">
                  <a:schemeClr val="accent2">
                    <a:hueOff val="-39879"/>
                    <a:satOff val="52282"/>
                    <a:lumOff val="29251"/>
                  </a:schemeClr>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t">
              <a:noAutofit/>
            </a:bodyPr>
            <a:lstStyle/>
            <a:p>
              <a:endParaRPr/>
            </a:p>
          </p:txBody>
        </p:sp>
        <p:sp>
          <p:nvSpPr>
            <p:cNvPr id="258" name="Rounded Rectangle"/>
            <p:cNvSpPr/>
            <p:nvPr/>
          </p:nvSpPr>
          <p:spPr>
            <a:xfrm>
              <a:off x="-1" y="2971479"/>
              <a:ext cx="1999228" cy="1227373"/>
            </a:xfrm>
            <a:prstGeom prst="roundRect">
              <a:avLst>
                <a:gd name="adj" fmla="val 10000"/>
              </a:avLst>
            </a:prstGeom>
            <a:gradFill flip="none" rotWithShape="1">
              <a:gsLst>
                <a:gs pos="0">
                  <a:srgbClr val="D1403C"/>
                </a:gs>
                <a:gs pos="100000">
                  <a:schemeClr val="accent2">
                    <a:hueOff val="-39879"/>
                    <a:satOff val="52282"/>
                    <a:lumOff val="29251"/>
                  </a:schemeClr>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622300">
                <a:lnSpc>
                  <a:spcPct val="90000"/>
                </a:lnSpc>
                <a:spcBef>
                  <a:spcPts val="700"/>
                </a:spcBef>
                <a:defRPr sz="1400"/>
              </a:pPr>
              <a:endParaRPr/>
            </a:p>
          </p:txBody>
        </p:sp>
        <p:sp>
          <p:nvSpPr>
            <p:cNvPr id="259" name="Shape"/>
            <p:cNvSpPr/>
            <p:nvPr/>
          </p:nvSpPr>
          <p:spPr>
            <a:xfrm>
              <a:off x="1234764" y="1585703"/>
              <a:ext cx="1722050" cy="1384782"/>
            </a:xfrm>
            <a:custGeom>
              <a:avLst/>
              <a:gdLst/>
              <a:ahLst/>
              <a:cxnLst>
                <a:cxn ang="0">
                  <a:pos x="wd2" y="hd2"/>
                </a:cxn>
                <a:cxn ang="5400000">
                  <a:pos x="wd2" y="hd2"/>
                </a:cxn>
                <a:cxn ang="10800000">
                  <a:pos x="wd2" y="hd2"/>
                </a:cxn>
                <a:cxn ang="16200000">
                  <a:pos x="wd2" y="hd2"/>
                </a:cxn>
              </a:cxnLst>
              <a:rect l="0" t="0" r="r" b="b"/>
              <a:pathLst>
                <a:path w="21600" h="21600" extrusionOk="0">
                  <a:moveTo>
                    <a:pt x="21600" y="20576"/>
                  </a:moveTo>
                  <a:lnTo>
                    <a:pt x="16402" y="21600"/>
                  </a:lnTo>
                  <a:lnTo>
                    <a:pt x="17277" y="20102"/>
                  </a:lnTo>
                  <a:lnTo>
                    <a:pt x="0" y="4493"/>
                  </a:lnTo>
                  <a:lnTo>
                    <a:pt x="2625" y="0"/>
                  </a:lnTo>
                  <a:lnTo>
                    <a:pt x="19902" y="15609"/>
                  </a:lnTo>
                  <a:lnTo>
                    <a:pt x="20777" y="14112"/>
                  </a:lnTo>
                  <a:close/>
                </a:path>
              </a:pathLst>
            </a:custGeom>
            <a:gradFill flip="none" rotWithShape="1">
              <a:gsLst>
                <a:gs pos="0">
                  <a:srgbClr val="A0CA4A"/>
                </a:gs>
                <a:gs pos="100000">
                  <a:srgbClr val="DAFFA3"/>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t">
              <a:noAutofit/>
            </a:bodyPr>
            <a:lstStyle/>
            <a:p>
              <a:endParaRPr/>
            </a:p>
          </p:txBody>
        </p:sp>
        <p:sp>
          <p:nvSpPr>
            <p:cNvPr id="260" name="Rounded Rectangle"/>
            <p:cNvSpPr/>
            <p:nvPr/>
          </p:nvSpPr>
          <p:spPr>
            <a:xfrm>
              <a:off x="131213" y="1267730"/>
              <a:ext cx="1936945" cy="1044999"/>
            </a:xfrm>
            <a:prstGeom prst="roundRect">
              <a:avLst>
                <a:gd name="adj" fmla="val 10000"/>
              </a:avLst>
            </a:prstGeom>
            <a:gradFill flip="none" rotWithShape="1">
              <a:gsLst>
                <a:gs pos="0">
                  <a:srgbClr val="A0CA4A"/>
                </a:gs>
                <a:gs pos="100000">
                  <a:srgbClr val="DAFFA3"/>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1289050">
                <a:lnSpc>
                  <a:spcPct val="90000"/>
                </a:lnSpc>
                <a:spcBef>
                  <a:spcPts val="700"/>
                </a:spcBef>
                <a:defRPr sz="2900"/>
              </a:pPr>
              <a:endParaRPr/>
            </a:p>
          </p:txBody>
        </p:sp>
        <p:sp>
          <p:nvSpPr>
            <p:cNvPr id="261" name="Shape"/>
            <p:cNvSpPr/>
            <p:nvPr/>
          </p:nvSpPr>
          <p:spPr>
            <a:xfrm>
              <a:off x="2748424" y="527990"/>
              <a:ext cx="977604" cy="1956391"/>
            </a:xfrm>
            <a:custGeom>
              <a:avLst/>
              <a:gdLst/>
              <a:ahLst/>
              <a:cxnLst>
                <a:cxn ang="0">
                  <a:pos x="wd2" y="hd2"/>
                </a:cxn>
                <a:cxn ang="5400000">
                  <a:pos x="wd2" y="hd2"/>
                </a:cxn>
                <a:cxn ang="10800000">
                  <a:pos x="wd2" y="hd2"/>
                </a:cxn>
                <a:cxn ang="16200000">
                  <a:pos x="wd2" y="hd2"/>
                </a:cxn>
              </a:cxnLst>
              <a:rect l="0" t="0" r="r" b="b"/>
              <a:pathLst>
                <a:path w="21600" h="21600" extrusionOk="0">
                  <a:moveTo>
                    <a:pt x="17391" y="21600"/>
                  </a:moveTo>
                  <a:lnTo>
                    <a:pt x="9130" y="19497"/>
                  </a:lnTo>
                  <a:lnTo>
                    <a:pt x="11624" y="19092"/>
                  </a:lnTo>
                  <a:lnTo>
                    <a:pt x="0" y="1215"/>
                  </a:lnTo>
                  <a:lnTo>
                    <a:pt x="7482" y="0"/>
                  </a:lnTo>
                  <a:lnTo>
                    <a:pt x="19106" y="17877"/>
                  </a:lnTo>
                  <a:lnTo>
                    <a:pt x="21600" y="17472"/>
                  </a:lnTo>
                  <a:close/>
                </a:path>
              </a:pathLst>
            </a:custGeom>
            <a:gradFill flip="none" rotWithShape="1">
              <a:gsLst>
                <a:gs pos="0">
                  <a:srgbClr val="7F5BAB"/>
                </a:gs>
                <a:gs pos="100000">
                  <a:srgbClr val="C7AEED"/>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t">
              <a:noAutofit/>
            </a:bodyPr>
            <a:lstStyle/>
            <a:p>
              <a:endParaRPr/>
            </a:p>
          </p:txBody>
        </p:sp>
        <p:sp>
          <p:nvSpPr>
            <p:cNvPr id="262" name="Rounded Rectangle"/>
            <p:cNvSpPr/>
            <p:nvPr/>
          </p:nvSpPr>
          <p:spPr>
            <a:xfrm>
              <a:off x="1552618" y="0"/>
              <a:ext cx="2093870" cy="1166006"/>
            </a:xfrm>
            <a:prstGeom prst="roundRect">
              <a:avLst>
                <a:gd name="adj" fmla="val 10000"/>
              </a:avLst>
            </a:prstGeom>
            <a:gradFill flip="none" rotWithShape="1">
              <a:gsLst>
                <a:gs pos="0">
                  <a:srgbClr val="7F5BAB"/>
                </a:gs>
                <a:gs pos="100000">
                  <a:srgbClr val="C7AEED"/>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1289050">
                <a:lnSpc>
                  <a:spcPct val="90000"/>
                </a:lnSpc>
                <a:spcBef>
                  <a:spcPts val="700"/>
                </a:spcBef>
                <a:defRPr sz="2900"/>
              </a:pPr>
              <a:endParaRPr/>
            </a:p>
          </p:txBody>
        </p:sp>
        <p:sp>
          <p:nvSpPr>
            <p:cNvPr id="263" name="Shape"/>
            <p:cNvSpPr/>
            <p:nvPr/>
          </p:nvSpPr>
          <p:spPr>
            <a:xfrm>
              <a:off x="4060366" y="527990"/>
              <a:ext cx="977604" cy="1956391"/>
            </a:xfrm>
            <a:custGeom>
              <a:avLst/>
              <a:gdLst/>
              <a:ahLst/>
              <a:cxnLst>
                <a:cxn ang="0">
                  <a:pos x="wd2" y="hd2"/>
                </a:cxn>
                <a:cxn ang="5400000">
                  <a:pos x="wd2" y="hd2"/>
                </a:cxn>
                <a:cxn ang="10800000">
                  <a:pos x="wd2" y="hd2"/>
                </a:cxn>
                <a:cxn ang="16200000">
                  <a:pos x="wd2" y="hd2"/>
                </a:cxn>
              </a:cxnLst>
              <a:rect l="0" t="0" r="r" b="b"/>
              <a:pathLst>
                <a:path w="21600" h="21600" extrusionOk="0">
                  <a:moveTo>
                    <a:pt x="4209" y="21600"/>
                  </a:moveTo>
                  <a:lnTo>
                    <a:pt x="0" y="17472"/>
                  </a:lnTo>
                  <a:lnTo>
                    <a:pt x="2494" y="17877"/>
                  </a:lnTo>
                  <a:lnTo>
                    <a:pt x="14118" y="0"/>
                  </a:lnTo>
                  <a:lnTo>
                    <a:pt x="21600" y="1215"/>
                  </a:lnTo>
                  <a:lnTo>
                    <a:pt x="9976" y="19092"/>
                  </a:lnTo>
                  <a:lnTo>
                    <a:pt x="12470" y="19497"/>
                  </a:lnTo>
                  <a:close/>
                </a:path>
              </a:pathLst>
            </a:custGeom>
            <a:gradFill flip="none" rotWithShape="1">
              <a:gsLst>
                <a:gs pos="0">
                  <a:srgbClr val="39B7D8"/>
                </a:gs>
                <a:gs pos="100000">
                  <a:schemeClr val="accent5">
                    <a:hueOff val="249502"/>
                    <a:satOff val="48101"/>
                    <a:lumOff val="28891"/>
                  </a:schemeClr>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t">
              <a:noAutofit/>
            </a:bodyPr>
            <a:lstStyle/>
            <a:p>
              <a:endParaRPr/>
            </a:p>
          </p:txBody>
        </p:sp>
        <p:sp>
          <p:nvSpPr>
            <p:cNvPr id="264" name="Rounded Rectangle"/>
            <p:cNvSpPr/>
            <p:nvPr/>
          </p:nvSpPr>
          <p:spPr>
            <a:xfrm>
              <a:off x="4139904" y="0"/>
              <a:ext cx="2194771" cy="1166006"/>
            </a:xfrm>
            <a:prstGeom prst="roundRect">
              <a:avLst>
                <a:gd name="adj" fmla="val 10000"/>
              </a:avLst>
            </a:prstGeom>
            <a:gradFill flip="none" rotWithShape="1">
              <a:gsLst>
                <a:gs pos="0">
                  <a:srgbClr val="39B7D8"/>
                </a:gs>
                <a:gs pos="100000">
                  <a:schemeClr val="accent5">
                    <a:hueOff val="249502"/>
                    <a:satOff val="48101"/>
                    <a:lumOff val="28891"/>
                  </a:schemeClr>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1289050">
                <a:lnSpc>
                  <a:spcPct val="90000"/>
                </a:lnSpc>
                <a:spcBef>
                  <a:spcPts val="700"/>
                </a:spcBef>
                <a:defRPr sz="2900">
                  <a:solidFill>
                    <a:srgbClr val="FFFFFF"/>
                  </a:solidFill>
                </a:defRPr>
              </a:pPr>
              <a:endParaRPr dirty="0"/>
            </a:p>
          </p:txBody>
        </p:sp>
        <p:sp>
          <p:nvSpPr>
            <p:cNvPr id="267" name="Shape"/>
            <p:cNvSpPr/>
            <p:nvPr/>
          </p:nvSpPr>
          <p:spPr>
            <a:xfrm>
              <a:off x="4829580" y="1585703"/>
              <a:ext cx="1722049" cy="1384782"/>
            </a:xfrm>
            <a:custGeom>
              <a:avLst/>
              <a:gdLst/>
              <a:ahLst/>
              <a:cxnLst>
                <a:cxn ang="0">
                  <a:pos x="wd2" y="hd2"/>
                </a:cxn>
                <a:cxn ang="5400000">
                  <a:pos x="wd2" y="hd2"/>
                </a:cxn>
                <a:cxn ang="10800000">
                  <a:pos x="wd2" y="hd2"/>
                </a:cxn>
                <a:cxn ang="16200000">
                  <a:pos x="wd2" y="hd2"/>
                </a:cxn>
              </a:cxnLst>
              <a:rect l="0" t="0" r="r" b="b"/>
              <a:pathLst>
                <a:path w="21600" h="21600" extrusionOk="0">
                  <a:moveTo>
                    <a:pt x="0" y="20576"/>
                  </a:moveTo>
                  <a:lnTo>
                    <a:pt x="823" y="14112"/>
                  </a:lnTo>
                  <a:lnTo>
                    <a:pt x="1698" y="15609"/>
                  </a:lnTo>
                  <a:lnTo>
                    <a:pt x="18975" y="0"/>
                  </a:lnTo>
                  <a:lnTo>
                    <a:pt x="21600" y="4493"/>
                  </a:lnTo>
                  <a:lnTo>
                    <a:pt x="4323" y="20102"/>
                  </a:lnTo>
                  <a:lnTo>
                    <a:pt x="5198" y="21600"/>
                  </a:lnTo>
                  <a:close/>
                </a:path>
              </a:pathLst>
            </a:custGeom>
            <a:gradFill flip="none" rotWithShape="1">
              <a:gsLst>
                <a:gs pos="0">
                  <a:srgbClr val="FF953E"/>
                </a:gs>
                <a:gs pos="100000">
                  <a:schemeClr val="accent6">
                    <a:hueOff val="-456778"/>
                    <a:satOff val="8290"/>
                    <a:lumOff val="24503"/>
                  </a:schemeClr>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t">
              <a:noAutofit/>
            </a:bodyPr>
            <a:lstStyle/>
            <a:p>
              <a:endParaRPr/>
            </a:p>
          </p:txBody>
        </p:sp>
        <p:sp>
          <p:nvSpPr>
            <p:cNvPr id="268" name="Rounded Rectangle"/>
            <p:cNvSpPr/>
            <p:nvPr/>
          </p:nvSpPr>
          <p:spPr>
            <a:xfrm>
              <a:off x="5718235" y="1267730"/>
              <a:ext cx="2100782" cy="1044999"/>
            </a:xfrm>
            <a:prstGeom prst="roundRect">
              <a:avLst>
                <a:gd name="adj" fmla="val 10000"/>
              </a:avLst>
            </a:prstGeom>
            <a:gradFill flip="none" rotWithShape="1">
              <a:gsLst>
                <a:gs pos="0">
                  <a:srgbClr val="FF953E"/>
                </a:gs>
                <a:gs pos="100000">
                  <a:schemeClr val="accent6">
                    <a:hueOff val="-456778"/>
                    <a:satOff val="8290"/>
                    <a:lumOff val="24503"/>
                  </a:schemeClr>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1289050">
                <a:lnSpc>
                  <a:spcPct val="90000"/>
                </a:lnSpc>
                <a:spcBef>
                  <a:spcPts val="700"/>
                </a:spcBef>
                <a:defRPr sz="2900"/>
              </a:pPr>
              <a:endParaRPr/>
            </a:p>
          </p:txBody>
        </p:sp>
        <p:sp>
          <p:nvSpPr>
            <p:cNvPr id="269" name="Arrow"/>
            <p:cNvSpPr/>
            <p:nvPr/>
          </p:nvSpPr>
          <p:spPr>
            <a:xfrm rot="45185">
              <a:off x="5050459" y="3316811"/>
              <a:ext cx="1999486" cy="593414"/>
            </a:xfrm>
            <a:prstGeom prst="leftArrow">
              <a:avLst>
                <a:gd name="adj1" fmla="val 60000"/>
                <a:gd name="adj2" fmla="val 50000"/>
              </a:avLst>
            </a:prstGeom>
            <a:gradFill flip="none" rotWithShape="1">
              <a:gsLst>
                <a:gs pos="0">
                  <a:srgbClr val="000000"/>
                </a:gs>
                <a:gs pos="100000">
                  <a:srgbClr val="BABABA"/>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t">
              <a:noAutofit/>
            </a:bodyPr>
            <a:lstStyle/>
            <a:p>
              <a:endParaRPr/>
            </a:p>
          </p:txBody>
        </p:sp>
        <p:sp>
          <p:nvSpPr>
            <p:cNvPr id="270" name="Rounded Rectangle"/>
            <p:cNvSpPr/>
            <p:nvPr/>
          </p:nvSpPr>
          <p:spPr>
            <a:xfrm>
              <a:off x="5787169" y="3043655"/>
              <a:ext cx="2100782" cy="1166006"/>
            </a:xfrm>
            <a:prstGeom prst="roundRect">
              <a:avLst>
                <a:gd name="adj" fmla="val 10000"/>
              </a:avLst>
            </a:prstGeom>
            <a:gradFill flip="none" rotWithShape="1">
              <a:gsLst>
                <a:gs pos="0">
                  <a:srgbClr val="000000"/>
                </a:gs>
                <a:gs pos="100000">
                  <a:srgbClr val="BABABA"/>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1289050">
                <a:lnSpc>
                  <a:spcPct val="90000"/>
                </a:lnSpc>
                <a:spcBef>
                  <a:spcPts val="700"/>
                </a:spcBef>
                <a:defRPr sz="2900"/>
              </a:pPr>
              <a:endParaRPr/>
            </a:p>
          </p:txBody>
        </p:sp>
      </p:grpSp>
      <p:sp>
        <p:nvSpPr>
          <p:cNvPr id="2" name="TextBox 1">
            <a:extLst>
              <a:ext uri="{FF2B5EF4-FFF2-40B4-BE49-F238E27FC236}">
                <a16:creationId xmlns:a16="http://schemas.microsoft.com/office/drawing/2014/main" id="{C3450E54-98E0-5643-B7A3-62B775077BA8}"/>
              </a:ext>
            </a:extLst>
          </p:cNvPr>
          <p:cNvSpPr txBox="1"/>
          <p:nvPr/>
        </p:nvSpPr>
        <p:spPr>
          <a:xfrm>
            <a:off x="3666907" y="4072117"/>
            <a:ext cx="1653892" cy="369332"/>
          </a:xfrm>
          <a:prstGeom prst="rect">
            <a:avLst/>
          </a:prstGeom>
          <a:noFill/>
        </p:spPr>
        <p:txBody>
          <a:bodyPr wrap="square" rtlCol="0">
            <a:spAutoFit/>
          </a:bodyPr>
          <a:lstStyle/>
          <a:p>
            <a:pPr algn="ctr"/>
            <a:r>
              <a:rPr lang="en-US" dirty="0" err="1">
                <a:latin typeface="Comic Sans MS" panose="030F0702030302020204" pitchFamily="66" charset="0"/>
              </a:rPr>
              <a:t>Lleoliad</a:t>
            </a:r>
            <a:endParaRPr lang="en-US" dirty="0">
              <a:latin typeface="Comic Sans MS" panose="030F0702030302020204" pitchFamily="66" charset="0"/>
            </a:endParaRPr>
          </a:p>
        </p:txBody>
      </p:sp>
      <p:sp>
        <p:nvSpPr>
          <p:cNvPr id="3" name="TextBox 2">
            <a:extLst>
              <a:ext uri="{FF2B5EF4-FFF2-40B4-BE49-F238E27FC236}">
                <a16:creationId xmlns:a16="http://schemas.microsoft.com/office/drawing/2014/main" id="{935EB55B-E2CF-1945-9A33-7FBB3106C48B}"/>
              </a:ext>
            </a:extLst>
          </p:cNvPr>
          <p:cNvSpPr txBox="1"/>
          <p:nvPr/>
        </p:nvSpPr>
        <p:spPr>
          <a:xfrm>
            <a:off x="363030" y="5858057"/>
            <a:ext cx="2895344" cy="646331"/>
          </a:xfrm>
          <a:prstGeom prst="rect">
            <a:avLst/>
          </a:prstGeom>
          <a:noFill/>
        </p:spPr>
        <p:txBody>
          <a:bodyPr wrap="none" rtlCol="0">
            <a:spAutoFit/>
          </a:bodyPr>
          <a:lstStyle/>
          <a:p>
            <a:r>
              <a:rPr lang="en-US" dirty="0" err="1">
                <a:latin typeface="Comic Sans MS" panose="030F0702030302020204" pitchFamily="66" charset="0"/>
              </a:rPr>
              <a:t>Ieithoedd</a:t>
            </a:r>
            <a:r>
              <a:rPr lang="en-US" dirty="0">
                <a:latin typeface="Comic Sans MS" panose="030F0702030302020204" pitchFamily="66" charset="0"/>
              </a:rPr>
              <a:t>, </a:t>
            </a:r>
            <a:r>
              <a:rPr lang="en-US" dirty="0" err="1">
                <a:latin typeface="Comic Sans MS" panose="030F0702030302020204" pitchFamily="66" charset="0"/>
              </a:rPr>
              <a:t>Llythrennedd</a:t>
            </a:r>
            <a:r>
              <a:rPr lang="en-US" dirty="0">
                <a:latin typeface="Comic Sans MS" panose="030F0702030302020204" pitchFamily="66" charset="0"/>
              </a:rPr>
              <a:t> </a:t>
            </a:r>
          </a:p>
          <a:p>
            <a:pPr algn="ctr"/>
            <a:r>
              <a:rPr lang="en-US" dirty="0">
                <a:latin typeface="Comic Sans MS" panose="030F0702030302020204" pitchFamily="66" charset="0"/>
              </a:rPr>
              <a:t>a </a:t>
            </a:r>
            <a:r>
              <a:rPr lang="en-US" dirty="0" err="1">
                <a:latin typeface="Comic Sans MS" panose="030F0702030302020204" pitchFamily="66" charset="0"/>
              </a:rPr>
              <a:t>Chyfathrebu</a:t>
            </a:r>
            <a:endParaRPr lang="en-US" dirty="0">
              <a:latin typeface="Comic Sans MS" panose="030F0702030302020204" pitchFamily="66" charset="0"/>
            </a:endParaRPr>
          </a:p>
        </p:txBody>
      </p:sp>
      <p:sp>
        <p:nvSpPr>
          <p:cNvPr id="4" name="TextBox 3">
            <a:extLst>
              <a:ext uri="{FF2B5EF4-FFF2-40B4-BE49-F238E27FC236}">
                <a16:creationId xmlns:a16="http://schemas.microsoft.com/office/drawing/2014/main" id="{9DA987B1-122E-A244-8F40-0BCEA6DC05AF}"/>
              </a:ext>
            </a:extLst>
          </p:cNvPr>
          <p:cNvSpPr txBox="1"/>
          <p:nvPr/>
        </p:nvSpPr>
        <p:spPr>
          <a:xfrm>
            <a:off x="-46746" y="3788044"/>
            <a:ext cx="2645276" cy="369332"/>
          </a:xfrm>
          <a:prstGeom prst="rect">
            <a:avLst/>
          </a:prstGeom>
          <a:noFill/>
        </p:spPr>
        <p:txBody>
          <a:bodyPr wrap="none" rtlCol="0">
            <a:spAutoFit/>
          </a:bodyPr>
          <a:lstStyle/>
          <a:p>
            <a:r>
              <a:rPr lang="en-US" dirty="0" err="1">
                <a:latin typeface="Comic Sans MS" panose="030F0702030302020204" pitchFamily="66" charset="0"/>
              </a:rPr>
              <a:t>Mathemateg</a:t>
            </a:r>
            <a:r>
              <a:rPr lang="en-US" dirty="0">
                <a:latin typeface="Comic Sans MS" panose="030F0702030302020204" pitchFamily="66" charset="0"/>
              </a:rPr>
              <a:t> a </a:t>
            </a:r>
            <a:r>
              <a:rPr lang="en-US" dirty="0" err="1">
                <a:latin typeface="Comic Sans MS" panose="030F0702030302020204" pitchFamily="66" charset="0"/>
              </a:rPr>
              <a:t>Rhifedd</a:t>
            </a:r>
            <a:endParaRPr lang="en-US" dirty="0">
              <a:latin typeface="Comic Sans MS" panose="030F0702030302020204" pitchFamily="66" charset="0"/>
            </a:endParaRPr>
          </a:p>
        </p:txBody>
      </p:sp>
      <p:sp>
        <p:nvSpPr>
          <p:cNvPr id="5" name="TextBox 4">
            <a:extLst>
              <a:ext uri="{FF2B5EF4-FFF2-40B4-BE49-F238E27FC236}">
                <a16:creationId xmlns:a16="http://schemas.microsoft.com/office/drawing/2014/main" id="{B9CADFD6-F6AA-FF48-8149-E2F71070ADF6}"/>
              </a:ext>
            </a:extLst>
          </p:cNvPr>
          <p:cNvSpPr txBox="1"/>
          <p:nvPr/>
        </p:nvSpPr>
        <p:spPr>
          <a:xfrm>
            <a:off x="270933" y="429162"/>
            <a:ext cx="3164649" cy="369332"/>
          </a:xfrm>
          <a:prstGeom prst="rect">
            <a:avLst/>
          </a:prstGeom>
          <a:noFill/>
        </p:spPr>
        <p:txBody>
          <a:bodyPr wrap="none" rtlCol="0">
            <a:spAutoFit/>
          </a:bodyPr>
          <a:lstStyle/>
          <a:p>
            <a:r>
              <a:rPr lang="en-US" dirty="0" err="1">
                <a:latin typeface="Comic Sans MS" panose="030F0702030302020204" pitchFamily="66" charset="0"/>
              </a:rPr>
              <a:t>Gwyddoniaeth</a:t>
            </a:r>
            <a:r>
              <a:rPr lang="en-US" dirty="0">
                <a:latin typeface="Comic Sans MS" panose="030F0702030302020204" pitchFamily="66" charset="0"/>
              </a:rPr>
              <a:t> a </a:t>
            </a:r>
            <a:r>
              <a:rPr lang="en-US" dirty="0" err="1">
                <a:latin typeface="Comic Sans MS" panose="030F0702030302020204" pitchFamily="66" charset="0"/>
              </a:rPr>
              <a:t>Thechnoleg</a:t>
            </a:r>
            <a:endParaRPr lang="en-US" dirty="0">
              <a:latin typeface="Comic Sans MS" panose="030F0702030302020204" pitchFamily="66" charset="0"/>
            </a:endParaRPr>
          </a:p>
        </p:txBody>
      </p:sp>
      <p:sp>
        <p:nvSpPr>
          <p:cNvPr id="6" name="TextBox 5">
            <a:extLst>
              <a:ext uri="{FF2B5EF4-FFF2-40B4-BE49-F238E27FC236}">
                <a16:creationId xmlns:a16="http://schemas.microsoft.com/office/drawing/2014/main" id="{E88F83A3-1DF1-6845-A6C2-FFD9DB969C1D}"/>
              </a:ext>
            </a:extLst>
          </p:cNvPr>
          <p:cNvSpPr txBox="1"/>
          <p:nvPr/>
        </p:nvSpPr>
        <p:spPr>
          <a:xfrm>
            <a:off x="6221371" y="313545"/>
            <a:ext cx="2863284" cy="369332"/>
          </a:xfrm>
          <a:prstGeom prst="rect">
            <a:avLst/>
          </a:prstGeom>
          <a:noFill/>
        </p:spPr>
        <p:txBody>
          <a:bodyPr wrap="none" rtlCol="0">
            <a:spAutoFit/>
          </a:bodyPr>
          <a:lstStyle/>
          <a:p>
            <a:r>
              <a:rPr lang="en-US" dirty="0" err="1">
                <a:latin typeface="Comic Sans MS" panose="030F0702030302020204" pitchFamily="66" charset="0"/>
              </a:rPr>
              <a:t>Celfyddydau</a:t>
            </a:r>
            <a:r>
              <a:rPr lang="en-US" dirty="0">
                <a:latin typeface="Comic Sans MS" panose="030F0702030302020204" pitchFamily="66" charset="0"/>
              </a:rPr>
              <a:t> </a:t>
            </a:r>
            <a:r>
              <a:rPr lang="en-US" dirty="0" err="1">
                <a:latin typeface="Comic Sans MS" panose="030F0702030302020204" pitchFamily="66" charset="0"/>
              </a:rPr>
              <a:t>mynegiannol</a:t>
            </a:r>
            <a:endParaRPr lang="en-US" dirty="0">
              <a:latin typeface="Comic Sans MS" panose="030F0702030302020204" pitchFamily="66" charset="0"/>
            </a:endParaRPr>
          </a:p>
        </p:txBody>
      </p:sp>
      <p:sp>
        <p:nvSpPr>
          <p:cNvPr id="7" name="TextBox 6">
            <a:extLst>
              <a:ext uri="{FF2B5EF4-FFF2-40B4-BE49-F238E27FC236}">
                <a16:creationId xmlns:a16="http://schemas.microsoft.com/office/drawing/2014/main" id="{7C9EBCE5-916B-3143-A7E9-714C5450FB69}"/>
              </a:ext>
            </a:extLst>
          </p:cNvPr>
          <p:cNvSpPr txBox="1"/>
          <p:nvPr/>
        </p:nvSpPr>
        <p:spPr>
          <a:xfrm>
            <a:off x="7218445" y="3541773"/>
            <a:ext cx="1596912" cy="369332"/>
          </a:xfrm>
          <a:prstGeom prst="rect">
            <a:avLst/>
          </a:prstGeom>
          <a:noFill/>
        </p:spPr>
        <p:txBody>
          <a:bodyPr wrap="none" rtlCol="0">
            <a:spAutoFit/>
          </a:bodyPr>
          <a:lstStyle/>
          <a:p>
            <a:r>
              <a:rPr lang="en-US" dirty="0">
                <a:latin typeface="Comic Sans MS" panose="030F0702030302020204" pitchFamily="66" charset="0"/>
              </a:rPr>
              <a:t>Y </a:t>
            </a:r>
            <a:r>
              <a:rPr lang="en-US" dirty="0" err="1">
                <a:latin typeface="Comic Sans MS" panose="030F0702030302020204" pitchFamily="66" charset="0"/>
              </a:rPr>
              <a:t>Dyniaethau</a:t>
            </a:r>
            <a:endParaRPr lang="en-US" dirty="0">
              <a:latin typeface="Comic Sans MS" panose="030F0702030302020204" pitchFamily="66" charset="0"/>
            </a:endParaRPr>
          </a:p>
        </p:txBody>
      </p:sp>
      <p:sp>
        <p:nvSpPr>
          <p:cNvPr id="8" name="TextBox 7">
            <a:extLst>
              <a:ext uri="{FF2B5EF4-FFF2-40B4-BE49-F238E27FC236}">
                <a16:creationId xmlns:a16="http://schemas.microsoft.com/office/drawing/2014/main" id="{6F439AD7-2545-BA4C-87BC-EFC137ADFCA7}"/>
              </a:ext>
            </a:extLst>
          </p:cNvPr>
          <p:cNvSpPr txBox="1"/>
          <p:nvPr/>
        </p:nvSpPr>
        <p:spPr>
          <a:xfrm>
            <a:off x="6473102" y="6268534"/>
            <a:ext cx="1630575" cy="369332"/>
          </a:xfrm>
          <a:prstGeom prst="rect">
            <a:avLst/>
          </a:prstGeom>
          <a:noFill/>
        </p:spPr>
        <p:txBody>
          <a:bodyPr wrap="none" rtlCol="0">
            <a:spAutoFit/>
          </a:bodyPr>
          <a:lstStyle/>
          <a:p>
            <a:r>
              <a:rPr lang="en-US" dirty="0">
                <a:latin typeface="Comic Sans MS" panose="030F0702030302020204" pitchFamily="66" charset="0"/>
              </a:rPr>
              <a:t>Iechyd a </a:t>
            </a:r>
            <a:r>
              <a:rPr lang="en-US" dirty="0" err="1">
                <a:latin typeface="Comic Sans MS" panose="030F0702030302020204" pitchFamily="66" charset="0"/>
              </a:rPr>
              <a:t>Lles</a:t>
            </a:r>
            <a:endParaRPr lang="en-US" dirty="0">
              <a:latin typeface="Comic Sans MS" panose="030F0702030302020204" pitchFamily="66" charset="0"/>
            </a:endParaRPr>
          </a:p>
        </p:txBody>
      </p:sp>
      <p:pic>
        <p:nvPicPr>
          <p:cNvPr id="9" name="Picture 8" descr="Public Domain Clip Art Image | briefcase | ID ...">
            <a:extLst>
              <a:ext uri="{FF2B5EF4-FFF2-40B4-BE49-F238E27FC236}">
                <a16:creationId xmlns:a16="http://schemas.microsoft.com/office/drawing/2014/main" id="{EB58D046-52CA-CFBF-922B-7244288C9A3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364682" y="6049065"/>
            <a:ext cx="856689" cy="604511"/>
          </a:xfrm>
          <a:prstGeom prst="rect">
            <a:avLst/>
          </a:prstGeom>
        </p:spPr>
      </p:pic>
    </p:spTree>
    <p:extLst>
      <p:ext uri="{BB962C8B-B14F-4D97-AF65-F5344CB8AC3E}">
        <p14:creationId xmlns:p14="http://schemas.microsoft.com/office/powerpoint/2010/main" val="14456482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grpSp>
        <p:nvGrpSpPr>
          <p:cNvPr id="271" name="Diagram 1"/>
          <p:cNvGrpSpPr/>
          <p:nvPr/>
        </p:nvGrpSpPr>
        <p:grpSpPr>
          <a:xfrm>
            <a:off x="225482" y="806013"/>
            <a:ext cx="8602851" cy="5384801"/>
            <a:chOff x="-1" y="0"/>
            <a:chExt cx="7887952" cy="4626244"/>
          </a:xfrm>
        </p:grpSpPr>
        <p:sp>
          <p:nvSpPr>
            <p:cNvPr id="256" name="Circle"/>
            <p:cNvSpPr/>
            <p:nvPr/>
          </p:nvSpPr>
          <p:spPr>
            <a:xfrm>
              <a:off x="2852120" y="2544089"/>
              <a:ext cx="2082155" cy="2082155"/>
            </a:xfrm>
            <a:prstGeom prst="ellipse">
              <a:avLst/>
            </a:prstGeom>
            <a:gradFill flip="none" rotWithShape="1">
              <a:gsLst>
                <a:gs pos="0">
                  <a:srgbClr val="3F80CE"/>
                </a:gs>
                <a:gs pos="100000">
                  <a:schemeClr val="accent1">
                    <a:hueOff val="357503"/>
                    <a:satOff val="54545"/>
                    <a:lumOff val="29273"/>
                  </a:schemeClr>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2889250">
                <a:lnSpc>
                  <a:spcPct val="90000"/>
                </a:lnSpc>
                <a:spcBef>
                  <a:spcPts val="700"/>
                </a:spcBef>
                <a:defRPr sz="6500"/>
              </a:pPr>
              <a:endParaRPr/>
            </a:p>
          </p:txBody>
        </p:sp>
        <p:sp>
          <p:nvSpPr>
            <p:cNvPr id="257" name="Shape"/>
            <p:cNvSpPr/>
            <p:nvPr/>
          </p:nvSpPr>
          <p:spPr>
            <a:xfrm>
              <a:off x="736535" y="3288458"/>
              <a:ext cx="1999228" cy="593414"/>
            </a:xfrm>
            <a:custGeom>
              <a:avLst/>
              <a:gdLst/>
              <a:ahLst/>
              <a:cxnLst>
                <a:cxn ang="0">
                  <a:pos x="wd2" y="hd2"/>
                </a:cxn>
                <a:cxn ang="5400000">
                  <a:pos x="wd2" y="hd2"/>
                </a:cxn>
                <a:cxn ang="10800000">
                  <a:pos x="wd2" y="hd2"/>
                </a:cxn>
                <a:cxn ang="16200000">
                  <a:pos x="wd2" y="hd2"/>
                </a:cxn>
              </a:cxnLst>
              <a:rect l="0" t="0" r="r" b="b"/>
              <a:pathLst>
                <a:path w="21600" h="21600" extrusionOk="0">
                  <a:moveTo>
                    <a:pt x="21600" y="10800"/>
                  </a:moveTo>
                  <a:lnTo>
                    <a:pt x="18394" y="21600"/>
                  </a:lnTo>
                  <a:lnTo>
                    <a:pt x="18394" y="17280"/>
                  </a:lnTo>
                  <a:lnTo>
                    <a:pt x="0" y="17280"/>
                  </a:lnTo>
                  <a:lnTo>
                    <a:pt x="0" y="4320"/>
                  </a:lnTo>
                  <a:lnTo>
                    <a:pt x="18394" y="4320"/>
                  </a:lnTo>
                  <a:lnTo>
                    <a:pt x="18394" y="0"/>
                  </a:lnTo>
                  <a:close/>
                </a:path>
              </a:pathLst>
            </a:custGeom>
            <a:gradFill flip="none" rotWithShape="1">
              <a:gsLst>
                <a:gs pos="0">
                  <a:srgbClr val="D1403C"/>
                </a:gs>
                <a:gs pos="100000">
                  <a:schemeClr val="accent2">
                    <a:hueOff val="-39879"/>
                    <a:satOff val="52282"/>
                    <a:lumOff val="29251"/>
                  </a:schemeClr>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t">
              <a:noAutofit/>
            </a:bodyPr>
            <a:lstStyle/>
            <a:p>
              <a:endParaRPr/>
            </a:p>
          </p:txBody>
        </p:sp>
        <p:sp>
          <p:nvSpPr>
            <p:cNvPr id="258" name="Rounded Rectangle"/>
            <p:cNvSpPr/>
            <p:nvPr/>
          </p:nvSpPr>
          <p:spPr>
            <a:xfrm>
              <a:off x="-1" y="2971479"/>
              <a:ext cx="1999228" cy="1227373"/>
            </a:xfrm>
            <a:prstGeom prst="roundRect">
              <a:avLst>
                <a:gd name="adj" fmla="val 10000"/>
              </a:avLst>
            </a:prstGeom>
            <a:gradFill flip="none" rotWithShape="1">
              <a:gsLst>
                <a:gs pos="0">
                  <a:srgbClr val="D1403C"/>
                </a:gs>
                <a:gs pos="100000">
                  <a:schemeClr val="accent2">
                    <a:hueOff val="-39879"/>
                    <a:satOff val="52282"/>
                    <a:lumOff val="29251"/>
                  </a:schemeClr>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622300">
                <a:lnSpc>
                  <a:spcPct val="90000"/>
                </a:lnSpc>
                <a:spcBef>
                  <a:spcPts val="700"/>
                </a:spcBef>
                <a:defRPr sz="1400"/>
              </a:pPr>
              <a:endParaRPr/>
            </a:p>
          </p:txBody>
        </p:sp>
        <p:sp>
          <p:nvSpPr>
            <p:cNvPr id="259" name="Shape"/>
            <p:cNvSpPr/>
            <p:nvPr/>
          </p:nvSpPr>
          <p:spPr>
            <a:xfrm>
              <a:off x="1234764" y="1585703"/>
              <a:ext cx="1722050" cy="1384782"/>
            </a:xfrm>
            <a:custGeom>
              <a:avLst/>
              <a:gdLst/>
              <a:ahLst/>
              <a:cxnLst>
                <a:cxn ang="0">
                  <a:pos x="wd2" y="hd2"/>
                </a:cxn>
                <a:cxn ang="5400000">
                  <a:pos x="wd2" y="hd2"/>
                </a:cxn>
                <a:cxn ang="10800000">
                  <a:pos x="wd2" y="hd2"/>
                </a:cxn>
                <a:cxn ang="16200000">
                  <a:pos x="wd2" y="hd2"/>
                </a:cxn>
              </a:cxnLst>
              <a:rect l="0" t="0" r="r" b="b"/>
              <a:pathLst>
                <a:path w="21600" h="21600" extrusionOk="0">
                  <a:moveTo>
                    <a:pt x="21600" y="20576"/>
                  </a:moveTo>
                  <a:lnTo>
                    <a:pt x="16402" y="21600"/>
                  </a:lnTo>
                  <a:lnTo>
                    <a:pt x="17277" y="20102"/>
                  </a:lnTo>
                  <a:lnTo>
                    <a:pt x="0" y="4493"/>
                  </a:lnTo>
                  <a:lnTo>
                    <a:pt x="2625" y="0"/>
                  </a:lnTo>
                  <a:lnTo>
                    <a:pt x="19902" y="15609"/>
                  </a:lnTo>
                  <a:lnTo>
                    <a:pt x="20777" y="14112"/>
                  </a:lnTo>
                  <a:close/>
                </a:path>
              </a:pathLst>
            </a:custGeom>
            <a:gradFill flip="none" rotWithShape="1">
              <a:gsLst>
                <a:gs pos="0">
                  <a:srgbClr val="A0CA4A"/>
                </a:gs>
                <a:gs pos="100000">
                  <a:srgbClr val="DAFFA3"/>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t">
              <a:noAutofit/>
            </a:bodyPr>
            <a:lstStyle/>
            <a:p>
              <a:endParaRPr/>
            </a:p>
          </p:txBody>
        </p:sp>
        <p:sp>
          <p:nvSpPr>
            <p:cNvPr id="260" name="Rounded Rectangle"/>
            <p:cNvSpPr/>
            <p:nvPr/>
          </p:nvSpPr>
          <p:spPr>
            <a:xfrm>
              <a:off x="131213" y="1267730"/>
              <a:ext cx="1936945" cy="1044999"/>
            </a:xfrm>
            <a:prstGeom prst="roundRect">
              <a:avLst>
                <a:gd name="adj" fmla="val 10000"/>
              </a:avLst>
            </a:prstGeom>
            <a:gradFill flip="none" rotWithShape="1">
              <a:gsLst>
                <a:gs pos="0">
                  <a:srgbClr val="A0CA4A"/>
                </a:gs>
                <a:gs pos="100000">
                  <a:srgbClr val="DAFFA3"/>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1289050">
                <a:lnSpc>
                  <a:spcPct val="90000"/>
                </a:lnSpc>
                <a:spcBef>
                  <a:spcPts val="700"/>
                </a:spcBef>
                <a:defRPr sz="2900"/>
              </a:pPr>
              <a:endParaRPr/>
            </a:p>
          </p:txBody>
        </p:sp>
        <p:sp>
          <p:nvSpPr>
            <p:cNvPr id="261" name="Shape"/>
            <p:cNvSpPr/>
            <p:nvPr/>
          </p:nvSpPr>
          <p:spPr>
            <a:xfrm>
              <a:off x="2748424" y="527990"/>
              <a:ext cx="977604" cy="1956391"/>
            </a:xfrm>
            <a:custGeom>
              <a:avLst/>
              <a:gdLst/>
              <a:ahLst/>
              <a:cxnLst>
                <a:cxn ang="0">
                  <a:pos x="wd2" y="hd2"/>
                </a:cxn>
                <a:cxn ang="5400000">
                  <a:pos x="wd2" y="hd2"/>
                </a:cxn>
                <a:cxn ang="10800000">
                  <a:pos x="wd2" y="hd2"/>
                </a:cxn>
                <a:cxn ang="16200000">
                  <a:pos x="wd2" y="hd2"/>
                </a:cxn>
              </a:cxnLst>
              <a:rect l="0" t="0" r="r" b="b"/>
              <a:pathLst>
                <a:path w="21600" h="21600" extrusionOk="0">
                  <a:moveTo>
                    <a:pt x="17391" y="21600"/>
                  </a:moveTo>
                  <a:lnTo>
                    <a:pt x="9130" y="19497"/>
                  </a:lnTo>
                  <a:lnTo>
                    <a:pt x="11624" y="19092"/>
                  </a:lnTo>
                  <a:lnTo>
                    <a:pt x="0" y="1215"/>
                  </a:lnTo>
                  <a:lnTo>
                    <a:pt x="7482" y="0"/>
                  </a:lnTo>
                  <a:lnTo>
                    <a:pt x="19106" y="17877"/>
                  </a:lnTo>
                  <a:lnTo>
                    <a:pt x="21600" y="17472"/>
                  </a:lnTo>
                  <a:close/>
                </a:path>
              </a:pathLst>
            </a:custGeom>
            <a:gradFill flip="none" rotWithShape="1">
              <a:gsLst>
                <a:gs pos="0">
                  <a:srgbClr val="7F5BAB"/>
                </a:gs>
                <a:gs pos="100000">
                  <a:srgbClr val="C7AEED"/>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t">
              <a:noAutofit/>
            </a:bodyPr>
            <a:lstStyle/>
            <a:p>
              <a:endParaRPr/>
            </a:p>
          </p:txBody>
        </p:sp>
        <p:sp>
          <p:nvSpPr>
            <p:cNvPr id="262" name="Rounded Rectangle"/>
            <p:cNvSpPr/>
            <p:nvPr/>
          </p:nvSpPr>
          <p:spPr>
            <a:xfrm>
              <a:off x="1552618" y="0"/>
              <a:ext cx="2093870" cy="1166006"/>
            </a:xfrm>
            <a:prstGeom prst="roundRect">
              <a:avLst>
                <a:gd name="adj" fmla="val 10000"/>
              </a:avLst>
            </a:prstGeom>
            <a:gradFill flip="none" rotWithShape="1">
              <a:gsLst>
                <a:gs pos="0">
                  <a:srgbClr val="7F5BAB"/>
                </a:gs>
                <a:gs pos="100000">
                  <a:srgbClr val="C7AEED"/>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1289050">
                <a:lnSpc>
                  <a:spcPct val="90000"/>
                </a:lnSpc>
                <a:spcBef>
                  <a:spcPts val="700"/>
                </a:spcBef>
                <a:defRPr sz="2900"/>
              </a:pPr>
              <a:endParaRPr/>
            </a:p>
          </p:txBody>
        </p:sp>
        <p:sp>
          <p:nvSpPr>
            <p:cNvPr id="263" name="Shape"/>
            <p:cNvSpPr/>
            <p:nvPr/>
          </p:nvSpPr>
          <p:spPr>
            <a:xfrm>
              <a:off x="4060366" y="527990"/>
              <a:ext cx="977604" cy="1956391"/>
            </a:xfrm>
            <a:custGeom>
              <a:avLst/>
              <a:gdLst/>
              <a:ahLst/>
              <a:cxnLst>
                <a:cxn ang="0">
                  <a:pos x="wd2" y="hd2"/>
                </a:cxn>
                <a:cxn ang="5400000">
                  <a:pos x="wd2" y="hd2"/>
                </a:cxn>
                <a:cxn ang="10800000">
                  <a:pos x="wd2" y="hd2"/>
                </a:cxn>
                <a:cxn ang="16200000">
                  <a:pos x="wd2" y="hd2"/>
                </a:cxn>
              </a:cxnLst>
              <a:rect l="0" t="0" r="r" b="b"/>
              <a:pathLst>
                <a:path w="21600" h="21600" extrusionOk="0">
                  <a:moveTo>
                    <a:pt x="4209" y="21600"/>
                  </a:moveTo>
                  <a:lnTo>
                    <a:pt x="0" y="17472"/>
                  </a:lnTo>
                  <a:lnTo>
                    <a:pt x="2494" y="17877"/>
                  </a:lnTo>
                  <a:lnTo>
                    <a:pt x="14118" y="0"/>
                  </a:lnTo>
                  <a:lnTo>
                    <a:pt x="21600" y="1215"/>
                  </a:lnTo>
                  <a:lnTo>
                    <a:pt x="9976" y="19092"/>
                  </a:lnTo>
                  <a:lnTo>
                    <a:pt x="12470" y="19497"/>
                  </a:lnTo>
                  <a:close/>
                </a:path>
              </a:pathLst>
            </a:custGeom>
            <a:gradFill flip="none" rotWithShape="1">
              <a:gsLst>
                <a:gs pos="0">
                  <a:srgbClr val="39B7D8"/>
                </a:gs>
                <a:gs pos="100000">
                  <a:schemeClr val="accent5">
                    <a:hueOff val="249502"/>
                    <a:satOff val="48101"/>
                    <a:lumOff val="28891"/>
                  </a:schemeClr>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t">
              <a:noAutofit/>
            </a:bodyPr>
            <a:lstStyle/>
            <a:p>
              <a:endParaRPr/>
            </a:p>
          </p:txBody>
        </p:sp>
        <p:sp>
          <p:nvSpPr>
            <p:cNvPr id="264" name="Rounded Rectangle"/>
            <p:cNvSpPr/>
            <p:nvPr/>
          </p:nvSpPr>
          <p:spPr>
            <a:xfrm>
              <a:off x="4139904" y="0"/>
              <a:ext cx="2194771" cy="1166006"/>
            </a:xfrm>
            <a:prstGeom prst="roundRect">
              <a:avLst>
                <a:gd name="adj" fmla="val 10000"/>
              </a:avLst>
            </a:prstGeom>
            <a:gradFill flip="none" rotWithShape="1">
              <a:gsLst>
                <a:gs pos="0">
                  <a:srgbClr val="39B7D8"/>
                </a:gs>
                <a:gs pos="100000">
                  <a:schemeClr val="accent5">
                    <a:hueOff val="249502"/>
                    <a:satOff val="48101"/>
                    <a:lumOff val="28891"/>
                  </a:schemeClr>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1289050">
                <a:lnSpc>
                  <a:spcPct val="90000"/>
                </a:lnSpc>
                <a:spcBef>
                  <a:spcPts val="700"/>
                </a:spcBef>
                <a:defRPr sz="2900">
                  <a:solidFill>
                    <a:srgbClr val="FFFFFF"/>
                  </a:solidFill>
                </a:defRPr>
              </a:pPr>
              <a:endParaRPr dirty="0"/>
            </a:p>
          </p:txBody>
        </p:sp>
        <p:sp>
          <p:nvSpPr>
            <p:cNvPr id="267" name="Shape"/>
            <p:cNvSpPr/>
            <p:nvPr/>
          </p:nvSpPr>
          <p:spPr>
            <a:xfrm>
              <a:off x="4829580" y="1585703"/>
              <a:ext cx="1722049" cy="1384782"/>
            </a:xfrm>
            <a:custGeom>
              <a:avLst/>
              <a:gdLst/>
              <a:ahLst/>
              <a:cxnLst>
                <a:cxn ang="0">
                  <a:pos x="wd2" y="hd2"/>
                </a:cxn>
                <a:cxn ang="5400000">
                  <a:pos x="wd2" y="hd2"/>
                </a:cxn>
                <a:cxn ang="10800000">
                  <a:pos x="wd2" y="hd2"/>
                </a:cxn>
                <a:cxn ang="16200000">
                  <a:pos x="wd2" y="hd2"/>
                </a:cxn>
              </a:cxnLst>
              <a:rect l="0" t="0" r="r" b="b"/>
              <a:pathLst>
                <a:path w="21600" h="21600" extrusionOk="0">
                  <a:moveTo>
                    <a:pt x="0" y="20576"/>
                  </a:moveTo>
                  <a:lnTo>
                    <a:pt x="823" y="14112"/>
                  </a:lnTo>
                  <a:lnTo>
                    <a:pt x="1698" y="15609"/>
                  </a:lnTo>
                  <a:lnTo>
                    <a:pt x="18975" y="0"/>
                  </a:lnTo>
                  <a:lnTo>
                    <a:pt x="21600" y="4493"/>
                  </a:lnTo>
                  <a:lnTo>
                    <a:pt x="4323" y="20102"/>
                  </a:lnTo>
                  <a:lnTo>
                    <a:pt x="5198" y="21600"/>
                  </a:lnTo>
                  <a:close/>
                </a:path>
              </a:pathLst>
            </a:custGeom>
            <a:gradFill flip="none" rotWithShape="1">
              <a:gsLst>
                <a:gs pos="0">
                  <a:srgbClr val="FF953E"/>
                </a:gs>
                <a:gs pos="100000">
                  <a:schemeClr val="accent6">
                    <a:hueOff val="-456778"/>
                    <a:satOff val="8290"/>
                    <a:lumOff val="24503"/>
                  </a:schemeClr>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t">
              <a:noAutofit/>
            </a:bodyPr>
            <a:lstStyle/>
            <a:p>
              <a:endParaRPr/>
            </a:p>
          </p:txBody>
        </p:sp>
        <p:sp>
          <p:nvSpPr>
            <p:cNvPr id="268" name="Rounded Rectangle"/>
            <p:cNvSpPr/>
            <p:nvPr/>
          </p:nvSpPr>
          <p:spPr>
            <a:xfrm>
              <a:off x="5718235" y="1267730"/>
              <a:ext cx="2100782" cy="1044999"/>
            </a:xfrm>
            <a:prstGeom prst="roundRect">
              <a:avLst>
                <a:gd name="adj" fmla="val 10000"/>
              </a:avLst>
            </a:prstGeom>
            <a:gradFill flip="none" rotWithShape="1">
              <a:gsLst>
                <a:gs pos="0">
                  <a:srgbClr val="FF953E"/>
                </a:gs>
                <a:gs pos="100000">
                  <a:schemeClr val="accent6">
                    <a:hueOff val="-456778"/>
                    <a:satOff val="8290"/>
                    <a:lumOff val="24503"/>
                  </a:schemeClr>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1289050">
                <a:lnSpc>
                  <a:spcPct val="90000"/>
                </a:lnSpc>
                <a:spcBef>
                  <a:spcPts val="700"/>
                </a:spcBef>
                <a:defRPr sz="2900"/>
              </a:pPr>
              <a:endParaRPr/>
            </a:p>
          </p:txBody>
        </p:sp>
        <p:sp>
          <p:nvSpPr>
            <p:cNvPr id="269" name="Arrow"/>
            <p:cNvSpPr/>
            <p:nvPr/>
          </p:nvSpPr>
          <p:spPr>
            <a:xfrm rot="45185">
              <a:off x="5050459" y="3316811"/>
              <a:ext cx="1999486" cy="593414"/>
            </a:xfrm>
            <a:prstGeom prst="leftArrow">
              <a:avLst>
                <a:gd name="adj1" fmla="val 60000"/>
                <a:gd name="adj2" fmla="val 50000"/>
              </a:avLst>
            </a:prstGeom>
            <a:gradFill flip="none" rotWithShape="1">
              <a:gsLst>
                <a:gs pos="0">
                  <a:srgbClr val="000000"/>
                </a:gs>
                <a:gs pos="100000">
                  <a:srgbClr val="BABABA"/>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t">
              <a:noAutofit/>
            </a:bodyPr>
            <a:lstStyle/>
            <a:p>
              <a:endParaRPr/>
            </a:p>
          </p:txBody>
        </p:sp>
        <p:sp>
          <p:nvSpPr>
            <p:cNvPr id="270" name="Rounded Rectangle"/>
            <p:cNvSpPr/>
            <p:nvPr/>
          </p:nvSpPr>
          <p:spPr>
            <a:xfrm>
              <a:off x="5787169" y="3043655"/>
              <a:ext cx="2100782" cy="1166006"/>
            </a:xfrm>
            <a:prstGeom prst="roundRect">
              <a:avLst>
                <a:gd name="adj" fmla="val 10000"/>
              </a:avLst>
            </a:prstGeom>
            <a:gradFill flip="none" rotWithShape="1">
              <a:gsLst>
                <a:gs pos="0">
                  <a:srgbClr val="000000"/>
                </a:gs>
                <a:gs pos="100000">
                  <a:srgbClr val="BABABA"/>
                </a:gs>
              </a:gsLst>
              <a:lin ang="16200000" scaled="0"/>
            </a:gradFill>
            <a:ln w="12700" cap="flat">
              <a:noFill/>
              <a:miter lim="400000"/>
            </a:ln>
            <a:effectLst>
              <a:outerShdw blurRad="38100" dist="23000" dir="5400000" rotWithShape="0">
                <a:srgbClr val="000000">
                  <a:alpha val="35000"/>
                </a:srgbClr>
              </a:outerShdw>
            </a:effectLst>
          </p:spPr>
          <p:txBody>
            <a:bodyPr wrap="square" lIns="45719" tIns="45719" rIns="45719" bIns="45719" numCol="1" anchor="ctr">
              <a:noAutofit/>
            </a:bodyPr>
            <a:lstStyle/>
            <a:p>
              <a:pPr algn="ctr" defTabSz="1289050">
                <a:lnSpc>
                  <a:spcPct val="90000"/>
                </a:lnSpc>
                <a:spcBef>
                  <a:spcPts val="700"/>
                </a:spcBef>
                <a:defRPr sz="2900"/>
              </a:pPr>
              <a:endParaRPr/>
            </a:p>
          </p:txBody>
        </p:sp>
      </p:grpSp>
      <p:sp>
        <p:nvSpPr>
          <p:cNvPr id="2" name="TextBox 1">
            <a:extLst>
              <a:ext uri="{FF2B5EF4-FFF2-40B4-BE49-F238E27FC236}">
                <a16:creationId xmlns:a16="http://schemas.microsoft.com/office/drawing/2014/main" id="{C3450E54-98E0-5643-B7A3-62B775077BA8}"/>
              </a:ext>
            </a:extLst>
          </p:cNvPr>
          <p:cNvSpPr txBox="1"/>
          <p:nvPr/>
        </p:nvSpPr>
        <p:spPr>
          <a:xfrm>
            <a:off x="3608908" y="4127652"/>
            <a:ext cx="1653892" cy="369332"/>
          </a:xfrm>
          <a:prstGeom prst="rect">
            <a:avLst/>
          </a:prstGeom>
          <a:noFill/>
        </p:spPr>
        <p:txBody>
          <a:bodyPr wrap="square" rtlCol="0">
            <a:spAutoFit/>
          </a:bodyPr>
          <a:lstStyle/>
          <a:p>
            <a:pPr algn="ctr"/>
            <a:r>
              <a:rPr lang="en-US" dirty="0">
                <a:latin typeface="Comic Sans MS" panose="030F0702030302020204" pitchFamily="66" charset="0"/>
              </a:rPr>
              <a:t>Location</a:t>
            </a:r>
          </a:p>
        </p:txBody>
      </p:sp>
      <p:sp>
        <p:nvSpPr>
          <p:cNvPr id="3" name="TextBox 2">
            <a:extLst>
              <a:ext uri="{FF2B5EF4-FFF2-40B4-BE49-F238E27FC236}">
                <a16:creationId xmlns:a16="http://schemas.microsoft.com/office/drawing/2014/main" id="{935EB55B-E2CF-1945-9A33-7FBB3106C48B}"/>
              </a:ext>
            </a:extLst>
          </p:cNvPr>
          <p:cNvSpPr txBox="1"/>
          <p:nvPr/>
        </p:nvSpPr>
        <p:spPr>
          <a:xfrm>
            <a:off x="547288" y="5867648"/>
            <a:ext cx="2743059" cy="646331"/>
          </a:xfrm>
          <a:prstGeom prst="rect">
            <a:avLst/>
          </a:prstGeom>
          <a:noFill/>
        </p:spPr>
        <p:txBody>
          <a:bodyPr wrap="none" rtlCol="0">
            <a:spAutoFit/>
          </a:bodyPr>
          <a:lstStyle/>
          <a:p>
            <a:r>
              <a:rPr lang="en-US" dirty="0">
                <a:latin typeface="Comic Sans MS" panose="030F0702030302020204" pitchFamily="66" charset="0"/>
              </a:rPr>
              <a:t>Languages, Literacy and</a:t>
            </a:r>
          </a:p>
          <a:p>
            <a:r>
              <a:rPr lang="en-US" dirty="0">
                <a:latin typeface="Comic Sans MS" panose="030F0702030302020204" pitchFamily="66" charset="0"/>
              </a:rPr>
              <a:t>Communication</a:t>
            </a:r>
          </a:p>
        </p:txBody>
      </p:sp>
      <p:sp>
        <p:nvSpPr>
          <p:cNvPr id="4" name="TextBox 3">
            <a:extLst>
              <a:ext uri="{FF2B5EF4-FFF2-40B4-BE49-F238E27FC236}">
                <a16:creationId xmlns:a16="http://schemas.microsoft.com/office/drawing/2014/main" id="{9DA987B1-122E-A244-8F40-0BCEA6DC05AF}"/>
              </a:ext>
            </a:extLst>
          </p:cNvPr>
          <p:cNvSpPr txBox="1"/>
          <p:nvPr/>
        </p:nvSpPr>
        <p:spPr>
          <a:xfrm>
            <a:off x="293140" y="3510055"/>
            <a:ext cx="2021707" cy="646331"/>
          </a:xfrm>
          <a:prstGeom prst="rect">
            <a:avLst/>
          </a:prstGeom>
          <a:noFill/>
        </p:spPr>
        <p:txBody>
          <a:bodyPr wrap="none" rtlCol="0">
            <a:spAutoFit/>
          </a:bodyPr>
          <a:lstStyle/>
          <a:p>
            <a:r>
              <a:rPr lang="en-US" dirty="0">
                <a:latin typeface="Comic Sans MS" panose="030F0702030302020204" pitchFamily="66" charset="0"/>
              </a:rPr>
              <a:t>Mathematics and</a:t>
            </a:r>
          </a:p>
          <a:p>
            <a:r>
              <a:rPr lang="en-US" dirty="0">
                <a:latin typeface="Comic Sans MS" panose="030F0702030302020204" pitchFamily="66" charset="0"/>
              </a:rPr>
              <a:t> Numeracy</a:t>
            </a:r>
          </a:p>
        </p:txBody>
      </p:sp>
      <p:sp>
        <p:nvSpPr>
          <p:cNvPr id="5" name="TextBox 4">
            <a:extLst>
              <a:ext uri="{FF2B5EF4-FFF2-40B4-BE49-F238E27FC236}">
                <a16:creationId xmlns:a16="http://schemas.microsoft.com/office/drawing/2014/main" id="{B9CADFD6-F6AA-FF48-8149-E2F71070ADF6}"/>
              </a:ext>
            </a:extLst>
          </p:cNvPr>
          <p:cNvSpPr txBox="1"/>
          <p:nvPr/>
        </p:nvSpPr>
        <p:spPr>
          <a:xfrm>
            <a:off x="363551" y="439970"/>
            <a:ext cx="2736647" cy="369332"/>
          </a:xfrm>
          <a:prstGeom prst="rect">
            <a:avLst/>
          </a:prstGeom>
          <a:noFill/>
        </p:spPr>
        <p:txBody>
          <a:bodyPr wrap="none" rtlCol="0">
            <a:spAutoFit/>
          </a:bodyPr>
          <a:lstStyle/>
          <a:p>
            <a:r>
              <a:rPr lang="en-US" dirty="0">
                <a:latin typeface="Comic Sans MS" panose="030F0702030302020204" pitchFamily="66" charset="0"/>
              </a:rPr>
              <a:t>Science and Technology</a:t>
            </a:r>
          </a:p>
        </p:txBody>
      </p:sp>
      <p:sp>
        <p:nvSpPr>
          <p:cNvPr id="6" name="TextBox 5">
            <a:extLst>
              <a:ext uri="{FF2B5EF4-FFF2-40B4-BE49-F238E27FC236}">
                <a16:creationId xmlns:a16="http://schemas.microsoft.com/office/drawing/2014/main" id="{E88F83A3-1DF1-6845-A6C2-FFD9DB969C1D}"/>
              </a:ext>
            </a:extLst>
          </p:cNvPr>
          <p:cNvSpPr txBox="1"/>
          <p:nvPr/>
        </p:nvSpPr>
        <p:spPr>
          <a:xfrm>
            <a:off x="6907820" y="284860"/>
            <a:ext cx="1872629" cy="369332"/>
          </a:xfrm>
          <a:prstGeom prst="rect">
            <a:avLst/>
          </a:prstGeom>
          <a:noFill/>
        </p:spPr>
        <p:txBody>
          <a:bodyPr wrap="none" rtlCol="0">
            <a:spAutoFit/>
          </a:bodyPr>
          <a:lstStyle/>
          <a:p>
            <a:r>
              <a:rPr lang="en-US" dirty="0">
                <a:latin typeface="Comic Sans MS" panose="030F0702030302020204" pitchFamily="66" charset="0"/>
              </a:rPr>
              <a:t>Expressive arts</a:t>
            </a:r>
          </a:p>
        </p:txBody>
      </p:sp>
      <p:sp>
        <p:nvSpPr>
          <p:cNvPr id="7" name="TextBox 6">
            <a:extLst>
              <a:ext uri="{FF2B5EF4-FFF2-40B4-BE49-F238E27FC236}">
                <a16:creationId xmlns:a16="http://schemas.microsoft.com/office/drawing/2014/main" id="{7C9EBCE5-916B-3143-A7E9-714C5450FB69}"/>
              </a:ext>
            </a:extLst>
          </p:cNvPr>
          <p:cNvSpPr txBox="1"/>
          <p:nvPr/>
        </p:nvSpPr>
        <p:spPr>
          <a:xfrm>
            <a:off x="7541218" y="3633655"/>
            <a:ext cx="1377300" cy="369332"/>
          </a:xfrm>
          <a:prstGeom prst="rect">
            <a:avLst/>
          </a:prstGeom>
          <a:noFill/>
        </p:spPr>
        <p:txBody>
          <a:bodyPr wrap="none" rtlCol="0">
            <a:spAutoFit/>
          </a:bodyPr>
          <a:lstStyle/>
          <a:p>
            <a:r>
              <a:rPr lang="en-US" dirty="0">
                <a:latin typeface="Comic Sans MS" panose="030F0702030302020204" pitchFamily="66" charset="0"/>
              </a:rPr>
              <a:t>Humanities</a:t>
            </a:r>
          </a:p>
        </p:txBody>
      </p:sp>
      <p:sp>
        <p:nvSpPr>
          <p:cNvPr id="8" name="TextBox 7">
            <a:extLst>
              <a:ext uri="{FF2B5EF4-FFF2-40B4-BE49-F238E27FC236}">
                <a16:creationId xmlns:a16="http://schemas.microsoft.com/office/drawing/2014/main" id="{6F439AD7-2545-BA4C-87BC-EFC137ADFCA7}"/>
              </a:ext>
            </a:extLst>
          </p:cNvPr>
          <p:cNvSpPr txBox="1"/>
          <p:nvPr/>
        </p:nvSpPr>
        <p:spPr>
          <a:xfrm>
            <a:off x="6686663" y="6082058"/>
            <a:ext cx="2486578" cy="369332"/>
          </a:xfrm>
          <a:prstGeom prst="rect">
            <a:avLst/>
          </a:prstGeom>
          <a:noFill/>
        </p:spPr>
        <p:txBody>
          <a:bodyPr wrap="none" rtlCol="0">
            <a:spAutoFit/>
          </a:bodyPr>
          <a:lstStyle/>
          <a:p>
            <a:r>
              <a:rPr lang="en-US" dirty="0">
                <a:latin typeface="Comic Sans MS" panose="030F0702030302020204" pitchFamily="66" charset="0"/>
              </a:rPr>
              <a:t>Health and Wellbeing</a:t>
            </a:r>
          </a:p>
        </p:txBody>
      </p:sp>
      <p:pic>
        <p:nvPicPr>
          <p:cNvPr id="9" name="Picture 8" descr="Public Domain Clip Art Image | briefcase | ID ...">
            <a:extLst>
              <a:ext uri="{FF2B5EF4-FFF2-40B4-BE49-F238E27FC236}">
                <a16:creationId xmlns:a16="http://schemas.microsoft.com/office/drawing/2014/main" id="{6E0F181E-9B94-96D1-5F97-B2FC54EAA83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30845" y="6021080"/>
            <a:ext cx="836413" cy="590204"/>
          </a:xfrm>
          <a:prstGeom prst="rect">
            <a:avLst/>
          </a:prstGeom>
        </p:spPr>
      </p:pic>
    </p:spTree>
    <p:extLst>
      <p:ext uri="{BB962C8B-B14F-4D97-AF65-F5344CB8AC3E}">
        <p14:creationId xmlns:p14="http://schemas.microsoft.com/office/powerpoint/2010/main" val="31262733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latin typeface="Comic Sans MS" panose="030F0702030302020204" pitchFamily="66" charset="0"/>
              </a:rPr>
              <a:t>Sut </a:t>
            </a:r>
            <a:r>
              <a:rPr lang="en-GB" dirty="0" err="1">
                <a:latin typeface="Comic Sans MS" panose="030F0702030302020204" pitchFamily="66" charset="0"/>
              </a:rPr>
              <a:t>ydw</a:t>
            </a:r>
            <a:r>
              <a:rPr lang="en-GB" dirty="0">
                <a:latin typeface="Comic Sans MS" panose="030F0702030302020204" pitchFamily="66" charset="0"/>
              </a:rPr>
              <a:t> </a:t>
            </a:r>
            <a:r>
              <a:rPr lang="en-GB" dirty="0" err="1">
                <a:latin typeface="Comic Sans MS" panose="030F0702030302020204" pitchFamily="66" charset="0"/>
              </a:rPr>
              <a:t>i’n</a:t>
            </a:r>
            <a:r>
              <a:rPr lang="en-GB" dirty="0">
                <a:latin typeface="Comic Sans MS" panose="030F0702030302020204" pitchFamily="66" charset="0"/>
              </a:rPr>
              <a:t> </a:t>
            </a:r>
            <a:r>
              <a:rPr lang="en-GB" dirty="0" err="1">
                <a:latin typeface="Comic Sans MS" panose="030F0702030302020204" pitchFamily="66" charset="0"/>
              </a:rPr>
              <a:t>creu</a:t>
            </a:r>
            <a:r>
              <a:rPr lang="en-GB" dirty="0">
                <a:latin typeface="Comic Sans MS" panose="030F0702030302020204" pitchFamily="66" charset="0"/>
              </a:rPr>
              <a:t> </a:t>
            </a:r>
            <a:r>
              <a:rPr lang="en-GB" dirty="0" err="1">
                <a:latin typeface="Comic Sans MS" panose="030F0702030302020204" pitchFamily="66" charset="0"/>
              </a:rPr>
              <a:t>fy</a:t>
            </a:r>
            <a:r>
              <a:rPr lang="en-GB" dirty="0">
                <a:latin typeface="Comic Sans MS" panose="030F0702030302020204" pitchFamily="66" charset="0"/>
              </a:rPr>
              <a:t> </a:t>
            </a:r>
            <a:r>
              <a:rPr lang="en-GB" dirty="0" err="1">
                <a:latin typeface="Comic Sans MS" panose="030F0702030302020204" pitchFamily="66" charset="0"/>
              </a:rPr>
              <a:t>mhoster</a:t>
            </a:r>
            <a:r>
              <a:rPr lang="en-GB" dirty="0">
                <a:latin typeface="Comic Sans MS" panose="030F0702030302020204" pitchFamily="66" charset="0"/>
              </a:rPr>
              <a:t>?</a:t>
            </a:r>
            <a:br>
              <a:rPr lang="en-GB" dirty="0">
                <a:latin typeface="Comic Sans MS" panose="030F0702030302020204" pitchFamily="66" charset="0"/>
              </a:rPr>
            </a:br>
            <a:r>
              <a:rPr lang="en-GB" dirty="0">
                <a:latin typeface="Comic Sans MS" panose="030F0702030302020204" pitchFamily="66" charset="0"/>
              </a:rPr>
              <a:t>How do I create my poster?</a:t>
            </a:r>
          </a:p>
        </p:txBody>
      </p:sp>
      <p:sp>
        <p:nvSpPr>
          <p:cNvPr id="3" name="Content Placeholder 2"/>
          <p:cNvSpPr>
            <a:spLocks noGrp="1"/>
          </p:cNvSpPr>
          <p:nvPr>
            <p:ph sz="half" idx="1"/>
          </p:nvPr>
        </p:nvSpPr>
        <p:spPr>
          <a:xfrm>
            <a:off x="628650" y="2418292"/>
            <a:ext cx="3886200" cy="1325563"/>
          </a:xfrm>
        </p:spPr>
        <p:txBody>
          <a:bodyPr/>
          <a:lstStyle/>
          <a:p>
            <a:r>
              <a:rPr lang="en-GB" dirty="0">
                <a:hlinkClick r:id="rId3"/>
              </a:rPr>
              <a:t>https://youtu.be/1c9Kd_mUFDM</a:t>
            </a:r>
            <a:endParaRPr lang="en-GB" dirty="0"/>
          </a:p>
          <a:p>
            <a:endParaRPr lang="en-GB" dirty="0"/>
          </a:p>
        </p:txBody>
      </p:sp>
      <p:sp>
        <p:nvSpPr>
          <p:cNvPr id="4" name="Content Placeholder 3"/>
          <p:cNvSpPr>
            <a:spLocks noGrp="1"/>
          </p:cNvSpPr>
          <p:nvPr>
            <p:ph sz="half" idx="2"/>
          </p:nvPr>
        </p:nvSpPr>
        <p:spPr>
          <a:xfrm>
            <a:off x="4629150" y="2418292"/>
            <a:ext cx="3886200" cy="1459442"/>
          </a:xfrm>
        </p:spPr>
        <p:txBody>
          <a:bodyPr/>
          <a:lstStyle/>
          <a:p>
            <a:r>
              <a:rPr lang="en-GB" dirty="0">
                <a:hlinkClick r:id="rId3"/>
              </a:rPr>
              <a:t>https://youtu.be/1c9Kd_mUFDM</a:t>
            </a:r>
            <a:endParaRPr lang="en-GB" dirty="0"/>
          </a:p>
          <a:p>
            <a:pPr marL="0" indent="0">
              <a:buNone/>
            </a:pPr>
            <a:endParaRPr lang="en-GB" dirty="0"/>
          </a:p>
        </p:txBody>
      </p:sp>
    </p:spTree>
    <p:extLst>
      <p:ext uri="{BB962C8B-B14F-4D97-AF65-F5344CB8AC3E}">
        <p14:creationId xmlns:p14="http://schemas.microsoft.com/office/powerpoint/2010/main" val="5866737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BBC49B3-DC73-0243-A3AC-6316D2B5FE82}"/>
              </a:ext>
            </a:extLst>
          </p:cNvPr>
          <p:cNvSpPr txBox="1"/>
          <p:nvPr/>
        </p:nvSpPr>
        <p:spPr>
          <a:xfrm>
            <a:off x="87207" y="111760"/>
            <a:ext cx="8703733" cy="3477875"/>
          </a:xfrm>
          <a:prstGeom prst="rect">
            <a:avLst/>
          </a:prstGeom>
          <a:noFill/>
        </p:spPr>
        <p:txBody>
          <a:bodyPr wrap="square" rtlCol="0">
            <a:spAutoFit/>
          </a:bodyPr>
          <a:lstStyle/>
          <a:p>
            <a:r>
              <a:rPr lang="en-US" sz="4400" b="1" dirty="0">
                <a:latin typeface="Comic Sans MS" panose="030F0702030302020204" pitchFamily="66" charset="0"/>
              </a:rPr>
              <a:t>Beth </a:t>
            </a:r>
            <a:r>
              <a:rPr lang="en-US" sz="4400" b="1" dirty="0" err="1">
                <a:latin typeface="Comic Sans MS" panose="030F0702030302020204" pitchFamily="66" charset="0"/>
              </a:rPr>
              <a:t>yw</a:t>
            </a:r>
            <a:r>
              <a:rPr lang="en-US" sz="4400" b="1" dirty="0">
                <a:latin typeface="Comic Sans MS" panose="030F0702030302020204" pitchFamily="66" charset="0"/>
              </a:rPr>
              <a:t> </a:t>
            </a:r>
            <a:r>
              <a:rPr lang="en-US" sz="4400" b="1" dirty="0" err="1">
                <a:latin typeface="Comic Sans MS" panose="030F0702030302020204" pitchFamily="66" charset="0"/>
              </a:rPr>
              <a:t>meini</a:t>
            </a:r>
            <a:r>
              <a:rPr lang="en-US" sz="4400" b="1" dirty="0">
                <a:latin typeface="Comic Sans MS" panose="030F0702030302020204" pitchFamily="66" charset="0"/>
              </a:rPr>
              <a:t> </a:t>
            </a:r>
            <a:r>
              <a:rPr lang="en-US" sz="4400" b="1" dirty="0" err="1">
                <a:latin typeface="Comic Sans MS" panose="030F0702030302020204" pitchFamily="66" charset="0"/>
              </a:rPr>
              <a:t>prawf</a:t>
            </a:r>
            <a:r>
              <a:rPr lang="en-US" sz="4400" b="1" dirty="0">
                <a:latin typeface="Comic Sans MS" panose="030F0702030302020204" pitchFamily="66" charset="0"/>
              </a:rPr>
              <a:t> </a:t>
            </a:r>
          </a:p>
          <a:p>
            <a:r>
              <a:rPr lang="en-US" sz="4400" b="1" dirty="0" err="1">
                <a:latin typeface="Comic Sans MS" panose="030F0702030302020204" pitchFamily="66" charset="0"/>
              </a:rPr>
              <a:t>llwyddiant</a:t>
            </a:r>
            <a:r>
              <a:rPr lang="en-US" sz="4400" b="1" dirty="0">
                <a:latin typeface="Comic Sans MS" panose="030F0702030302020204" pitchFamily="66" charset="0"/>
              </a:rPr>
              <a:t> </a:t>
            </a:r>
            <a:r>
              <a:rPr lang="en-US" sz="4400" b="1" dirty="0" err="1">
                <a:latin typeface="Comic Sans MS" panose="030F0702030302020204" pitchFamily="66" charset="0"/>
              </a:rPr>
              <a:t>ar</a:t>
            </a:r>
            <a:r>
              <a:rPr lang="en-US" sz="4400" b="1" dirty="0">
                <a:latin typeface="Comic Sans MS" panose="030F0702030302020204" pitchFamily="66" charset="0"/>
              </a:rPr>
              <a:t> </a:t>
            </a:r>
            <a:r>
              <a:rPr lang="en-US" sz="4400" b="1" dirty="0" err="1">
                <a:latin typeface="Comic Sans MS" panose="030F0702030302020204" pitchFamily="66" charset="0"/>
              </a:rPr>
              <a:t>gyfer</a:t>
            </a:r>
            <a:r>
              <a:rPr lang="en-US" sz="4400" b="1" dirty="0">
                <a:latin typeface="Comic Sans MS" panose="030F0702030302020204" pitchFamily="66" charset="0"/>
              </a:rPr>
              <a:t> </a:t>
            </a:r>
            <a:r>
              <a:rPr lang="en-US" sz="4400" b="1" dirty="0" err="1">
                <a:latin typeface="Comic Sans MS" panose="030F0702030302020204" pitchFamily="66" charset="0"/>
              </a:rPr>
              <a:t>cynllun</a:t>
            </a:r>
            <a:r>
              <a:rPr lang="en-US" sz="4400" b="1" dirty="0">
                <a:latin typeface="Comic Sans MS" panose="030F0702030302020204" pitchFamily="66" charset="0"/>
              </a:rPr>
              <a:t> poster da?</a:t>
            </a:r>
          </a:p>
          <a:p>
            <a:r>
              <a:rPr lang="en-US" sz="4400" dirty="0">
                <a:latin typeface="Comic Sans MS" panose="030F0702030302020204" pitchFamily="66" charset="0"/>
              </a:rPr>
              <a:t>What are the success criteria </a:t>
            </a:r>
          </a:p>
          <a:p>
            <a:r>
              <a:rPr lang="en-US" sz="4400" dirty="0">
                <a:latin typeface="Comic Sans MS" panose="030F0702030302020204" pitchFamily="66" charset="0"/>
              </a:rPr>
              <a:t>to design a great poster?</a:t>
            </a:r>
          </a:p>
        </p:txBody>
      </p:sp>
      <p:pic>
        <p:nvPicPr>
          <p:cNvPr id="5" name="Picture 4" descr="A close up of a person wearing glasses&#10;&#10;Description automatically generated">
            <a:extLst>
              <a:ext uri="{FF2B5EF4-FFF2-40B4-BE49-F238E27FC236}">
                <a16:creationId xmlns:a16="http://schemas.microsoft.com/office/drawing/2014/main" id="{F00482BE-B394-3D42-8A49-5F231217DFE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5982545" y="3557837"/>
            <a:ext cx="2921848" cy="1937077"/>
          </a:xfrm>
          <a:prstGeom prst="rect">
            <a:avLst/>
          </a:prstGeom>
        </p:spPr>
      </p:pic>
      <p:sp>
        <p:nvSpPr>
          <p:cNvPr id="6" name="TextBox 5">
            <a:extLst>
              <a:ext uri="{FF2B5EF4-FFF2-40B4-BE49-F238E27FC236}">
                <a16:creationId xmlns:a16="http://schemas.microsoft.com/office/drawing/2014/main" id="{39FAC867-983C-0C46-B398-B3C8F6149B31}"/>
              </a:ext>
            </a:extLst>
          </p:cNvPr>
          <p:cNvSpPr txBox="1"/>
          <p:nvPr/>
        </p:nvSpPr>
        <p:spPr>
          <a:xfrm>
            <a:off x="5291668" y="5463116"/>
            <a:ext cx="3429000" cy="230832"/>
          </a:xfrm>
          <a:prstGeom prst="rect">
            <a:avLst/>
          </a:prstGeom>
          <a:noFill/>
        </p:spPr>
        <p:txBody>
          <a:bodyPr wrap="square" rtlCol="0">
            <a:spAutoFit/>
          </a:bodyPr>
          <a:lstStyle/>
          <a:p>
            <a:r>
              <a:rPr lang="en-US" sz="900">
                <a:hlinkClick r:id="rId4" tooltip="https://photomatt7.wordpress.com/2011/10/17/ideas-for-higher-level-questioning-and-thought/"/>
              </a:rPr>
              <a:t>This Photo</a:t>
            </a:r>
            <a:r>
              <a:rPr lang="en-US" sz="900"/>
              <a:t> by Unknown Author is licensed under </a:t>
            </a:r>
            <a:r>
              <a:rPr lang="en-US" sz="900">
                <a:hlinkClick r:id="rId5" tooltip="https://creativecommons.org/licenses/by-nc-nd/3.0/"/>
              </a:rPr>
              <a:t>CC BY-NC-ND</a:t>
            </a:r>
            <a:endParaRPr lang="en-US" sz="900"/>
          </a:p>
        </p:txBody>
      </p:sp>
    </p:spTree>
    <p:extLst>
      <p:ext uri="{BB962C8B-B14F-4D97-AF65-F5344CB8AC3E}">
        <p14:creationId xmlns:p14="http://schemas.microsoft.com/office/powerpoint/2010/main" val="2776075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314795" y="392751"/>
            <a:ext cx="3868340" cy="823912"/>
          </a:xfrm>
        </p:spPr>
        <p:txBody>
          <a:bodyPr/>
          <a:lstStyle/>
          <a:p>
            <a:pPr algn="ctr"/>
            <a:r>
              <a:rPr lang="en-GB" dirty="0" err="1">
                <a:latin typeface="Comic Sans MS" panose="030F0702030302020204" pitchFamily="66" charset="0"/>
              </a:rPr>
              <a:t>Rhannu</a:t>
            </a:r>
            <a:r>
              <a:rPr lang="en-GB" dirty="0">
                <a:latin typeface="Comic Sans MS" panose="030F0702030302020204" pitchFamily="66" charset="0"/>
              </a:rPr>
              <a:t> ac </a:t>
            </a:r>
            <a:r>
              <a:rPr lang="en-GB" dirty="0" err="1">
                <a:latin typeface="Comic Sans MS" panose="030F0702030302020204" pitchFamily="66" charset="0"/>
              </a:rPr>
              <a:t>asesu</a:t>
            </a:r>
            <a:endParaRPr lang="en-GB" dirty="0">
              <a:latin typeface="Comic Sans MS" panose="030F0702030302020204" pitchFamily="66" charset="0"/>
            </a:endParaRPr>
          </a:p>
        </p:txBody>
      </p:sp>
      <p:sp>
        <p:nvSpPr>
          <p:cNvPr id="5" name="Text Placeholder 4"/>
          <p:cNvSpPr>
            <a:spLocks noGrp="1"/>
          </p:cNvSpPr>
          <p:nvPr>
            <p:ph type="body" sz="quarter" idx="3"/>
          </p:nvPr>
        </p:nvSpPr>
        <p:spPr>
          <a:xfrm>
            <a:off x="4791659" y="358741"/>
            <a:ext cx="3887391" cy="823912"/>
          </a:xfrm>
        </p:spPr>
        <p:txBody>
          <a:bodyPr/>
          <a:lstStyle/>
          <a:p>
            <a:pPr algn="ctr"/>
            <a:r>
              <a:rPr lang="en-GB" dirty="0">
                <a:latin typeface="Comic Sans MS" panose="030F0702030302020204" pitchFamily="66" charset="0"/>
              </a:rPr>
              <a:t>Share and assess</a:t>
            </a: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674031">
            <a:off x="3568516" y="1865801"/>
            <a:ext cx="4990170" cy="3108631"/>
          </a:xfrm>
          <a:prstGeom prst="rect">
            <a:avLst/>
          </a:prstGeom>
        </p:spPr>
      </p:pic>
      <p:sp>
        <p:nvSpPr>
          <p:cNvPr id="9" name="Curved Down Arrow 8"/>
          <p:cNvSpPr/>
          <p:nvPr/>
        </p:nvSpPr>
        <p:spPr>
          <a:xfrm rot="20530697" flipH="1">
            <a:off x="832302" y="2840636"/>
            <a:ext cx="2562625" cy="996846"/>
          </a:xfrm>
          <a:prstGeom prst="curved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chemeClr val="tx1"/>
              </a:solidFill>
            </a:endParaRPr>
          </a:p>
        </p:txBody>
      </p:sp>
      <p:sp>
        <p:nvSpPr>
          <p:cNvPr id="4" name="TextBox 3">
            <a:extLst>
              <a:ext uri="{FF2B5EF4-FFF2-40B4-BE49-F238E27FC236}">
                <a16:creationId xmlns:a16="http://schemas.microsoft.com/office/drawing/2014/main" id="{CF66C53E-0D47-FE7B-C991-1C5FAA97BB81}"/>
              </a:ext>
            </a:extLst>
          </p:cNvPr>
          <p:cNvSpPr txBox="1"/>
          <p:nvPr/>
        </p:nvSpPr>
        <p:spPr>
          <a:xfrm>
            <a:off x="741242" y="5623560"/>
            <a:ext cx="3863340" cy="369332"/>
          </a:xfrm>
          <a:prstGeom prst="rect">
            <a:avLst/>
          </a:prstGeom>
          <a:noFill/>
        </p:spPr>
        <p:txBody>
          <a:bodyPr wrap="square" rtlCol="0">
            <a:spAutoFit/>
          </a:bodyPr>
          <a:lstStyle/>
          <a:p>
            <a:r>
              <a:rPr lang="en-GB" dirty="0"/>
              <a:t>E-</a:t>
            </a:r>
            <a:r>
              <a:rPr lang="en-GB" dirty="0" err="1"/>
              <a:t>bostiwch</a:t>
            </a:r>
            <a:r>
              <a:rPr lang="en-GB" dirty="0"/>
              <a:t> / Email</a:t>
            </a:r>
          </a:p>
        </p:txBody>
      </p:sp>
    </p:spTree>
    <p:extLst>
      <p:ext uri="{BB962C8B-B14F-4D97-AF65-F5344CB8AC3E}">
        <p14:creationId xmlns:p14="http://schemas.microsoft.com/office/powerpoint/2010/main" val="308137927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4011930" cy="1036454"/>
          </a:xfrm>
        </p:spPr>
        <p:txBody>
          <a:bodyPr>
            <a:normAutofit fontScale="90000"/>
          </a:bodyPr>
          <a:lstStyle/>
          <a:p>
            <a:r>
              <a:rPr lang="en-GB" sz="3600" b="1" dirty="0">
                <a:latin typeface="Comic Sans MS" panose="030F0702030302020204" pitchFamily="66" charset="0"/>
              </a:rPr>
              <a:t>Mathau o ysgolion</a:t>
            </a:r>
            <a:br>
              <a:rPr lang="en-GB" sz="3600" dirty="0">
                <a:latin typeface="Comic Sans MS" panose="030F0702030302020204" pitchFamily="66" charset="0"/>
              </a:rPr>
            </a:br>
            <a:r>
              <a:rPr lang="en-GB" sz="3600" dirty="0">
                <a:latin typeface="Comic Sans MS" panose="030F0702030302020204" pitchFamily="66" charset="0"/>
              </a:rPr>
              <a:t>Types of schools</a:t>
            </a:r>
          </a:p>
        </p:txBody>
      </p:sp>
      <p:sp>
        <p:nvSpPr>
          <p:cNvPr id="3" name="Content Placeholder 2"/>
          <p:cNvSpPr>
            <a:spLocks noGrp="1"/>
          </p:cNvSpPr>
          <p:nvPr>
            <p:ph sz="half" idx="1"/>
          </p:nvPr>
        </p:nvSpPr>
        <p:spPr>
          <a:xfrm>
            <a:off x="440055" y="1726563"/>
            <a:ext cx="8401050" cy="4567555"/>
          </a:xfrm>
        </p:spPr>
        <p:txBody>
          <a:bodyPr>
            <a:normAutofit fontScale="32500" lnSpcReduction="20000"/>
          </a:bodyPr>
          <a:lstStyle/>
          <a:p>
            <a:pPr marL="0" indent="0">
              <a:buNone/>
            </a:pPr>
            <a:r>
              <a:rPr lang="en-GB" sz="4300" b="1" dirty="0">
                <a:latin typeface="Comic Sans MS" panose="030F0702030302020204" pitchFamily="66" charset="0"/>
              </a:rPr>
              <a:t>Mae 7 math o ysgol sy’n cael eu rhedeg gan yr awdurdodau lleol:</a:t>
            </a:r>
          </a:p>
          <a:p>
            <a:r>
              <a:rPr lang="en-GB" sz="4300" dirty="0" err="1">
                <a:latin typeface="Comic Sans MS" panose="030F0702030302020204" pitchFamily="66" charset="0"/>
              </a:rPr>
              <a:t>Ysgolion</a:t>
            </a:r>
            <a:r>
              <a:rPr lang="en-GB" sz="4300" dirty="0">
                <a:latin typeface="Comic Sans MS" panose="030F0702030302020204" pitchFamily="66" charset="0"/>
              </a:rPr>
              <a:t> </a:t>
            </a:r>
            <a:r>
              <a:rPr lang="en-GB" sz="4300" dirty="0" err="1">
                <a:latin typeface="Comic Sans MS" panose="030F0702030302020204" pitchFamily="66" charset="0"/>
              </a:rPr>
              <a:t>cymunedol</a:t>
            </a:r>
            <a:r>
              <a:rPr lang="en-GB" sz="4300" dirty="0">
                <a:latin typeface="Comic Sans MS" panose="030F0702030302020204" pitchFamily="66" charset="0"/>
              </a:rPr>
              <a:t> – </a:t>
            </a:r>
            <a:r>
              <a:rPr lang="en-GB" sz="4300" dirty="0" err="1">
                <a:latin typeface="Comic Sans MS" panose="030F0702030302020204" pitchFamily="66" charset="0"/>
              </a:rPr>
              <a:t>awdurdod</a:t>
            </a:r>
            <a:r>
              <a:rPr lang="en-GB" sz="4300" dirty="0">
                <a:latin typeface="Comic Sans MS" panose="030F0702030302020204" pitchFamily="66" charset="0"/>
              </a:rPr>
              <a:t> </a:t>
            </a:r>
            <a:r>
              <a:rPr lang="en-GB" sz="4300" dirty="0" err="1">
                <a:latin typeface="Comic Sans MS" panose="030F0702030302020204" pitchFamily="66" charset="0"/>
              </a:rPr>
              <a:t>lleol</a:t>
            </a:r>
            <a:endParaRPr lang="en-GB" sz="4300" dirty="0">
              <a:latin typeface="Comic Sans MS" panose="030F0702030302020204" pitchFamily="66" charset="0"/>
            </a:endParaRPr>
          </a:p>
          <a:p>
            <a:pPr marL="0" indent="0">
              <a:buNone/>
            </a:pPr>
            <a:endParaRPr lang="en-GB" sz="4300" dirty="0">
              <a:latin typeface="Comic Sans MS" panose="030F0702030302020204" pitchFamily="66" charset="0"/>
            </a:endParaRPr>
          </a:p>
          <a:p>
            <a:r>
              <a:rPr lang="en-GB" sz="4300" dirty="0">
                <a:latin typeface="Comic Sans MS" panose="030F0702030302020204" pitchFamily="66" charset="0"/>
              </a:rPr>
              <a:t>Ysgolion </a:t>
            </a:r>
            <a:r>
              <a:rPr lang="en-GB" sz="4300" dirty="0" err="1">
                <a:latin typeface="Comic Sans MS" panose="030F0702030302020204" pitchFamily="66" charset="0"/>
              </a:rPr>
              <a:t>arbennig</a:t>
            </a:r>
            <a:r>
              <a:rPr lang="en-GB" sz="4300" dirty="0">
                <a:latin typeface="Comic Sans MS" panose="030F0702030302020204" pitchFamily="66" charset="0"/>
              </a:rPr>
              <a:t>  </a:t>
            </a:r>
            <a:r>
              <a:rPr lang="en-GB" sz="4300" dirty="0" err="1">
                <a:latin typeface="Comic Sans MS" panose="030F0702030302020204" pitchFamily="66" charset="0"/>
              </a:rPr>
              <a:t>cymunedol</a:t>
            </a:r>
            <a:r>
              <a:rPr lang="en-GB" sz="4300" dirty="0">
                <a:latin typeface="Comic Sans MS" panose="030F0702030302020204" pitchFamily="66" charset="0"/>
              </a:rPr>
              <a:t> – ADY/UNED –</a:t>
            </a:r>
            <a:r>
              <a:rPr lang="en-GB" sz="4300" dirty="0" err="1">
                <a:latin typeface="Comic Sans MS" panose="030F0702030302020204" pitchFamily="66" charset="0"/>
              </a:rPr>
              <a:t>Awdurdod</a:t>
            </a:r>
            <a:r>
              <a:rPr lang="en-GB" sz="4300" dirty="0">
                <a:latin typeface="Comic Sans MS" panose="030F0702030302020204" pitchFamily="66" charset="0"/>
              </a:rPr>
              <a:t> </a:t>
            </a:r>
            <a:r>
              <a:rPr lang="en-GB" sz="4300" dirty="0" err="1">
                <a:latin typeface="Comic Sans MS" panose="030F0702030302020204" pitchFamily="66" charset="0"/>
              </a:rPr>
              <a:t>lleol</a:t>
            </a:r>
            <a:endParaRPr lang="en-GB" sz="4300" dirty="0">
              <a:latin typeface="Comic Sans MS" panose="030F0702030302020204" pitchFamily="66" charset="0"/>
            </a:endParaRPr>
          </a:p>
          <a:p>
            <a:pPr marL="0" indent="0">
              <a:buNone/>
            </a:pPr>
            <a:endParaRPr lang="en-GB" sz="4300" dirty="0">
              <a:latin typeface="Comic Sans MS" panose="030F0702030302020204" pitchFamily="66" charset="0"/>
            </a:endParaRPr>
          </a:p>
          <a:p>
            <a:r>
              <a:rPr lang="en-GB" sz="4300" dirty="0">
                <a:latin typeface="Comic Sans MS" panose="030F0702030302020204" pitchFamily="66" charset="0"/>
              </a:rPr>
              <a:t>Ysgolion gwirfoddol a </a:t>
            </a:r>
            <a:r>
              <a:rPr lang="en-GB" sz="4300" dirty="0" err="1">
                <a:latin typeface="Comic Sans MS" panose="030F0702030302020204" pitchFamily="66" charset="0"/>
              </a:rPr>
              <a:t>reolir</a:t>
            </a:r>
            <a:r>
              <a:rPr lang="en-GB" sz="4300" dirty="0">
                <a:latin typeface="Comic Sans MS" panose="030F0702030302020204" pitchFamily="66" charset="0"/>
              </a:rPr>
              <a:t> – </a:t>
            </a:r>
            <a:r>
              <a:rPr lang="en-GB" sz="4300" dirty="0" err="1">
                <a:latin typeface="Comic Sans MS" panose="030F0702030302020204" pitchFamily="66" charset="0"/>
              </a:rPr>
              <a:t>sefydliad</a:t>
            </a:r>
            <a:r>
              <a:rPr lang="en-GB" sz="4300" dirty="0">
                <a:latin typeface="Comic Sans MS" panose="030F0702030302020204" pitchFamily="66" charset="0"/>
              </a:rPr>
              <a:t> </a:t>
            </a:r>
            <a:r>
              <a:rPr lang="en-GB" sz="4300" dirty="0" err="1">
                <a:latin typeface="Comic Sans MS" panose="030F0702030302020204" pitchFamily="66" charset="0"/>
              </a:rPr>
              <a:t>gwirfoddol</a:t>
            </a:r>
            <a:r>
              <a:rPr lang="en-GB" sz="4300" dirty="0">
                <a:latin typeface="Comic Sans MS" panose="030F0702030302020204" pitchFamily="66" charset="0"/>
              </a:rPr>
              <a:t> </a:t>
            </a:r>
            <a:r>
              <a:rPr lang="en-GB" sz="4300" dirty="0" err="1">
                <a:latin typeface="Comic Sans MS" panose="030F0702030302020204" pitchFamily="66" charset="0"/>
              </a:rPr>
              <a:t>megis</a:t>
            </a:r>
            <a:r>
              <a:rPr lang="en-GB" sz="4300" dirty="0">
                <a:latin typeface="Comic Sans MS" panose="030F0702030302020204" pitchFamily="66" charset="0"/>
              </a:rPr>
              <a:t> </a:t>
            </a:r>
            <a:r>
              <a:rPr lang="en-GB" sz="4300" dirty="0" err="1">
                <a:latin typeface="Comic Sans MS" panose="030F0702030302020204" pitchFamily="66" charset="0"/>
              </a:rPr>
              <a:t>Yr</a:t>
            </a:r>
            <a:r>
              <a:rPr lang="en-GB" sz="4300" dirty="0">
                <a:latin typeface="Comic Sans MS" panose="030F0702030302020204" pitchFamily="66" charset="0"/>
              </a:rPr>
              <a:t> </a:t>
            </a:r>
            <a:r>
              <a:rPr lang="en-GB" sz="4300" dirty="0" err="1">
                <a:latin typeface="Comic Sans MS" panose="030F0702030302020204" pitchFamily="66" charset="0"/>
              </a:rPr>
              <a:t>Eglwys</a:t>
            </a:r>
            <a:r>
              <a:rPr lang="en-GB" sz="4300" dirty="0">
                <a:latin typeface="Comic Sans MS" panose="030F0702030302020204" pitchFamily="66" charset="0"/>
              </a:rPr>
              <a:t> </a:t>
            </a:r>
            <a:r>
              <a:rPr lang="en-GB" sz="4300" dirty="0" err="1">
                <a:latin typeface="Comic Sans MS" panose="030F0702030302020204" pitchFamily="66" charset="0"/>
              </a:rPr>
              <a:t>Gatholig</a:t>
            </a:r>
            <a:r>
              <a:rPr lang="en-GB" sz="4300" dirty="0">
                <a:latin typeface="Comic Sans MS" panose="030F0702030302020204" pitchFamily="66" charset="0"/>
              </a:rPr>
              <a:t> </a:t>
            </a:r>
            <a:r>
              <a:rPr lang="en-GB" sz="4300" dirty="0" err="1">
                <a:latin typeface="Comic Sans MS" panose="030F0702030302020204" pitchFamily="66" charset="0"/>
              </a:rPr>
              <a:t>Rufeinig</a:t>
            </a:r>
            <a:r>
              <a:rPr lang="en-GB" sz="4300" dirty="0">
                <a:latin typeface="Comic Sans MS" panose="030F0702030302020204" pitchFamily="66" charset="0"/>
              </a:rPr>
              <a:t> neu </a:t>
            </a:r>
            <a:r>
              <a:rPr lang="en-GB" sz="4300" dirty="0" err="1">
                <a:latin typeface="Comic Sans MS" panose="030F0702030302020204" pitchFamily="66" charset="0"/>
              </a:rPr>
              <a:t>Yr</a:t>
            </a:r>
            <a:r>
              <a:rPr lang="en-GB" sz="4300" dirty="0">
                <a:latin typeface="Comic Sans MS" panose="030F0702030302020204" pitchFamily="66" charset="0"/>
              </a:rPr>
              <a:t> </a:t>
            </a:r>
            <a:r>
              <a:rPr lang="en-GB" sz="4300" dirty="0" err="1">
                <a:latin typeface="Comic Sans MS" panose="030F0702030302020204" pitchFamily="66" charset="0"/>
              </a:rPr>
              <a:t>Eglwys</a:t>
            </a:r>
            <a:r>
              <a:rPr lang="en-GB" sz="4300" dirty="0">
                <a:latin typeface="Comic Sans MS" panose="030F0702030302020204" pitchFamily="66" charset="0"/>
              </a:rPr>
              <a:t> </a:t>
            </a:r>
            <a:r>
              <a:rPr lang="en-GB" sz="4300" dirty="0" err="1">
                <a:latin typeface="Comic Sans MS" panose="030F0702030302020204" pitchFamily="66" charset="0"/>
              </a:rPr>
              <a:t>yng</a:t>
            </a:r>
            <a:r>
              <a:rPr lang="en-GB" sz="4300" dirty="0">
                <a:latin typeface="Comic Sans MS" panose="030F0702030302020204" pitchFamily="66" charset="0"/>
              </a:rPr>
              <a:t> </a:t>
            </a:r>
            <a:r>
              <a:rPr lang="en-GB" sz="4300" dirty="0" err="1">
                <a:latin typeface="Comic Sans MS" panose="030F0702030302020204" pitchFamily="66" charset="0"/>
              </a:rPr>
              <a:t>Ngymru</a:t>
            </a:r>
            <a:r>
              <a:rPr lang="en-GB" sz="4300" dirty="0">
                <a:latin typeface="Comic Sans MS" panose="030F0702030302020204" pitchFamily="66" charset="0"/>
              </a:rPr>
              <a:t> + </a:t>
            </a:r>
            <a:r>
              <a:rPr lang="en-GB" sz="4300" dirty="0" err="1">
                <a:latin typeface="Comic Sans MS" panose="030F0702030302020204" pitchFamily="66" charset="0"/>
              </a:rPr>
              <a:t>Awdurdod</a:t>
            </a:r>
            <a:r>
              <a:rPr lang="en-GB" sz="4300" dirty="0">
                <a:latin typeface="Comic Sans MS" panose="030F0702030302020204" pitchFamily="66" charset="0"/>
              </a:rPr>
              <a:t> </a:t>
            </a:r>
            <a:r>
              <a:rPr lang="en-GB" sz="4300" dirty="0" err="1">
                <a:latin typeface="Comic Sans MS" panose="030F0702030302020204" pitchFamily="66" charset="0"/>
              </a:rPr>
              <a:t>Lleol</a:t>
            </a:r>
            <a:endParaRPr lang="en-GB" sz="4300" dirty="0">
              <a:latin typeface="Comic Sans MS" panose="030F0702030302020204" pitchFamily="66" charset="0"/>
            </a:endParaRPr>
          </a:p>
          <a:p>
            <a:endParaRPr lang="en-GB" sz="4300" dirty="0">
              <a:latin typeface="Comic Sans MS" panose="030F0702030302020204" pitchFamily="66" charset="0"/>
            </a:endParaRPr>
          </a:p>
          <a:p>
            <a:r>
              <a:rPr lang="en-GB" sz="4300" dirty="0">
                <a:latin typeface="Comic Sans MS" panose="030F0702030302020204" pitchFamily="66" charset="0"/>
              </a:rPr>
              <a:t>Ysgolion gwirfoddol a </a:t>
            </a:r>
            <a:r>
              <a:rPr lang="en-GB" sz="4300" dirty="0" err="1">
                <a:latin typeface="Comic Sans MS" panose="030F0702030302020204" pitchFamily="66" charset="0"/>
              </a:rPr>
              <a:t>gynorthwyir</a:t>
            </a:r>
            <a:r>
              <a:rPr lang="en-GB" sz="4300" dirty="0">
                <a:latin typeface="Comic Sans MS" panose="030F0702030302020204" pitchFamily="66" charset="0"/>
              </a:rPr>
              <a:t> – </a:t>
            </a:r>
            <a:r>
              <a:rPr lang="en-GB" sz="4300" dirty="0" err="1">
                <a:latin typeface="Comic Sans MS" panose="030F0702030302020204" pitchFamily="66" charset="0"/>
              </a:rPr>
              <a:t>sefydliadau</a:t>
            </a:r>
            <a:r>
              <a:rPr lang="en-GB" sz="4300" dirty="0">
                <a:latin typeface="Comic Sans MS" panose="030F0702030302020204" pitchFamily="66" charset="0"/>
              </a:rPr>
              <a:t> </a:t>
            </a:r>
            <a:r>
              <a:rPr lang="en-GB" sz="4300" dirty="0" err="1">
                <a:latin typeface="Comic Sans MS" panose="030F0702030302020204" pitchFamily="66" charset="0"/>
              </a:rPr>
              <a:t>gwirfoddol</a:t>
            </a:r>
            <a:r>
              <a:rPr lang="en-GB" sz="4300" dirty="0">
                <a:latin typeface="Comic Sans MS" panose="030F0702030302020204" pitchFamily="66" charset="0"/>
              </a:rPr>
              <a:t>, </a:t>
            </a:r>
            <a:r>
              <a:rPr lang="en-GB" sz="4300" dirty="0" err="1">
                <a:latin typeface="Comic Sans MS" panose="030F0702030302020204" pitchFamily="66" charset="0"/>
              </a:rPr>
              <a:t>mwy</a:t>
            </a:r>
            <a:r>
              <a:rPr lang="en-GB" sz="4300" dirty="0">
                <a:latin typeface="Comic Sans MS" panose="030F0702030302020204" pitchFamily="66" charset="0"/>
              </a:rPr>
              <a:t> </a:t>
            </a:r>
            <a:r>
              <a:rPr lang="en-GB" sz="4300" dirty="0" err="1">
                <a:latin typeface="Comic Sans MS" panose="030F0702030302020204" pitchFamily="66" charset="0"/>
              </a:rPr>
              <a:t>annibynnol</a:t>
            </a:r>
            <a:r>
              <a:rPr lang="en-GB" sz="4300" dirty="0">
                <a:latin typeface="Comic Sans MS" panose="030F0702030302020204" pitchFamily="66" charset="0"/>
              </a:rPr>
              <a:t>. </a:t>
            </a:r>
            <a:r>
              <a:rPr lang="en-GB" sz="4300" dirty="0" err="1">
                <a:latin typeface="Comic Sans MS" panose="030F0702030302020204" pitchFamily="66" charset="0"/>
              </a:rPr>
              <a:t>Ysgolion</a:t>
            </a:r>
            <a:r>
              <a:rPr lang="en-GB" sz="4300" dirty="0">
                <a:latin typeface="Comic Sans MS" panose="030F0702030302020204" pitchFamily="66" charset="0"/>
              </a:rPr>
              <a:t> </a:t>
            </a:r>
            <a:r>
              <a:rPr lang="en-GB" sz="4300" dirty="0" err="1">
                <a:latin typeface="Comic Sans MS" panose="030F0702030302020204" pitchFamily="66" charset="0"/>
              </a:rPr>
              <a:t>crefyddol</a:t>
            </a:r>
            <a:r>
              <a:rPr lang="en-GB" sz="4300" dirty="0">
                <a:latin typeface="Comic Sans MS" panose="030F0702030302020204" pitchFamily="66" charset="0"/>
              </a:rPr>
              <a:t> neu </a:t>
            </a:r>
            <a:r>
              <a:rPr lang="en-GB" sz="4300" dirty="0" err="1">
                <a:latin typeface="Comic Sans MS" panose="030F0702030302020204" pitchFamily="66" charset="0"/>
              </a:rPr>
              <a:t>ysgolion</a:t>
            </a:r>
            <a:r>
              <a:rPr lang="en-GB" sz="4300" dirty="0">
                <a:latin typeface="Comic Sans MS" panose="030F0702030302020204" pitchFamily="66" charset="0"/>
              </a:rPr>
              <a:t> </a:t>
            </a:r>
            <a:r>
              <a:rPr lang="en-GB" sz="4300" dirty="0" err="1">
                <a:latin typeface="Comic Sans MS" panose="030F0702030302020204" pitchFamily="66" charset="0"/>
              </a:rPr>
              <a:t>ffydd</a:t>
            </a:r>
            <a:r>
              <a:rPr lang="en-GB" sz="4300" dirty="0">
                <a:latin typeface="Comic Sans MS" panose="030F0702030302020204" pitchFamily="66" charset="0"/>
              </a:rPr>
              <a:t> yn </a:t>
            </a:r>
            <a:r>
              <a:rPr lang="en-GB" sz="4300" dirty="0" err="1">
                <a:latin typeface="Comic Sans MS" panose="030F0702030302020204" pitchFamily="66" charset="0"/>
              </a:rPr>
              <a:t>aml</a:t>
            </a:r>
            <a:r>
              <a:rPr lang="en-GB" sz="4300" dirty="0">
                <a:latin typeface="Comic Sans MS" panose="030F0702030302020204" pitchFamily="66" charset="0"/>
              </a:rPr>
              <a:t>.</a:t>
            </a:r>
          </a:p>
          <a:p>
            <a:endParaRPr lang="en-GB" sz="4300" dirty="0">
              <a:latin typeface="Comic Sans MS" panose="030F0702030302020204" pitchFamily="66" charset="0"/>
            </a:endParaRPr>
          </a:p>
          <a:p>
            <a:r>
              <a:rPr lang="en-GB" sz="4300" dirty="0" err="1">
                <a:latin typeface="Comic Sans MS" panose="030F0702030302020204" pitchFamily="66" charset="0"/>
              </a:rPr>
              <a:t>Ysgolion</a:t>
            </a:r>
            <a:r>
              <a:rPr lang="en-GB" sz="4300" dirty="0">
                <a:latin typeface="Comic Sans MS" panose="030F0702030302020204" pitchFamily="66" charset="0"/>
              </a:rPr>
              <a:t> </a:t>
            </a:r>
            <a:r>
              <a:rPr lang="en-GB" sz="4300" dirty="0" err="1">
                <a:latin typeface="Comic Sans MS" panose="030F0702030302020204" pitchFamily="66" charset="0"/>
              </a:rPr>
              <a:t>sefydledig</a:t>
            </a:r>
            <a:r>
              <a:rPr lang="en-GB" sz="4300" dirty="0">
                <a:latin typeface="Comic Sans MS" panose="030F0702030302020204" pitchFamily="66" charset="0"/>
              </a:rPr>
              <a:t> – </a:t>
            </a:r>
            <a:r>
              <a:rPr lang="en-GB" sz="4300" dirty="0" err="1">
                <a:latin typeface="Comic Sans MS" panose="030F0702030302020204" pitchFamily="66" charset="0"/>
              </a:rPr>
              <a:t>Corff</a:t>
            </a:r>
            <a:r>
              <a:rPr lang="en-GB" sz="4300" dirty="0">
                <a:latin typeface="Comic Sans MS" panose="030F0702030302020204" pitchFamily="66" charset="0"/>
              </a:rPr>
              <a:t> </a:t>
            </a:r>
            <a:r>
              <a:rPr lang="en-GB" sz="4300" dirty="0" err="1">
                <a:latin typeface="Comic Sans MS" panose="030F0702030302020204" pitchFamily="66" charset="0"/>
              </a:rPr>
              <a:t>Llywodraethol</a:t>
            </a:r>
            <a:r>
              <a:rPr lang="en-GB" sz="4300" dirty="0">
                <a:latin typeface="Comic Sans MS" panose="030F0702030302020204" pitchFamily="66" charset="0"/>
              </a:rPr>
              <a:t> neu </a:t>
            </a:r>
            <a:r>
              <a:rPr lang="en-GB" sz="4300" dirty="0" err="1">
                <a:latin typeface="Comic Sans MS" panose="030F0702030302020204" pitchFamily="66" charset="0"/>
              </a:rPr>
              <a:t>sefydliad</a:t>
            </a:r>
            <a:r>
              <a:rPr lang="en-GB" sz="4300" dirty="0">
                <a:latin typeface="Comic Sans MS" panose="030F0702030302020204" pitchFamily="66" charset="0"/>
              </a:rPr>
              <a:t> </a:t>
            </a:r>
            <a:r>
              <a:rPr lang="en-GB" sz="4300" dirty="0" err="1">
                <a:latin typeface="Comic Sans MS" panose="030F0702030302020204" pitchFamily="66" charset="0"/>
              </a:rPr>
              <a:t>elusennol</a:t>
            </a:r>
            <a:r>
              <a:rPr lang="en-GB" sz="4300" dirty="0">
                <a:latin typeface="Comic Sans MS" panose="030F0702030302020204" pitchFamily="66" charset="0"/>
              </a:rPr>
              <a:t>, </a:t>
            </a:r>
            <a:r>
              <a:rPr lang="en-GB" sz="4300" dirty="0" err="1">
                <a:latin typeface="Comic Sans MS" panose="030F0702030302020204" pitchFamily="66" charset="0"/>
              </a:rPr>
              <a:t>rheolaeth</a:t>
            </a:r>
            <a:r>
              <a:rPr lang="en-GB" sz="4300" dirty="0">
                <a:latin typeface="Comic Sans MS" panose="030F0702030302020204" pitchFamily="66" charset="0"/>
              </a:rPr>
              <a:t> </a:t>
            </a:r>
            <a:r>
              <a:rPr lang="en-GB" sz="4300" dirty="0" err="1">
                <a:latin typeface="Comic Sans MS" panose="030F0702030302020204" pitchFamily="66" charset="0"/>
              </a:rPr>
              <a:t>gyfyngedig</a:t>
            </a:r>
            <a:r>
              <a:rPr lang="en-GB" sz="4300" dirty="0">
                <a:latin typeface="Comic Sans MS" panose="030F0702030302020204" pitchFamily="66" charset="0"/>
              </a:rPr>
              <a:t> </a:t>
            </a:r>
            <a:r>
              <a:rPr lang="en-GB" sz="4300" dirty="0" err="1">
                <a:latin typeface="Comic Sans MS" panose="030F0702030302020204" pitchFamily="66" charset="0"/>
              </a:rPr>
              <a:t>gan</a:t>
            </a:r>
            <a:r>
              <a:rPr lang="en-GB" sz="4300" dirty="0">
                <a:latin typeface="Comic Sans MS" panose="030F0702030302020204" pitchFamily="66" charset="0"/>
              </a:rPr>
              <a:t> </a:t>
            </a:r>
            <a:r>
              <a:rPr lang="en-GB" sz="4300" dirty="0" err="1">
                <a:latin typeface="Comic Sans MS" panose="030F0702030302020204" pitchFamily="66" charset="0"/>
              </a:rPr>
              <a:t>yr</a:t>
            </a:r>
            <a:r>
              <a:rPr lang="en-GB" sz="4300" dirty="0">
                <a:latin typeface="Comic Sans MS" panose="030F0702030302020204" pitchFamily="66" charset="0"/>
              </a:rPr>
              <a:t> </a:t>
            </a:r>
            <a:r>
              <a:rPr lang="en-GB" sz="4300" dirty="0" err="1">
                <a:latin typeface="Comic Sans MS" panose="030F0702030302020204" pitchFamily="66" charset="0"/>
              </a:rPr>
              <a:t>awdurdod</a:t>
            </a:r>
            <a:r>
              <a:rPr lang="en-GB" sz="4300" dirty="0">
                <a:latin typeface="Comic Sans MS" panose="030F0702030302020204" pitchFamily="66" charset="0"/>
              </a:rPr>
              <a:t> </a:t>
            </a:r>
            <a:r>
              <a:rPr lang="en-GB" sz="4300" dirty="0" err="1">
                <a:latin typeface="Comic Sans MS" panose="030F0702030302020204" pitchFamily="66" charset="0"/>
              </a:rPr>
              <a:t>lleol</a:t>
            </a:r>
            <a:r>
              <a:rPr lang="en-GB" sz="4300" dirty="0">
                <a:latin typeface="Comic Sans MS" panose="030F0702030302020204" pitchFamily="66" charset="0"/>
              </a:rPr>
              <a:t>.</a:t>
            </a:r>
          </a:p>
          <a:p>
            <a:endParaRPr lang="en-GB" sz="4300" dirty="0">
              <a:latin typeface="Comic Sans MS" panose="030F0702030302020204" pitchFamily="66" charset="0"/>
            </a:endParaRPr>
          </a:p>
          <a:p>
            <a:r>
              <a:rPr lang="en-GB" sz="4300" dirty="0">
                <a:latin typeface="Comic Sans MS" panose="030F0702030302020204" pitchFamily="66" charset="0"/>
              </a:rPr>
              <a:t>Ysgolion </a:t>
            </a:r>
            <a:r>
              <a:rPr lang="en-GB" sz="4300" dirty="0" err="1">
                <a:latin typeface="Comic Sans MS" panose="030F0702030302020204" pitchFamily="66" charset="0"/>
              </a:rPr>
              <a:t>arbennig</a:t>
            </a:r>
            <a:r>
              <a:rPr lang="en-GB" sz="4300" dirty="0">
                <a:latin typeface="Comic Sans MS" panose="030F0702030302020204" pitchFamily="66" charset="0"/>
              </a:rPr>
              <a:t> </a:t>
            </a:r>
            <a:r>
              <a:rPr lang="en-GB" sz="4300" dirty="0" err="1">
                <a:latin typeface="Comic Sans MS" panose="030F0702030302020204" pitchFamily="66" charset="0"/>
              </a:rPr>
              <a:t>sefydledig</a:t>
            </a:r>
            <a:r>
              <a:rPr lang="en-GB" sz="4300" dirty="0">
                <a:latin typeface="Comic Sans MS" panose="030F0702030302020204" pitchFamily="66" charset="0"/>
              </a:rPr>
              <a:t> – </a:t>
            </a:r>
            <a:r>
              <a:rPr lang="en-GB" sz="4300" dirty="0" err="1">
                <a:latin typeface="Comic Sans MS" panose="030F0702030302020204" pitchFamily="66" charset="0"/>
              </a:rPr>
              <a:t>Addysg</a:t>
            </a:r>
            <a:r>
              <a:rPr lang="en-GB" sz="4300" dirty="0">
                <a:latin typeface="Comic Sans MS" panose="030F0702030302020204" pitchFamily="66" charset="0"/>
              </a:rPr>
              <a:t> </a:t>
            </a:r>
            <a:r>
              <a:rPr lang="en-GB" sz="4300" dirty="0" err="1">
                <a:latin typeface="Comic Sans MS" panose="030F0702030302020204" pitchFamily="66" charset="0"/>
              </a:rPr>
              <a:t>Arbennig</a:t>
            </a:r>
            <a:r>
              <a:rPr lang="en-GB" sz="4300" dirty="0">
                <a:latin typeface="Comic Sans MS" panose="030F0702030302020204" pitchFamily="66" charset="0"/>
              </a:rPr>
              <a:t>. </a:t>
            </a:r>
            <a:r>
              <a:rPr lang="en-GB" sz="4300" dirty="0" err="1">
                <a:latin typeface="Comic Sans MS" panose="030F0702030302020204" pitchFamily="66" charset="0"/>
              </a:rPr>
              <a:t>Corff</a:t>
            </a:r>
            <a:r>
              <a:rPr lang="en-GB" sz="4300" dirty="0">
                <a:latin typeface="Comic Sans MS" panose="030F0702030302020204" pitchFamily="66" charset="0"/>
              </a:rPr>
              <a:t> </a:t>
            </a:r>
            <a:r>
              <a:rPr lang="en-GB" sz="4300" dirty="0" err="1">
                <a:latin typeface="Comic Sans MS" panose="030F0702030302020204" pitchFamily="66" charset="0"/>
              </a:rPr>
              <a:t>Llywodraethol</a:t>
            </a:r>
            <a:r>
              <a:rPr lang="en-GB" sz="4300" dirty="0">
                <a:latin typeface="Comic Sans MS" panose="030F0702030302020204" pitchFamily="66" charset="0"/>
              </a:rPr>
              <a:t> neu </a:t>
            </a:r>
            <a:r>
              <a:rPr lang="en-GB" sz="4300" dirty="0" err="1">
                <a:latin typeface="Comic Sans MS" panose="030F0702030302020204" pitchFamily="66" charset="0"/>
              </a:rPr>
              <a:t>reolaeth</a:t>
            </a:r>
            <a:r>
              <a:rPr lang="en-GB" sz="4300" dirty="0">
                <a:latin typeface="Comic Sans MS" panose="030F0702030302020204" pitchFamily="66" charset="0"/>
              </a:rPr>
              <a:t> </a:t>
            </a:r>
            <a:r>
              <a:rPr lang="en-GB" sz="4300" dirty="0" err="1">
                <a:latin typeface="Comic Sans MS" panose="030F0702030302020204" pitchFamily="66" charset="0"/>
              </a:rPr>
              <a:t>gyfyngedig</a:t>
            </a:r>
            <a:r>
              <a:rPr lang="en-GB" sz="4300" dirty="0">
                <a:latin typeface="Comic Sans MS" panose="030F0702030302020204" pitchFamily="66" charset="0"/>
              </a:rPr>
              <a:t>. </a:t>
            </a:r>
            <a:r>
              <a:rPr lang="en-GB" sz="4300" dirty="0" err="1">
                <a:latin typeface="Comic Sans MS" panose="030F0702030302020204" pitchFamily="66" charset="0"/>
              </a:rPr>
              <a:t>Ar</a:t>
            </a:r>
            <a:r>
              <a:rPr lang="en-GB" sz="4300" dirty="0">
                <a:latin typeface="Comic Sans MS" panose="030F0702030302020204" pitchFamily="66" charset="0"/>
              </a:rPr>
              <a:t> </a:t>
            </a:r>
            <a:r>
              <a:rPr lang="en-GB" sz="4300" dirty="0" err="1">
                <a:latin typeface="Comic Sans MS" panose="030F0702030302020204" pitchFamily="66" charset="0"/>
              </a:rPr>
              <a:t>hyn</a:t>
            </a:r>
            <a:r>
              <a:rPr lang="en-GB" sz="4300" dirty="0">
                <a:latin typeface="Comic Sans MS" panose="030F0702030302020204" pitchFamily="66" charset="0"/>
              </a:rPr>
              <a:t> o </a:t>
            </a:r>
            <a:r>
              <a:rPr lang="en-GB" sz="4300" dirty="0" err="1">
                <a:latin typeface="Comic Sans MS" panose="030F0702030302020204" pitchFamily="66" charset="0"/>
              </a:rPr>
              <a:t>bryd</a:t>
            </a:r>
            <a:r>
              <a:rPr lang="en-GB" sz="4300" dirty="0">
                <a:latin typeface="Comic Sans MS" panose="030F0702030302020204" pitchFamily="66" charset="0"/>
              </a:rPr>
              <a:t>, </a:t>
            </a:r>
            <a:r>
              <a:rPr lang="en-GB" sz="4300" dirty="0" err="1">
                <a:latin typeface="Comic Sans MS" panose="030F0702030302020204" pitchFamily="66" charset="0"/>
              </a:rPr>
              <a:t>nid</a:t>
            </a:r>
            <a:r>
              <a:rPr lang="en-GB" sz="4300" dirty="0">
                <a:latin typeface="Comic Sans MS" panose="030F0702030302020204" pitchFamily="66" charset="0"/>
              </a:rPr>
              <a:t> </a:t>
            </a:r>
            <a:r>
              <a:rPr lang="en-GB" sz="4300" dirty="0" err="1">
                <a:latin typeface="Comic Sans MS" panose="030F0702030302020204" pitchFamily="66" charset="0"/>
              </a:rPr>
              <a:t>oes</a:t>
            </a:r>
            <a:r>
              <a:rPr lang="en-GB" sz="4300" dirty="0">
                <a:latin typeface="Comic Sans MS" panose="030F0702030302020204" pitchFamily="66" charset="0"/>
              </a:rPr>
              <a:t> </a:t>
            </a:r>
            <a:r>
              <a:rPr lang="en-GB" sz="4300" dirty="0" err="1">
                <a:latin typeface="Comic Sans MS" panose="030F0702030302020204" pitchFamily="66" charset="0"/>
              </a:rPr>
              <a:t>ysgol</a:t>
            </a:r>
            <a:r>
              <a:rPr lang="en-GB" sz="4300" dirty="0">
                <a:latin typeface="Comic Sans MS" panose="030F0702030302020204" pitchFamily="66" charset="0"/>
              </a:rPr>
              <a:t> </a:t>
            </a:r>
            <a:r>
              <a:rPr lang="en-GB" sz="4300" dirty="0" err="1">
                <a:latin typeface="Comic Sans MS" panose="030F0702030302020204" pitchFamily="66" charset="0"/>
              </a:rPr>
              <a:t>fel</a:t>
            </a:r>
            <a:r>
              <a:rPr lang="en-GB" sz="4300" dirty="0">
                <a:latin typeface="Comic Sans MS" panose="030F0702030302020204" pitchFamily="66" charset="0"/>
              </a:rPr>
              <a:t> </a:t>
            </a:r>
            <a:r>
              <a:rPr lang="en-GB" sz="4300" dirty="0" err="1">
                <a:latin typeface="Comic Sans MS" panose="030F0702030302020204" pitchFamily="66" charset="0"/>
              </a:rPr>
              <a:t>hyn</a:t>
            </a:r>
            <a:r>
              <a:rPr lang="en-GB" sz="4300" dirty="0">
                <a:latin typeface="Comic Sans MS" panose="030F0702030302020204" pitchFamily="66" charset="0"/>
              </a:rPr>
              <a:t> </a:t>
            </a:r>
            <a:r>
              <a:rPr lang="en-GB" sz="4300" dirty="0" err="1">
                <a:latin typeface="Comic Sans MS" panose="030F0702030302020204" pitchFamily="66" charset="0"/>
              </a:rPr>
              <a:t>yng</a:t>
            </a:r>
            <a:r>
              <a:rPr lang="en-GB" sz="4300" dirty="0">
                <a:latin typeface="Comic Sans MS" panose="030F0702030302020204" pitchFamily="66" charset="0"/>
              </a:rPr>
              <a:t> </a:t>
            </a:r>
            <a:r>
              <a:rPr lang="en-GB" sz="4300" dirty="0" err="1">
                <a:latin typeface="Comic Sans MS" panose="030F0702030302020204" pitchFamily="66" charset="0"/>
              </a:rPr>
              <a:t>Nghymru</a:t>
            </a:r>
            <a:r>
              <a:rPr lang="en-GB" sz="4300" dirty="0">
                <a:latin typeface="Comic Sans MS" panose="030F0702030302020204" pitchFamily="66" charset="0"/>
              </a:rPr>
              <a:t>.</a:t>
            </a:r>
          </a:p>
          <a:p>
            <a:endParaRPr lang="en-GB" sz="4300" dirty="0">
              <a:latin typeface="Comic Sans MS" panose="030F0702030302020204" pitchFamily="66" charset="0"/>
            </a:endParaRPr>
          </a:p>
          <a:p>
            <a:r>
              <a:rPr lang="en-GB" sz="4300" dirty="0">
                <a:latin typeface="Comic Sans MS" panose="030F0702030302020204" pitchFamily="66" charset="0"/>
              </a:rPr>
              <a:t>Ysgolion meithrin a </a:t>
            </a:r>
            <a:r>
              <a:rPr lang="en-GB" sz="4300" dirty="0" err="1">
                <a:latin typeface="Comic Sans MS" panose="030F0702030302020204" pitchFamily="66" charset="0"/>
              </a:rPr>
              <a:t>gynhelir</a:t>
            </a:r>
            <a:r>
              <a:rPr lang="en-GB" sz="4300" dirty="0">
                <a:latin typeface="Comic Sans MS" panose="030F0702030302020204" pitchFamily="66" charset="0"/>
              </a:rPr>
              <a:t> – </a:t>
            </a:r>
            <a:r>
              <a:rPr lang="en-GB" sz="4300" dirty="0" err="1">
                <a:latin typeface="Comic Sans MS" panose="030F0702030302020204" pitchFamily="66" charset="0"/>
              </a:rPr>
              <a:t>Awdurdod</a:t>
            </a:r>
            <a:r>
              <a:rPr lang="en-GB" sz="4300" dirty="0">
                <a:latin typeface="Comic Sans MS" panose="030F0702030302020204" pitchFamily="66" charset="0"/>
              </a:rPr>
              <a:t> </a:t>
            </a:r>
            <a:r>
              <a:rPr lang="en-GB" sz="4300" dirty="0" err="1">
                <a:latin typeface="Comic Sans MS" panose="030F0702030302020204" pitchFamily="66" charset="0"/>
              </a:rPr>
              <a:t>Lleol</a:t>
            </a:r>
            <a:r>
              <a:rPr lang="en-GB" sz="4300" dirty="0">
                <a:latin typeface="Comic Sans MS" panose="030F0702030302020204" pitchFamily="66" charset="0"/>
              </a:rPr>
              <a:t> – Plant </a:t>
            </a:r>
            <a:r>
              <a:rPr lang="en-GB" sz="4300" dirty="0" err="1">
                <a:latin typeface="Comic Sans MS" panose="030F0702030302020204" pitchFamily="66" charset="0"/>
              </a:rPr>
              <a:t>sydd</a:t>
            </a:r>
            <a:r>
              <a:rPr lang="en-GB" sz="4300" dirty="0">
                <a:latin typeface="Comic Sans MS" panose="030F0702030302020204" pitchFamily="66" charset="0"/>
              </a:rPr>
              <a:t> </a:t>
            </a:r>
            <a:r>
              <a:rPr lang="en-GB" sz="4300" dirty="0" err="1">
                <a:latin typeface="Comic Sans MS" panose="030F0702030302020204" pitchFamily="66" charset="0"/>
              </a:rPr>
              <a:t>heb</a:t>
            </a:r>
            <a:r>
              <a:rPr lang="en-GB" sz="4300" dirty="0">
                <a:latin typeface="Comic Sans MS" panose="030F0702030302020204" pitchFamily="66" charset="0"/>
              </a:rPr>
              <a:t> </a:t>
            </a:r>
            <a:r>
              <a:rPr lang="en-GB" sz="4300" dirty="0" err="1">
                <a:latin typeface="Comic Sans MS" panose="030F0702030302020204" pitchFamily="66" charset="0"/>
              </a:rPr>
              <a:t>gyrraedd</a:t>
            </a:r>
            <a:r>
              <a:rPr lang="en-GB" sz="4300" dirty="0">
                <a:latin typeface="Comic Sans MS" panose="030F0702030302020204" pitchFamily="66" charset="0"/>
              </a:rPr>
              <a:t> </a:t>
            </a:r>
            <a:r>
              <a:rPr lang="en-GB" sz="4300" dirty="0" err="1">
                <a:latin typeface="Comic Sans MS" panose="030F0702030302020204" pitchFamily="66" charset="0"/>
              </a:rPr>
              <a:t>oedran</a:t>
            </a:r>
            <a:r>
              <a:rPr lang="en-GB" sz="4300" dirty="0">
                <a:latin typeface="Comic Sans MS" panose="030F0702030302020204" pitchFamily="66" charset="0"/>
              </a:rPr>
              <a:t> </a:t>
            </a:r>
            <a:r>
              <a:rPr lang="en-GB" sz="4300" dirty="0" err="1">
                <a:latin typeface="Comic Sans MS" panose="030F0702030302020204" pitchFamily="66" charset="0"/>
              </a:rPr>
              <a:t>addysg</a:t>
            </a:r>
            <a:r>
              <a:rPr lang="en-GB" sz="4300" dirty="0">
                <a:latin typeface="Comic Sans MS" panose="030F0702030302020204" pitchFamily="66" charset="0"/>
              </a:rPr>
              <a:t> </a:t>
            </a:r>
            <a:r>
              <a:rPr lang="en-GB" sz="4300" dirty="0" err="1">
                <a:latin typeface="Comic Sans MS" panose="030F0702030302020204" pitchFamily="66" charset="0"/>
              </a:rPr>
              <a:t>statudol</a:t>
            </a:r>
            <a:r>
              <a:rPr lang="en-GB" sz="4300" dirty="0">
                <a:latin typeface="Comic Sans MS" panose="030F0702030302020204" pitchFamily="66" charset="0"/>
              </a:rPr>
              <a:t>.</a:t>
            </a:r>
          </a:p>
          <a:p>
            <a:pPr marL="82296" indent="0">
              <a:buNone/>
            </a:pPr>
            <a:endParaRPr lang="en-GB" dirty="0"/>
          </a:p>
        </p:txBody>
      </p:sp>
      <p:sp>
        <p:nvSpPr>
          <p:cNvPr id="5" name="TextBox 4"/>
          <p:cNvSpPr txBox="1"/>
          <p:nvPr/>
        </p:nvSpPr>
        <p:spPr>
          <a:xfrm>
            <a:off x="4921458" y="410099"/>
            <a:ext cx="3690391" cy="861774"/>
          </a:xfrm>
          <a:prstGeom prst="rect">
            <a:avLst/>
          </a:prstGeom>
          <a:noFill/>
        </p:spPr>
        <p:txBody>
          <a:bodyPr wrap="square" rtlCol="0">
            <a:spAutoFit/>
          </a:bodyPr>
          <a:lstStyle/>
          <a:p>
            <a:r>
              <a:rPr lang="en-GB" sz="1000" dirty="0">
                <a:hlinkClick r:id="rId3"/>
              </a:rPr>
              <a:t>https://law.gov.wales/publicservices/education/school-and-other-education-for-children/Schools-maintained-by-local-authorities/?lang=en#/publicservices/education/school-and-other-education-for-children/Schools-maintained-by-local-authorities/?tab=overview&amp;lang=en</a:t>
            </a:r>
            <a:endParaRPr lang="en-GB" sz="1000" dirty="0"/>
          </a:p>
        </p:txBody>
      </p:sp>
    </p:spTree>
    <p:extLst>
      <p:ext uri="{BB962C8B-B14F-4D97-AF65-F5344CB8AC3E}">
        <p14:creationId xmlns:p14="http://schemas.microsoft.com/office/powerpoint/2010/main" val="17818591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4011930" cy="1036454"/>
          </a:xfrm>
        </p:spPr>
        <p:txBody>
          <a:bodyPr>
            <a:normAutofit fontScale="90000"/>
          </a:bodyPr>
          <a:lstStyle/>
          <a:p>
            <a:r>
              <a:rPr lang="en-GB" sz="3600" b="1" dirty="0">
                <a:latin typeface="Comic Sans MS" panose="030F0702030302020204" pitchFamily="66" charset="0"/>
              </a:rPr>
              <a:t>Mathau o ysgolion</a:t>
            </a:r>
            <a:br>
              <a:rPr lang="en-GB" sz="3600" dirty="0">
                <a:latin typeface="Comic Sans MS" panose="030F0702030302020204" pitchFamily="66" charset="0"/>
              </a:rPr>
            </a:br>
            <a:r>
              <a:rPr lang="en-GB" sz="3600" dirty="0">
                <a:latin typeface="Comic Sans MS" panose="030F0702030302020204" pitchFamily="66" charset="0"/>
              </a:rPr>
              <a:t>Types of schools</a:t>
            </a:r>
          </a:p>
        </p:txBody>
      </p:sp>
      <p:sp>
        <p:nvSpPr>
          <p:cNvPr id="4" name="Content Placeholder 3">
            <a:extLst>
              <a:ext uri="{FF2B5EF4-FFF2-40B4-BE49-F238E27FC236}">
                <a16:creationId xmlns:a16="http://schemas.microsoft.com/office/drawing/2014/main" id="{6A531F26-AD51-49A3-A9F5-C0C1D4311512}"/>
              </a:ext>
            </a:extLst>
          </p:cNvPr>
          <p:cNvSpPr>
            <a:spLocks noGrp="1"/>
          </p:cNvSpPr>
          <p:nvPr>
            <p:ph sz="half" idx="2"/>
          </p:nvPr>
        </p:nvSpPr>
        <p:spPr>
          <a:xfrm>
            <a:off x="1268730" y="2196998"/>
            <a:ext cx="7402830" cy="4135221"/>
          </a:xfrm>
        </p:spPr>
        <p:txBody>
          <a:bodyPr>
            <a:normAutofit fontScale="92500" lnSpcReduction="10000"/>
          </a:bodyPr>
          <a:lstStyle/>
          <a:p>
            <a:pPr marL="0" indent="0">
              <a:buNone/>
            </a:pPr>
            <a:r>
              <a:rPr lang="cy-GB" b="1" i="1" dirty="0">
                <a:latin typeface="Comic Sans MS" panose="030F0702030302020204" pitchFamily="66" charset="0"/>
              </a:rPr>
              <a:t>There are 7 different type of schools run by local authorities:</a:t>
            </a:r>
          </a:p>
          <a:p>
            <a:r>
              <a:rPr lang="cy-GB" i="1" dirty="0">
                <a:latin typeface="Comic Sans MS" panose="030F0702030302020204" pitchFamily="66" charset="0"/>
              </a:rPr>
              <a:t>Community schools</a:t>
            </a:r>
          </a:p>
          <a:p>
            <a:r>
              <a:rPr lang="cy-GB" i="1" dirty="0">
                <a:latin typeface="Comic Sans MS" panose="030F0702030302020204" pitchFamily="66" charset="0"/>
              </a:rPr>
              <a:t>Community special schools</a:t>
            </a:r>
          </a:p>
          <a:p>
            <a:r>
              <a:rPr lang="cy-GB" i="1" dirty="0">
                <a:latin typeface="Comic Sans MS" panose="030F0702030302020204" pitchFamily="66" charset="0"/>
              </a:rPr>
              <a:t>Voluntary controlled schools</a:t>
            </a:r>
          </a:p>
          <a:p>
            <a:r>
              <a:rPr lang="cy-GB" i="1" dirty="0">
                <a:latin typeface="Comic Sans MS" panose="030F0702030302020204" pitchFamily="66" charset="0"/>
              </a:rPr>
              <a:t>Voluntary aided schools</a:t>
            </a:r>
          </a:p>
          <a:p>
            <a:r>
              <a:rPr lang="cy-GB" i="1" dirty="0">
                <a:latin typeface="Comic Sans MS" panose="030F0702030302020204" pitchFamily="66" charset="0"/>
              </a:rPr>
              <a:t>Foundation schools</a:t>
            </a:r>
          </a:p>
          <a:p>
            <a:r>
              <a:rPr lang="cy-GB" i="1" dirty="0">
                <a:latin typeface="Comic Sans MS" panose="030F0702030302020204" pitchFamily="66" charset="0"/>
              </a:rPr>
              <a:t>Foundation special schools</a:t>
            </a:r>
          </a:p>
          <a:p>
            <a:r>
              <a:rPr lang="cy-GB" i="1" dirty="0">
                <a:latin typeface="Comic Sans MS" panose="030F0702030302020204" pitchFamily="66" charset="0"/>
              </a:rPr>
              <a:t>Maintained nursery schools</a:t>
            </a:r>
            <a:endParaRPr lang="en-GB" i="1" dirty="0">
              <a:latin typeface="Comic Sans MS" panose="030F0702030302020204" pitchFamily="66" charset="0"/>
            </a:endParaRPr>
          </a:p>
        </p:txBody>
      </p:sp>
      <p:sp>
        <p:nvSpPr>
          <p:cNvPr id="5" name="TextBox 4"/>
          <p:cNvSpPr txBox="1"/>
          <p:nvPr/>
        </p:nvSpPr>
        <p:spPr>
          <a:xfrm>
            <a:off x="4921458" y="410099"/>
            <a:ext cx="3690391" cy="861774"/>
          </a:xfrm>
          <a:prstGeom prst="rect">
            <a:avLst/>
          </a:prstGeom>
          <a:noFill/>
        </p:spPr>
        <p:txBody>
          <a:bodyPr wrap="square" rtlCol="0">
            <a:spAutoFit/>
          </a:bodyPr>
          <a:lstStyle/>
          <a:p>
            <a:r>
              <a:rPr lang="en-GB" sz="1000" dirty="0">
                <a:hlinkClick r:id="rId3"/>
              </a:rPr>
              <a:t>https://law.gov.wales/publicservices/education/school-and-other-education-for-children/Schools-maintained-by-local-authorities/?lang=en#/publicservices/education/school-and-other-education-for-children/Schools-maintained-by-local-authorities/?tab=overview&amp;lang=en</a:t>
            </a:r>
            <a:endParaRPr lang="en-GB" sz="1000" dirty="0"/>
          </a:p>
        </p:txBody>
      </p:sp>
    </p:spTree>
    <p:extLst>
      <p:ext uri="{BB962C8B-B14F-4D97-AF65-F5344CB8AC3E}">
        <p14:creationId xmlns:p14="http://schemas.microsoft.com/office/powerpoint/2010/main" val="8527583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39464" y="1954997"/>
            <a:ext cx="3886200" cy="4351338"/>
          </a:xfrm>
        </p:spPr>
        <p:txBody>
          <a:bodyPr>
            <a:normAutofit/>
          </a:bodyPr>
          <a:lstStyle/>
          <a:p>
            <a:pPr marL="0" indent="0">
              <a:buNone/>
            </a:pPr>
            <a:r>
              <a:rPr lang="en-GB" sz="3600" dirty="0">
                <a:latin typeface="Comic Sans MS" panose="030F0702030302020204" pitchFamily="66" charset="0"/>
              </a:rPr>
              <a:t>ECAD4013</a:t>
            </a:r>
          </a:p>
          <a:p>
            <a:pPr marL="0" indent="0">
              <a:buNone/>
            </a:pPr>
            <a:r>
              <a:rPr lang="en-GB" sz="3600" dirty="0" err="1">
                <a:latin typeface="Comic Sans MS" panose="030F0702030302020204" pitchFamily="66" charset="0"/>
              </a:rPr>
              <a:t>Aseiniad</a:t>
            </a:r>
            <a:endParaRPr lang="en-GB" sz="3600" dirty="0">
              <a:latin typeface="Comic Sans MS" panose="030F0702030302020204" pitchFamily="66" charset="0"/>
            </a:endParaRPr>
          </a:p>
          <a:p>
            <a:pPr marL="0" indent="0">
              <a:buNone/>
            </a:pPr>
            <a:r>
              <a:rPr lang="en-GB" sz="3600" dirty="0">
                <a:latin typeface="Comic Sans MS" panose="030F0702030302020204" pitchFamily="66" charset="0"/>
              </a:rPr>
              <a:t>ECAD4013</a:t>
            </a:r>
          </a:p>
          <a:p>
            <a:pPr marL="0" indent="0">
              <a:buNone/>
            </a:pPr>
            <a:r>
              <a:rPr lang="en-GB" sz="3600" dirty="0">
                <a:latin typeface="Comic Sans MS" panose="030F0702030302020204" pitchFamily="66" charset="0"/>
              </a:rPr>
              <a:t>Assignment</a:t>
            </a:r>
          </a:p>
        </p:txBody>
      </p:sp>
      <p:pic>
        <p:nvPicPr>
          <p:cNvPr id="5" name="Picture 4"/>
          <p:cNvPicPr>
            <a:picLocks noChangeAspect="1"/>
          </p:cNvPicPr>
          <p:nvPr/>
        </p:nvPicPr>
        <p:blipFill>
          <a:blip r:embed="rId2"/>
          <a:stretch>
            <a:fillRect/>
          </a:stretch>
        </p:blipFill>
        <p:spPr>
          <a:xfrm>
            <a:off x="3315729" y="680896"/>
            <a:ext cx="4638369" cy="4691991"/>
          </a:xfrm>
          <a:prstGeom prst="rect">
            <a:avLst/>
          </a:prstGeom>
        </p:spPr>
      </p:pic>
    </p:spTree>
    <p:extLst>
      <p:ext uri="{BB962C8B-B14F-4D97-AF65-F5344CB8AC3E}">
        <p14:creationId xmlns:p14="http://schemas.microsoft.com/office/powerpoint/2010/main" val="17814419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latin typeface="Comic Sans MS" panose="030F0702030302020204" pitchFamily="66" charset="0"/>
              </a:rPr>
              <a:t>Aseiniad</a:t>
            </a:r>
            <a:br>
              <a:rPr lang="en-GB" dirty="0">
                <a:latin typeface="Comic Sans MS" panose="030F0702030302020204" pitchFamily="66" charset="0"/>
              </a:rPr>
            </a:br>
            <a:r>
              <a:rPr lang="en-GB" dirty="0">
                <a:latin typeface="Comic Sans MS" panose="030F0702030302020204" pitchFamily="66" charset="0"/>
              </a:rPr>
              <a:t>Assignment</a:t>
            </a:r>
          </a:p>
        </p:txBody>
      </p:sp>
      <p:sp>
        <p:nvSpPr>
          <p:cNvPr id="3" name="Content Placeholder 2"/>
          <p:cNvSpPr>
            <a:spLocks noGrp="1"/>
          </p:cNvSpPr>
          <p:nvPr>
            <p:ph sz="half" idx="1"/>
          </p:nvPr>
        </p:nvSpPr>
        <p:spPr>
          <a:xfrm>
            <a:off x="628650" y="2318847"/>
            <a:ext cx="3886200" cy="4351338"/>
          </a:xfrm>
        </p:spPr>
        <p:txBody>
          <a:bodyPr>
            <a:normAutofit/>
          </a:bodyPr>
          <a:lstStyle/>
          <a:p>
            <a:r>
              <a:rPr lang="en-GB" sz="3600" dirty="0">
                <a:latin typeface="Comic Sans MS" panose="030F0702030302020204" pitchFamily="66" charset="0"/>
              </a:rPr>
              <a:t>Beth </a:t>
            </a:r>
            <a:r>
              <a:rPr lang="en-GB" sz="3600" dirty="0" err="1">
                <a:latin typeface="Comic Sans MS" panose="030F0702030302020204" pitchFamily="66" charset="0"/>
              </a:rPr>
              <a:t>ydyw</a:t>
            </a:r>
            <a:r>
              <a:rPr lang="en-GB" sz="3600" dirty="0">
                <a:latin typeface="Comic Sans MS" panose="030F0702030302020204" pitchFamily="66" charset="0"/>
              </a:rPr>
              <a:t>?</a:t>
            </a:r>
          </a:p>
          <a:p>
            <a:r>
              <a:rPr lang="en-GB" sz="3600" dirty="0">
                <a:latin typeface="Comic Sans MS" panose="030F0702030302020204" pitchFamily="66" charset="0"/>
              </a:rPr>
              <a:t>Beth </a:t>
            </a:r>
            <a:r>
              <a:rPr lang="en-GB" sz="3600" dirty="0" err="1">
                <a:latin typeface="Comic Sans MS" panose="030F0702030302020204" pitchFamily="66" charset="0"/>
              </a:rPr>
              <a:t>sydd</a:t>
            </a:r>
            <a:r>
              <a:rPr lang="en-GB" sz="3600" dirty="0">
                <a:latin typeface="Comic Sans MS" panose="030F0702030302020204" pitchFamily="66" charset="0"/>
              </a:rPr>
              <a:t> </a:t>
            </a:r>
            <a:r>
              <a:rPr lang="en-GB" sz="3600" dirty="0" err="1">
                <a:latin typeface="Comic Sans MS" panose="030F0702030302020204" pitchFamily="66" charset="0"/>
              </a:rPr>
              <a:t>angen</a:t>
            </a:r>
            <a:r>
              <a:rPr lang="en-GB" sz="3600" dirty="0">
                <a:latin typeface="Comic Sans MS" panose="030F0702030302020204" pitchFamily="66" charset="0"/>
              </a:rPr>
              <a:t> </a:t>
            </a:r>
            <a:r>
              <a:rPr lang="en-GB" sz="3600" dirty="0" err="1">
                <a:latin typeface="Comic Sans MS" panose="030F0702030302020204" pitchFamily="66" charset="0"/>
              </a:rPr>
              <a:t>i</a:t>
            </a:r>
            <a:r>
              <a:rPr lang="en-GB" sz="3600" dirty="0">
                <a:latin typeface="Comic Sans MS" panose="030F0702030302020204" pitchFamily="66" charset="0"/>
              </a:rPr>
              <a:t> mi </a:t>
            </a:r>
            <a:r>
              <a:rPr lang="en-GB" sz="3600" dirty="0" err="1">
                <a:latin typeface="Comic Sans MS" panose="030F0702030302020204" pitchFamily="66" charset="0"/>
              </a:rPr>
              <a:t>ei</a:t>
            </a:r>
            <a:r>
              <a:rPr lang="en-GB" sz="3600" dirty="0">
                <a:latin typeface="Comic Sans MS" panose="030F0702030302020204" pitchFamily="66" charset="0"/>
              </a:rPr>
              <a:t> </a:t>
            </a:r>
            <a:r>
              <a:rPr lang="en-GB" sz="3600" dirty="0" err="1">
                <a:latin typeface="Comic Sans MS" panose="030F0702030302020204" pitchFamily="66" charset="0"/>
              </a:rPr>
              <a:t>wneud</a:t>
            </a:r>
            <a:r>
              <a:rPr lang="en-GB" sz="3600" dirty="0">
                <a:latin typeface="Comic Sans MS" panose="030F0702030302020204" pitchFamily="66" charset="0"/>
              </a:rPr>
              <a:t>?</a:t>
            </a:r>
          </a:p>
          <a:p>
            <a:r>
              <a:rPr lang="en-GB" sz="3600" dirty="0">
                <a:latin typeface="Comic Sans MS" panose="030F0702030302020204" pitchFamily="66" charset="0"/>
              </a:rPr>
              <a:t>Sut </a:t>
            </a:r>
            <a:r>
              <a:rPr lang="en-GB" sz="3600" dirty="0" err="1">
                <a:latin typeface="Comic Sans MS" panose="030F0702030302020204" pitchFamily="66" charset="0"/>
              </a:rPr>
              <a:t>ydw</a:t>
            </a:r>
            <a:r>
              <a:rPr lang="en-GB" sz="3600" dirty="0">
                <a:latin typeface="Comic Sans MS" panose="030F0702030302020204" pitchFamily="66" charset="0"/>
              </a:rPr>
              <a:t> </a:t>
            </a:r>
            <a:r>
              <a:rPr lang="en-GB" sz="3600" dirty="0" err="1">
                <a:latin typeface="Comic Sans MS" panose="030F0702030302020204" pitchFamily="66" charset="0"/>
              </a:rPr>
              <a:t>i’n</a:t>
            </a:r>
            <a:r>
              <a:rPr lang="en-GB" sz="3600" dirty="0">
                <a:latin typeface="Comic Sans MS" panose="030F0702030302020204" pitchFamily="66" charset="0"/>
              </a:rPr>
              <a:t> </a:t>
            </a:r>
            <a:r>
              <a:rPr lang="en-GB" sz="3600" dirty="0" err="1">
                <a:latin typeface="Comic Sans MS" panose="030F0702030302020204" pitchFamily="66" charset="0"/>
              </a:rPr>
              <a:t>llwyddo</a:t>
            </a:r>
            <a:r>
              <a:rPr lang="en-GB" sz="3600" dirty="0">
                <a:latin typeface="Comic Sans MS" panose="030F0702030302020204" pitchFamily="66" charset="0"/>
              </a:rPr>
              <a:t>?</a:t>
            </a:r>
          </a:p>
        </p:txBody>
      </p:sp>
      <p:sp>
        <p:nvSpPr>
          <p:cNvPr id="4" name="Content Placeholder 3"/>
          <p:cNvSpPr>
            <a:spLocks noGrp="1"/>
          </p:cNvSpPr>
          <p:nvPr>
            <p:ph sz="half" idx="2"/>
          </p:nvPr>
        </p:nvSpPr>
        <p:spPr>
          <a:xfrm>
            <a:off x="4690110" y="2379566"/>
            <a:ext cx="3886200" cy="4351338"/>
          </a:xfrm>
        </p:spPr>
        <p:txBody>
          <a:bodyPr/>
          <a:lstStyle/>
          <a:p>
            <a:r>
              <a:rPr lang="en-GB" sz="3600" dirty="0">
                <a:latin typeface="Comic Sans MS" panose="030F0702030302020204" pitchFamily="66" charset="0"/>
              </a:rPr>
              <a:t>What is it?</a:t>
            </a:r>
          </a:p>
          <a:p>
            <a:r>
              <a:rPr lang="en-GB" sz="3600" dirty="0">
                <a:latin typeface="Comic Sans MS" panose="030F0702030302020204" pitchFamily="66" charset="0"/>
              </a:rPr>
              <a:t>What do I need to do?</a:t>
            </a:r>
          </a:p>
          <a:p>
            <a:r>
              <a:rPr lang="en-GB" sz="3600" dirty="0">
                <a:latin typeface="Comic Sans MS" panose="030F0702030302020204" pitchFamily="66" charset="0"/>
              </a:rPr>
              <a:t>How do I succeed?</a:t>
            </a:r>
          </a:p>
          <a:p>
            <a:endParaRPr lang="en-GB" dirty="0"/>
          </a:p>
        </p:txBody>
      </p:sp>
      <p:pic>
        <p:nvPicPr>
          <p:cNvPr id="5" name="Picture 4"/>
          <p:cNvPicPr>
            <a:picLocks noChangeAspect="1"/>
          </p:cNvPicPr>
          <p:nvPr/>
        </p:nvPicPr>
        <p:blipFill>
          <a:blip r:embed="rId2"/>
          <a:stretch>
            <a:fillRect/>
          </a:stretch>
        </p:blipFill>
        <p:spPr>
          <a:xfrm>
            <a:off x="6523932" y="182707"/>
            <a:ext cx="1991418" cy="2014440"/>
          </a:xfrm>
          <a:prstGeom prst="rect">
            <a:avLst/>
          </a:prstGeom>
        </p:spPr>
      </p:pic>
    </p:spTree>
    <p:extLst>
      <p:ext uri="{BB962C8B-B14F-4D97-AF65-F5344CB8AC3E}">
        <p14:creationId xmlns:p14="http://schemas.microsoft.com/office/powerpoint/2010/main" val="39131606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b="1" dirty="0">
                <a:latin typeface="Comic Sans MS" panose="030F0702030302020204" pitchFamily="66" charset="0"/>
              </a:rPr>
            </a:br>
            <a:r>
              <a:rPr lang="en-GB" b="1" dirty="0">
                <a:latin typeface="Comic Sans MS" panose="030F0702030302020204" pitchFamily="66" charset="0"/>
              </a:rPr>
              <a:t>Beth </a:t>
            </a:r>
            <a:r>
              <a:rPr lang="en-GB" b="1" dirty="0" err="1">
                <a:latin typeface="Comic Sans MS" panose="030F0702030302020204" pitchFamily="66" charset="0"/>
              </a:rPr>
              <a:t>ydyw</a:t>
            </a:r>
            <a:r>
              <a:rPr lang="en-GB" b="1" dirty="0">
                <a:latin typeface="Comic Sans MS" panose="030F0702030302020204" pitchFamily="66" charset="0"/>
              </a:rPr>
              <a:t>?</a:t>
            </a:r>
            <a:br>
              <a:rPr lang="en-GB" dirty="0">
                <a:latin typeface="Comic Sans MS" panose="030F0702030302020204" pitchFamily="66" charset="0"/>
              </a:rPr>
            </a:br>
            <a:r>
              <a:rPr lang="en-GB" dirty="0">
                <a:latin typeface="Comic Sans MS" panose="030F0702030302020204" pitchFamily="66" charset="0"/>
              </a:rPr>
              <a:t>What is it?</a:t>
            </a:r>
            <a:br>
              <a:rPr lang="en-GB" b="1" dirty="0">
                <a:latin typeface="Comic Sans MS" panose="030F0702030302020204" pitchFamily="66" charset="0"/>
              </a:rPr>
            </a:br>
            <a:endParaRPr lang="en-GB" b="1" dirty="0">
              <a:latin typeface="Comic Sans MS" panose="030F0702030302020204" pitchFamily="66" charset="0"/>
            </a:endParaRPr>
          </a:p>
        </p:txBody>
      </p:sp>
      <p:sp>
        <p:nvSpPr>
          <p:cNvPr id="3" name="Content Placeholder 2"/>
          <p:cNvSpPr>
            <a:spLocks noGrp="1"/>
          </p:cNvSpPr>
          <p:nvPr>
            <p:ph sz="half" idx="1"/>
          </p:nvPr>
        </p:nvSpPr>
        <p:spPr>
          <a:xfrm>
            <a:off x="224790" y="1736409"/>
            <a:ext cx="4259580" cy="4468495"/>
          </a:xfrm>
        </p:spPr>
        <p:txBody>
          <a:bodyPr>
            <a:normAutofit fontScale="92500" lnSpcReduction="10000"/>
          </a:bodyPr>
          <a:lstStyle/>
          <a:p>
            <a:pPr marL="0" indent="0">
              <a:buNone/>
            </a:pPr>
            <a:r>
              <a:rPr lang="en-GB" dirty="0" err="1">
                <a:latin typeface="Comic Sans MS" panose="030F0702030302020204" pitchFamily="66" charset="0"/>
              </a:rPr>
              <a:t>Aseiniad</a:t>
            </a:r>
            <a:r>
              <a:rPr lang="en-GB" dirty="0">
                <a:latin typeface="Comic Sans MS" panose="030F0702030302020204" pitchFamily="66" charset="0"/>
              </a:rPr>
              <a:t>:</a:t>
            </a:r>
          </a:p>
          <a:p>
            <a:pPr marL="0" indent="0">
              <a:buNone/>
            </a:pPr>
            <a:r>
              <a:rPr lang="cy-GB" sz="1800" dirty="0">
                <a:solidFill>
                  <a:srgbClr val="000000"/>
                </a:solidFill>
                <a:effectLst/>
                <a:latin typeface="Comic Sans MS" panose="030F0702030302020204" pitchFamily="66" charset="0"/>
                <a:ea typeface="Times New Roman" panose="02020603050405020304" pitchFamily="18" charset="0"/>
              </a:rPr>
              <a:t>Poster digidol, o’r enw “Dechrau wrth fy nhraed”, lle byddwch yn amlinellu’n gryno sut mae ysgol yn gweithio gyda rheini a’r gymuned ehangach. Dylid dilyn y poster gan sylwebaeth. Yn y sylwebaeth, esboniwch sut mae cyfleoedd a heriau yng nghymuned yr ysgol yn dylanwadu ar yr addysgu, dysgu, ac agweddau eraill ar yr ysgol, e.e. lles disgyblion. Dangoswch eich dealltwriaeth drwy gyfeirio at y syniadau, cysyniadau a llenyddiaeth mewn darlithoedd a’ch profiadau Pontio.</a:t>
            </a:r>
            <a:endParaRPr lang="en-GB" dirty="0">
              <a:latin typeface="Comic Sans MS" panose="030F0702030302020204" pitchFamily="66" charset="0"/>
            </a:endParaRPr>
          </a:p>
          <a:p>
            <a:pPr marL="0" indent="0">
              <a:buNone/>
            </a:pPr>
            <a:r>
              <a:rPr lang="en-GB" dirty="0" err="1">
                <a:latin typeface="Comic Sans MS" panose="030F0702030302020204" pitchFamily="66" charset="0"/>
              </a:rPr>
              <a:t>Erbyn</a:t>
            </a:r>
            <a:r>
              <a:rPr lang="en-GB" dirty="0">
                <a:latin typeface="Comic Sans MS" panose="030F0702030302020204" pitchFamily="66" charset="0"/>
              </a:rPr>
              <a:t>: 15/01/24</a:t>
            </a:r>
          </a:p>
          <a:p>
            <a:endParaRPr lang="en-GB" dirty="0"/>
          </a:p>
        </p:txBody>
      </p:sp>
      <p:sp>
        <p:nvSpPr>
          <p:cNvPr id="4" name="Content Placeholder 3"/>
          <p:cNvSpPr>
            <a:spLocks noGrp="1"/>
          </p:cNvSpPr>
          <p:nvPr>
            <p:ph sz="half" idx="2"/>
          </p:nvPr>
        </p:nvSpPr>
        <p:spPr>
          <a:xfrm>
            <a:off x="4785360" y="1825625"/>
            <a:ext cx="4259580" cy="4003676"/>
          </a:xfrm>
        </p:spPr>
        <p:txBody>
          <a:bodyPr>
            <a:normAutofit fontScale="92500" lnSpcReduction="10000"/>
          </a:bodyPr>
          <a:lstStyle/>
          <a:p>
            <a:pPr marL="0" indent="0">
              <a:buNone/>
            </a:pPr>
            <a:r>
              <a:rPr lang="en-GB" dirty="0">
                <a:latin typeface="Comic Sans MS" panose="030F0702030302020204" pitchFamily="66" charset="0"/>
              </a:rPr>
              <a:t>Assignment:</a:t>
            </a:r>
          </a:p>
          <a:p>
            <a:pPr marL="0" indent="0">
              <a:buNone/>
            </a:pPr>
            <a:r>
              <a:rPr lang="en-GB" sz="1800" dirty="0">
                <a:solidFill>
                  <a:srgbClr val="000000"/>
                </a:solidFill>
                <a:effectLst/>
                <a:latin typeface="Comic Sans MS" panose="030F0702030302020204" pitchFamily="66" charset="0"/>
                <a:ea typeface="Times New Roman" panose="02020603050405020304" pitchFamily="18" charset="0"/>
              </a:rPr>
              <a:t>A digital poster, entitled “Start at My Feet”, in which you briefly outline how a school works with parents and the wider community. The poster should be followed by a commentary. In the commentary, explain how opportunities and challenges in a school’s community influence teaching, learning, and other aspects of the school, e.g., pupil well-being. Demonstrate your understanding by referring to the ideas, concepts and literature from lectures and your Bridging experiences.</a:t>
            </a:r>
            <a:endParaRPr lang="en-GB" dirty="0">
              <a:latin typeface="Comic Sans MS" panose="030F0702030302020204" pitchFamily="66" charset="0"/>
            </a:endParaRPr>
          </a:p>
          <a:p>
            <a:pPr marL="0" indent="0">
              <a:buNone/>
            </a:pPr>
            <a:r>
              <a:rPr lang="en-GB" dirty="0">
                <a:latin typeface="Comic Sans MS" panose="030F0702030302020204" pitchFamily="66" charset="0"/>
              </a:rPr>
              <a:t>By: 15/01/24</a:t>
            </a:r>
          </a:p>
          <a:p>
            <a:pPr marL="0" indent="0">
              <a:buNone/>
            </a:pPr>
            <a:endParaRPr lang="en-GB" dirty="0"/>
          </a:p>
        </p:txBody>
      </p:sp>
    </p:spTree>
    <p:extLst>
      <p:ext uri="{BB962C8B-B14F-4D97-AF65-F5344CB8AC3E}">
        <p14:creationId xmlns:p14="http://schemas.microsoft.com/office/powerpoint/2010/main" val="305405560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717319" y="1916835"/>
            <a:ext cx="7886700" cy="1325563"/>
          </a:xfrm>
        </p:spPr>
        <p:txBody>
          <a:bodyPr>
            <a:noAutofit/>
          </a:bodyPr>
          <a:lstStyle/>
          <a:p>
            <a:pPr algn="ctr"/>
            <a:r>
              <a:rPr lang="en-GB" sz="7200" b="1" dirty="0" err="1">
                <a:latin typeface="Comic Sans MS" panose="030F0702030302020204" pitchFamily="66" charset="0"/>
              </a:rPr>
              <a:t>Rhan</a:t>
            </a:r>
            <a:r>
              <a:rPr lang="en-GB" sz="7200" b="1" dirty="0">
                <a:latin typeface="Comic Sans MS" panose="030F0702030302020204" pitchFamily="66" charset="0"/>
              </a:rPr>
              <a:t> 1</a:t>
            </a:r>
            <a:br>
              <a:rPr lang="en-GB" sz="7200" b="1" dirty="0">
                <a:latin typeface="Comic Sans MS" panose="030F0702030302020204" pitchFamily="66" charset="0"/>
              </a:rPr>
            </a:br>
            <a:r>
              <a:rPr lang="en-GB" sz="7200" dirty="0">
                <a:latin typeface="Comic Sans MS" panose="030F0702030302020204" pitchFamily="66" charset="0"/>
              </a:rPr>
              <a:t>Part 1</a:t>
            </a:r>
          </a:p>
        </p:txBody>
      </p:sp>
    </p:spTree>
    <p:extLst>
      <p:ext uri="{BB962C8B-B14F-4D97-AF65-F5344CB8AC3E}">
        <p14:creationId xmlns:p14="http://schemas.microsoft.com/office/powerpoint/2010/main" val="21016292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latin typeface="Comic Sans MS" panose="030F0702030302020204" pitchFamily="66" charset="0"/>
              </a:rPr>
              <a:t>Teitl </a:t>
            </a:r>
            <a:r>
              <a:rPr lang="en-GB" dirty="0" err="1">
                <a:latin typeface="Comic Sans MS" panose="030F0702030302020204" pitchFamily="66" charset="0"/>
              </a:rPr>
              <a:t>yr</a:t>
            </a:r>
            <a:r>
              <a:rPr lang="en-GB" dirty="0">
                <a:latin typeface="Comic Sans MS" panose="030F0702030302020204" pitchFamily="66" charset="0"/>
              </a:rPr>
              <a:t> </a:t>
            </a:r>
            <a:r>
              <a:rPr lang="en-GB" dirty="0" err="1">
                <a:latin typeface="Comic Sans MS" panose="030F0702030302020204" pitchFamily="66" charset="0"/>
              </a:rPr>
              <a:t>aseiniad</a:t>
            </a:r>
            <a:r>
              <a:rPr lang="en-GB" dirty="0">
                <a:latin typeface="Comic Sans MS" panose="030F0702030302020204" pitchFamily="66" charset="0"/>
              </a:rPr>
              <a:t>: </a:t>
            </a:r>
            <a:r>
              <a:rPr lang="en-GB" dirty="0" err="1">
                <a:latin typeface="Comic Sans MS" panose="030F0702030302020204" pitchFamily="66" charset="0"/>
              </a:rPr>
              <a:t>Rhan</a:t>
            </a:r>
            <a:r>
              <a:rPr lang="en-GB" dirty="0">
                <a:latin typeface="Comic Sans MS" panose="030F0702030302020204" pitchFamily="66" charset="0"/>
              </a:rPr>
              <a:t> 1</a:t>
            </a:r>
            <a:br>
              <a:rPr lang="en-GB" dirty="0">
                <a:latin typeface="Comic Sans MS" panose="030F0702030302020204" pitchFamily="66" charset="0"/>
              </a:rPr>
            </a:br>
            <a:r>
              <a:rPr lang="en-GB" dirty="0">
                <a:latin typeface="Comic Sans MS" panose="030F0702030302020204" pitchFamily="66" charset="0"/>
              </a:rPr>
              <a:t>Assignment title: Part 1</a:t>
            </a:r>
          </a:p>
        </p:txBody>
      </p:sp>
      <p:sp>
        <p:nvSpPr>
          <p:cNvPr id="3" name="Content Placeholder 2"/>
          <p:cNvSpPr>
            <a:spLocks noGrp="1"/>
          </p:cNvSpPr>
          <p:nvPr>
            <p:ph sz="half" idx="1"/>
          </p:nvPr>
        </p:nvSpPr>
        <p:spPr>
          <a:xfrm>
            <a:off x="390987" y="2029582"/>
            <a:ext cx="4123865" cy="4351338"/>
          </a:xfrm>
        </p:spPr>
        <p:txBody>
          <a:bodyPr>
            <a:normAutofit/>
          </a:bodyPr>
          <a:lstStyle/>
          <a:p>
            <a:pPr marL="0" indent="0" fontAlgn="base">
              <a:buNone/>
            </a:pPr>
            <a:r>
              <a:rPr lang="cy-GB" sz="2400" dirty="0">
                <a:solidFill>
                  <a:srgbClr val="000000"/>
                </a:solidFill>
                <a:effectLst/>
                <a:latin typeface="Comic Sans MS" panose="030F0702030302020204" pitchFamily="66" charset="0"/>
                <a:ea typeface="Times New Roman" panose="02020603050405020304" pitchFamily="18" charset="0"/>
              </a:rPr>
              <a:t>Poster digidol, o’r enw “Dechrau wrth Fy Nhraed”, lle byddwch yn esbonio sut y mae cymuned ysgol yn dylanwadu ar addysgu, dysgu, ac agweddau eraill ar yr ysgol, e.e. gweithio gyda rhieni a’r gymuned ehangach. </a:t>
            </a:r>
          </a:p>
          <a:p>
            <a:pPr marL="0" indent="0" fontAlgn="base">
              <a:buNone/>
            </a:pPr>
            <a:r>
              <a:rPr lang="cy-GB" sz="2400" dirty="0">
                <a:solidFill>
                  <a:srgbClr val="000000"/>
                </a:solidFill>
                <a:latin typeface="Comic Sans MS" panose="030F0702030302020204" pitchFamily="66" charset="0"/>
              </a:rPr>
              <a:t>Geiriau: 1,000</a:t>
            </a:r>
            <a:endParaRPr lang="en-GB" dirty="0">
              <a:latin typeface="Comic Sans MS" panose="030F0702030302020204" pitchFamily="66" charset="0"/>
            </a:endParaRPr>
          </a:p>
          <a:p>
            <a:endParaRPr lang="en-GB" dirty="0"/>
          </a:p>
        </p:txBody>
      </p:sp>
      <p:sp>
        <p:nvSpPr>
          <p:cNvPr id="4" name="Content Placeholder 3"/>
          <p:cNvSpPr>
            <a:spLocks noGrp="1"/>
          </p:cNvSpPr>
          <p:nvPr>
            <p:ph sz="half" idx="2"/>
          </p:nvPr>
        </p:nvSpPr>
        <p:spPr>
          <a:xfrm>
            <a:off x="4629150" y="2031343"/>
            <a:ext cx="4357195" cy="4351338"/>
          </a:xfrm>
        </p:spPr>
        <p:txBody>
          <a:bodyPr>
            <a:normAutofit/>
          </a:bodyPr>
          <a:lstStyle/>
          <a:p>
            <a:pPr marL="0" indent="0" fontAlgn="base">
              <a:buNone/>
            </a:pPr>
            <a:r>
              <a:rPr lang="en-GB" sz="2400" dirty="0">
                <a:solidFill>
                  <a:srgbClr val="000000"/>
                </a:solidFill>
                <a:effectLst/>
                <a:latin typeface="Comic Sans MS" panose="030F0702030302020204" pitchFamily="66" charset="0"/>
                <a:ea typeface="Times New Roman" panose="02020603050405020304" pitchFamily="18" charset="0"/>
              </a:rPr>
              <a:t>A digital poster, entitled “Start at My Feet”, in which you explain how a school’s community influences teaching, learning, and other aspects of the school, e.g., working with parents and the wider community. </a:t>
            </a:r>
          </a:p>
          <a:p>
            <a:pPr marL="0" indent="0" fontAlgn="base">
              <a:buNone/>
            </a:pPr>
            <a:r>
              <a:rPr lang="en-GB" sz="2400" dirty="0">
                <a:solidFill>
                  <a:srgbClr val="000000"/>
                </a:solidFill>
                <a:latin typeface="Comic Sans MS" panose="030F0702030302020204" pitchFamily="66" charset="0"/>
              </a:rPr>
              <a:t>Words: 1,000</a:t>
            </a:r>
            <a:endParaRPr lang="en-GB" dirty="0">
              <a:latin typeface="Comic Sans MS" panose="030F0702030302020204" pitchFamily="66" charset="0"/>
            </a:endParaRPr>
          </a:p>
        </p:txBody>
      </p:sp>
    </p:spTree>
    <p:extLst>
      <p:ext uri="{BB962C8B-B14F-4D97-AF65-F5344CB8AC3E}">
        <p14:creationId xmlns:p14="http://schemas.microsoft.com/office/powerpoint/2010/main" val="420778036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73380" y="49242"/>
            <a:ext cx="8869680" cy="1325563"/>
          </a:xfrm>
        </p:spPr>
        <p:txBody>
          <a:bodyPr>
            <a:normAutofit/>
          </a:bodyPr>
          <a:lstStyle/>
          <a:p>
            <a:r>
              <a:rPr lang="en-GB" b="1" dirty="0">
                <a:latin typeface="Comic Sans MS" panose="030F0702030302020204" pitchFamily="66" charset="0"/>
              </a:rPr>
              <a:t>Beth </a:t>
            </a:r>
            <a:r>
              <a:rPr lang="en-GB" b="1" dirty="0" err="1">
                <a:latin typeface="Comic Sans MS" panose="030F0702030302020204" pitchFamily="66" charset="0"/>
              </a:rPr>
              <a:t>sydd</a:t>
            </a:r>
            <a:r>
              <a:rPr lang="en-GB" b="1" dirty="0">
                <a:latin typeface="Comic Sans MS" panose="030F0702030302020204" pitchFamily="66" charset="0"/>
              </a:rPr>
              <a:t> </a:t>
            </a:r>
            <a:r>
              <a:rPr lang="en-GB" b="1" dirty="0" err="1">
                <a:latin typeface="Comic Sans MS" panose="030F0702030302020204" pitchFamily="66" charset="0"/>
              </a:rPr>
              <a:t>angen</a:t>
            </a:r>
            <a:r>
              <a:rPr lang="en-GB" b="1" dirty="0">
                <a:latin typeface="Comic Sans MS" panose="030F0702030302020204" pitchFamily="66" charset="0"/>
              </a:rPr>
              <a:t> </a:t>
            </a:r>
            <a:r>
              <a:rPr lang="en-GB" b="1" dirty="0" err="1">
                <a:latin typeface="Comic Sans MS" panose="030F0702030302020204" pitchFamily="66" charset="0"/>
              </a:rPr>
              <a:t>i</a:t>
            </a:r>
            <a:r>
              <a:rPr lang="en-GB" b="1" dirty="0">
                <a:latin typeface="Comic Sans MS" panose="030F0702030302020204" pitchFamily="66" charset="0"/>
              </a:rPr>
              <a:t> mi </a:t>
            </a:r>
            <a:r>
              <a:rPr lang="en-GB" b="1" dirty="0" err="1">
                <a:latin typeface="Comic Sans MS" panose="030F0702030302020204" pitchFamily="66" charset="0"/>
              </a:rPr>
              <a:t>ei</a:t>
            </a:r>
            <a:r>
              <a:rPr lang="en-GB" b="1" dirty="0">
                <a:latin typeface="Comic Sans MS" panose="030F0702030302020204" pitchFamily="66" charset="0"/>
              </a:rPr>
              <a:t> </a:t>
            </a:r>
            <a:r>
              <a:rPr lang="en-GB" b="1" dirty="0" err="1">
                <a:latin typeface="Comic Sans MS" panose="030F0702030302020204" pitchFamily="66" charset="0"/>
              </a:rPr>
              <a:t>wneud</a:t>
            </a:r>
            <a:r>
              <a:rPr lang="en-GB" b="1" dirty="0">
                <a:latin typeface="Comic Sans MS" panose="030F0702030302020204" pitchFamily="66" charset="0"/>
              </a:rPr>
              <a:t>?</a:t>
            </a:r>
            <a:br>
              <a:rPr lang="en-GB" b="1" dirty="0">
                <a:latin typeface="Comic Sans MS" panose="030F0702030302020204" pitchFamily="66" charset="0"/>
              </a:rPr>
            </a:br>
            <a:r>
              <a:rPr lang="en-GB" dirty="0">
                <a:latin typeface="Comic Sans MS" panose="030F0702030302020204" pitchFamily="66" charset="0"/>
              </a:rPr>
              <a:t>What do I need to do?</a:t>
            </a:r>
          </a:p>
        </p:txBody>
      </p:sp>
      <p:sp>
        <p:nvSpPr>
          <p:cNvPr id="3" name="Content Placeholder 2"/>
          <p:cNvSpPr>
            <a:spLocks noGrp="1"/>
          </p:cNvSpPr>
          <p:nvPr>
            <p:ph sz="half" idx="1"/>
          </p:nvPr>
        </p:nvSpPr>
        <p:spPr>
          <a:xfrm>
            <a:off x="506730" y="1374805"/>
            <a:ext cx="3886200" cy="4351338"/>
          </a:xfrm>
        </p:spPr>
        <p:txBody>
          <a:bodyPr>
            <a:normAutofit fontScale="85000" lnSpcReduction="20000"/>
          </a:bodyPr>
          <a:lstStyle/>
          <a:p>
            <a:pPr marL="0" indent="0">
              <a:buNone/>
            </a:pPr>
            <a:r>
              <a:rPr lang="en-GB" b="1" dirty="0" err="1">
                <a:latin typeface="Comic Sans MS" panose="030F0702030302020204" pitchFamily="66" charset="0"/>
              </a:rPr>
              <a:t>Rhan</a:t>
            </a:r>
            <a:r>
              <a:rPr lang="en-GB" b="1" dirty="0">
                <a:latin typeface="Comic Sans MS" panose="030F0702030302020204" pitchFamily="66" charset="0"/>
              </a:rPr>
              <a:t> 1:</a:t>
            </a:r>
          </a:p>
          <a:p>
            <a:pPr>
              <a:buFont typeface="Wingdings" panose="05000000000000000000" pitchFamily="2" charset="2"/>
              <a:buChar char="Ø"/>
            </a:pPr>
            <a:r>
              <a:rPr lang="en-GB" dirty="0">
                <a:latin typeface="Comic Sans MS" panose="030F0702030302020204" pitchFamily="66" charset="0"/>
              </a:rPr>
              <a:t>Poster </a:t>
            </a:r>
            <a:r>
              <a:rPr lang="en-GB" dirty="0" err="1">
                <a:latin typeface="Comic Sans MS" panose="030F0702030302020204" pitchFamily="66" charset="0"/>
              </a:rPr>
              <a:t>digidol</a:t>
            </a:r>
            <a:r>
              <a:rPr lang="en-GB" dirty="0">
                <a:latin typeface="Comic Sans MS" panose="030F0702030302020204" pitchFamily="66" charset="0"/>
              </a:rPr>
              <a:t>.</a:t>
            </a:r>
          </a:p>
          <a:p>
            <a:pPr>
              <a:buFont typeface="Wingdings" panose="05000000000000000000" pitchFamily="2" charset="2"/>
              <a:buChar char="Ø"/>
            </a:pPr>
            <a:r>
              <a:rPr lang="en-GB" dirty="0" err="1">
                <a:latin typeface="Comic Sans MS" panose="030F0702030302020204" pitchFamily="66" charset="0"/>
              </a:rPr>
              <a:t>Tystiolaeth</a:t>
            </a:r>
            <a:r>
              <a:rPr lang="en-GB" dirty="0">
                <a:latin typeface="Comic Sans MS" panose="030F0702030302020204" pitchFamily="66" charset="0"/>
              </a:rPr>
              <a:t> </a:t>
            </a:r>
            <a:r>
              <a:rPr lang="en-GB" dirty="0" err="1">
                <a:latin typeface="Comic Sans MS" panose="030F0702030302020204" pitchFamily="66" charset="0"/>
              </a:rPr>
              <a:t>o’ch</a:t>
            </a:r>
            <a:r>
              <a:rPr lang="en-GB" dirty="0">
                <a:latin typeface="Comic Sans MS" panose="030F0702030302020204" pitchFamily="66" charset="0"/>
              </a:rPr>
              <a:t> Ysgol </a:t>
            </a:r>
            <a:r>
              <a:rPr lang="en-GB" dirty="0" err="1">
                <a:latin typeface="Comic Sans MS" panose="030F0702030302020204" pitchFamily="66" charset="0"/>
              </a:rPr>
              <a:t>Pontio</a:t>
            </a:r>
            <a:r>
              <a:rPr lang="en-GB" dirty="0">
                <a:latin typeface="Comic Sans MS" panose="030F0702030302020204" pitchFamily="66" charset="0"/>
              </a:rPr>
              <a:t>.</a:t>
            </a:r>
          </a:p>
          <a:p>
            <a:pPr>
              <a:buFont typeface="Wingdings" panose="05000000000000000000" pitchFamily="2" charset="2"/>
              <a:buChar char="Ø"/>
            </a:pPr>
            <a:r>
              <a:rPr lang="en-GB" dirty="0">
                <a:latin typeface="Comic Sans MS" panose="030F0702030302020204" pitchFamily="66" charset="0"/>
              </a:rPr>
              <a:t>‘</a:t>
            </a:r>
            <a:r>
              <a:rPr lang="en-GB" dirty="0" err="1">
                <a:latin typeface="Comic Sans MS" panose="030F0702030302020204" pitchFamily="66" charset="0"/>
              </a:rPr>
              <a:t>Dechrau</a:t>
            </a:r>
            <a:r>
              <a:rPr lang="en-GB" dirty="0">
                <a:latin typeface="Comic Sans MS" panose="030F0702030302020204" pitchFamily="66" charset="0"/>
              </a:rPr>
              <a:t> </a:t>
            </a:r>
            <a:r>
              <a:rPr lang="en-GB" dirty="0" err="1">
                <a:latin typeface="Comic Sans MS" panose="030F0702030302020204" pitchFamily="66" charset="0"/>
              </a:rPr>
              <a:t>wrth</a:t>
            </a:r>
            <a:r>
              <a:rPr lang="en-GB" dirty="0">
                <a:latin typeface="Comic Sans MS" panose="030F0702030302020204" pitchFamily="66" charset="0"/>
              </a:rPr>
              <a:t> </a:t>
            </a:r>
            <a:r>
              <a:rPr lang="en-GB" dirty="0" err="1">
                <a:latin typeface="Comic Sans MS" panose="030F0702030302020204" pitchFamily="66" charset="0"/>
              </a:rPr>
              <a:t>fy</a:t>
            </a:r>
            <a:r>
              <a:rPr lang="en-GB" dirty="0">
                <a:latin typeface="Comic Sans MS" panose="030F0702030302020204" pitchFamily="66" charset="0"/>
              </a:rPr>
              <a:t> </a:t>
            </a:r>
            <a:r>
              <a:rPr lang="en-GB" dirty="0" err="1">
                <a:latin typeface="Comic Sans MS" panose="030F0702030302020204" pitchFamily="66" charset="0"/>
              </a:rPr>
              <a:t>Nhraed</a:t>
            </a:r>
            <a:r>
              <a:rPr lang="en-GB" dirty="0">
                <a:latin typeface="Comic Sans MS" panose="030F0702030302020204" pitchFamily="66" charset="0"/>
              </a:rPr>
              <a:t>.’</a:t>
            </a:r>
          </a:p>
          <a:p>
            <a:pPr>
              <a:buFont typeface="Wingdings" panose="05000000000000000000" pitchFamily="2" charset="2"/>
              <a:buChar char="Ø"/>
            </a:pPr>
            <a:r>
              <a:rPr lang="en-GB" dirty="0">
                <a:latin typeface="Comic Sans MS" panose="030F0702030302020204" pitchFamily="66" charset="0"/>
              </a:rPr>
              <a:t>Y berthynas </a:t>
            </a:r>
            <a:r>
              <a:rPr lang="en-GB" dirty="0" err="1">
                <a:latin typeface="Comic Sans MS" panose="030F0702030302020204" pitchFamily="66" charset="0"/>
              </a:rPr>
              <a:t>rhwng</a:t>
            </a:r>
            <a:r>
              <a:rPr lang="en-GB" dirty="0">
                <a:latin typeface="Comic Sans MS" panose="030F0702030302020204" pitchFamily="66" charset="0"/>
              </a:rPr>
              <a:t> y </a:t>
            </a:r>
            <a:r>
              <a:rPr lang="en-GB" dirty="0" err="1">
                <a:latin typeface="Comic Sans MS" panose="030F0702030302020204" pitchFamily="66" charset="0"/>
              </a:rPr>
              <a:t>dysgwr</a:t>
            </a:r>
            <a:r>
              <a:rPr lang="en-GB" dirty="0">
                <a:latin typeface="Comic Sans MS" panose="030F0702030302020204" pitchFamily="66" charset="0"/>
              </a:rPr>
              <a:t>, </a:t>
            </a:r>
            <a:r>
              <a:rPr lang="en-GB" dirty="0" err="1">
                <a:latin typeface="Comic Sans MS" panose="030F0702030302020204" pitchFamily="66" charset="0"/>
              </a:rPr>
              <a:t>yr</a:t>
            </a:r>
            <a:r>
              <a:rPr lang="en-GB" dirty="0">
                <a:latin typeface="Comic Sans MS" panose="030F0702030302020204" pitchFamily="66" charset="0"/>
              </a:rPr>
              <a:t> </a:t>
            </a:r>
            <a:r>
              <a:rPr lang="en-GB" dirty="0" err="1">
                <a:latin typeface="Comic Sans MS" panose="030F0702030302020204" pitchFamily="66" charset="0"/>
              </a:rPr>
              <a:t>ysgol</a:t>
            </a:r>
            <a:r>
              <a:rPr lang="en-GB" dirty="0">
                <a:latin typeface="Comic Sans MS" panose="030F0702030302020204" pitchFamily="66" charset="0"/>
              </a:rPr>
              <a:t> </a:t>
            </a:r>
            <a:r>
              <a:rPr lang="en-GB" dirty="0" err="1">
                <a:latin typeface="Comic Sans MS" panose="030F0702030302020204" pitchFamily="66" charset="0"/>
              </a:rPr>
              <a:t>a’r</a:t>
            </a:r>
            <a:r>
              <a:rPr lang="en-GB" dirty="0">
                <a:latin typeface="Comic Sans MS" panose="030F0702030302020204" pitchFamily="66" charset="0"/>
              </a:rPr>
              <a:t> </a:t>
            </a:r>
            <a:r>
              <a:rPr lang="en-GB" dirty="0" err="1">
                <a:latin typeface="Comic Sans MS" panose="030F0702030302020204" pitchFamily="66" charset="0"/>
              </a:rPr>
              <a:t>gymuned</a:t>
            </a:r>
            <a:r>
              <a:rPr lang="en-GB" dirty="0">
                <a:latin typeface="Comic Sans MS" panose="030F0702030302020204" pitchFamily="66" charset="0"/>
              </a:rPr>
              <a:t>.</a:t>
            </a:r>
          </a:p>
          <a:p>
            <a:pPr>
              <a:buFont typeface="Wingdings" panose="05000000000000000000" pitchFamily="2" charset="2"/>
              <a:buChar char="Ø"/>
            </a:pPr>
            <a:r>
              <a:rPr lang="en-GB" dirty="0" err="1">
                <a:latin typeface="Comic Sans MS" panose="030F0702030302020204" pitchFamily="66" charset="0"/>
              </a:rPr>
              <a:t>Cyd-destun</a:t>
            </a:r>
            <a:r>
              <a:rPr lang="en-GB" dirty="0">
                <a:latin typeface="Comic Sans MS" panose="030F0702030302020204" pitchFamily="66" charset="0"/>
              </a:rPr>
              <a:t> y </a:t>
            </a:r>
            <a:r>
              <a:rPr lang="en-GB" dirty="0" err="1">
                <a:latin typeface="Comic Sans MS" panose="030F0702030302020204" pitchFamily="66" charset="0"/>
              </a:rPr>
              <a:t>gymuned</a:t>
            </a:r>
            <a:r>
              <a:rPr lang="en-GB" dirty="0">
                <a:latin typeface="Comic Sans MS" panose="030F0702030302020204" pitchFamily="66" charset="0"/>
              </a:rPr>
              <a:t>.</a:t>
            </a:r>
          </a:p>
          <a:p>
            <a:pPr>
              <a:buFont typeface="Wingdings" panose="05000000000000000000" pitchFamily="2" charset="2"/>
              <a:buChar char="Ø"/>
            </a:pPr>
            <a:r>
              <a:rPr lang="en-GB" dirty="0">
                <a:latin typeface="Comic Sans MS" panose="030F0702030302020204" pitchFamily="66" charset="0"/>
              </a:rPr>
              <a:t>Anelu at </a:t>
            </a:r>
            <a:r>
              <a:rPr lang="en-GB" dirty="0" err="1">
                <a:latin typeface="Comic Sans MS" panose="030F0702030302020204" pitchFamily="66" charset="0"/>
              </a:rPr>
              <a:t>gynulleidfa</a:t>
            </a:r>
            <a:r>
              <a:rPr lang="en-GB" dirty="0">
                <a:latin typeface="Comic Sans MS" panose="030F0702030302020204" pitchFamily="66" charset="0"/>
              </a:rPr>
              <a:t> </a:t>
            </a:r>
            <a:r>
              <a:rPr lang="en-GB" dirty="0" err="1">
                <a:latin typeface="Comic Sans MS" panose="030F0702030302020204" pitchFamily="66" charset="0"/>
              </a:rPr>
              <a:t>addysgu</a:t>
            </a:r>
            <a:r>
              <a:rPr lang="en-GB" dirty="0">
                <a:latin typeface="Comic Sans MS" panose="030F0702030302020204" pitchFamily="66" charset="0"/>
              </a:rPr>
              <a:t> </a:t>
            </a:r>
            <a:r>
              <a:rPr lang="en-GB" dirty="0" err="1">
                <a:latin typeface="Comic Sans MS" panose="030F0702030302020204" pitchFamily="66" charset="0"/>
              </a:rPr>
              <a:t>broffesiynol</a:t>
            </a:r>
            <a:r>
              <a:rPr lang="en-GB" dirty="0">
                <a:latin typeface="Comic Sans MS" panose="030F0702030302020204" pitchFamily="66" charset="0"/>
              </a:rPr>
              <a:t>.</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4" name="Content Placeholder 3"/>
          <p:cNvSpPr>
            <a:spLocks noGrp="1"/>
          </p:cNvSpPr>
          <p:nvPr>
            <p:ph sz="half" idx="2"/>
          </p:nvPr>
        </p:nvSpPr>
        <p:spPr>
          <a:xfrm>
            <a:off x="4629150" y="1393797"/>
            <a:ext cx="3886200" cy="4351338"/>
          </a:xfrm>
        </p:spPr>
        <p:txBody>
          <a:bodyPr>
            <a:normAutofit fontScale="85000" lnSpcReduction="20000"/>
          </a:bodyPr>
          <a:lstStyle/>
          <a:p>
            <a:pPr marL="0" indent="0">
              <a:buNone/>
            </a:pPr>
            <a:r>
              <a:rPr lang="en-GB" b="1" dirty="0">
                <a:latin typeface="Comic Sans MS" panose="030F0702030302020204" pitchFamily="66" charset="0"/>
              </a:rPr>
              <a:t>Part 1:</a:t>
            </a:r>
          </a:p>
          <a:p>
            <a:pPr>
              <a:buFont typeface="Wingdings" panose="05000000000000000000" pitchFamily="2" charset="2"/>
              <a:buChar char="Ø"/>
            </a:pPr>
            <a:r>
              <a:rPr lang="en-GB" dirty="0">
                <a:latin typeface="Comic Sans MS" panose="030F0702030302020204" pitchFamily="66" charset="0"/>
              </a:rPr>
              <a:t>Digital poster.</a:t>
            </a:r>
          </a:p>
          <a:p>
            <a:pPr>
              <a:buFont typeface="Wingdings" panose="05000000000000000000" pitchFamily="2" charset="2"/>
              <a:buChar char="Ø"/>
            </a:pPr>
            <a:r>
              <a:rPr lang="en-GB" dirty="0">
                <a:latin typeface="Comic Sans MS" panose="030F0702030302020204" pitchFamily="66" charset="0"/>
              </a:rPr>
              <a:t>Evidence from your Bridging school.</a:t>
            </a:r>
          </a:p>
          <a:p>
            <a:pPr>
              <a:buFont typeface="Wingdings" panose="05000000000000000000" pitchFamily="2" charset="2"/>
              <a:buChar char="Ø"/>
            </a:pPr>
            <a:r>
              <a:rPr lang="en-GB" dirty="0">
                <a:latin typeface="Comic Sans MS" panose="030F0702030302020204" pitchFamily="66" charset="0"/>
              </a:rPr>
              <a:t>‘Start at My Feet.’</a:t>
            </a:r>
          </a:p>
          <a:p>
            <a:pPr>
              <a:buFont typeface="Wingdings" panose="05000000000000000000" pitchFamily="2" charset="2"/>
              <a:buChar char="Ø"/>
            </a:pPr>
            <a:r>
              <a:rPr lang="en-GB" dirty="0">
                <a:latin typeface="Comic Sans MS" panose="030F0702030302020204" pitchFamily="66" charset="0"/>
              </a:rPr>
              <a:t>Relationship between the learner, school and the community.</a:t>
            </a:r>
          </a:p>
          <a:p>
            <a:pPr>
              <a:buFont typeface="Wingdings" panose="05000000000000000000" pitchFamily="2" charset="2"/>
              <a:buChar char="Ø"/>
            </a:pPr>
            <a:r>
              <a:rPr lang="en-GB" dirty="0">
                <a:latin typeface="Comic Sans MS" panose="030F0702030302020204" pitchFamily="66" charset="0"/>
              </a:rPr>
              <a:t>Context of the community.</a:t>
            </a:r>
          </a:p>
          <a:p>
            <a:pPr>
              <a:buFont typeface="Wingdings" panose="05000000000000000000" pitchFamily="2" charset="2"/>
              <a:buChar char="Ø"/>
            </a:pPr>
            <a:r>
              <a:rPr lang="en-GB" dirty="0">
                <a:latin typeface="Comic Sans MS" panose="030F0702030302020204" pitchFamily="66" charset="0"/>
              </a:rPr>
              <a:t>Aimed at a professional teaching audience.</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71672294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TextBox 2"/>
          <p:cNvSpPr txBox="1"/>
          <p:nvPr/>
        </p:nvSpPr>
        <p:spPr>
          <a:xfrm>
            <a:off x="65744" y="4495591"/>
            <a:ext cx="3070788" cy="1661993"/>
          </a:xfrm>
          <a:prstGeom prst="rect">
            <a:avLst/>
          </a:prstGeom>
          <a:noFill/>
        </p:spPr>
        <p:txBody>
          <a:bodyPr wrap="square" rtlCol="0">
            <a:spAutoFit/>
          </a:bodyPr>
          <a:lstStyle/>
          <a:p>
            <a:r>
              <a:rPr lang="en-GB" sz="1200" b="1" dirty="0">
                <a:latin typeface="Comic Sans MS" panose="030F0702030302020204" pitchFamily="66" charset="0"/>
              </a:rPr>
              <a:t>Digital Poster</a:t>
            </a:r>
            <a:endParaRPr lang="en-GB" sz="1200" dirty="0">
              <a:latin typeface="Comic Sans MS" panose="030F0702030302020204" pitchFamily="66" charset="0"/>
            </a:endParaRPr>
          </a:p>
          <a:p>
            <a:r>
              <a:rPr lang="en-GB" sz="1200" dirty="0">
                <a:solidFill>
                  <a:srgbClr val="000000"/>
                </a:solidFill>
                <a:effectLst/>
                <a:latin typeface="Comic Sans MS" panose="030F0702030302020204" pitchFamily="66" charset="0"/>
                <a:ea typeface="Times New Roman" panose="02020603050405020304" pitchFamily="18" charset="0"/>
              </a:rPr>
              <a:t>A digital poster, entitled “Start at My Feet”, in which you explain how a school’s community influences teaching, learning, and other aspects of the school, e.g., working with parents and the wider community. </a:t>
            </a:r>
            <a:endParaRPr lang="en-GB" sz="1200" dirty="0">
              <a:effectLst/>
              <a:latin typeface="Comic Sans MS" panose="030F0702030302020204" pitchFamily="66" charset="0"/>
              <a:ea typeface="Times New Roman" panose="02020603050405020304" pitchFamily="18" charset="0"/>
            </a:endParaRPr>
          </a:p>
          <a:p>
            <a:endParaRPr lang="en-GB" dirty="0"/>
          </a:p>
        </p:txBody>
      </p:sp>
      <p:sp>
        <p:nvSpPr>
          <p:cNvPr id="5" name="TextBox 4"/>
          <p:cNvSpPr txBox="1"/>
          <p:nvPr/>
        </p:nvSpPr>
        <p:spPr>
          <a:xfrm rot="444615">
            <a:off x="6265960" y="674401"/>
            <a:ext cx="2217218" cy="5509200"/>
          </a:xfrm>
          <a:prstGeom prst="rect">
            <a:avLst/>
          </a:prstGeom>
          <a:noFill/>
          <a:ln>
            <a:solidFill>
              <a:schemeClr val="accent1">
                <a:lumMod val="75000"/>
              </a:schemeClr>
            </a:solidFill>
          </a:ln>
        </p:spPr>
        <p:txBody>
          <a:bodyPr wrap="square" rtlCol="0">
            <a:spAutoFit/>
          </a:bodyPr>
          <a:lstStyle/>
          <a:p>
            <a:pPr algn="ctr"/>
            <a:r>
              <a:rPr lang="en-GB" sz="1600" b="1" dirty="0">
                <a:latin typeface="Comic Sans MS" panose="030F0702030302020204" pitchFamily="66" charset="0"/>
              </a:rPr>
              <a:t>The child should be at the centre of this.</a:t>
            </a:r>
          </a:p>
          <a:p>
            <a:pPr algn="ctr"/>
            <a:r>
              <a:rPr lang="en-GB" sz="1600" b="1" dirty="0">
                <a:latin typeface="Comic Sans MS" panose="030F0702030302020204" pitchFamily="66" charset="0"/>
              </a:rPr>
              <a:t>The poster should show how the classroom environment, the school, the family and community affect the learning, curriculum and school organisation.</a:t>
            </a:r>
          </a:p>
          <a:p>
            <a:pPr algn="ctr"/>
            <a:r>
              <a:rPr lang="en-GB" sz="1600" dirty="0">
                <a:latin typeface="Comic Sans MS" panose="030F0702030302020204" pitchFamily="66" charset="0"/>
              </a:rPr>
              <a:t>Fe </a:t>
            </a:r>
            <a:r>
              <a:rPr lang="en-GB" sz="1600" dirty="0" err="1">
                <a:latin typeface="Comic Sans MS" panose="030F0702030302020204" pitchFamily="66" charset="0"/>
              </a:rPr>
              <a:t>ddylai’r</a:t>
            </a:r>
            <a:r>
              <a:rPr lang="en-GB" sz="1600" dirty="0">
                <a:latin typeface="Comic Sans MS" panose="030F0702030302020204" pitchFamily="66" charset="0"/>
              </a:rPr>
              <a:t> </a:t>
            </a:r>
            <a:r>
              <a:rPr lang="en-GB" sz="1600" dirty="0" err="1">
                <a:latin typeface="Comic Sans MS" panose="030F0702030302020204" pitchFamily="66" charset="0"/>
              </a:rPr>
              <a:t>plentyn</a:t>
            </a:r>
            <a:r>
              <a:rPr lang="en-GB" sz="1600" dirty="0">
                <a:latin typeface="Comic Sans MS" panose="030F0702030302020204" pitchFamily="66" charset="0"/>
              </a:rPr>
              <a:t> </a:t>
            </a:r>
            <a:r>
              <a:rPr lang="en-GB" sz="1600" dirty="0" err="1">
                <a:latin typeface="Comic Sans MS" panose="030F0702030302020204" pitchFamily="66" charset="0"/>
              </a:rPr>
              <a:t>fod</a:t>
            </a:r>
            <a:r>
              <a:rPr lang="en-GB" sz="1600" dirty="0">
                <a:latin typeface="Comic Sans MS" panose="030F0702030302020204" pitchFamily="66" charset="0"/>
              </a:rPr>
              <a:t> yn </a:t>
            </a:r>
            <a:r>
              <a:rPr lang="en-GB" sz="1600" dirty="0" err="1">
                <a:latin typeface="Comic Sans MS" panose="030F0702030302020204" pitchFamily="66" charset="0"/>
              </a:rPr>
              <a:t>ganolog</a:t>
            </a:r>
            <a:r>
              <a:rPr lang="en-GB" sz="1600" dirty="0">
                <a:latin typeface="Comic Sans MS" panose="030F0702030302020204" pitchFamily="66" charset="0"/>
              </a:rPr>
              <a:t> </a:t>
            </a:r>
            <a:r>
              <a:rPr lang="en-GB" sz="1600" dirty="0" err="1">
                <a:latin typeface="Comic Sans MS" panose="030F0702030302020204" pitchFamily="66" charset="0"/>
              </a:rPr>
              <a:t>i</a:t>
            </a:r>
            <a:r>
              <a:rPr lang="en-GB" sz="1600" dirty="0">
                <a:latin typeface="Comic Sans MS" panose="030F0702030302020204" pitchFamily="66" charset="0"/>
              </a:rPr>
              <a:t> </a:t>
            </a:r>
            <a:r>
              <a:rPr lang="en-GB" sz="1600" dirty="0" err="1">
                <a:latin typeface="Comic Sans MS" panose="030F0702030302020204" pitchFamily="66" charset="0"/>
              </a:rPr>
              <a:t>hyn</a:t>
            </a:r>
            <a:r>
              <a:rPr lang="en-GB" sz="1600" dirty="0">
                <a:latin typeface="Comic Sans MS" panose="030F0702030302020204" pitchFamily="66" charset="0"/>
              </a:rPr>
              <a:t>. Fe </a:t>
            </a:r>
            <a:r>
              <a:rPr lang="en-GB" sz="1600" dirty="0" err="1">
                <a:latin typeface="Comic Sans MS" panose="030F0702030302020204" pitchFamily="66" charset="0"/>
              </a:rPr>
              <a:t>ddylai’r</a:t>
            </a:r>
            <a:r>
              <a:rPr lang="en-GB" sz="1600" dirty="0">
                <a:latin typeface="Comic Sans MS" panose="030F0702030302020204" pitchFamily="66" charset="0"/>
              </a:rPr>
              <a:t> poster </a:t>
            </a:r>
            <a:r>
              <a:rPr lang="en-GB" sz="1600" dirty="0" err="1">
                <a:latin typeface="Comic Sans MS" panose="030F0702030302020204" pitchFamily="66" charset="0"/>
              </a:rPr>
              <a:t>ddangos</a:t>
            </a:r>
            <a:r>
              <a:rPr lang="en-GB" sz="1600" dirty="0">
                <a:latin typeface="Comic Sans MS" panose="030F0702030302020204" pitchFamily="66" charset="0"/>
              </a:rPr>
              <a:t> </a:t>
            </a:r>
            <a:r>
              <a:rPr lang="en-GB" sz="1600" dirty="0" err="1">
                <a:latin typeface="Comic Sans MS" panose="030F0702030302020204" pitchFamily="66" charset="0"/>
              </a:rPr>
              <a:t>sut</a:t>
            </a:r>
            <a:r>
              <a:rPr lang="en-GB" sz="1600" dirty="0">
                <a:latin typeface="Comic Sans MS" panose="030F0702030302020204" pitchFamily="66" charset="0"/>
              </a:rPr>
              <a:t> </a:t>
            </a:r>
            <a:r>
              <a:rPr lang="en-GB" sz="1600" dirty="0" err="1">
                <a:latin typeface="Comic Sans MS" panose="030F0702030302020204" pitchFamily="66" charset="0"/>
              </a:rPr>
              <a:t>mae’r</a:t>
            </a:r>
            <a:r>
              <a:rPr lang="en-GB" sz="1600" dirty="0">
                <a:latin typeface="Comic Sans MS" panose="030F0702030302020204" pitchFamily="66" charset="0"/>
              </a:rPr>
              <a:t> </a:t>
            </a:r>
            <a:r>
              <a:rPr lang="en-GB" sz="1600" dirty="0" err="1">
                <a:latin typeface="Comic Sans MS" panose="030F0702030302020204" pitchFamily="66" charset="0"/>
              </a:rPr>
              <a:t>amgylchedd</a:t>
            </a:r>
            <a:r>
              <a:rPr lang="en-GB" sz="1600" dirty="0">
                <a:latin typeface="Comic Sans MS" panose="030F0702030302020204" pitchFamily="66" charset="0"/>
              </a:rPr>
              <a:t> </a:t>
            </a:r>
            <a:r>
              <a:rPr lang="en-GB" sz="1600" dirty="0" err="1">
                <a:latin typeface="Comic Sans MS" panose="030F0702030302020204" pitchFamily="66" charset="0"/>
              </a:rPr>
              <a:t>dosbarth</a:t>
            </a:r>
            <a:r>
              <a:rPr lang="en-GB" sz="1600" dirty="0">
                <a:latin typeface="Comic Sans MS" panose="030F0702030302020204" pitchFamily="66" charset="0"/>
              </a:rPr>
              <a:t>, </a:t>
            </a:r>
            <a:r>
              <a:rPr lang="en-GB" sz="1600" dirty="0" err="1">
                <a:latin typeface="Comic Sans MS" panose="030F0702030302020204" pitchFamily="66" charset="0"/>
              </a:rPr>
              <a:t>yr</a:t>
            </a:r>
            <a:r>
              <a:rPr lang="en-GB" sz="1600" dirty="0">
                <a:latin typeface="Comic Sans MS" panose="030F0702030302020204" pitchFamily="66" charset="0"/>
              </a:rPr>
              <a:t> </a:t>
            </a:r>
            <a:r>
              <a:rPr lang="en-GB" sz="1600" dirty="0" err="1">
                <a:latin typeface="Comic Sans MS" panose="030F0702030302020204" pitchFamily="66" charset="0"/>
              </a:rPr>
              <a:t>ysgol</a:t>
            </a:r>
            <a:r>
              <a:rPr lang="en-GB" sz="1600" dirty="0">
                <a:latin typeface="Comic Sans MS" panose="030F0702030302020204" pitchFamily="66" charset="0"/>
              </a:rPr>
              <a:t>, y </a:t>
            </a:r>
            <a:r>
              <a:rPr lang="en-GB" sz="1600" dirty="0" err="1">
                <a:latin typeface="Comic Sans MS" panose="030F0702030302020204" pitchFamily="66" charset="0"/>
              </a:rPr>
              <a:t>teulu</a:t>
            </a:r>
            <a:r>
              <a:rPr lang="en-GB" sz="1600" dirty="0">
                <a:latin typeface="Comic Sans MS" panose="030F0702030302020204" pitchFamily="66" charset="0"/>
              </a:rPr>
              <a:t> </a:t>
            </a:r>
            <a:r>
              <a:rPr lang="en-GB" sz="1600" dirty="0" err="1">
                <a:latin typeface="Comic Sans MS" panose="030F0702030302020204" pitchFamily="66" charset="0"/>
              </a:rPr>
              <a:t>a’r</a:t>
            </a:r>
            <a:r>
              <a:rPr lang="en-GB" sz="1600" dirty="0">
                <a:latin typeface="Comic Sans MS" panose="030F0702030302020204" pitchFamily="66" charset="0"/>
              </a:rPr>
              <a:t> </a:t>
            </a:r>
            <a:r>
              <a:rPr lang="en-GB" sz="1600" dirty="0" err="1">
                <a:latin typeface="Comic Sans MS" panose="030F0702030302020204" pitchFamily="66" charset="0"/>
              </a:rPr>
              <a:t>gymuned</a:t>
            </a:r>
            <a:r>
              <a:rPr lang="en-GB" sz="1600" dirty="0">
                <a:latin typeface="Comic Sans MS" panose="030F0702030302020204" pitchFamily="66" charset="0"/>
              </a:rPr>
              <a:t> yn </a:t>
            </a:r>
            <a:r>
              <a:rPr lang="en-GB" sz="1600" dirty="0" err="1">
                <a:latin typeface="Comic Sans MS" panose="030F0702030302020204" pitchFamily="66" charset="0"/>
              </a:rPr>
              <a:t>effeithio</a:t>
            </a:r>
            <a:r>
              <a:rPr lang="en-GB" sz="1600" dirty="0">
                <a:latin typeface="Comic Sans MS" panose="030F0702030302020204" pitchFamily="66" charset="0"/>
              </a:rPr>
              <a:t> </a:t>
            </a:r>
            <a:r>
              <a:rPr lang="en-GB" sz="1600" dirty="0" err="1">
                <a:latin typeface="Comic Sans MS" panose="030F0702030302020204" pitchFamily="66" charset="0"/>
              </a:rPr>
              <a:t>ar</a:t>
            </a:r>
            <a:r>
              <a:rPr lang="en-GB" sz="1600" dirty="0">
                <a:latin typeface="Comic Sans MS" panose="030F0702030302020204" pitchFamily="66" charset="0"/>
              </a:rPr>
              <a:t> y </a:t>
            </a:r>
            <a:r>
              <a:rPr lang="en-GB" sz="1600" dirty="0" err="1">
                <a:latin typeface="Comic Sans MS" panose="030F0702030302020204" pitchFamily="66" charset="0"/>
              </a:rPr>
              <a:t>dysgu</a:t>
            </a:r>
            <a:r>
              <a:rPr lang="en-GB" sz="1600" dirty="0">
                <a:latin typeface="Comic Sans MS" panose="030F0702030302020204" pitchFamily="66" charset="0"/>
              </a:rPr>
              <a:t>, y </a:t>
            </a:r>
            <a:r>
              <a:rPr lang="en-GB" sz="1600" dirty="0" err="1">
                <a:latin typeface="Comic Sans MS" panose="030F0702030302020204" pitchFamily="66" charset="0"/>
              </a:rPr>
              <a:t>cwricwlwm</a:t>
            </a:r>
            <a:r>
              <a:rPr lang="en-GB" sz="1600" dirty="0">
                <a:latin typeface="Comic Sans MS" panose="030F0702030302020204" pitchFamily="66" charset="0"/>
              </a:rPr>
              <a:t> a </a:t>
            </a:r>
            <a:r>
              <a:rPr lang="en-GB" sz="1600" dirty="0" err="1">
                <a:latin typeface="Comic Sans MS" panose="030F0702030302020204" pitchFamily="66" charset="0"/>
              </a:rPr>
              <a:t>sefydliad</a:t>
            </a:r>
            <a:r>
              <a:rPr lang="en-GB" sz="1600" dirty="0">
                <a:latin typeface="Comic Sans MS" panose="030F0702030302020204" pitchFamily="66" charset="0"/>
              </a:rPr>
              <a:t> </a:t>
            </a:r>
            <a:r>
              <a:rPr lang="en-GB" sz="1600" dirty="0" err="1">
                <a:latin typeface="Comic Sans MS" panose="030F0702030302020204" pitchFamily="66" charset="0"/>
              </a:rPr>
              <a:t>yr</a:t>
            </a:r>
            <a:r>
              <a:rPr lang="en-GB" sz="1600" dirty="0">
                <a:latin typeface="Comic Sans MS" panose="030F0702030302020204" pitchFamily="66" charset="0"/>
              </a:rPr>
              <a:t> </a:t>
            </a:r>
            <a:r>
              <a:rPr lang="en-GB" sz="1600" dirty="0" err="1">
                <a:latin typeface="Comic Sans MS" panose="030F0702030302020204" pitchFamily="66" charset="0"/>
              </a:rPr>
              <a:t>ysgol</a:t>
            </a:r>
            <a:r>
              <a:rPr lang="en-GB" sz="1600" dirty="0">
                <a:latin typeface="Comic Sans MS" panose="030F0702030302020204" pitchFamily="66" charset="0"/>
              </a:rPr>
              <a:t>.</a:t>
            </a:r>
          </a:p>
        </p:txBody>
      </p:sp>
      <p:sp>
        <p:nvSpPr>
          <p:cNvPr id="7" name="TextBox 6"/>
          <p:cNvSpPr txBox="1"/>
          <p:nvPr/>
        </p:nvSpPr>
        <p:spPr>
          <a:xfrm rot="20794576">
            <a:off x="715347" y="1650568"/>
            <a:ext cx="2244250" cy="2585323"/>
          </a:xfrm>
          <a:prstGeom prst="rect">
            <a:avLst/>
          </a:prstGeom>
          <a:noFill/>
          <a:ln>
            <a:solidFill>
              <a:schemeClr val="accent1">
                <a:lumMod val="75000"/>
              </a:schemeClr>
            </a:solidFill>
          </a:ln>
        </p:spPr>
        <p:txBody>
          <a:bodyPr wrap="square" rtlCol="0">
            <a:spAutoFit/>
          </a:bodyPr>
          <a:lstStyle/>
          <a:p>
            <a:pPr algn="ctr"/>
            <a:r>
              <a:rPr lang="en-GB" b="1" dirty="0">
                <a:latin typeface="Comic Sans MS" panose="030F0702030302020204" pitchFamily="66" charset="0"/>
              </a:rPr>
              <a:t>Imagine that your audience are new teachers joining your school.</a:t>
            </a:r>
          </a:p>
          <a:p>
            <a:pPr algn="ctr"/>
            <a:r>
              <a:rPr lang="en-GB" dirty="0" err="1">
                <a:latin typeface="Comic Sans MS" panose="030F0702030302020204" pitchFamily="66" charset="0"/>
              </a:rPr>
              <a:t>Dychmygwch</a:t>
            </a:r>
            <a:r>
              <a:rPr lang="en-GB" dirty="0">
                <a:latin typeface="Comic Sans MS" panose="030F0702030302020204" pitchFamily="66" charset="0"/>
              </a:rPr>
              <a:t> taw </a:t>
            </a:r>
            <a:r>
              <a:rPr lang="en-GB" dirty="0" err="1">
                <a:latin typeface="Comic Sans MS" panose="030F0702030302020204" pitchFamily="66" charset="0"/>
              </a:rPr>
              <a:t>athrawon</a:t>
            </a:r>
            <a:r>
              <a:rPr lang="en-GB" dirty="0">
                <a:latin typeface="Comic Sans MS" panose="030F0702030302020204" pitchFamily="66" charset="0"/>
              </a:rPr>
              <a:t> </a:t>
            </a:r>
            <a:r>
              <a:rPr lang="en-GB" dirty="0" err="1">
                <a:latin typeface="Comic Sans MS" panose="030F0702030302020204" pitchFamily="66" charset="0"/>
              </a:rPr>
              <a:t>newydd</a:t>
            </a:r>
            <a:r>
              <a:rPr lang="en-GB" dirty="0">
                <a:latin typeface="Comic Sans MS" panose="030F0702030302020204" pitchFamily="66" charset="0"/>
              </a:rPr>
              <a:t> </a:t>
            </a:r>
            <a:r>
              <a:rPr lang="en-GB" dirty="0" err="1">
                <a:latin typeface="Comic Sans MS" panose="030F0702030302020204" pitchFamily="66" charset="0"/>
              </a:rPr>
              <a:t>sy’n</a:t>
            </a:r>
            <a:r>
              <a:rPr lang="en-GB" dirty="0">
                <a:latin typeface="Comic Sans MS" panose="030F0702030302020204" pitchFamily="66" charset="0"/>
              </a:rPr>
              <a:t> </a:t>
            </a:r>
            <a:r>
              <a:rPr lang="en-GB" dirty="0" err="1">
                <a:latin typeface="Comic Sans MS" panose="030F0702030302020204" pitchFamily="66" charset="0"/>
              </a:rPr>
              <a:t>ymuno</a:t>
            </a:r>
            <a:r>
              <a:rPr lang="en-GB" dirty="0">
                <a:latin typeface="Comic Sans MS" panose="030F0702030302020204" pitchFamily="66" charset="0"/>
              </a:rPr>
              <a:t> </a:t>
            </a:r>
            <a:r>
              <a:rPr lang="en-GB" dirty="0" err="1">
                <a:latin typeface="Comic Sans MS" panose="030F0702030302020204" pitchFamily="66" charset="0"/>
              </a:rPr>
              <a:t>gyda’ch</a:t>
            </a:r>
            <a:r>
              <a:rPr lang="en-GB" dirty="0">
                <a:latin typeface="Comic Sans MS" panose="030F0702030302020204" pitchFamily="66" charset="0"/>
              </a:rPr>
              <a:t> </a:t>
            </a:r>
            <a:r>
              <a:rPr lang="en-GB" dirty="0" err="1">
                <a:latin typeface="Comic Sans MS" panose="030F0702030302020204" pitchFamily="66" charset="0"/>
              </a:rPr>
              <a:t>ysgol</a:t>
            </a:r>
            <a:r>
              <a:rPr lang="en-GB" dirty="0">
                <a:latin typeface="Comic Sans MS" panose="030F0702030302020204" pitchFamily="66" charset="0"/>
              </a:rPr>
              <a:t> </a:t>
            </a:r>
            <a:r>
              <a:rPr lang="en-GB" dirty="0" err="1">
                <a:latin typeface="Comic Sans MS" panose="030F0702030302020204" pitchFamily="66" charset="0"/>
              </a:rPr>
              <a:t>yw</a:t>
            </a:r>
            <a:r>
              <a:rPr lang="en-GB" dirty="0">
                <a:latin typeface="Comic Sans MS" panose="030F0702030302020204" pitchFamily="66" charset="0"/>
              </a:rPr>
              <a:t> </a:t>
            </a:r>
            <a:r>
              <a:rPr lang="en-GB" dirty="0" err="1">
                <a:latin typeface="Comic Sans MS" panose="030F0702030302020204" pitchFamily="66" charset="0"/>
              </a:rPr>
              <a:t>eich</a:t>
            </a:r>
            <a:r>
              <a:rPr lang="en-GB" dirty="0">
                <a:latin typeface="Comic Sans MS" panose="030F0702030302020204" pitchFamily="66" charset="0"/>
              </a:rPr>
              <a:t> </a:t>
            </a:r>
            <a:r>
              <a:rPr lang="en-GB" dirty="0" err="1">
                <a:latin typeface="Comic Sans MS" panose="030F0702030302020204" pitchFamily="66" charset="0"/>
              </a:rPr>
              <a:t>cynulleidfa</a:t>
            </a:r>
            <a:r>
              <a:rPr lang="en-GB" dirty="0">
                <a:latin typeface="Comic Sans MS" panose="030F0702030302020204" pitchFamily="66" charset="0"/>
              </a:rPr>
              <a:t>.</a:t>
            </a:r>
          </a:p>
        </p:txBody>
      </p:sp>
      <p:sp>
        <p:nvSpPr>
          <p:cNvPr id="8" name="TextBox 7"/>
          <p:cNvSpPr txBox="1"/>
          <p:nvPr/>
        </p:nvSpPr>
        <p:spPr>
          <a:xfrm>
            <a:off x="3489100" y="802272"/>
            <a:ext cx="2165800" cy="3693319"/>
          </a:xfrm>
          <a:prstGeom prst="rect">
            <a:avLst/>
          </a:prstGeom>
          <a:noFill/>
          <a:ln>
            <a:solidFill>
              <a:schemeClr val="accent1">
                <a:lumMod val="75000"/>
              </a:schemeClr>
            </a:solidFill>
          </a:ln>
        </p:spPr>
        <p:txBody>
          <a:bodyPr wrap="square" rtlCol="0">
            <a:spAutoFit/>
          </a:bodyPr>
          <a:lstStyle/>
          <a:p>
            <a:pPr algn="ctr"/>
            <a:r>
              <a:rPr lang="en-GB" b="1" dirty="0">
                <a:latin typeface="Comic Sans MS" panose="030F0702030302020204" pitchFamily="66" charset="0"/>
              </a:rPr>
              <a:t>Key question:</a:t>
            </a:r>
          </a:p>
          <a:p>
            <a:pPr algn="ctr"/>
            <a:r>
              <a:rPr lang="en-GB" b="1" dirty="0">
                <a:latin typeface="Comic Sans MS" panose="030F0702030302020204" pitchFamily="66" charset="0"/>
              </a:rPr>
              <a:t>Why do teachers and schools do the things they do the way they do/?</a:t>
            </a:r>
          </a:p>
          <a:p>
            <a:pPr algn="ctr"/>
            <a:r>
              <a:rPr lang="en-GB" dirty="0" err="1">
                <a:latin typeface="Comic Sans MS" panose="030F0702030302020204" pitchFamily="66" charset="0"/>
              </a:rPr>
              <a:t>Cwestiwn</a:t>
            </a:r>
            <a:r>
              <a:rPr lang="en-GB" dirty="0">
                <a:latin typeface="Comic Sans MS" panose="030F0702030302020204" pitchFamily="66" charset="0"/>
              </a:rPr>
              <a:t> </a:t>
            </a:r>
            <a:r>
              <a:rPr lang="en-GB" dirty="0" err="1">
                <a:latin typeface="Comic Sans MS" panose="030F0702030302020204" pitchFamily="66" charset="0"/>
              </a:rPr>
              <a:t>allweddol</a:t>
            </a:r>
            <a:r>
              <a:rPr lang="en-GB" dirty="0">
                <a:latin typeface="Comic Sans MS" panose="030F0702030302020204" pitchFamily="66" charset="0"/>
              </a:rPr>
              <a:t>:</a:t>
            </a:r>
          </a:p>
          <a:p>
            <a:pPr algn="ctr"/>
            <a:r>
              <a:rPr lang="en-GB" dirty="0">
                <a:latin typeface="Comic Sans MS" panose="030F0702030302020204" pitchFamily="66" charset="0"/>
              </a:rPr>
              <a:t>Pam </a:t>
            </a:r>
            <a:r>
              <a:rPr lang="en-GB" dirty="0" err="1">
                <a:latin typeface="Comic Sans MS" panose="030F0702030302020204" pitchFamily="66" charset="0"/>
              </a:rPr>
              <a:t>fod</a:t>
            </a:r>
            <a:r>
              <a:rPr lang="en-GB" dirty="0">
                <a:latin typeface="Comic Sans MS" panose="030F0702030302020204" pitchFamily="66" charset="0"/>
              </a:rPr>
              <a:t> </a:t>
            </a:r>
            <a:r>
              <a:rPr lang="en-GB" dirty="0" err="1">
                <a:latin typeface="Comic Sans MS" panose="030F0702030302020204" pitchFamily="66" charset="0"/>
              </a:rPr>
              <a:t>athrawon</a:t>
            </a:r>
            <a:r>
              <a:rPr lang="en-GB" dirty="0">
                <a:latin typeface="Comic Sans MS" panose="030F0702030302020204" pitchFamily="66" charset="0"/>
              </a:rPr>
              <a:t> ac </a:t>
            </a:r>
            <a:r>
              <a:rPr lang="en-GB" dirty="0" err="1">
                <a:latin typeface="Comic Sans MS" panose="030F0702030302020204" pitchFamily="66" charset="0"/>
              </a:rPr>
              <a:t>ysgolion</a:t>
            </a:r>
            <a:r>
              <a:rPr lang="en-GB" dirty="0">
                <a:latin typeface="Comic Sans MS" panose="030F0702030302020204" pitchFamily="66" charset="0"/>
              </a:rPr>
              <a:t> yn </a:t>
            </a:r>
            <a:r>
              <a:rPr lang="en-GB" dirty="0" err="1">
                <a:latin typeface="Comic Sans MS" panose="030F0702030302020204" pitchFamily="66" charset="0"/>
              </a:rPr>
              <a:t>gwneud</a:t>
            </a:r>
            <a:r>
              <a:rPr lang="en-GB" dirty="0">
                <a:latin typeface="Comic Sans MS" panose="030F0702030302020204" pitchFamily="66" charset="0"/>
              </a:rPr>
              <a:t> </a:t>
            </a:r>
            <a:r>
              <a:rPr lang="en-GB" dirty="0" err="1">
                <a:latin typeface="Comic Sans MS" panose="030F0702030302020204" pitchFamily="66" charset="0"/>
              </a:rPr>
              <a:t>yr</a:t>
            </a:r>
            <a:r>
              <a:rPr lang="en-GB" dirty="0">
                <a:latin typeface="Comic Sans MS" panose="030F0702030302020204" pitchFamily="66" charset="0"/>
              </a:rPr>
              <a:t> </a:t>
            </a:r>
            <a:r>
              <a:rPr lang="en-GB" dirty="0" err="1">
                <a:latin typeface="Comic Sans MS" panose="030F0702030302020204" pitchFamily="66" charset="0"/>
              </a:rPr>
              <a:t>hyn</a:t>
            </a:r>
            <a:r>
              <a:rPr lang="en-GB" dirty="0">
                <a:latin typeface="Comic Sans MS" panose="030F0702030302020204" pitchFamily="66" charset="0"/>
              </a:rPr>
              <a:t> </a:t>
            </a:r>
            <a:r>
              <a:rPr lang="en-GB" dirty="0" err="1">
                <a:latin typeface="Comic Sans MS" panose="030F0702030302020204" pitchFamily="66" charset="0"/>
              </a:rPr>
              <a:t>maen</a:t>
            </a:r>
            <a:r>
              <a:rPr lang="en-GB" dirty="0">
                <a:latin typeface="Comic Sans MS" panose="030F0702030302020204" pitchFamily="66" charset="0"/>
              </a:rPr>
              <a:t> </a:t>
            </a:r>
            <a:r>
              <a:rPr lang="en-GB" dirty="0" err="1">
                <a:latin typeface="Comic Sans MS" panose="030F0702030302020204" pitchFamily="66" charset="0"/>
              </a:rPr>
              <a:t>nhw’n</a:t>
            </a:r>
            <a:r>
              <a:rPr lang="en-GB" dirty="0">
                <a:latin typeface="Comic Sans MS" panose="030F0702030302020204" pitchFamily="66" charset="0"/>
              </a:rPr>
              <a:t> </a:t>
            </a:r>
            <a:r>
              <a:rPr lang="en-GB" dirty="0" err="1">
                <a:latin typeface="Comic Sans MS" panose="030F0702030302020204" pitchFamily="66" charset="0"/>
              </a:rPr>
              <a:t>gwneud</a:t>
            </a:r>
            <a:r>
              <a:rPr lang="en-GB" dirty="0">
                <a:latin typeface="Comic Sans MS" panose="030F0702030302020204" pitchFamily="66" charset="0"/>
              </a:rPr>
              <a:t>?</a:t>
            </a:r>
          </a:p>
        </p:txBody>
      </p:sp>
      <p:pic>
        <p:nvPicPr>
          <p:cNvPr id="6" name="Picture 5">
            <a:extLst>
              <a:ext uri="{FF2B5EF4-FFF2-40B4-BE49-F238E27FC236}">
                <a16:creationId xmlns:a16="http://schemas.microsoft.com/office/drawing/2014/main" id="{97C6BEA6-DAC3-6A38-303A-F9F181FDE528}"/>
              </a:ext>
            </a:extLst>
          </p:cNvPr>
          <p:cNvPicPr>
            <a:picLocks noChangeAspect="1"/>
          </p:cNvPicPr>
          <p:nvPr/>
        </p:nvPicPr>
        <p:blipFill>
          <a:blip r:embed="rId3"/>
          <a:stretch>
            <a:fillRect/>
          </a:stretch>
        </p:blipFill>
        <p:spPr>
          <a:xfrm>
            <a:off x="803163" y="123714"/>
            <a:ext cx="2165801" cy="1219100"/>
          </a:xfrm>
          <a:prstGeom prst="rect">
            <a:avLst/>
          </a:prstGeom>
        </p:spPr>
      </p:pic>
      <p:sp>
        <p:nvSpPr>
          <p:cNvPr id="4" name="TextBox 3">
            <a:extLst>
              <a:ext uri="{FF2B5EF4-FFF2-40B4-BE49-F238E27FC236}">
                <a16:creationId xmlns:a16="http://schemas.microsoft.com/office/drawing/2014/main" id="{E4F1A663-8D8E-EAB3-B8A5-1D419A8EA61F}"/>
              </a:ext>
            </a:extLst>
          </p:cNvPr>
          <p:cNvSpPr txBox="1"/>
          <p:nvPr/>
        </p:nvSpPr>
        <p:spPr>
          <a:xfrm>
            <a:off x="65744" y="5903289"/>
            <a:ext cx="4572000" cy="830997"/>
          </a:xfrm>
          <a:prstGeom prst="rect">
            <a:avLst/>
          </a:prstGeom>
          <a:noFill/>
        </p:spPr>
        <p:txBody>
          <a:bodyPr wrap="square">
            <a:spAutoFit/>
          </a:bodyPr>
          <a:lstStyle/>
          <a:p>
            <a:pPr marL="0" indent="0" fontAlgn="base">
              <a:buNone/>
            </a:pPr>
            <a:r>
              <a:rPr lang="cy-GB" sz="1200" b="1" dirty="0">
                <a:solidFill>
                  <a:srgbClr val="000000"/>
                </a:solidFill>
                <a:effectLst/>
                <a:latin typeface="Comic Sans MS" panose="030F0702030302020204" pitchFamily="66" charset="0"/>
                <a:ea typeface="Times New Roman" panose="02020603050405020304" pitchFamily="18" charset="0"/>
              </a:rPr>
              <a:t>Poster digidol</a:t>
            </a:r>
            <a:r>
              <a:rPr lang="cy-GB" sz="1200" dirty="0">
                <a:solidFill>
                  <a:srgbClr val="000000"/>
                </a:solidFill>
                <a:effectLst/>
                <a:latin typeface="Comic Sans MS" panose="030F0702030302020204" pitchFamily="66" charset="0"/>
                <a:ea typeface="Times New Roman" panose="02020603050405020304" pitchFamily="18" charset="0"/>
              </a:rPr>
              <a:t>, o’r enw “Dechrau wrth Fy Nhraed”, lle byddwch yn esbonio sut y mae cymuned ysgol yn dylanwadu ar addysgu, dysgu, ac agweddau eraill ar yr ysgol, e.e. gweithio gyda rhieni a’r gymuned ehangach. </a:t>
            </a:r>
          </a:p>
        </p:txBody>
      </p:sp>
    </p:spTree>
    <p:extLst>
      <p:ext uri="{BB962C8B-B14F-4D97-AF65-F5344CB8AC3E}">
        <p14:creationId xmlns:p14="http://schemas.microsoft.com/office/powerpoint/2010/main" val="215181695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err="1">
                <a:latin typeface="Comic Sans MS" panose="030F0702030302020204" pitchFamily="66" charset="0"/>
              </a:rPr>
              <a:t>Unrhyw</a:t>
            </a:r>
            <a:r>
              <a:rPr lang="en-GB" b="1" dirty="0">
                <a:latin typeface="Comic Sans MS" panose="030F0702030302020204" pitchFamily="66" charset="0"/>
              </a:rPr>
              <a:t> </a:t>
            </a:r>
            <a:r>
              <a:rPr lang="en-GB" b="1" dirty="0" err="1">
                <a:latin typeface="Comic Sans MS" panose="030F0702030302020204" pitchFamily="66" charset="0"/>
              </a:rPr>
              <a:t>gwestiynau</a:t>
            </a:r>
            <a:r>
              <a:rPr lang="en-GB" b="1" dirty="0">
                <a:latin typeface="Comic Sans MS" panose="030F0702030302020204" pitchFamily="66" charset="0"/>
              </a:rPr>
              <a:t>?</a:t>
            </a:r>
            <a:br>
              <a:rPr lang="en-GB" dirty="0">
                <a:latin typeface="Comic Sans MS" panose="030F0702030302020204" pitchFamily="66" charset="0"/>
              </a:rPr>
            </a:br>
            <a:r>
              <a:rPr lang="en-GB" dirty="0">
                <a:latin typeface="Comic Sans MS" panose="030F0702030302020204" pitchFamily="66" charset="0"/>
              </a:rPr>
              <a:t>Any questions?</a:t>
            </a:r>
          </a:p>
        </p:txBody>
      </p:sp>
      <p:pic>
        <p:nvPicPr>
          <p:cNvPr id="6" name="Picture 5"/>
          <p:cNvPicPr>
            <a:picLocks noChangeAspect="1"/>
          </p:cNvPicPr>
          <p:nvPr/>
        </p:nvPicPr>
        <p:blipFill>
          <a:blip r:embed="rId3"/>
          <a:stretch>
            <a:fillRect/>
          </a:stretch>
        </p:blipFill>
        <p:spPr>
          <a:xfrm>
            <a:off x="1701548" y="1870589"/>
            <a:ext cx="5985718" cy="3369281"/>
          </a:xfrm>
          <a:prstGeom prst="rect">
            <a:avLst/>
          </a:prstGeom>
        </p:spPr>
      </p:pic>
    </p:spTree>
    <p:extLst>
      <p:ext uri="{BB962C8B-B14F-4D97-AF65-F5344CB8AC3E}">
        <p14:creationId xmlns:p14="http://schemas.microsoft.com/office/powerpoint/2010/main" val="302486994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7" name="Rectangle 6"/>
          <p:cNvSpPr/>
          <p:nvPr/>
        </p:nvSpPr>
        <p:spPr>
          <a:xfrm>
            <a:off x="-312420" y="501341"/>
            <a:ext cx="7639274" cy="3785652"/>
          </a:xfrm>
          <a:prstGeom prst="rect">
            <a:avLst/>
          </a:prstGeom>
          <a:noFill/>
        </p:spPr>
        <p:txBody>
          <a:bodyPr wrap="square" lIns="91440" tIns="45720" rIns="91440" bIns="45720">
            <a:spAutoFit/>
          </a:bodyPr>
          <a:lstStyle/>
          <a:p>
            <a:pPr algn="ctr"/>
            <a:r>
              <a:rPr lang="en-US" sz="8000" b="1" dirty="0" err="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Dwy</a:t>
            </a:r>
            <a:r>
              <a:rPr lang="en-US" sz="80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 </a:t>
            </a:r>
            <a:r>
              <a:rPr lang="en-US" sz="8000" b="1" dirty="0" err="1">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enghraifft</a:t>
            </a:r>
            <a:endParaRPr lang="en-US" sz="80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a:p>
            <a:pPr algn="ctr"/>
            <a:r>
              <a:rPr lang="en-US" sz="80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Two </a:t>
            </a:r>
          </a:p>
          <a:p>
            <a:pPr algn="ctr"/>
            <a:r>
              <a:rPr lang="en-US" sz="8000" b="1"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rPr>
              <a:t>examples</a:t>
            </a:r>
            <a:endParaRPr lang="en-US" sz="8000" b="1" cap="none" spc="0" dirty="0">
              <a:ln w="9525">
                <a:solidFill>
                  <a:schemeClr val="bg1"/>
                </a:solidFill>
                <a:prstDash val="solid"/>
              </a:ln>
              <a:solidFill>
                <a:schemeClr val="accent5"/>
              </a:solidFill>
              <a:effectLst>
                <a:outerShdw blurRad="12700" dist="38100" dir="2700000" algn="tl" rotWithShape="0">
                  <a:schemeClr val="accent5">
                    <a:lumMod val="60000"/>
                    <a:lumOff val="40000"/>
                  </a:schemeClr>
                </a:outerShdw>
              </a:effectLst>
            </a:endParaRPr>
          </a:p>
        </p:txBody>
      </p:sp>
      <p:pic>
        <p:nvPicPr>
          <p:cNvPr id="10" name="Picture 9" descr="Books PNG Transparent Images | PNG All"/>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85038" y="2326209"/>
            <a:ext cx="2590042" cy="2987583"/>
          </a:xfrm>
          <a:prstGeom prst="rect">
            <a:avLst/>
          </a:prstGeom>
        </p:spPr>
      </p:pic>
    </p:spTree>
    <p:extLst>
      <p:ext uri="{BB962C8B-B14F-4D97-AF65-F5344CB8AC3E}">
        <p14:creationId xmlns:p14="http://schemas.microsoft.com/office/powerpoint/2010/main" val="34864607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1761" y="-2580"/>
            <a:ext cx="9092436" cy="6858000"/>
          </a:xfrm>
          <a:prstGeom prst="rect">
            <a:avLst/>
          </a:prstGeom>
        </p:spPr>
      </p:pic>
    </p:spTree>
    <p:extLst>
      <p:ext uri="{BB962C8B-B14F-4D97-AF65-F5344CB8AC3E}">
        <p14:creationId xmlns:p14="http://schemas.microsoft.com/office/powerpoint/2010/main" val="69731131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38463"/>
            <a:ext cx="9144000" cy="6781074"/>
          </a:xfrm>
          <a:prstGeom prst="rect">
            <a:avLst/>
          </a:prstGeom>
        </p:spPr>
      </p:pic>
    </p:spTree>
    <p:extLst>
      <p:ext uri="{BB962C8B-B14F-4D97-AF65-F5344CB8AC3E}">
        <p14:creationId xmlns:p14="http://schemas.microsoft.com/office/powerpoint/2010/main" val="428393843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47" y="6194"/>
            <a:ext cx="9078380" cy="6858000"/>
          </a:xfrm>
          <a:prstGeom prst="rect">
            <a:avLst/>
          </a:prstGeom>
        </p:spPr>
      </p:pic>
    </p:spTree>
    <p:extLst>
      <p:ext uri="{BB962C8B-B14F-4D97-AF65-F5344CB8AC3E}">
        <p14:creationId xmlns:p14="http://schemas.microsoft.com/office/powerpoint/2010/main" val="7798846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717319" y="1916835"/>
            <a:ext cx="7886700" cy="1325563"/>
          </a:xfrm>
        </p:spPr>
        <p:txBody>
          <a:bodyPr>
            <a:noAutofit/>
          </a:bodyPr>
          <a:lstStyle/>
          <a:p>
            <a:pPr algn="ctr"/>
            <a:r>
              <a:rPr lang="en-GB" sz="7200" b="1" dirty="0" err="1">
                <a:latin typeface="Comic Sans MS" panose="030F0702030302020204" pitchFamily="66" charset="0"/>
              </a:rPr>
              <a:t>Rhan</a:t>
            </a:r>
            <a:r>
              <a:rPr lang="en-GB" sz="7200" b="1" dirty="0">
                <a:latin typeface="Comic Sans MS" panose="030F0702030302020204" pitchFamily="66" charset="0"/>
              </a:rPr>
              <a:t> 2</a:t>
            </a:r>
            <a:br>
              <a:rPr lang="en-GB" sz="7200" b="1" dirty="0">
                <a:latin typeface="Comic Sans MS" panose="030F0702030302020204" pitchFamily="66" charset="0"/>
              </a:rPr>
            </a:br>
            <a:r>
              <a:rPr lang="en-GB" sz="7200" dirty="0">
                <a:latin typeface="Comic Sans MS" panose="030F0702030302020204" pitchFamily="66" charset="0"/>
              </a:rPr>
              <a:t>Part 2</a:t>
            </a:r>
          </a:p>
        </p:txBody>
      </p:sp>
    </p:spTree>
    <p:extLst>
      <p:ext uri="{BB962C8B-B14F-4D97-AF65-F5344CB8AC3E}">
        <p14:creationId xmlns:p14="http://schemas.microsoft.com/office/powerpoint/2010/main" val="141608426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28650" y="151198"/>
            <a:ext cx="7886700" cy="1325563"/>
          </a:xfrm>
          <a:solidFill>
            <a:schemeClr val="accent4">
              <a:lumMod val="20000"/>
              <a:lumOff val="80000"/>
            </a:schemeClr>
          </a:solidFill>
        </p:spPr>
        <p:txBody>
          <a:bodyPr/>
          <a:lstStyle/>
          <a:p>
            <a:r>
              <a:rPr lang="en-GB" b="1" dirty="0">
                <a:latin typeface="Comic Sans MS" panose="030F0702030302020204" pitchFamily="66" charset="0"/>
              </a:rPr>
              <a:t>Teitl </a:t>
            </a:r>
            <a:r>
              <a:rPr lang="en-GB" b="1" dirty="0" err="1">
                <a:latin typeface="Comic Sans MS" panose="030F0702030302020204" pitchFamily="66" charset="0"/>
              </a:rPr>
              <a:t>yr</a:t>
            </a:r>
            <a:r>
              <a:rPr lang="en-GB" b="1" dirty="0">
                <a:latin typeface="Comic Sans MS" panose="030F0702030302020204" pitchFamily="66" charset="0"/>
              </a:rPr>
              <a:t> </a:t>
            </a:r>
            <a:r>
              <a:rPr lang="en-GB" b="1" dirty="0" err="1">
                <a:latin typeface="Comic Sans MS" panose="030F0702030302020204" pitchFamily="66" charset="0"/>
              </a:rPr>
              <a:t>aseiniad</a:t>
            </a:r>
            <a:r>
              <a:rPr lang="en-GB" b="1" dirty="0">
                <a:latin typeface="Comic Sans MS" panose="030F0702030302020204" pitchFamily="66" charset="0"/>
              </a:rPr>
              <a:t>: </a:t>
            </a:r>
            <a:r>
              <a:rPr lang="en-GB" b="1" dirty="0" err="1">
                <a:latin typeface="Comic Sans MS" panose="030F0702030302020204" pitchFamily="66" charset="0"/>
              </a:rPr>
              <a:t>Rhan</a:t>
            </a:r>
            <a:r>
              <a:rPr lang="en-GB" b="1" dirty="0">
                <a:latin typeface="Comic Sans MS" panose="030F0702030302020204" pitchFamily="66" charset="0"/>
              </a:rPr>
              <a:t> 2</a:t>
            </a:r>
            <a:br>
              <a:rPr lang="en-GB" dirty="0">
                <a:latin typeface="Comic Sans MS" panose="030F0702030302020204" pitchFamily="66" charset="0"/>
              </a:rPr>
            </a:br>
            <a:r>
              <a:rPr lang="en-GB" dirty="0">
                <a:latin typeface="Comic Sans MS" panose="030F0702030302020204" pitchFamily="66" charset="0"/>
              </a:rPr>
              <a:t>Assignment title: Part 2</a:t>
            </a:r>
          </a:p>
        </p:txBody>
      </p:sp>
      <p:sp>
        <p:nvSpPr>
          <p:cNvPr id="3" name="Content Placeholder 2"/>
          <p:cNvSpPr>
            <a:spLocks noGrp="1"/>
          </p:cNvSpPr>
          <p:nvPr>
            <p:ph sz="half" idx="1"/>
          </p:nvPr>
        </p:nvSpPr>
        <p:spPr>
          <a:xfrm>
            <a:off x="499110" y="1831375"/>
            <a:ext cx="3886200" cy="4351338"/>
          </a:xfrm>
          <a:solidFill>
            <a:schemeClr val="accent4">
              <a:lumMod val="20000"/>
              <a:lumOff val="80000"/>
            </a:schemeClr>
          </a:solidFill>
        </p:spPr>
        <p:txBody>
          <a:bodyPr>
            <a:normAutofit fontScale="85000" lnSpcReduction="20000"/>
          </a:bodyPr>
          <a:lstStyle/>
          <a:p>
            <a:pPr marL="0" indent="0">
              <a:buNone/>
            </a:pPr>
            <a:r>
              <a:rPr lang="en-GB" sz="2400" b="1" dirty="0">
                <a:latin typeface="Comic Sans MS" panose="030F0702030302020204" pitchFamily="66" charset="0"/>
              </a:rPr>
              <a:t>Cydran </a:t>
            </a:r>
            <a:r>
              <a:rPr lang="en-GB" sz="2400" b="1" dirty="0" err="1">
                <a:latin typeface="Comic Sans MS" panose="030F0702030302020204" pitchFamily="66" charset="0"/>
              </a:rPr>
              <a:t>Asesu</a:t>
            </a:r>
            <a:r>
              <a:rPr lang="en-GB" sz="2400" b="1" dirty="0">
                <a:latin typeface="Comic Sans MS" panose="030F0702030302020204" pitchFamily="66" charset="0"/>
              </a:rPr>
              <a:t> 2 </a:t>
            </a:r>
          </a:p>
          <a:p>
            <a:pPr marL="0" indent="0">
              <a:buNone/>
            </a:pPr>
            <a:r>
              <a:rPr lang="en-GB" sz="2400" b="1" dirty="0" err="1">
                <a:latin typeface="Comic Sans MS" panose="030F0702030302020204" pitchFamily="66" charset="0"/>
              </a:rPr>
              <a:t>Sylwebaeth</a:t>
            </a:r>
            <a:endParaRPr lang="en-GB" sz="2400" b="1" dirty="0">
              <a:latin typeface="Comic Sans MS" panose="030F0702030302020204" pitchFamily="66" charset="0"/>
            </a:endParaRPr>
          </a:p>
          <a:p>
            <a:pPr marL="0" indent="0">
              <a:spcBef>
                <a:spcPts val="600"/>
              </a:spcBef>
              <a:spcAft>
                <a:spcPts val="600"/>
              </a:spcAft>
              <a:buNone/>
            </a:pPr>
            <a:r>
              <a:rPr lang="cy-GB" sz="2600" dirty="0">
                <a:solidFill>
                  <a:srgbClr val="000000"/>
                </a:solidFill>
                <a:effectLst/>
                <a:latin typeface="Comic Sans MS" panose="030F0702030302020204" pitchFamily="66" charset="0"/>
                <a:ea typeface="Times New Roman" panose="02020603050405020304" pitchFamily="18" charset="0"/>
              </a:rPr>
              <a:t>Yn y sylwebaeth, esboniwch sut mae cyfleoedd a heriau yng nghymuned ysgol yn dylanwadu ar addysgu, dysgu, ac agweddau eraill ar yr ysgol, e.e. lles disgyblion. Dangoswch eich dealltwriaeth drwy gyfeirio at y syniadau, cysyniadau a llenyddiaeth mewn darlithoedd a’ch profiadau Pontio</a:t>
            </a:r>
            <a:endParaRPr lang="en-GB" sz="2600" dirty="0">
              <a:effectLst/>
              <a:latin typeface="Comic Sans MS" panose="030F0702030302020204" pitchFamily="66" charset="0"/>
              <a:ea typeface="Times New Roman" panose="02020603050405020304" pitchFamily="18" charset="0"/>
            </a:endParaRPr>
          </a:p>
        </p:txBody>
      </p:sp>
      <p:sp>
        <p:nvSpPr>
          <p:cNvPr id="4" name="Content Placeholder 3"/>
          <p:cNvSpPr>
            <a:spLocks noGrp="1"/>
          </p:cNvSpPr>
          <p:nvPr>
            <p:ph sz="half" idx="2"/>
          </p:nvPr>
        </p:nvSpPr>
        <p:spPr>
          <a:xfrm>
            <a:off x="4697729" y="1621541"/>
            <a:ext cx="4157041" cy="4351338"/>
          </a:xfrm>
          <a:solidFill>
            <a:schemeClr val="accent4">
              <a:lumMod val="20000"/>
              <a:lumOff val="80000"/>
            </a:schemeClr>
          </a:solidFill>
        </p:spPr>
        <p:txBody>
          <a:bodyPr>
            <a:normAutofit fontScale="85000" lnSpcReduction="20000"/>
          </a:bodyPr>
          <a:lstStyle/>
          <a:p>
            <a:pPr marL="0" indent="0">
              <a:buNone/>
            </a:pPr>
            <a:r>
              <a:rPr lang="en-GB" sz="2400" b="1" dirty="0">
                <a:latin typeface="Comic Sans MS" panose="030F0702030302020204" pitchFamily="66" charset="0"/>
              </a:rPr>
              <a:t>Assessment Part 2 </a:t>
            </a:r>
          </a:p>
          <a:p>
            <a:pPr marL="0" indent="0" algn="just">
              <a:spcBef>
                <a:spcPts val="600"/>
              </a:spcBef>
              <a:spcAft>
                <a:spcPts val="600"/>
              </a:spcAft>
              <a:buNone/>
            </a:pPr>
            <a:r>
              <a:rPr lang="en-GB" sz="1800" b="1" dirty="0">
                <a:latin typeface="Comic Sans MS" panose="030F0702030302020204" pitchFamily="66" charset="0"/>
                <a:ea typeface="Times New Roman" panose="02020603050405020304" pitchFamily="18" charset="0"/>
              </a:rPr>
              <a:t>Commentary</a:t>
            </a:r>
            <a:endParaRPr lang="en-GB" sz="1800" dirty="0">
              <a:effectLst/>
              <a:latin typeface="Comic Sans MS" panose="030F0702030302020204" pitchFamily="66" charset="0"/>
              <a:ea typeface="Times New Roman" panose="02020603050405020304" pitchFamily="18" charset="0"/>
            </a:endParaRPr>
          </a:p>
          <a:p>
            <a:pPr marL="0" indent="0">
              <a:buNone/>
            </a:pPr>
            <a:r>
              <a:rPr lang="en-GB" sz="2800" dirty="0">
                <a:solidFill>
                  <a:srgbClr val="000000"/>
                </a:solidFill>
                <a:effectLst/>
                <a:latin typeface="Comic Sans MS" panose="030F0702030302020204" pitchFamily="66" charset="0"/>
                <a:ea typeface="Times New Roman" panose="02020603050405020304" pitchFamily="18" charset="0"/>
              </a:rPr>
              <a:t>In the commentary, explain how opportunities and challenges in a school’s community influence teaching, learning, and other aspects of the school, e.g., pupil well-being. Demonstrate your understanding by referring to the ideas, concepts and literature from lectures and your Bridging experiences.</a:t>
            </a:r>
            <a:endParaRPr lang="en-GB" dirty="0">
              <a:latin typeface="Comic Sans MS" panose="030F0702030302020204" pitchFamily="66" charset="0"/>
            </a:endParaRPr>
          </a:p>
        </p:txBody>
      </p:sp>
    </p:spTree>
    <p:extLst>
      <p:ext uri="{BB962C8B-B14F-4D97-AF65-F5344CB8AC3E}">
        <p14:creationId xmlns:p14="http://schemas.microsoft.com/office/powerpoint/2010/main" val="3213335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Sut </a:t>
            </a:r>
            <a:r>
              <a:rPr lang="en-GB" b="1" dirty="0" err="1"/>
              <a:t>ydw</a:t>
            </a:r>
            <a:r>
              <a:rPr lang="en-GB" b="1" dirty="0"/>
              <a:t> </a:t>
            </a:r>
            <a:r>
              <a:rPr lang="en-GB" b="1" dirty="0" err="1"/>
              <a:t>i’n</a:t>
            </a:r>
            <a:r>
              <a:rPr lang="en-GB" b="1" dirty="0"/>
              <a:t> </a:t>
            </a:r>
            <a:r>
              <a:rPr lang="en-GB" b="1" dirty="0" err="1"/>
              <a:t>strwythuro</a:t>
            </a:r>
            <a:r>
              <a:rPr lang="en-GB" b="1" dirty="0"/>
              <a:t> </a:t>
            </a:r>
            <a:r>
              <a:rPr lang="en-GB" b="1" dirty="0" err="1"/>
              <a:t>fy</a:t>
            </a:r>
            <a:r>
              <a:rPr lang="en-GB" b="1" dirty="0"/>
              <a:t> </a:t>
            </a:r>
            <a:r>
              <a:rPr lang="en-GB" b="1" dirty="0" err="1"/>
              <a:t>ngwaith</a:t>
            </a:r>
            <a:r>
              <a:rPr lang="en-GB" b="1" dirty="0"/>
              <a:t>?</a:t>
            </a:r>
            <a:br>
              <a:rPr lang="en-GB" b="1" dirty="0"/>
            </a:br>
            <a:r>
              <a:rPr lang="en-GB" b="1" dirty="0"/>
              <a:t>How do I structure my work?</a:t>
            </a:r>
          </a:p>
        </p:txBody>
      </p:sp>
      <p:sp>
        <p:nvSpPr>
          <p:cNvPr id="3" name="Content Placeholder 2"/>
          <p:cNvSpPr>
            <a:spLocks noGrp="1"/>
          </p:cNvSpPr>
          <p:nvPr>
            <p:ph sz="half" idx="1"/>
          </p:nvPr>
        </p:nvSpPr>
        <p:spPr/>
        <p:txBody>
          <a:bodyPr>
            <a:normAutofit fontScale="92500" lnSpcReduction="10000"/>
          </a:bodyPr>
          <a:lstStyle/>
          <a:p>
            <a:pPr marL="0" indent="0">
              <a:buNone/>
            </a:pPr>
            <a:r>
              <a:rPr lang="en-GB" sz="2400" dirty="0" err="1">
                <a:latin typeface="Comic Sans MS" panose="030F0702030302020204" pitchFamily="66" charset="0"/>
              </a:rPr>
              <a:t>Awgrym</a:t>
            </a:r>
            <a:endParaRPr lang="en-GB" sz="2400" dirty="0">
              <a:latin typeface="Comic Sans MS" panose="030F0702030302020204" pitchFamily="66" charset="0"/>
            </a:endParaRPr>
          </a:p>
          <a:p>
            <a:pPr marL="0" indent="0">
              <a:buNone/>
            </a:pPr>
            <a:r>
              <a:rPr lang="cy-GB" sz="2400" b="1" dirty="0">
                <a:effectLst/>
                <a:latin typeface="Comic Sans MS" panose="030F0702030302020204" pitchFamily="66" charset="0"/>
                <a:ea typeface="Times New Roman" panose="02020603050405020304" pitchFamily="18" charset="0"/>
              </a:rPr>
              <a:t>Rhagarweiniad (500 o eiriau)</a:t>
            </a:r>
            <a:endParaRPr lang="en-GB" sz="2400" dirty="0">
              <a:effectLst/>
              <a:latin typeface="Comic Sans MS" panose="030F0702030302020204" pitchFamily="66" charset="0"/>
              <a:ea typeface="Times New Roman" panose="02020603050405020304" pitchFamily="18" charset="0"/>
            </a:endParaRPr>
          </a:p>
          <a:p>
            <a:pPr marL="342900" lvl="0" indent="-342900">
              <a:buFont typeface="Arial" panose="020B0604020202020204" pitchFamily="34" charset="0"/>
              <a:buChar char="•"/>
              <a:tabLst>
                <a:tab pos="914400" algn="l"/>
              </a:tabLst>
            </a:pPr>
            <a:r>
              <a:rPr lang="cy-GB" sz="2400" dirty="0">
                <a:effectLst/>
                <a:latin typeface="Comic Sans MS" panose="030F0702030302020204" pitchFamily="66" charset="0"/>
                <a:ea typeface="Times New Roman" panose="02020603050405020304" pitchFamily="18" charset="0"/>
                <a:cs typeface="Times New Roman" panose="02020603050405020304" pitchFamily="18" charset="0"/>
              </a:rPr>
              <a:t>Amlinellwch yn gryno y cyfleoedd a’r heriau sydd yng nghymuned yr ysgol.</a:t>
            </a:r>
            <a:endParaRPr lang="en-GB" sz="2400" dirty="0">
              <a:effectLst/>
              <a:latin typeface="Comic Sans MS" panose="030F0702030302020204" pitchFamily="66"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914400" algn="l"/>
              </a:tabLst>
            </a:pPr>
            <a:r>
              <a:rPr lang="cy-GB" sz="24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Dangoswch eich dealltwriaeth drwy gyfeirio at y syniadau, cysyniadau a llenyddiaeth mewn darlithoedd, deunydd ehangach rydych wedi’i ddarllen a’ch profiadau Pontio.</a:t>
            </a:r>
            <a:endParaRPr lang="en-GB" sz="2400" dirty="0">
              <a:effectLst/>
              <a:latin typeface="Comic Sans MS" panose="030F0702030302020204" pitchFamily="66" charset="0"/>
              <a:ea typeface="Times New Roman" panose="02020603050405020304" pitchFamily="18" charset="0"/>
              <a:cs typeface="Times New Roman" panose="02020603050405020304" pitchFamily="18" charset="0"/>
            </a:endParaRPr>
          </a:p>
          <a:p>
            <a:pPr marL="0" indent="0">
              <a:buNone/>
            </a:pPr>
            <a:endParaRPr lang="en-GB" dirty="0"/>
          </a:p>
          <a:p>
            <a:pPr marL="0" indent="0">
              <a:buNone/>
            </a:pPr>
            <a:endParaRPr lang="en-GB" sz="12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
        <p:nvSpPr>
          <p:cNvPr id="4" name="Content Placeholder 3"/>
          <p:cNvSpPr>
            <a:spLocks noGrp="1"/>
          </p:cNvSpPr>
          <p:nvPr>
            <p:ph sz="half" idx="2"/>
          </p:nvPr>
        </p:nvSpPr>
        <p:spPr>
          <a:xfrm>
            <a:off x="4629149" y="1825625"/>
            <a:ext cx="4125551" cy="4351338"/>
          </a:xfrm>
        </p:spPr>
        <p:txBody>
          <a:bodyPr>
            <a:normAutofit fontScale="92500" lnSpcReduction="10000"/>
          </a:bodyPr>
          <a:lstStyle/>
          <a:p>
            <a:pPr marL="0" indent="0">
              <a:buNone/>
            </a:pPr>
            <a:r>
              <a:rPr lang="en-GB" sz="2400" dirty="0">
                <a:latin typeface="Comic Sans MS" panose="030F0702030302020204" pitchFamily="66" charset="0"/>
              </a:rPr>
              <a:t>Suggestion</a:t>
            </a:r>
          </a:p>
          <a:p>
            <a:pPr marL="0" indent="0">
              <a:buNone/>
            </a:pPr>
            <a:r>
              <a:rPr lang="en-GB" sz="2400" b="1" dirty="0">
                <a:effectLst/>
                <a:latin typeface="Comic Sans MS" panose="030F0702030302020204" pitchFamily="66" charset="0"/>
                <a:ea typeface="Times New Roman" panose="02020603050405020304" pitchFamily="18" charset="0"/>
              </a:rPr>
              <a:t>Introduction (500 words)</a:t>
            </a:r>
            <a:endParaRPr lang="en-GB" sz="2400" dirty="0">
              <a:effectLst/>
              <a:latin typeface="Comic Sans MS" panose="030F0702030302020204" pitchFamily="66" charset="0"/>
              <a:ea typeface="Times New Roman" panose="02020603050405020304" pitchFamily="18" charset="0"/>
            </a:endParaRPr>
          </a:p>
          <a:p>
            <a:pPr marL="342900" lvl="0" indent="-342900">
              <a:buFont typeface="Arial" panose="020B0604020202020204" pitchFamily="34" charset="0"/>
              <a:buChar char="•"/>
              <a:tabLst>
                <a:tab pos="914400" algn="l"/>
              </a:tabLst>
            </a:pPr>
            <a:r>
              <a:rPr lang="en-GB" sz="2400" dirty="0">
                <a:effectLst/>
                <a:latin typeface="Comic Sans MS" panose="030F0702030302020204" pitchFamily="66" charset="0"/>
                <a:ea typeface="Times New Roman" panose="02020603050405020304" pitchFamily="18" charset="0"/>
                <a:cs typeface="Times New Roman" panose="02020603050405020304" pitchFamily="18" charset="0"/>
              </a:rPr>
              <a:t>Briefly </a:t>
            </a:r>
            <a:r>
              <a:rPr lang="en-GB" sz="24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outline the opportunities and challenges in the school’s community.</a:t>
            </a:r>
            <a:endParaRPr lang="en-GB" sz="2400" dirty="0">
              <a:effectLst/>
              <a:latin typeface="Comic Sans MS" panose="030F0702030302020204" pitchFamily="66"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914400" algn="l"/>
              </a:tabLst>
            </a:pPr>
            <a:r>
              <a:rPr lang="en-GB" sz="24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Demonstrate your understanding by referring to the ideas, concepts and literature from lectures, your wider reading and your Bridging experiences.</a:t>
            </a:r>
            <a:endParaRPr lang="en-GB" sz="2400" dirty="0">
              <a:effectLst/>
              <a:latin typeface="Comic Sans MS" panose="030F0702030302020204" pitchFamily="66" charset="0"/>
              <a:ea typeface="Times New Roman" panose="02020603050405020304" pitchFamily="18" charset="0"/>
              <a:cs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147021091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0" y="249875"/>
            <a:ext cx="9311640" cy="1325563"/>
          </a:xfrm>
        </p:spPr>
        <p:txBody>
          <a:bodyPr>
            <a:normAutofit fontScale="90000"/>
          </a:bodyPr>
          <a:lstStyle/>
          <a:p>
            <a:pPr algn="ctr"/>
            <a:r>
              <a:rPr lang="en-GB" b="1" dirty="0">
                <a:latin typeface="Comic Sans MS" panose="030F0702030302020204" pitchFamily="66" charset="0"/>
              </a:rPr>
              <a:t>Sut </a:t>
            </a:r>
            <a:r>
              <a:rPr lang="en-GB" b="1" dirty="0" err="1">
                <a:latin typeface="Comic Sans MS" panose="030F0702030302020204" pitchFamily="66" charset="0"/>
              </a:rPr>
              <a:t>ydw</a:t>
            </a:r>
            <a:r>
              <a:rPr lang="en-GB" b="1" dirty="0">
                <a:latin typeface="Comic Sans MS" panose="030F0702030302020204" pitchFamily="66" charset="0"/>
              </a:rPr>
              <a:t> </a:t>
            </a:r>
            <a:r>
              <a:rPr lang="en-GB" b="1" dirty="0" err="1">
                <a:latin typeface="Comic Sans MS" panose="030F0702030302020204" pitchFamily="66" charset="0"/>
              </a:rPr>
              <a:t>i’n</a:t>
            </a:r>
            <a:r>
              <a:rPr lang="en-GB" b="1" dirty="0">
                <a:latin typeface="Comic Sans MS" panose="030F0702030302020204" pitchFamily="66" charset="0"/>
              </a:rPr>
              <a:t> </a:t>
            </a:r>
            <a:r>
              <a:rPr lang="en-GB" b="1" dirty="0" err="1">
                <a:latin typeface="Comic Sans MS" panose="030F0702030302020204" pitchFamily="66" charset="0"/>
              </a:rPr>
              <a:t>strwythuro</a:t>
            </a:r>
            <a:r>
              <a:rPr lang="en-GB" b="1" dirty="0">
                <a:latin typeface="Comic Sans MS" panose="030F0702030302020204" pitchFamily="66" charset="0"/>
              </a:rPr>
              <a:t> </a:t>
            </a:r>
            <a:r>
              <a:rPr lang="en-GB" b="1" dirty="0" err="1">
                <a:latin typeface="Comic Sans MS" panose="030F0702030302020204" pitchFamily="66" charset="0"/>
              </a:rPr>
              <a:t>fy</a:t>
            </a:r>
            <a:r>
              <a:rPr lang="en-GB" b="1" dirty="0">
                <a:latin typeface="Comic Sans MS" panose="030F0702030302020204" pitchFamily="66" charset="0"/>
              </a:rPr>
              <a:t> </a:t>
            </a:r>
            <a:r>
              <a:rPr lang="en-GB" b="1" dirty="0" err="1">
                <a:latin typeface="Comic Sans MS" panose="030F0702030302020204" pitchFamily="66" charset="0"/>
              </a:rPr>
              <a:t>ngwaith</a:t>
            </a:r>
            <a:r>
              <a:rPr lang="en-GB" b="1" dirty="0">
                <a:latin typeface="Comic Sans MS" panose="030F0702030302020204" pitchFamily="66" charset="0"/>
              </a:rPr>
              <a:t>?</a:t>
            </a:r>
            <a:br>
              <a:rPr lang="en-GB" b="1" dirty="0">
                <a:latin typeface="Comic Sans MS" panose="030F0702030302020204" pitchFamily="66" charset="0"/>
              </a:rPr>
            </a:br>
            <a:r>
              <a:rPr lang="en-GB" b="1" dirty="0">
                <a:latin typeface="Comic Sans MS" panose="030F0702030302020204" pitchFamily="66" charset="0"/>
              </a:rPr>
              <a:t>How do I structure my work?</a:t>
            </a:r>
            <a:endParaRPr lang="en-GB" dirty="0">
              <a:latin typeface="Comic Sans MS" panose="030F0702030302020204" pitchFamily="66" charset="0"/>
            </a:endParaRPr>
          </a:p>
        </p:txBody>
      </p:sp>
      <p:sp>
        <p:nvSpPr>
          <p:cNvPr id="3" name="Content Placeholder 2"/>
          <p:cNvSpPr>
            <a:spLocks noGrp="1"/>
          </p:cNvSpPr>
          <p:nvPr>
            <p:ph sz="half" idx="1"/>
          </p:nvPr>
        </p:nvSpPr>
        <p:spPr>
          <a:xfrm>
            <a:off x="160020" y="1690689"/>
            <a:ext cx="4495800" cy="4351338"/>
          </a:xfrm>
        </p:spPr>
        <p:txBody>
          <a:bodyPr>
            <a:normAutofit/>
          </a:bodyPr>
          <a:lstStyle/>
          <a:p>
            <a:pPr indent="0">
              <a:buNone/>
            </a:pPr>
            <a:r>
              <a:rPr lang="cy-GB" sz="1800" b="1" dirty="0">
                <a:effectLst/>
                <a:latin typeface="Comic Sans MS" panose="030F0702030302020204" pitchFamily="66" charset="0"/>
                <a:ea typeface="Times New Roman" panose="02020603050405020304" pitchFamily="18" charset="0"/>
              </a:rPr>
              <a:t>Prif gorff (1,000 o eiriau)</a:t>
            </a:r>
            <a:endParaRPr lang="en-GB" sz="1800" dirty="0">
              <a:effectLst/>
              <a:latin typeface="Comic Sans MS" panose="030F0702030302020204" pitchFamily="66" charset="0"/>
              <a:ea typeface="Times New Roman" panose="02020603050405020304" pitchFamily="18" charset="0"/>
            </a:endParaRPr>
          </a:p>
          <a:p>
            <a:pPr marL="342900" lvl="0" indent="-342900">
              <a:buFont typeface="Arial" panose="020B0604020202020204" pitchFamily="34" charset="0"/>
              <a:buChar char="•"/>
              <a:tabLst>
                <a:tab pos="914400" algn="l"/>
              </a:tabLst>
            </a:pPr>
            <a:r>
              <a:rPr lang="cy-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Esboniwch sut mae cyfleoedd a heriau yng nghymuned yr ysgol yn dylanwadu ar yr addysgu, dysgu, ac agweddau eraill ar yr ysgol, e.e. lles disgyblion. </a:t>
            </a:r>
            <a:endParaRPr lang="en-GB" sz="1800" dirty="0">
              <a:effectLst/>
              <a:latin typeface="Comic Sans MS" panose="030F0702030302020204" pitchFamily="66"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914400" algn="l"/>
              </a:tabLst>
            </a:pPr>
            <a:r>
              <a:rPr lang="cy-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Dangoswch eich dealltwriaeth drwy gyfeirio at y syniadau, cysyniadau, deunydd darllen ehangach a llenyddiaeth mewn darlithoedd a’ch profiadau Pontio.</a:t>
            </a:r>
            <a:endParaRPr lang="en-GB" sz="1800" dirty="0">
              <a:effectLst/>
              <a:latin typeface="Comic Sans MS" panose="030F0702030302020204" pitchFamily="66"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914400" algn="l"/>
              </a:tabLst>
            </a:pPr>
            <a:r>
              <a:rPr lang="cy-GB" sz="1800" dirty="0">
                <a:effectLst/>
                <a:latin typeface="Comic Sans MS" panose="030F0702030302020204" pitchFamily="66" charset="0"/>
                <a:ea typeface="Times New Roman" panose="02020603050405020304" pitchFamily="18" charset="0"/>
                <a:cs typeface="Times New Roman" panose="02020603050405020304" pitchFamily="18" charset="0"/>
              </a:rPr>
              <a:t>Cofiwch gysylltu popeth a ysgrifennwch â llenyddiaeth – llyfrau ac erthyglau academaidd, polisi a dogfennau proffesiynol.</a:t>
            </a:r>
            <a:endParaRPr lang="en-GB" sz="1800" dirty="0">
              <a:effectLst/>
              <a:latin typeface="Comic Sans MS" panose="030F0702030302020204" pitchFamily="66" charset="0"/>
              <a:ea typeface="Times New Roman" panose="02020603050405020304" pitchFamily="18" charset="0"/>
              <a:cs typeface="Times New Roman" panose="02020603050405020304" pitchFamily="18" charset="0"/>
            </a:endParaRPr>
          </a:p>
          <a:p>
            <a:pPr marL="0" indent="0">
              <a:buNone/>
            </a:pPr>
            <a:endParaRPr lang="en-GB" sz="1800"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sz="2000" b="1" dirty="0"/>
          </a:p>
        </p:txBody>
      </p:sp>
      <p:sp>
        <p:nvSpPr>
          <p:cNvPr id="4" name="Content Placeholder 3"/>
          <p:cNvSpPr>
            <a:spLocks noGrp="1"/>
          </p:cNvSpPr>
          <p:nvPr>
            <p:ph sz="half" idx="2"/>
          </p:nvPr>
        </p:nvSpPr>
        <p:spPr>
          <a:xfrm>
            <a:off x="4789170" y="1679894"/>
            <a:ext cx="4354830" cy="4351338"/>
          </a:xfrm>
        </p:spPr>
        <p:txBody>
          <a:bodyPr>
            <a:normAutofit/>
          </a:bodyPr>
          <a:lstStyle/>
          <a:p>
            <a:pPr indent="0">
              <a:buNone/>
            </a:pPr>
            <a:r>
              <a:rPr lang="en-GB" sz="1800" b="1" dirty="0">
                <a:effectLst/>
                <a:latin typeface="Comic Sans MS" panose="030F0702030302020204" pitchFamily="66" charset="0"/>
                <a:ea typeface="Times New Roman" panose="02020603050405020304" pitchFamily="18" charset="0"/>
              </a:rPr>
              <a:t>Main body (1,000 words)</a:t>
            </a:r>
            <a:endParaRPr lang="en-GB" sz="1800" dirty="0">
              <a:effectLst/>
              <a:latin typeface="Comic Sans MS" panose="030F0702030302020204" pitchFamily="66" charset="0"/>
              <a:ea typeface="Times New Roman" panose="02020603050405020304" pitchFamily="18" charset="0"/>
            </a:endParaRPr>
          </a:p>
          <a:p>
            <a:pPr marL="342900" lvl="0" indent="-342900">
              <a:buFont typeface="Arial" panose="020B0604020202020204" pitchFamily="34" charset="0"/>
              <a:buChar char="•"/>
              <a:tabLst>
                <a:tab pos="914400" algn="l"/>
              </a:tabLst>
            </a:pPr>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Explain how opportunities and challenges in a school’s community influence teaching, learning, and other aspects of the school, e.g., pupil well-being. </a:t>
            </a:r>
            <a:endParaRPr lang="en-GB" sz="1800" dirty="0">
              <a:effectLst/>
              <a:latin typeface="Comic Sans MS" panose="030F0702030302020204" pitchFamily="66"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914400" algn="l"/>
              </a:tabLst>
            </a:pPr>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Demonstrate your understanding by referring to the ideas, concepts, wider reading and literature from lectures and your Bridging experiences.</a:t>
            </a:r>
            <a:endParaRPr lang="en-GB" sz="1800" dirty="0">
              <a:effectLst/>
              <a:latin typeface="Comic Sans MS" panose="030F0702030302020204" pitchFamily="66"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914400" algn="l"/>
              </a:tabLst>
            </a:pPr>
            <a:r>
              <a:rPr lang="en-GB" sz="1800" dirty="0">
                <a:effectLst/>
                <a:latin typeface="Comic Sans MS" panose="030F0702030302020204" pitchFamily="66" charset="0"/>
                <a:ea typeface="Times New Roman" panose="02020603050405020304" pitchFamily="18" charset="0"/>
                <a:cs typeface="Times New Roman" panose="02020603050405020304" pitchFamily="18" charset="0"/>
              </a:rPr>
              <a:t>Remember to link everything you write to literature – academic books and articles, policy and professional documents.</a:t>
            </a:r>
          </a:p>
          <a:p>
            <a:pPr indent="0">
              <a:buNone/>
            </a:pPr>
            <a:endParaRPr lang="en-GB" sz="1800" dirty="0">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663038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5184" y="256008"/>
            <a:ext cx="9127932" cy="1325563"/>
          </a:xfrm>
        </p:spPr>
        <p:txBody>
          <a:bodyPr>
            <a:normAutofit fontScale="90000"/>
          </a:bodyPr>
          <a:lstStyle/>
          <a:p>
            <a:pPr algn="ctr"/>
            <a:r>
              <a:rPr lang="en-GB" b="1" dirty="0">
                <a:latin typeface="Comic Sans MS" panose="030F0702030302020204" pitchFamily="66" charset="0"/>
              </a:rPr>
              <a:t>Sut </a:t>
            </a:r>
            <a:r>
              <a:rPr lang="en-GB" b="1" dirty="0" err="1">
                <a:latin typeface="Comic Sans MS" panose="030F0702030302020204" pitchFamily="66" charset="0"/>
              </a:rPr>
              <a:t>ydw</a:t>
            </a:r>
            <a:r>
              <a:rPr lang="en-GB" b="1" dirty="0">
                <a:latin typeface="Comic Sans MS" panose="030F0702030302020204" pitchFamily="66" charset="0"/>
              </a:rPr>
              <a:t> </a:t>
            </a:r>
            <a:r>
              <a:rPr lang="en-GB" b="1" dirty="0" err="1">
                <a:latin typeface="Comic Sans MS" panose="030F0702030302020204" pitchFamily="66" charset="0"/>
              </a:rPr>
              <a:t>i’n</a:t>
            </a:r>
            <a:r>
              <a:rPr lang="en-GB" b="1" dirty="0">
                <a:latin typeface="Comic Sans MS" panose="030F0702030302020204" pitchFamily="66" charset="0"/>
              </a:rPr>
              <a:t> </a:t>
            </a:r>
            <a:r>
              <a:rPr lang="en-GB" b="1" dirty="0" err="1">
                <a:latin typeface="Comic Sans MS" panose="030F0702030302020204" pitchFamily="66" charset="0"/>
              </a:rPr>
              <a:t>strwythuro</a:t>
            </a:r>
            <a:r>
              <a:rPr lang="en-GB" b="1" dirty="0">
                <a:latin typeface="Comic Sans MS" panose="030F0702030302020204" pitchFamily="66" charset="0"/>
              </a:rPr>
              <a:t> </a:t>
            </a:r>
            <a:r>
              <a:rPr lang="en-GB" b="1" dirty="0" err="1">
                <a:latin typeface="Comic Sans MS" panose="030F0702030302020204" pitchFamily="66" charset="0"/>
              </a:rPr>
              <a:t>fy</a:t>
            </a:r>
            <a:r>
              <a:rPr lang="en-GB" b="1" dirty="0">
                <a:latin typeface="Comic Sans MS" panose="030F0702030302020204" pitchFamily="66" charset="0"/>
              </a:rPr>
              <a:t> </a:t>
            </a:r>
            <a:r>
              <a:rPr lang="en-GB" b="1" dirty="0" err="1">
                <a:latin typeface="Comic Sans MS" panose="030F0702030302020204" pitchFamily="66" charset="0"/>
              </a:rPr>
              <a:t>ngwaith</a:t>
            </a:r>
            <a:r>
              <a:rPr lang="en-GB" b="1" dirty="0">
                <a:latin typeface="Comic Sans MS" panose="030F0702030302020204" pitchFamily="66" charset="0"/>
              </a:rPr>
              <a:t>?</a:t>
            </a:r>
            <a:br>
              <a:rPr lang="en-GB" b="1" dirty="0">
                <a:latin typeface="Comic Sans MS" panose="030F0702030302020204" pitchFamily="66" charset="0"/>
              </a:rPr>
            </a:br>
            <a:r>
              <a:rPr lang="en-GB" b="1" dirty="0">
                <a:latin typeface="Comic Sans MS" panose="030F0702030302020204" pitchFamily="66" charset="0"/>
              </a:rPr>
              <a:t>How do I structure my work?</a:t>
            </a:r>
            <a:endParaRPr lang="en-GB" dirty="0">
              <a:latin typeface="Comic Sans MS" panose="030F0702030302020204" pitchFamily="66" charset="0"/>
            </a:endParaRPr>
          </a:p>
        </p:txBody>
      </p:sp>
      <p:sp>
        <p:nvSpPr>
          <p:cNvPr id="3" name="Content Placeholder 2"/>
          <p:cNvSpPr>
            <a:spLocks noGrp="1"/>
          </p:cNvSpPr>
          <p:nvPr>
            <p:ph sz="half" idx="1"/>
          </p:nvPr>
        </p:nvSpPr>
        <p:spPr>
          <a:xfrm>
            <a:off x="114300" y="1664811"/>
            <a:ext cx="4616726" cy="4351338"/>
          </a:xfrm>
        </p:spPr>
        <p:txBody>
          <a:bodyPr>
            <a:normAutofit fontScale="92500" lnSpcReduction="10000"/>
          </a:bodyPr>
          <a:lstStyle/>
          <a:p>
            <a:pPr indent="0">
              <a:buNone/>
            </a:pPr>
            <a:r>
              <a:rPr lang="cy-GB" sz="1800" b="1" dirty="0">
                <a:effectLst/>
                <a:latin typeface="Comic Sans MS" panose="030F0702030302020204" pitchFamily="66" charset="0"/>
                <a:ea typeface="Times New Roman" panose="02020603050405020304" pitchFamily="18" charset="0"/>
              </a:rPr>
              <a:t>Casgliad (500 o eiriau</a:t>
            </a:r>
            <a:endParaRPr lang="en-GB" sz="1800" dirty="0">
              <a:effectLst/>
              <a:latin typeface="Comic Sans MS" panose="030F0702030302020204" pitchFamily="66" charset="0"/>
              <a:ea typeface="Times New Roman" panose="02020603050405020304" pitchFamily="18" charset="0"/>
            </a:endParaRPr>
          </a:p>
          <a:p>
            <a:pPr marL="342900" lvl="0" indent="-342900">
              <a:buFont typeface="Arial" panose="020B0604020202020204" pitchFamily="34" charset="0"/>
              <a:buChar char="•"/>
              <a:tabLst>
                <a:tab pos="914400" algn="l"/>
              </a:tabLst>
            </a:pPr>
            <a:r>
              <a:rPr lang="cy-GB" sz="1800" dirty="0">
                <a:effectLst/>
                <a:latin typeface="Comic Sans MS" panose="030F0702030302020204" pitchFamily="66" charset="0"/>
                <a:ea typeface="Times New Roman" panose="02020603050405020304" pitchFamily="18" charset="0"/>
                <a:cs typeface="Times New Roman" panose="02020603050405020304" pitchFamily="18" charset="0"/>
              </a:rPr>
              <a:t>Crynhowch beth rydych wedi’i ddysgu am y modd mae ysgolion yn gweithio gyda’u cymunedau o’ch profiadau Pontio, eich darlithoedd, eich ymchwil ac ysgrifennu’r aseiniad hwn.</a:t>
            </a:r>
            <a:endParaRPr lang="en-GB" sz="1800" dirty="0">
              <a:effectLst/>
              <a:latin typeface="Comic Sans MS" panose="030F0702030302020204" pitchFamily="66"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914400" algn="l"/>
              </a:tabLst>
            </a:pPr>
            <a:r>
              <a:rPr lang="cy-GB" sz="1800" dirty="0">
                <a:effectLst/>
                <a:latin typeface="Comic Sans MS" panose="030F0702030302020204" pitchFamily="66" charset="0"/>
                <a:ea typeface="Times New Roman" panose="02020603050405020304" pitchFamily="18" charset="0"/>
                <a:cs typeface="Times New Roman" panose="02020603050405020304" pitchFamily="18" charset="0"/>
              </a:rPr>
              <a:t>Esboniwch sut y bydd hyn yn dylanwadu ar yr hyn a wnewch pan fyddwch mewn ysgol. Cysylltwch hyn â’r Safonau Proffesiynol ar gyfer Addysgu ac Arweinyddiaeth (SAC). Efallai yr hoffech wneud hyn ar ffurf 2-3 tharged rydych yn bwriadu eu cyflawni.</a:t>
            </a:r>
            <a:endParaRPr lang="en-GB" sz="1800" dirty="0">
              <a:effectLst/>
              <a:latin typeface="Comic Sans MS" panose="030F0702030302020204" pitchFamily="66"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914400" algn="l"/>
              </a:tabLst>
            </a:pPr>
            <a:r>
              <a:rPr lang="cy-GB" sz="1800" dirty="0">
                <a:effectLst/>
                <a:latin typeface="Comic Sans MS" panose="030F0702030302020204" pitchFamily="66" charset="0"/>
                <a:ea typeface="Times New Roman" panose="02020603050405020304" pitchFamily="18" charset="0"/>
                <a:cs typeface="Times New Roman" panose="02020603050405020304" pitchFamily="18" charset="0"/>
              </a:rPr>
              <a:t>Cofiwch wneud cysylltiadau â’r dystiolaeth a/neu lenyddiaeth i gyfiawnhau eich dewis o dargedau a ffyrdd ymlaen.</a:t>
            </a:r>
            <a:endParaRPr lang="en-GB" sz="1800" dirty="0">
              <a:effectLst/>
              <a:latin typeface="Comic Sans MS" panose="030F0702030302020204" pitchFamily="66" charset="0"/>
              <a:ea typeface="Times New Roman" panose="02020603050405020304" pitchFamily="18" charset="0"/>
              <a:cs typeface="Times New Roman" panose="02020603050405020304" pitchFamily="18" charset="0"/>
            </a:endParaRPr>
          </a:p>
          <a:p>
            <a:endParaRPr lang="en-GB" sz="1800" dirty="0">
              <a:highlight>
                <a:srgbClr val="FFFF00"/>
              </a:highlight>
            </a:endParaRPr>
          </a:p>
        </p:txBody>
      </p:sp>
      <p:sp>
        <p:nvSpPr>
          <p:cNvPr id="4" name="Content Placeholder 3"/>
          <p:cNvSpPr>
            <a:spLocks noGrp="1"/>
          </p:cNvSpPr>
          <p:nvPr>
            <p:ph sz="half" idx="2"/>
          </p:nvPr>
        </p:nvSpPr>
        <p:spPr>
          <a:xfrm>
            <a:off x="4629150" y="1661291"/>
            <a:ext cx="4514850" cy="4351338"/>
          </a:xfrm>
        </p:spPr>
        <p:txBody>
          <a:bodyPr>
            <a:normAutofit fontScale="92500" lnSpcReduction="10000"/>
          </a:bodyPr>
          <a:lstStyle/>
          <a:p>
            <a:pPr indent="0">
              <a:buNone/>
            </a:pPr>
            <a:r>
              <a:rPr lang="en-GB" sz="1800" b="1" dirty="0">
                <a:effectLst/>
                <a:latin typeface="Comic Sans MS" panose="030F0702030302020204" pitchFamily="66" charset="0"/>
                <a:ea typeface="Times New Roman" panose="02020603050405020304" pitchFamily="18" charset="0"/>
              </a:rPr>
              <a:t>Conclusion (500 words)</a:t>
            </a:r>
            <a:endParaRPr lang="en-GB" sz="1800" dirty="0">
              <a:effectLst/>
              <a:latin typeface="Comic Sans MS" panose="030F0702030302020204" pitchFamily="66" charset="0"/>
              <a:ea typeface="Times New Roman" panose="02020603050405020304" pitchFamily="18" charset="0"/>
            </a:endParaRPr>
          </a:p>
          <a:p>
            <a:pPr marL="342900" lvl="0" indent="-342900">
              <a:buFont typeface="Arial" panose="020B0604020202020204" pitchFamily="34" charset="0"/>
              <a:buChar char="•"/>
              <a:tabLst>
                <a:tab pos="914400" algn="l"/>
              </a:tabLst>
            </a:pPr>
            <a:r>
              <a:rPr lang="en-GB" sz="1800" dirty="0">
                <a:solidFill>
                  <a:srgbClr val="000000"/>
                </a:solidFill>
                <a:effectLst/>
                <a:latin typeface="Comic Sans MS" panose="030F0702030302020204" pitchFamily="66" charset="0"/>
                <a:ea typeface="Times New Roman" panose="02020603050405020304" pitchFamily="18" charset="0"/>
                <a:cs typeface="Times New Roman" panose="02020603050405020304" pitchFamily="18" charset="0"/>
              </a:rPr>
              <a:t>Using the knowledge you gathered from your Bridging experiences, your lectures and your research, summarise what you have learnt about how schools work with their communities. </a:t>
            </a:r>
            <a:endParaRPr lang="en-GB" sz="1800" dirty="0">
              <a:effectLst/>
              <a:latin typeface="Comic Sans MS" panose="030F0702030302020204" pitchFamily="66" charset="0"/>
              <a:ea typeface="Times New Roman" panose="02020603050405020304" pitchFamily="18" charset="0"/>
              <a:cs typeface="Times New Roman" panose="02020603050405020304" pitchFamily="18" charset="0"/>
            </a:endParaRPr>
          </a:p>
          <a:p>
            <a:pPr marL="342900" lvl="0" indent="-342900">
              <a:buFont typeface="Arial" panose="020B0604020202020204" pitchFamily="34" charset="0"/>
              <a:buChar char="•"/>
              <a:tabLst>
                <a:tab pos="914400" algn="l"/>
              </a:tabLst>
            </a:pPr>
            <a:r>
              <a:rPr lang="en-GB" sz="1800" dirty="0">
                <a:effectLst/>
                <a:latin typeface="Comic Sans MS" panose="030F0702030302020204" pitchFamily="66" charset="0"/>
                <a:ea typeface="Times New Roman" panose="02020603050405020304" pitchFamily="18" charset="0"/>
                <a:cs typeface="Times New Roman" panose="02020603050405020304" pitchFamily="18" charset="0"/>
              </a:rPr>
              <a:t>Explain how this will influence what you do when you are in a school. Link this to the Professional Standards for Teaching and Leadership (QTS), You may wish to do this in the form of 2-3 targets you intend to achieve.</a:t>
            </a:r>
          </a:p>
          <a:p>
            <a:pPr marL="342900" lvl="0" indent="-342900">
              <a:buFont typeface="Arial" panose="020B0604020202020204" pitchFamily="34" charset="0"/>
              <a:buChar char="•"/>
              <a:tabLst>
                <a:tab pos="914400" algn="l"/>
              </a:tabLst>
            </a:pPr>
            <a:r>
              <a:rPr lang="en-GB" sz="1800" dirty="0">
                <a:effectLst/>
                <a:latin typeface="Comic Sans MS" panose="030F0702030302020204" pitchFamily="66" charset="0"/>
                <a:ea typeface="Times New Roman" panose="02020603050405020304" pitchFamily="18" charset="0"/>
                <a:cs typeface="Times New Roman" panose="02020603050405020304" pitchFamily="18" charset="0"/>
              </a:rPr>
              <a:t>Remember to make links to the your evidence and / or literature to justify your choice of targets and ways forward.</a:t>
            </a:r>
          </a:p>
          <a:p>
            <a:pPr marL="0" indent="0">
              <a:buNone/>
            </a:pPr>
            <a:endParaRPr lang="en-GB" sz="1800" b="1" dirty="0"/>
          </a:p>
        </p:txBody>
      </p:sp>
    </p:spTree>
    <p:extLst>
      <p:ext uri="{BB962C8B-B14F-4D97-AF65-F5344CB8AC3E}">
        <p14:creationId xmlns:p14="http://schemas.microsoft.com/office/powerpoint/2010/main" val="362300554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15290" y="2254886"/>
            <a:ext cx="8728710" cy="1325563"/>
          </a:xfrm>
        </p:spPr>
        <p:txBody>
          <a:bodyPr>
            <a:normAutofit fontScale="90000"/>
          </a:bodyPr>
          <a:lstStyle/>
          <a:p>
            <a:pPr algn="ctr"/>
            <a:r>
              <a:rPr lang="en-GB" b="1" dirty="0">
                <a:latin typeface="Comic Sans MS" panose="030F0702030302020204" pitchFamily="66" charset="0"/>
              </a:rPr>
              <a:t>Sut </a:t>
            </a:r>
            <a:r>
              <a:rPr lang="en-GB" b="1" dirty="0" err="1">
                <a:latin typeface="Comic Sans MS" panose="030F0702030302020204" pitchFamily="66" charset="0"/>
              </a:rPr>
              <a:t>ydw</a:t>
            </a:r>
            <a:r>
              <a:rPr lang="en-GB" b="1" dirty="0">
                <a:latin typeface="Comic Sans MS" panose="030F0702030302020204" pitchFamily="66" charset="0"/>
              </a:rPr>
              <a:t> </a:t>
            </a:r>
            <a:r>
              <a:rPr lang="en-GB" b="1" dirty="0" err="1">
                <a:latin typeface="Comic Sans MS" panose="030F0702030302020204" pitchFamily="66" charset="0"/>
              </a:rPr>
              <a:t>i’n</a:t>
            </a:r>
            <a:r>
              <a:rPr lang="en-GB" b="1" dirty="0">
                <a:latin typeface="Comic Sans MS" panose="030F0702030302020204" pitchFamily="66" charset="0"/>
              </a:rPr>
              <a:t> </a:t>
            </a:r>
            <a:r>
              <a:rPr lang="en-GB" b="1" dirty="0" err="1">
                <a:latin typeface="Comic Sans MS" panose="030F0702030302020204" pitchFamily="66" charset="0"/>
              </a:rPr>
              <a:t>cyflwyno</a:t>
            </a:r>
            <a:r>
              <a:rPr lang="en-GB" b="1" dirty="0">
                <a:latin typeface="Comic Sans MS" panose="030F0702030302020204" pitchFamily="66" charset="0"/>
              </a:rPr>
              <a:t> </a:t>
            </a:r>
            <a:r>
              <a:rPr lang="en-GB" b="1" dirty="0" err="1">
                <a:latin typeface="Comic Sans MS" panose="030F0702030302020204" pitchFamily="66" charset="0"/>
              </a:rPr>
              <a:t>fy</a:t>
            </a:r>
            <a:r>
              <a:rPr lang="en-GB" b="1" dirty="0">
                <a:latin typeface="Comic Sans MS" panose="030F0702030302020204" pitchFamily="66" charset="0"/>
              </a:rPr>
              <a:t> </a:t>
            </a:r>
            <a:r>
              <a:rPr lang="en-GB" b="1" dirty="0" err="1">
                <a:latin typeface="Comic Sans MS" panose="030F0702030302020204" pitchFamily="66" charset="0"/>
              </a:rPr>
              <a:t>mhoster</a:t>
            </a:r>
            <a:r>
              <a:rPr lang="en-GB" b="1" dirty="0">
                <a:latin typeface="Comic Sans MS" panose="030F0702030302020204" pitchFamily="66" charset="0"/>
              </a:rPr>
              <a:t>?</a:t>
            </a:r>
            <a:br>
              <a:rPr lang="en-GB" b="1" dirty="0">
                <a:latin typeface="Comic Sans MS" panose="030F0702030302020204" pitchFamily="66" charset="0"/>
              </a:rPr>
            </a:br>
            <a:r>
              <a:rPr lang="en-GB" dirty="0">
                <a:latin typeface="Comic Sans MS" panose="030F0702030302020204" pitchFamily="66" charset="0"/>
              </a:rPr>
              <a:t>How do I submit my poster?</a:t>
            </a:r>
          </a:p>
        </p:txBody>
      </p:sp>
    </p:spTree>
    <p:extLst>
      <p:ext uri="{BB962C8B-B14F-4D97-AF65-F5344CB8AC3E}">
        <p14:creationId xmlns:p14="http://schemas.microsoft.com/office/powerpoint/2010/main" val="421224926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73380" y="365126"/>
            <a:ext cx="8770620" cy="1325563"/>
          </a:xfrm>
        </p:spPr>
        <p:txBody>
          <a:bodyPr>
            <a:normAutofit fontScale="90000"/>
          </a:bodyPr>
          <a:lstStyle/>
          <a:p>
            <a:r>
              <a:rPr lang="en-GB" b="1" dirty="0">
                <a:latin typeface="Comic Sans MS" panose="030F0702030302020204" pitchFamily="66" charset="0"/>
              </a:rPr>
              <a:t>Sut </a:t>
            </a:r>
            <a:r>
              <a:rPr lang="en-GB" b="1" dirty="0" err="1">
                <a:latin typeface="Comic Sans MS" panose="030F0702030302020204" pitchFamily="66" charset="0"/>
              </a:rPr>
              <a:t>ydw</a:t>
            </a:r>
            <a:r>
              <a:rPr lang="en-GB" b="1" dirty="0">
                <a:latin typeface="Comic Sans MS" panose="030F0702030302020204" pitchFamily="66" charset="0"/>
              </a:rPr>
              <a:t> </a:t>
            </a:r>
            <a:r>
              <a:rPr lang="en-GB" b="1" dirty="0" err="1">
                <a:latin typeface="Comic Sans MS" panose="030F0702030302020204" pitchFamily="66" charset="0"/>
              </a:rPr>
              <a:t>i’n</a:t>
            </a:r>
            <a:r>
              <a:rPr lang="en-GB" b="1" dirty="0">
                <a:latin typeface="Comic Sans MS" panose="030F0702030302020204" pitchFamily="66" charset="0"/>
              </a:rPr>
              <a:t> </a:t>
            </a:r>
            <a:r>
              <a:rPr lang="en-GB" b="1" dirty="0" err="1">
                <a:latin typeface="Comic Sans MS" panose="030F0702030302020204" pitchFamily="66" charset="0"/>
              </a:rPr>
              <a:t>cyflwyno</a:t>
            </a:r>
            <a:r>
              <a:rPr lang="en-GB" b="1" dirty="0">
                <a:latin typeface="Comic Sans MS" panose="030F0702030302020204" pitchFamily="66" charset="0"/>
              </a:rPr>
              <a:t> </a:t>
            </a:r>
            <a:r>
              <a:rPr lang="en-GB" b="1" dirty="0" err="1">
                <a:latin typeface="Comic Sans MS" panose="030F0702030302020204" pitchFamily="66" charset="0"/>
              </a:rPr>
              <a:t>fy</a:t>
            </a:r>
            <a:r>
              <a:rPr lang="en-GB" b="1" dirty="0">
                <a:latin typeface="Comic Sans MS" panose="030F0702030302020204" pitchFamily="66" charset="0"/>
              </a:rPr>
              <a:t> </a:t>
            </a:r>
            <a:r>
              <a:rPr lang="en-GB" b="1" dirty="0" err="1">
                <a:latin typeface="Comic Sans MS" panose="030F0702030302020204" pitchFamily="66" charset="0"/>
              </a:rPr>
              <a:t>nghwaith</a:t>
            </a:r>
            <a:r>
              <a:rPr lang="en-GB" b="1" dirty="0">
                <a:latin typeface="Comic Sans MS" panose="030F0702030302020204" pitchFamily="66" charset="0"/>
              </a:rPr>
              <a:t>?</a:t>
            </a:r>
            <a:br>
              <a:rPr lang="en-GB" b="1" dirty="0">
                <a:latin typeface="Comic Sans MS" panose="030F0702030302020204" pitchFamily="66" charset="0"/>
              </a:rPr>
            </a:br>
            <a:r>
              <a:rPr lang="en-GB" dirty="0">
                <a:latin typeface="Comic Sans MS" panose="030F0702030302020204" pitchFamily="66" charset="0"/>
              </a:rPr>
              <a:t>How do I submit my work?</a:t>
            </a:r>
          </a:p>
        </p:txBody>
      </p:sp>
      <p:sp>
        <p:nvSpPr>
          <p:cNvPr id="3" name="Content Placeholder 2"/>
          <p:cNvSpPr>
            <a:spLocks noGrp="1"/>
          </p:cNvSpPr>
          <p:nvPr>
            <p:ph sz="half" idx="1"/>
          </p:nvPr>
        </p:nvSpPr>
        <p:spPr>
          <a:xfrm>
            <a:off x="499110" y="2587625"/>
            <a:ext cx="3886200" cy="4351338"/>
          </a:xfrm>
        </p:spPr>
        <p:txBody>
          <a:bodyPr>
            <a:normAutofit/>
          </a:bodyPr>
          <a:lstStyle/>
          <a:p>
            <a:r>
              <a:rPr lang="en-GB" sz="2400" dirty="0">
                <a:latin typeface="Comic Sans MS" panose="030F0702030302020204" pitchFamily="66" charset="0"/>
              </a:rPr>
              <a:t>3,000 o </a:t>
            </a:r>
            <a:r>
              <a:rPr lang="en-GB" sz="2400" dirty="0" err="1">
                <a:latin typeface="Comic Sans MS" panose="030F0702030302020204" pitchFamily="66" charset="0"/>
              </a:rPr>
              <a:t>eiriau</a:t>
            </a:r>
            <a:endParaRPr lang="en-GB" sz="2400" dirty="0">
              <a:latin typeface="Comic Sans MS" panose="030F0702030302020204" pitchFamily="66" charset="0"/>
            </a:endParaRPr>
          </a:p>
          <a:p>
            <a:r>
              <a:rPr lang="en-GB" sz="2400" dirty="0">
                <a:latin typeface="Comic Sans MS" panose="030F0702030302020204" pitchFamily="66" charset="0"/>
              </a:rPr>
              <a:t>Word</a:t>
            </a:r>
          </a:p>
          <a:p>
            <a:r>
              <a:rPr lang="en-GB" sz="2400" dirty="0" err="1">
                <a:latin typeface="Comic Sans MS" panose="030F0702030302020204" pitchFamily="66" charset="0"/>
              </a:rPr>
              <a:t>Turnitin</a:t>
            </a:r>
            <a:endParaRPr lang="en-GB" sz="2400" dirty="0">
              <a:latin typeface="Comic Sans MS" panose="030F0702030302020204" pitchFamily="66" charset="0"/>
            </a:endParaRPr>
          </a:p>
          <a:p>
            <a:r>
              <a:rPr lang="en-GB" sz="2400" b="1" dirty="0" err="1">
                <a:latin typeface="Comic Sans MS" panose="030F0702030302020204" pitchFamily="66" charset="0"/>
              </a:rPr>
              <a:t>Erbyn</a:t>
            </a:r>
            <a:r>
              <a:rPr lang="en-GB" sz="2400" b="1" dirty="0">
                <a:latin typeface="Comic Sans MS" panose="030F0702030302020204" pitchFamily="66" charset="0"/>
              </a:rPr>
              <a:t>: 23.59 </a:t>
            </a:r>
            <a:r>
              <a:rPr lang="en-GB" sz="2400" b="1" dirty="0" err="1">
                <a:latin typeface="Comic Sans MS" panose="030F0702030302020204" pitchFamily="66" charset="0"/>
              </a:rPr>
              <a:t>ar</a:t>
            </a:r>
            <a:r>
              <a:rPr lang="en-GB" sz="2400" b="1" dirty="0">
                <a:latin typeface="Comic Sans MS" panose="030F0702030302020204" pitchFamily="66" charset="0"/>
              </a:rPr>
              <a:t> 15/01/24</a:t>
            </a:r>
          </a:p>
        </p:txBody>
      </p:sp>
      <p:sp>
        <p:nvSpPr>
          <p:cNvPr id="4" name="Content Placeholder 3"/>
          <p:cNvSpPr>
            <a:spLocks noGrp="1"/>
          </p:cNvSpPr>
          <p:nvPr>
            <p:ph sz="half" idx="2"/>
          </p:nvPr>
        </p:nvSpPr>
        <p:spPr>
          <a:xfrm>
            <a:off x="4682490" y="2506662"/>
            <a:ext cx="3886200" cy="3894138"/>
          </a:xfrm>
        </p:spPr>
        <p:txBody>
          <a:bodyPr>
            <a:normAutofit/>
          </a:bodyPr>
          <a:lstStyle/>
          <a:p>
            <a:r>
              <a:rPr lang="en-GB" sz="2400" dirty="0">
                <a:latin typeface="Comic Sans MS" panose="030F0702030302020204" pitchFamily="66" charset="0"/>
              </a:rPr>
              <a:t>3,000 words </a:t>
            </a:r>
          </a:p>
          <a:p>
            <a:r>
              <a:rPr lang="en-GB" sz="2400" dirty="0">
                <a:latin typeface="Comic Sans MS" panose="030F0702030302020204" pitchFamily="66" charset="0"/>
              </a:rPr>
              <a:t>Word</a:t>
            </a:r>
          </a:p>
          <a:p>
            <a:r>
              <a:rPr lang="en-GB" sz="2400" dirty="0">
                <a:latin typeface="Comic Sans MS" panose="030F0702030302020204" pitchFamily="66" charset="0"/>
              </a:rPr>
              <a:t>Turnitin</a:t>
            </a:r>
          </a:p>
          <a:p>
            <a:r>
              <a:rPr lang="en-GB" sz="2400" b="1" dirty="0">
                <a:latin typeface="Comic Sans MS" panose="030F0702030302020204" pitchFamily="66" charset="0"/>
              </a:rPr>
              <a:t>Deadline: 23.59 on </a:t>
            </a:r>
          </a:p>
          <a:p>
            <a:r>
              <a:rPr lang="en-GB" sz="2400" b="1" dirty="0">
                <a:latin typeface="Comic Sans MS" panose="030F0702030302020204" pitchFamily="66" charset="0"/>
              </a:rPr>
              <a:t>15/01/24</a:t>
            </a:r>
          </a:p>
        </p:txBody>
      </p:sp>
    </p:spTree>
    <p:extLst>
      <p:ext uri="{BB962C8B-B14F-4D97-AF65-F5344CB8AC3E}">
        <p14:creationId xmlns:p14="http://schemas.microsoft.com/office/powerpoint/2010/main" val="195626773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err="1">
                <a:latin typeface="Comic Sans MS" panose="030F0702030302020204" pitchFamily="66" charset="0"/>
              </a:rPr>
              <a:t>Unrhyw</a:t>
            </a:r>
            <a:r>
              <a:rPr lang="en-GB" b="1" dirty="0">
                <a:latin typeface="Comic Sans MS" panose="030F0702030302020204" pitchFamily="66" charset="0"/>
              </a:rPr>
              <a:t> </a:t>
            </a:r>
            <a:r>
              <a:rPr lang="en-GB" b="1" dirty="0" err="1">
                <a:latin typeface="Comic Sans MS" panose="030F0702030302020204" pitchFamily="66" charset="0"/>
              </a:rPr>
              <a:t>gwestiynau</a:t>
            </a:r>
            <a:r>
              <a:rPr lang="en-GB" b="1" dirty="0">
                <a:latin typeface="Comic Sans MS" panose="030F0702030302020204" pitchFamily="66" charset="0"/>
              </a:rPr>
              <a:t>?</a:t>
            </a:r>
            <a:br>
              <a:rPr lang="en-GB" b="1" dirty="0">
                <a:latin typeface="Comic Sans MS" panose="030F0702030302020204" pitchFamily="66" charset="0"/>
              </a:rPr>
            </a:br>
            <a:r>
              <a:rPr lang="en-GB" dirty="0">
                <a:latin typeface="Comic Sans MS" panose="030F0702030302020204" pitchFamily="66" charset="0"/>
              </a:rPr>
              <a:t>Any questions?</a:t>
            </a:r>
          </a:p>
        </p:txBody>
      </p:sp>
      <p:pic>
        <p:nvPicPr>
          <p:cNvPr id="6" name="Picture 5"/>
          <p:cNvPicPr>
            <a:picLocks noChangeAspect="1"/>
          </p:cNvPicPr>
          <p:nvPr/>
        </p:nvPicPr>
        <p:blipFill>
          <a:blip r:embed="rId3"/>
          <a:stretch>
            <a:fillRect/>
          </a:stretch>
        </p:blipFill>
        <p:spPr>
          <a:xfrm>
            <a:off x="1335788" y="1836265"/>
            <a:ext cx="6472424" cy="3643241"/>
          </a:xfrm>
          <a:prstGeom prst="rect">
            <a:avLst/>
          </a:prstGeom>
        </p:spPr>
      </p:pic>
    </p:spTree>
    <p:extLst>
      <p:ext uri="{BB962C8B-B14F-4D97-AF65-F5344CB8AC3E}">
        <p14:creationId xmlns:p14="http://schemas.microsoft.com/office/powerpoint/2010/main" val="242728973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b="1" dirty="0">
                <a:latin typeface="Comic Sans MS" panose="030F0702030302020204" pitchFamily="66" charset="0"/>
              </a:rPr>
              <a:t>Sut </a:t>
            </a:r>
            <a:r>
              <a:rPr lang="en-GB" b="1" dirty="0" err="1">
                <a:latin typeface="Comic Sans MS" panose="030F0702030302020204" pitchFamily="66" charset="0"/>
              </a:rPr>
              <a:t>ydw</a:t>
            </a:r>
            <a:r>
              <a:rPr lang="en-GB" b="1" dirty="0">
                <a:latin typeface="Comic Sans MS" panose="030F0702030302020204" pitchFamily="66" charset="0"/>
              </a:rPr>
              <a:t> </a:t>
            </a:r>
            <a:r>
              <a:rPr lang="en-GB" b="1" dirty="0" err="1">
                <a:latin typeface="Comic Sans MS" panose="030F0702030302020204" pitchFamily="66" charset="0"/>
              </a:rPr>
              <a:t>i’n</a:t>
            </a:r>
            <a:r>
              <a:rPr lang="en-GB" b="1" dirty="0">
                <a:latin typeface="Comic Sans MS" panose="030F0702030302020204" pitchFamily="66" charset="0"/>
              </a:rPr>
              <a:t> </a:t>
            </a:r>
            <a:r>
              <a:rPr lang="en-GB" b="1" dirty="0" err="1">
                <a:latin typeface="Comic Sans MS" panose="030F0702030302020204" pitchFamily="66" charset="0"/>
              </a:rPr>
              <a:t>llwyddo</a:t>
            </a:r>
            <a:r>
              <a:rPr lang="en-GB" b="1" dirty="0">
                <a:latin typeface="Comic Sans MS" panose="030F0702030302020204" pitchFamily="66" charset="0"/>
              </a:rPr>
              <a:t>?</a:t>
            </a:r>
            <a:br>
              <a:rPr lang="en-GB" b="1" dirty="0">
                <a:latin typeface="Comic Sans MS" panose="030F0702030302020204" pitchFamily="66" charset="0"/>
              </a:rPr>
            </a:br>
            <a:r>
              <a:rPr lang="en-GB" dirty="0">
                <a:latin typeface="Comic Sans MS" panose="030F0702030302020204" pitchFamily="66" charset="0"/>
              </a:rPr>
              <a:t>How do I succeed?</a:t>
            </a:r>
          </a:p>
        </p:txBody>
      </p:sp>
      <p:sp>
        <p:nvSpPr>
          <p:cNvPr id="4" name="Content Placeholder 3"/>
          <p:cNvSpPr>
            <a:spLocks noGrp="1"/>
          </p:cNvSpPr>
          <p:nvPr>
            <p:ph sz="half" idx="1"/>
          </p:nvPr>
        </p:nvSpPr>
        <p:spPr/>
        <p:txBody>
          <a:bodyPr>
            <a:normAutofit/>
          </a:bodyPr>
          <a:lstStyle/>
          <a:p>
            <a:r>
              <a:rPr lang="en-GB" sz="1600" dirty="0" err="1">
                <a:latin typeface="Comic Sans MS" panose="030F0702030302020204" pitchFamily="66" charset="0"/>
              </a:rPr>
              <a:t>Sicrhewch</a:t>
            </a:r>
            <a:r>
              <a:rPr lang="en-GB" sz="1600" dirty="0">
                <a:latin typeface="Comic Sans MS" panose="030F0702030302020204" pitchFamily="66" charset="0"/>
              </a:rPr>
              <a:t> </a:t>
            </a:r>
            <a:r>
              <a:rPr lang="en-GB" sz="1600" dirty="0" err="1">
                <a:latin typeface="Comic Sans MS" panose="030F0702030302020204" pitchFamily="66" charset="0"/>
              </a:rPr>
              <a:t>fod</a:t>
            </a:r>
            <a:r>
              <a:rPr lang="en-GB" sz="1600" dirty="0">
                <a:latin typeface="Comic Sans MS" panose="030F0702030302020204" pitchFamily="66" charset="0"/>
              </a:rPr>
              <a:t> </a:t>
            </a:r>
            <a:r>
              <a:rPr lang="en-GB" sz="1600" dirty="0" err="1">
                <a:latin typeface="Comic Sans MS" panose="030F0702030302020204" pitchFamily="66" charset="0"/>
              </a:rPr>
              <a:t>pob</a:t>
            </a:r>
            <a:r>
              <a:rPr lang="en-GB" sz="1600" dirty="0">
                <a:latin typeface="Comic Sans MS" panose="030F0702030302020204" pitchFamily="66" charset="0"/>
              </a:rPr>
              <a:t> </a:t>
            </a:r>
            <a:r>
              <a:rPr lang="en-GB" sz="1600" dirty="0" err="1">
                <a:latin typeface="Comic Sans MS" panose="030F0702030302020204" pitchFamily="66" charset="0"/>
              </a:rPr>
              <a:t>agwedd</a:t>
            </a:r>
            <a:r>
              <a:rPr lang="en-GB" sz="1600" dirty="0">
                <a:latin typeface="Comic Sans MS" panose="030F0702030302020204" pitchFamily="66" charset="0"/>
              </a:rPr>
              <a:t> </a:t>
            </a:r>
            <a:r>
              <a:rPr lang="en-GB" sz="1600" dirty="0" err="1">
                <a:latin typeface="Comic Sans MS" panose="030F0702030302020204" pitchFamily="66" charset="0"/>
              </a:rPr>
              <a:t>o’ch</a:t>
            </a:r>
            <a:r>
              <a:rPr lang="en-GB" sz="1600" dirty="0">
                <a:latin typeface="Comic Sans MS" panose="030F0702030302020204" pitchFamily="66" charset="0"/>
              </a:rPr>
              <a:t> </a:t>
            </a:r>
            <a:r>
              <a:rPr lang="en-GB" sz="1600" dirty="0" err="1">
                <a:latin typeface="Comic Sans MS" panose="030F0702030302020204" pitchFamily="66" charset="0"/>
              </a:rPr>
              <a:t>gwaith</a:t>
            </a:r>
            <a:r>
              <a:rPr lang="en-GB" sz="1600" dirty="0">
                <a:latin typeface="Comic Sans MS" panose="030F0702030302020204" pitchFamily="66" charset="0"/>
              </a:rPr>
              <a:t> yn </a:t>
            </a:r>
            <a:r>
              <a:rPr lang="en-GB" sz="1600" dirty="0" err="1">
                <a:latin typeface="Comic Sans MS" panose="030F0702030302020204" pitchFamily="66" charset="0"/>
              </a:rPr>
              <a:t>cael</a:t>
            </a:r>
            <a:r>
              <a:rPr lang="en-GB" sz="1600" dirty="0">
                <a:latin typeface="Comic Sans MS" panose="030F0702030302020204" pitchFamily="66" charset="0"/>
              </a:rPr>
              <a:t> </a:t>
            </a:r>
            <a:r>
              <a:rPr lang="en-GB" sz="1600" dirty="0" err="1">
                <a:latin typeface="Comic Sans MS" panose="030F0702030302020204" pitchFamily="66" charset="0"/>
              </a:rPr>
              <a:t>eu</a:t>
            </a:r>
            <a:r>
              <a:rPr lang="en-GB" sz="1600" dirty="0">
                <a:latin typeface="Comic Sans MS" panose="030F0702030302020204" pitchFamily="66" charset="0"/>
              </a:rPr>
              <a:t> </a:t>
            </a:r>
            <a:r>
              <a:rPr lang="en-GB" sz="1600" dirty="0" err="1">
                <a:latin typeface="Comic Sans MS" panose="030F0702030302020204" pitchFamily="66" charset="0"/>
              </a:rPr>
              <a:t>seilio</a:t>
            </a:r>
            <a:r>
              <a:rPr lang="en-GB" sz="1600" dirty="0">
                <a:latin typeface="Comic Sans MS" panose="030F0702030302020204" pitchFamily="66" charset="0"/>
              </a:rPr>
              <a:t> </a:t>
            </a:r>
            <a:r>
              <a:rPr lang="en-GB" sz="1600" dirty="0" err="1">
                <a:latin typeface="Comic Sans MS" panose="030F0702030302020204" pitchFamily="66" charset="0"/>
              </a:rPr>
              <a:t>ar</a:t>
            </a:r>
            <a:r>
              <a:rPr lang="en-GB" sz="1600" dirty="0">
                <a:latin typeface="Comic Sans MS" panose="030F0702030302020204" pitchFamily="66" charset="0"/>
              </a:rPr>
              <a:t> </a:t>
            </a:r>
            <a:r>
              <a:rPr lang="en-GB" sz="1600" dirty="0" err="1">
                <a:latin typeface="Comic Sans MS" panose="030F0702030302020204" pitchFamily="66" charset="0"/>
              </a:rPr>
              <a:t>lenyddiaeth</a:t>
            </a:r>
            <a:r>
              <a:rPr lang="en-GB" sz="1600" dirty="0">
                <a:latin typeface="Comic Sans MS" panose="030F0702030302020204" pitchFamily="66" charset="0"/>
              </a:rPr>
              <a:t>, </a:t>
            </a:r>
            <a:r>
              <a:rPr lang="en-GB" sz="1600" dirty="0" err="1">
                <a:latin typeface="Comic Sans MS" panose="030F0702030302020204" pitchFamily="66" charset="0"/>
              </a:rPr>
              <a:t>a’ch</a:t>
            </a:r>
            <a:r>
              <a:rPr lang="en-GB" sz="1600" dirty="0">
                <a:latin typeface="Comic Sans MS" panose="030F0702030302020204" pitchFamily="66" charset="0"/>
              </a:rPr>
              <a:t> bod yn </a:t>
            </a:r>
            <a:r>
              <a:rPr lang="en-GB" sz="1600" dirty="0" err="1">
                <a:latin typeface="Comic Sans MS" panose="030F0702030302020204" pitchFamily="66" charset="0"/>
              </a:rPr>
              <a:t>cyfeirnodi</a:t>
            </a:r>
            <a:r>
              <a:rPr lang="en-GB" sz="1600" dirty="0">
                <a:latin typeface="Comic Sans MS" panose="030F0702030302020204" pitchFamily="66" charset="0"/>
              </a:rPr>
              <a:t> </a:t>
            </a:r>
            <a:r>
              <a:rPr lang="en-GB" sz="1600" dirty="0" err="1">
                <a:latin typeface="Comic Sans MS" panose="030F0702030302020204" pitchFamily="66" charset="0"/>
              </a:rPr>
              <a:t>gan</a:t>
            </a:r>
            <a:r>
              <a:rPr lang="en-GB" sz="1600" dirty="0">
                <a:latin typeface="Comic Sans MS" panose="030F0702030302020204" pitchFamily="66" charset="0"/>
              </a:rPr>
              <a:t> </a:t>
            </a:r>
            <a:r>
              <a:rPr lang="en-GB" sz="1600" dirty="0" err="1">
                <a:latin typeface="Comic Sans MS" panose="030F0702030302020204" pitchFamily="66" charset="0"/>
              </a:rPr>
              <a:t>ddilyn</a:t>
            </a:r>
            <a:r>
              <a:rPr lang="en-GB" sz="1600" dirty="0">
                <a:latin typeface="Comic Sans MS" panose="030F0702030302020204" pitchFamily="66" charset="0"/>
              </a:rPr>
              <a:t> Harvard. (</a:t>
            </a:r>
            <a:r>
              <a:rPr lang="en-GB" sz="1600" dirty="0" err="1">
                <a:latin typeface="Comic Sans MS" panose="030F0702030302020204" pitchFamily="66" charset="0"/>
              </a:rPr>
              <a:t>Sylwebaeth</a:t>
            </a:r>
            <a:r>
              <a:rPr lang="en-GB" sz="1600" dirty="0">
                <a:latin typeface="Comic Sans MS" panose="030F0702030302020204" pitchFamily="66" charset="0"/>
              </a:rPr>
              <a:t>)</a:t>
            </a:r>
          </a:p>
          <a:p>
            <a:r>
              <a:rPr lang="en-GB" sz="1600" dirty="0" err="1">
                <a:latin typeface="Comic Sans MS" panose="030F0702030302020204" pitchFamily="66" charset="0"/>
              </a:rPr>
              <a:t>Ymgyfarwyddwch</a:t>
            </a:r>
            <a:r>
              <a:rPr lang="en-GB" sz="1600" dirty="0">
                <a:latin typeface="Comic Sans MS" panose="030F0702030302020204" pitchFamily="66" charset="0"/>
              </a:rPr>
              <a:t> </a:t>
            </a:r>
            <a:r>
              <a:rPr lang="en-GB" sz="1600" dirty="0" err="1">
                <a:latin typeface="Comic Sans MS" panose="030F0702030302020204" pitchFamily="66" charset="0"/>
              </a:rPr>
              <a:t>gydag</a:t>
            </a:r>
            <a:r>
              <a:rPr lang="en-GB" sz="1600" dirty="0">
                <a:latin typeface="Comic Sans MS" panose="030F0702030302020204" pitchFamily="66" charset="0"/>
              </a:rPr>
              <a:t> </a:t>
            </a:r>
            <a:r>
              <a:rPr lang="en-GB" sz="1600" dirty="0" err="1">
                <a:latin typeface="Comic Sans MS" panose="030F0702030302020204" pitchFamily="66" charset="0"/>
              </a:rPr>
              <a:t>amcanion</a:t>
            </a:r>
            <a:r>
              <a:rPr lang="en-GB" sz="1600" dirty="0">
                <a:latin typeface="Comic Sans MS" panose="030F0702030302020204" pitchFamily="66" charset="0"/>
              </a:rPr>
              <a:t> a </a:t>
            </a:r>
            <a:r>
              <a:rPr lang="en-GB" sz="1600" dirty="0" err="1">
                <a:latin typeface="Comic Sans MS" panose="030F0702030302020204" pitchFamily="66" charset="0"/>
              </a:rPr>
              <a:t>deilliannau</a:t>
            </a:r>
            <a:r>
              <a:rPr lang="en-GB" sz="1600" dirty="0">
                <a:latin typeface="Comic Sans MS" panose="030F0702030302020204" pitchFamily="66" charset="0"/>
              </a:rPr>
              <a:t> </a:t>
            </a:r>
            <a:r>
              <a:rPr lang="en-GB" sz="1600" dirty="0" err="1">
                <a:latin typeface="Comic Sans MS" panose="030F0702030302020204" pitchFamily="66" charset="0"/>
              </a:rPr>
              <a:t>dysgu’r</a:t>
            </a:r>
            <a:r>
              <a:rPr lang="en-GB" sz="1600" dirty="0">
                <a:latin typeface="Comic Sans MS" panose="030F0702030302020204" pitchFamily="66" charset="0"/>
              </a:rPr>
              <a:t> </a:t>
            </a:r>
            <a:r>
              <a:rPr lang="en-GB" sz="1600" dirty="0" err="1">
                <a:latin typeface="Comic Sans MS" panose="030F0702030302020204" pitchFamily="66" charset="0"/>
              </a:rPr>
              <a:t>modiwl</a:t>
            </a:r>
            <a:r>
              <a:rPr lang="en-GB" sz="1600" dirty="0">
                <a:latin typeface="Comic Sans MS" panose="030F0702030302020204" pitchFamily="66" charset="0"/>
              </a:rPr>
              <a:t> – </a:t>
            </a:r>
            <a:r>
              <a:rPr lang="en-GB" sz="1600" dirty="0" err="1">
                <a:latin typeface="Comic Sans MS" panose="030F0702030302020204" pitchFamily="66" charset="0"/>
              </a:rPr>
              <a:t>mae’r</a:t>
            </a:r>
            <a:r>
              <a:rPr lang="en-GB" sz="1600" dirty="0">
                <a:latin typeface="Comic Sans MS" panose="030F0702030302020204" pitchFamily="66" charset="0"/>
              </a:rPr>
              <a:t> </a:t>
            </a:r>
            <a:r>
              <a:rPr lang="en-GB" sz="1600" dirty="0" err="1">
                <a:latin typeface="Comic Sans MS" panose="030F0702030302020204" pitchFamily="66" charset="0"/>
              </a:rPr>
              <a:t>rhain</a:t>
            </a:r>
            <a:r>
              <a:rPr lang="en-GB" sz="1600" dirty="0">
                <a:latin typeface="Comic Sans MS" panose="030F0702030302020204" pitchFamily="66" charset="0"/>
              </a:rPr>
              <a:t> </a:t>
            </a:r>
            <a:r>
              <a:rPr lang="en-GB" sz="1600" dirty="0" err="1">
                <a:latin typeface="Comic Sans MS" panose="030F0702030302020204" pitchFamily="66" charset="0"/>
              </a:rPr>
              <a:t>yn</a:t>
            </a:r>
            <a:r>
              <a:rPr lang="en-GB" sz="1600" dirty="0">
                <a:latin typeface="Comic Sans MS" panose="030F0702030302020204" pitchFamily="66" charset="0"/>
              </a:rPr>
              <a:t> </a:t>
            </a:r>
            <a:r>
              <a:rPr lang="en-GB" sz="1600" dirty="0" err="1">
                <a:latin typeface="Comic Sans MS" panose="030F0702030302020204" pitchFamily="66" charset="0"/>
              </a:rPr>
              <a:t>dweud</a:t>
            </a:r>
            <a:r>
              <a:rPr lang="en-GB" sz="1600" dirty="0">
                <a:latin typeface="Comic Sans MS" panose="030F0702030302020204" pitchFamily="66" charset="0"/>
              </a:rPr>
              <a:t> </a:t>
            </a:r>
            <a:r>
              <a:rPr lang="en-GB" sz="1600" dirty="0" err="1">
                <a:latin typeface="Comic Sans MS" panose="030F0702030302020204" pitchFamily="66" charset="0"/>
              </a:rPr>
              <a:t>wrthych</a:t>
            </a:r>
            <a:r>
              <a:rPr lang="en-GB" sz="1600" dirty="0">
                <a:latin typeface="Comic Sans MS" panose="030F0702030302020204" pitchFamily="66" charset="0"/>
              </a:rPr>
              <a:t> </a:t>
            </a:r>
            <a:r>
              <a:rPr lang="en-GB" sz="1600" dirty="0" err="1">
                <a:latin typeface="Comic Sans MS" panose="030F0702030302020204" pitchFamily="66" charset="0"/>
              </a:rPr>
              <a:t>beth</a:t>
            </a:r>
            <a:r>
              <a:rPr lang="en-GB" sz="1600" dirty="0">
                <a:latin typeface="Comic Sans MS" panose="030F0702030302020204" pitchFamily="66" charset="0"/>
              </a:rPr>
              <a:t> </a:t>
            </a:r>
            <a:r>
              <a:rPr lang="en-GB" sz="1600" dirty="0" err="1">
                <a:latin typeface="Comic Sans MS" panose="030F0702030302020204" pitchFamily="66" charset="0"/>
              </a:rPr>
              <a:t>dyleh</a:t>
            </a:r>
            <a:r>
              <a:rPr lang="en-GB" sz="1600" dirty="0">
                <a:latin typeface="Comic Sans MS" panose="030F0702030302020204" pitchFamily="66" charset="0"/>
              </a:rPr>
              <a:t> chi </a:t>
            </a:r>
            <a:r>
              <a:rPr lang="en-GB" sz="1600" dirty="0" err="1">
                <a:latin typeface="Comic Sans MS" panose="030F0702030302020204" pitchFamily="66" charset="0"/>
              </a:rPr>
              <a:t>ei</a:t>
            </a:r>
            <a:r>
              <a:rPr lang="en-GB" sz="1600" dirty="0">
                <a:latin typeface="Comic Sans MS" panose="030F0702030302020204" pitchFamily="66" charset="0"/>
              </a:rPr>
              <a:t> </a:t>
            </a:r>
            <a:r>
              <a:rPr lang="en-GB" sz="1600" dirty="0" err="1">
                <a:latin typeface="Comic Sans MS" panose="030F0702030302020204" pitchFamily="66" charset="0"/>
              </a:rPr>
              <a:t>wybod</a:t>
            </a:r>
            <a:r>
              <a:rPr lang="en-GB" sz="1600" dirty="0">
                <a:latin typeface="Comic Sans MS" panose="030F0702030302020204" pitchFamily="66" charset="0"/>
              </a:rPr>
              <a:t> a </a:t>
            </a:r>
            <a:r>
              <a:rPr lang="en-GB" sz="1600" dirty="0" err="1">
                <a:latin typeface="Comic Sans MS" panose="030F0702030302020204" pitchFamily="66" charset="0"/>
              </a:rPr>
              <a:t>medru’i</a:t>
            </a:r>
            <a:r>
              <a:rPr lang="en-GB" sz="1600" dirty="0">
                <a:latin typeface="Comic Sans MS" panose="030F0702030302020204" pitchFamily="66" charset="0"/>
              </a:rPr>
              <a:t> </a:t>
            </a:r>
            <a:r>
              <a:rPr lang="en-GB" sz="1600" dirty="0" err="1">
                <a:latin typeface="Comic Sans MS" panose="030F0702030302020204" pitchFamily="66" charset="0"/>
              </a:rPr>
              <a:t>wneud</a:t>
            </a:r>
            <a:r>
              <a:rPr lang="en-GB" sz="1600" dirty="0">
                <a:latin typeface="Comic Sans MS" panose="030F0702030302020204" pitchFamily="66" charset="0"/>
              </a:rPr>
              <a:t> </a:t>
            </a:r>
            <a:r>
              <a:rPr lang="en-GB" sz="1600" dirty="0" err="1">
                <a:latin typeface="Comic Sans MS" panose="030F0702030302020204" pitchFamily="66" charset="0"/>
              </a:rPr>
              <a:t>erbyn</a:t>
            </a:r>
            <a:r>
              <a:rPr lang="en-GB" sz="1600" dirty="0">
                <a:latin typeface="Comic Sans MS" panose="030F0702030302020204" pitchFamily="66" charset="0"/>
              </a:rPr>
              <a:t> </a:t>
            </a:r>
            <a:r>
              <a:rPr lang="en-GB" sz="1600" dirty="0" err="1">
                <a:latin typeface="Comic Sans MS" panose="030F0702030302020204" pitchFamily="66" charset="0"/>
              </a:rPr>
              <a:t>diwedd</a:t>
            </a:r>
            <a:r>
              <a:rPr lang="en-GB" sz="1600" dirty="0">
                <a:latin typeface="Comic Sans MS" panose="030F0702030302020204" pitchFamily="66" charset="0"/>
              </a:rPr>
              <a:t> y </a:t>
            </a:r>
            <a:r>
              <a:rPr lang="en-GB" sz="1600" dirty="0" err="1">
                <a:latin typeface="Comic Sans MS" panose="030F0702030302020204" pitchFamily="66" charset="0"/>
              </a:rPr>
              <a:t>modiwl</a:t>
            </a:r>
            <a:r>
              <a:rPr lang="en-GB" sz="1600" dirty="0">
                <a:latin typeface="Comic Sans MS" panose="030F0702030302020204" pitchFamily="66" charset="0"/>
              </a:rPr>
              <a:t>.</a:t>
            </a:r>
          </a:p>
          <a:p>
            <a:r>
              <a:rPr lang="en-GB" sz="1600" dirty="0" err="1">
                <a:latin typeface="Comic Sans MS" panose="030F0702030302020204" pitchFamily="66" charset="0"/>
              </a:rPr>
              <a:t>Edrychwch</a:t>
            </a:r>
            <a:r>
              <a:rPr lang="en-GB" sz="1600" dirty="0">
                <a:latin typeface="Comic Sans MS" panose="030F0702030302020204" pitchFamily="66" charset="0"/>
              </a:rPr>
              <a:t> </a:t>
            </a:r>
            <a:r>
              <a:rPr lang="en-GB" sz="1600" dirty="0" err="1">
                <a:latin typeface="Comic Sans MS" panose="030F0702030302020204" pitchFamily="66" charset="0"/>
              </a:rPr>
              <a:t>ar</a:t>
            </a:r>
            <a:r>
              <a:rPr lang="en-GB" sz="1600" dirty="0">
                <a:latin typeface="Comic Sans MS" panose="030F0702030302020204" pitchFamily="66" charset="0"/>
              </a:rPr>
              <a:t> </a:t>
            </a:r>
            <a:r>
              <a:rPr lang="en-GB" sz="1600" dirty="0" err="1">
                <a:latin typeface="Comic Sans MS" panose="030F0702030302020204" pitchFamily="66" charset="0"/>
              </a:rPr>
              <a:t>fanyleb</a:t>
            </a:r>
            <a:r>
              <a:rPr lang="en-GB" sz="1600" dirty="0">
                <a:latin typeface="Comic Sans MS" panose="030F0702030302020204" pitchFamily="66" charset="0"/>
              </a:rPr>
              <a:t> </a:t>
            </a:r>
            <a:r>
              <a:rPr lang="en-GB" sz="1600" dirty="0" err="1">
                <a:latin typeface="Comic Sans MS" panose="030F0702030302020204" pitchFamily="66" charset="0"/>
              </a:rPr>
              <a:t>yr</a:t>
            </a:r>
            <a:r>
              <a:rPr lang="en-GB" sz="1600" dirty="0">
                <a:latin typeface="Comic Sans MS" panose="030F0702030302020204" pitchFamily="66" charset="0"/>
              </a:rPr>
              <a:t> </a:t>
            </a:r>
            <a:r>
              <a:rPr lang="en-GB" sz="1600" dirty="0" err="1">
                <a:latin typeface="Comic Sans MS" panose="030F0702030302020204" pitchFamily="66" charset="0"/>
              </a:rPr>
              <a:t>aseiniad</a:t>
            </a:r>
            <a:r>
              <a:rPr lang="en-GB" sz="1600" dirty="0">
                <a:latin typeface="Comic Sans MS" panose="030F0702030302020204" pitchFamily="66" charset="0"/>
              </a:rPr>
              <a:t> a </a:t>
            </a:r>
            <a:r>
              <a:rPr lang="en-GB" sz="1600" dirty="0" err="1">
                <a:latin typeface="Comic Sans MS" panose="030F0702030302020204" pitchFamily="66" charset="0"/>
              </a:rPr>
              <a:t>dilynwch</a:t>
            </a:r>
            <a:r>
              <a:rPr lang="en-GB" sz="1600" dirty="0">
                <a:latin typeface="Comic Sans MS" panose="030F0702030302020204" pitchFamily="66" charset="0"/>
              </a:rPr>
              <a:t> </a:t>
            </a:r>
            <a:r>
              <a:rPr lang="en-GB" sz="1600" dirty="0" err="1">
                <a:latin typeface="Comic Sans MS" panose="030F0702030302020204" pitchFamily="66" charset="0"/>
              </a:rPr>
              <a:t>beth</a:t>
            </a:r>
            <a:r>
              <a:rPr lang="en-GB" sz="1600" dirty="0">
                <a:latin typeface="Comic Sans MS" panose="030F0702030302020204" pitchFamily="66" charset="0"/>
              </a:rPr>
              <a:t> </a:t>
            </a:r>
            <a:r>
              <a:rPr lang="en-GB" sz="1600" dirty="0" err="1">
                <a:latin typeface="Comic Sans MS" panose="030F0702030302020204" pitchFamily="66" charset="0"/>
              </a:rPr>
              <a:t>mae’n</a:t>
            </a:r>
            <a:r>
              <a:rPr lang="en-GB" sz="1600" dirty="0">
                <a:latin typeface="Comic Sans MS" panose="030F0702030302020204" pitchFamily="66" charset="0"/>
              </a:rPr>
              <a:t> </a:t>
            </a:r>
            <a:r>
              <a:rPr lang="en-GB" sz="1600" dirty="0" err="1">
                <a:latin typeface="Comic Sans MS" panose="030F0702030302020204" pitchFamily="66" charset="0"/>
              </a:rPr>
              <a:t>ei</a:t>
            </a:r>
            <a:r>
              <a:rPr lang="en-GB" sz="1600" dirty="0">
                <a:latin typeface="Comic Sans MS" panose="030F0702030302020204" pitchFamily="66" charset="0"/>
              </a:rPr>
              <a:t> </a:t>
            </a:r>
            <a:r>
              <a:rPr lang="en-GB" sz="1600" dirty="0" err="1">
                <a:latin typeface="Comic Sans MS" panose="030F0702030302020204" pitchFamily="66" charset="0"/>
              </a:rPr>
              <a:t>ddweud</a:t>
            </a:r>
            <a:r>
              <a:rPr lang="en-GB" sz="1600" dirty="0">
                <a:latin typeface="Comic Sans MS" panose="030F0702030302020204" pitchFamily="66" charset="0"/>
              </a:rPr>
              <a:t> </a:t>
            </a:r>
            <a:r>
              <a:rPr lang="en-GB" sz="1600" dirty="0" err="1">
                <a:latin typeface="Comic Sans MS" panose="030F0702030302020204" pitchFamily="66" charset="0"/>
              </a:rPr>
              <a:t>er</a:t>
            </a:r>
            <a:r>
              <a:rPr lang="en-GB" sz="1600" dirty="0">
                <a:latin typeface="Comic Sans MS" panose="030F0702030302020204" pitchFamily="66" charset="0"/>
              </a:rPr>
              <a:t> </a:t>
            </a:r>
            <a:r>
              <a:rPr lang="en-GB" sz="1600" dirty="0" err="1">
                <a:latin typeface="Comic Sans MS" panose="030F0702030302020204" pitchFamily="66" charset="0"/>
              </a:rPr>
              <a:t>mwyn</a:t>
            </a:r>
            <a:r>
              <a:rPr lang="en-GB" sz="1600" dirty="0">
                <a:latin typeface="Comic Sans MS" panose="030F0702030302020204" pitchFamily="66" charset="0"/>
              </a:rPr>
              <a:t> </a:t>
            </a:r>
            <a:r>
              <a:rPr lang="en-GB" sz="1600" dirty="0" err="1">
                <a:latin typeface="Comic Sans MS" panose="030F0702030302020204" pitchFamily="66" charset="0"/>
              </a:rPr>
              <a:t>gofalu</a:t>
            </a:r>
            <a:r>
              <a:rPr lang="en-GB" sz="1600" dirty="0">
                <a:latin typeface="Comic Sans MS" panose="030F0702030302020204" pitchFamily="66" charset="0"/>
              </a:rPr>
              <a:t> eich bod </a:t>
            </a:r>
            <a:r>
              <a:rPr lang="en-GB" sz="1600" dirty="0" err="1">
                <a:latin typeface="Comic Sans MS" panose="030F0702030302020204" pitchFamily="66" charset="0"/>
              </a:rPr>
              <a:t>yn</a:t>
            </a:r>
            <a:r>
              <a:rPr lang="en-GB" sz="1600" dirty="0">
                <a:latin typeface="Comic Sans MS" panose="030F0702030302020204" pitchFamily="66" charset="0"/>
              </a:rPr>
              <a:t> </a:t>
            </a:r>
            <a:r>
              <a:rPr lang="en-GB" sz="1600" dirty="0" err="1">
                <a:latin typeface="Comic Sans MS" panose="030F0702030302020204" pitchFamily="66" charset="0"/>
              </a:rPr>
              <a:t>cwrdd</a:t>
            </a:r>
            <a:r>
              <a:rPr lang="en-GB" sz="1600" dirty="0">
                <a:latin typeface="Comic Sans MS" panose="030F0702030302020204" pitchFamily="66" charset="0"/>
              </a:rPr>
              <a:t> </a:t>
            </a:r>
            <a:r>
              <a:rPr lang="en-GB" sz="1600" dirty="0" err="1">
                <a:latin typeface="Comic Sans MS" panose="030F0702030302020204" pitchFamily="66" charset="0"/>
              </a:rPr>
              <a:t>gyda</a:t>
            </a:r>
            <a:r>
              <a:rPr lang="en-GB" sz="1600" dirty="0">
                <a:latin typeface="Comic Sans MS" panose="030F0702030302020204" pitchFamily="66" charset="0"/>
              </a:rPr>
              <a:t> </a:t>
            </a:r>
            <a:r>
              <a:rPr lang="en-GB" sz="1600" dirty="0" err="1">
                <a:latin typeface="Comic Sans MS" panose="030F0702030302020204" pitchFamily="66" charset="0"/>
              </a:rPr>
              <a:t>holl</a:t>
            </a:r>
            <a:r>
              <a:rPr lang="en-GB" sz="1600" dirty="0">
                <a:latin typeface="Comic Sans MS" panose="030F0702030302020204" pitchFamily="66" charset="0"/>
              </a:rPr>
              <a:t> </a:t>
            </a:r>
            <a:r>
              <a:rPr lang="en-GB" sz="1600" dirty="0" err="1">
                <a:latin typeface="Comic Sans MS" panose="030F0702030302020204" pitchFamily="66" charset="0"/>
              </a:rPr>
              <a:t>ofynion</a:t>
            </a:r>
            <a:r>
              <a:rPr lang="en-GB" sz="1600" dirty="0">
                <a:latin typeface="Comic Sans MS" panose="030F0702030302020204" pitchFamily="66" charset="0"/>
              </a:rPr>
              <a:t> </a:t>
            </a:r>
            <a:r>
              <a:rPr lang="en-GB" sz="1600" dirty="0" err="1">
                <a:latin typeface="Comic Sans MS" panose="030F0702030302020204" pitchFamily="66" charset="0"/>
              </a:rPr>
              <a:t>yr</a:t>
            </a:r>
            <a:r>
              <a:rPr lang="en-GB" sz="1600" dirty="0">
                <a:latin typeface="Comic Sans MS" panose="030F0702030302020204" pitchFamily="66" charset="0"/>
              </a:rPr>
              <a:t> </a:t>
            </a:r>
            <a:r>
              <a:rPr lang="en-GB" sz="1600" dirty="0" err="1">
                <a:latin typeface="Comic Sans MS" panose="030F0702030302020204" pitchFamily="66" charset="0"/>
              </a:rPr>
              <a:t>aseiniad</a:t>
            </a:r>
            <a:r>
              <a:rPr lang="en-GB" sz="1600" dirty="0">
                <a:latin typeface="Comic Sans MS" panose="030F0702030302020204" pitchFamily="66" charset="0"/>
              </a:rPr>
              <a:t>.</a:t>
            </a:r>
          </a:p>
          <a:p>
            <a:r>
              <a:rPr lang="en-GB" sz="1600" dirty="0" err="1">
                <a:latin typeface="Comic Sans MS" panose="030F0702030302020204" pitchFamily="66" charset="0"/>
              </a:rPr>
              <a:t>Darllenwch</a:t>
            </a:r>
            <a:r>
              <a:rPr lang="en-GB" sz="1600" dirty="0">
                <a:latin typeface="Comic Sans MS" panose="030F0702030302020204" pitchFamily="66" charset="0"/>
              </a:rPr>
              <a:t> </a:t>
            </a:r>
            <a:r>
              <a:rPr lang="en-GB" sz="1600" dirty="0" err="1">
                <a:latin typeface="Comic Sans MS" panose="030F0702030302020204" pitchFamily="66" charset="0"/>
              </a:rPr>
              <a:t>feini</a:t>
            </a:r>
            <a:r>
              <a:rPr lang="en-GB" sz="1600" dirty="0">
                <a:latin typeface="Comic Sans MS" panose="030F0702030302020204" pitchFamily="66" charset="0"/>
              </a:rPr>
              <a:t> </a:t>
            </a:r>
            <a:r>
              <a:rPr lang="en-GB" sz="1600" dirty="0" err="1">
                <a:latin typeface="Comic Sans MS" panose="030F0702030302020204" pitchFamily="66" charset="0"/>
              </a:rPr>
              <a:t>prawf</a:t>
            </a:r>
            <a:r>
              <a:rPr lang="en-GB" sz="1600" dirty="0">
                <a:latin typeface="Comic Sans MS" panose="030F0702030302020204" pitchFamily="66" charset="0"/>
              </a:rPr>
              <a:t> </a:t>
            </a:r>
            <a:r>
              <a:rPr lang="en-GB" sz="1600" dirty="0" err="1">
                <a:latin typeface="Comic Sans MS" panose="030F0702030302020204" pitchFamily="66" charset="0"/>
              </a:rPr>
              <a:t>asesu</a:t>
            </a:r>
            <a:r>
              <a:rPr lang="en-GB" sz="1600" dirty="0">
                <a:latin typeface="Comic Sans MS" panose="030F0702030302020204" pitchFamily="66" charset="0"/>
              </a:rPr>
              <a:t> </a:t>
            </a:r>
            <a:r>
              <a:rPr lang="en-GB" sz="1600" dirty="0" err="1">
                <a:latin typeface="Comic Sans MS" panose="030F0702030302020204" pitchFamily="66" charset="0"/>
              </a:rPr>
              <a:t>Lefel</a:t>
            </a:r>
            <a:r>
              <a:rPr lang="en-GB" sz="1600" dirty="0">
                <a:latin typeface="Comic Sans MS" panose="030F0702030302020204" pitchFamily="66" charset="0"/>
              </a:rPr>
              <a:t> 4. Mae </a:t>
            </a:r>
            <a:r>
              <a:rPr lang="en-GB" sz="1600" dirty="0" err="1">
                <a:latin typeface="Comic Sans MS" panose="030F0702030302020204" pitchFamily="66" charset="0"/>
              </a:rPr>
              <a:t>hyn</a:t>
            </a:r>
            <a:r>
              <a:rPr lang="en-GB" sz="1600" dirty="0">
                <a:latin typeface="Comic Sans MS" panose="030F0702030302020204" pitchFamily="66" charset="0"/>
              </a:rPr>
              <a:t> </a:t>
            </a:r>
            <a:r>
              <a:rPr lang="en-GB" sz="1600" dirty="0" err="1">
                <a:latin typeface="Comic Sans MS" panose="030F0702030302020204" pitchFamily="66" charset="0"/>
              </a:rPr>
              <a:t>yn</a:t>
            </a:r>
            <a:r>
              <a:rPr lang="en-GB" sz="1600" dirty="0">
                <a:latin typeface="Comic Sans MS" panose="030F0702030302020204" pitchFamily="66" charset="0"/>
              </a:rPr>
              <a:t> </a:t>
            </a:r>
            <a:r>
              <a:rPr lang="en-GB" sz="1600" dirty="0" err="1">
                <a:latin typeface="Comic Sans MS" panose="030F0702030302020204" pitchFamily="66" charset="0"/>
              </a:rPr>
              <a:t>dweud</a:t>
            </a:r>
            <a:r>
              <a:rPr lang="en-GB" sz="1600" dirty="0">
                <a:latin typeface="Comic Sans MS" panose="030F0702030302020204" pitchFamily="66" charset="0"/>
              </a:rPr>
              <a:t> </a:t>
            </a:r>
            <a:r>
              <a:rPr lang="en-GB" sz="1600" dirty="0" err="1">
                <a:latin typeface="Comic Sans MS" panose="030F0702030302020204" pitchFamily="66" charset="0"/>
              </a:rPr>
              <a:t>wrthych</a:t>
            </a:r>
            <a:r>
              <a:rPr lang="en-GB" sz="1600" dirty="0">
                <a:latin typeface="Comic Sans MS" panose="030F0702030302020204" pitchFamily="66" charset="0"/>
              </a:rPr>
              <a:t> </a:t>
            </a:r>
            <a:r>
              <a:rPr lang="en-GB" sz="1600" dirty="0" err="1">
                <a:latin typeface="Comic Sans MS" panose="030F0702030302020204" pitchFamily="66" charset="0"/>
              </a:rPr>
              <a:t>beth</a:t>
            </a:r>
            <a:r>
              <a:rPr lang="en-GB" sz="1600" dirty="0">
                <a:latin typeface="Comic Sans MS" panose="030F0702030302020204" pitchFamily="66" charset="0"/>
              </a:rPr>
              <a:t> </a:t>
            </a:r>
            <a:r>
              <a:rPr lang="en-GB" sz="1600" dirty="0" err="1">
                <a:latin typeface="Comic Sans MS" panose="030F0702030302020204" pitchFamily="66" charset="0"/>
              </a:rPr>
              <a:t>sy’n</a:t>
            </a:r>
            <a:r>
              <a:rPr lang="en-GB" sz="1600" dirty="0">
                <a:latin typeface="Comic Sans MS" panose="030F0702030302020204" pitchFamily="66" charset="0"/>
              </a:rPr>
              <a:t> </a:t>
            </a:r>
            <a:r>
              <a:rPr lang="en-GB" sz="1600" dirty="0" err="1">
                <a:latin typeface="Comic Sans MS" panose="030F0702030302020204" pitchFamily="66" charset="0"/>
              </a:rPr>
              <a:t>cael</a:t>
            </a:r>
            <a:r>
              <a:rPr lang="en-GB" sz="1600" dirty="0">
                <a:latin typeface="Comic Sans MS" panose="030F0702030302020204" pitchFamily="66" charset="0"/>
              </a:rPr>
              <a:t> </a:t>
            </a:r>
            <a:r>
              <a:rPr lang="en-GB" sz="1600" dirty="0" err="1">
                <a:latin typeface="Comic Sans MS" panose="030F0702030302020204" pitchFamily="66" charset="0"/>
              </a:rPr>
              <a:t>ei</a:t>
            </a:r>
            <a:r>
              <a:rPr lang="en-GB" sz="1600" dirty="0">
                <a:latin typeface="Comic Sans MS" panose="030F0702030302020204" pitchFamily="66" charset="0"/>
              </a:rPr>
              <a:t> </a:t>
            </a:r>
            <a:r>
              <a:rPr lang="en-GB" sz="1600" dirty="0" err="1">
                <a:latin typeface="Comic Sans MS" panose="030F0702030302020204" pitchFamily="66" charset="0"/>
              </a:rPr>
              <a:t>asesu</a:t>
            </a:r>
            <a:r>
              <a:rPr lang="en-GB" sz="1600" dirty="0">
                <a:latin typeface="Comic Sans MS" panose="030F0702030302020204" pitchFamily="66" charset="0"/>
              </a:rPr>
              <a:t>.</a:t>
            </a:r>
          </a:p>
        </p:txBody>
      </p:sp>
      <p:sp>
        <p:nvSpPr>
          <p:cNvPr id="5" name="Content Placeholder 4"/>
          <p:cNvSpPr>
            <a:spLocks noGrp="1"/>
          </p:cNvSpPr>
          <p:nvPr>
            <p:ph sz="half" idx="2"/>
          </p:nvPr>
        </p:nvSpPr>
        <p:spPr/>
        <p:txBody>
          <a:bodyPr>
            <a:noAutofit/>
          </a:bodyPr>
          <a:lstStyle/>
          <a:p>
            <a:r>
              <a:rPr lang="en-GB" sz="1600" dirty="0">
                <a:latin typeface="Comic Sans MS" panose="030F0702030302020204" pitchFamily="66" charset="0"/>
              </a:rPr>
              <a:t>Ensure all aspects of your work are informed by literature, and reference the literature you use in your work using Harvard. (Commentary)</a:t>
            </a:r>
          </a:p>
          <a:p>
            <a:r>
              <a:rPr lang="en-GB" sz="1600" dirty="0">
                <a:latin typeface="Comic Sans MS" panose="030F0702030302020204" pitchFamily="66" charset="0"/>
              </a:rPr>
              <a:t>Familiarise yourself with the module aims and learning outcomes – these tell you what you need to be able to know and do by the end of the module.</a:t>
            </a:r>
          </a:p>
          <a:p>
            <a:r>
              <a:rPr lang="en-GB" sz="1600" dirty="0">
                <a:latin typeface="Comic Sans MS" panose="030F0702030302020204" pitchFamily="66" charset="0"/>
              </a:rPr>
              <a:t>Look at the assignment specification and follow what it says to ensure you are meeting all the assignment’s requirements.</a:t>
            </a:r>
          </a:p>
          <a:p>
            <a:r>
              <a:rPr lang="en-GB" sz="1600" dirty="0">
                <a:latin typeface="Comic Sans MS" panose="030F0702030302020204" pitchFamily="66" charset="0"/>
              </a:rPr>
              <a:t>Read through the assessment criteria for Level 4. These will tell you what is being assessed.</a:t>
            </a:r>
          </a:p>
        </p:txBody>
      </p:sp>
    </p:spTree>
    <p:extLst>
      <p:ext uri="{BB962C8B-B14F-4D97-AF65-F5344CB8AC3E}">
        <p14:creationId xmlns:p14="http://schemas.microsoft.com/office/powerpoint/2010/main" val="145972623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5" name="Title 4"/>
          <p:cNvSpPr>
            <a:spLocks noGrp="1"/>
          </p:cNvSpPr>
          <p:nvPr>
            <p:ph type="title"/>
          </p:nvPr>
        </p:nvSpPr>
        <p:spPr>
          <a:xfrm>
            <a:off x="767195" y="1955628"/>
            <a:ext cx="7886700" cy="1325563"/>
          </a:xfrm>
        </p:spPr>
        <p:txBody>
          <a:bodyPr/>
          <a:lstStyle/>
          <a:p>
            <a:pPr algn="ctr"/>
            <a:r>
              <a:rPr lang="en-GB" b="1" dirty="0" err="1">
                <a:latin typeface="Comic Sans MS" panose="030F0702030302020204" pitchFamily="66" charset="0"/>
              </a:rPr>
              <a:t>Dechreuwch</a:t>
            </a:r>
            <a:r>
              <a:rPr lang="en-GB" b="1" dirty="0">
                <a:latin typeface="Comic Sans MS" panose="030F0702030302020204" pitchFamily="66" charset="0"/>
              </a:rPr>
              <a:t> </a:t>
            </a:r>
            <a:r>
              <a:rPr lang="en-GB" b="1" dirty="0" err="1">
                <a:latin typeface="Comic Sans MS" panose="030F0702030302020204" pitchFamily="66" charset="0"/>
              </a:rPr>
              <a:t>nawr</a:t>
            </a:r>
            <a:r>
              <a:rPr lang="en-GB" b="1" dirty="0">
                <a:latin typeface="Comic Sans MS" panose="030F0702030302020204" pitchFamily="66" charset="0"/>
              </a:rPr>
              <a:t>!</a:t>
            </a:r>
            <a:br>
              <a:rPr lang="en-GB" b="1" dirty="0">
                <a:latin typeface="Comic Sans MS" panose="030F0702030302020204" pitchFamily="66" charset="0"/>
              </a:rPr>
            </a:br>
            <a:r>
              <a:rPr lang="en-GB" b="1" dirty="0">
                <a:latin typeface="Comic Sans MS" panose="030F0702030302020204" pitchFamily="66" charset="0"/>
              </a:rPr>
              <a:t>Start now!</a:t>
            </a:r>
          </a:p>
        </p:txBody>
      </p:sp>
    </p:spTree>
    <p:extLst>
      <p:ext uri="{BB962C8B-B14F-4D97-AF65-F5344CB8AC3E}">
        <p14:creationId xmlns:p14="http://schemas.microsoft.com/office/powerpoint/2010/main" val="290299681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5" name="Text Placeholder 4"/>
          <p:cNvSpPr>
            <a:spLocks noGrp="1"/>
          </p:cNvSpPr>
          <p:nvPr>
            <p:ph type="body" sz="quarter" idx="3"/>
          </p:nvPr>
        </p:nvSpPr>
        <p:spPr>
          <a:xfrm>
            <a:off x="2860259" y="349698"/>
            <a:ext cx="3887391" cy="823912"/>
          </a:xfrm>
        </p:spPr>
        <p:txBody>
          <a:bodyPr/>
          <a:lstStyle/>
          <a:p>
            <a:pPr algn="ctr"/>
            <a:r>
              <a:rPr lang="en-GB" dirty="0">
                <a:latin typeface="Comic Sans MS" panose="030F0702030302020204" pitchFamily="66" charset="0"/>
              </a:rPr>
              <a:t>Review and reflect on your own learning</a:t>
            </a:r>
          </a:p>
        </p:txBody>
      </p:sp>
      <p:pic>
        <p:nvPicPr>
          <p:cNvPr id="10" name="Picture 9" descr="Table&#10;&#10;Description automatically generated">
            <a:extLst>
              <a:ext uri="{FF2B5EF4-FFF2-40B4-BE49-F238E27FC236}">
                <a16:creationId xmlns:a16="http://schemas.microsoft.com/office/drawing/2014/main" id="{D4624E42-EB61-4CD0-ACF9-74A2297C74C6}"/>
              </a:ext>
            </a:extLst>
          </p:cNvPr>
          <p:cNvPicPr>
            <a:picLocks noChangeAspect="1"/>
          </p:cNvPicPr>
          <p:nvPr/>
        </p:nvPicPr>
        <p:blipFill>
          <a:blip r:embed="rId3"/>
          <a:stretch>
            <a:fillRect/>
          </a:stretch>
        </p:blipFill>
        <p:spPr>
          <a:xfrm>
            <a:off x="1715139" y="1375447"/>
            <a:ext cx="6069759" cy="4107105"/>
          </a:xfrm>
          <a:prstGeom prst="rect">
            <a:avLst/>
          </a:prstGeom>
        </p:spPr>
      </p:pic>
    </p:spTree>
    <p:extLst>
      <p:ext uri="{BB962C8B-B14F-4D97-AF65-F5344CB8AC3E}">
        <p14:creationId xmlns:p14="http://schemas.microsoft.com/office/powerpoint/2010/main" val="256198322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765277" y="1277414"/>
            <a:ext cx="2901255" cy="617934"/>
          </a:xfrm>
        </p:spPr>
        <p:txBody>
          <a:bodyPr>
            <a:normAutofit/>
          </a:bodyPr>
          <a:lstStyle/>
          <a:p>
            <a:pPr algn="ctr"/>
            <a:r>
              <a:rPr lang="en-GB" sz="2700" b="0" dirty="0">
                <a:latin typeface="Comic Sans MS" panose="030F0702030302020204" pitchFamily="66" charset="0"/>
              </a:rPr>
              <a:t>Cyfeirnodau</a:t>
            </a:r>
          </a:p>
        </p:txBody>
      </p:sp>
      <p:sp>
        <p:nvSpPr>
          <p:cNvPr id="5" name="Text Placeholder 4"/>
          <p:cNvSpPr>
            <a:spLocks noGrp="1"/>
          </p:cNvSpPr>
          <p:nvPr>
            <p:ph type="body" sz="quarter" idx="3"/>
          </p:nvPr>
        </p:nvSpPr>
        <p:spPr>
          <a:xfrm>
            <a:off x="5838623" y="1325719"/>
            <a:ext cx="2915543" cy="617934"/>
          </a:xfrm>
        </p:spPr>
        <p:txBody>
          <a:bodyPr>
            <a:normAutofit/>
          </a:bodyPr>
          <a:lstStyle/>
          <a:p>
            <a:pPr algn="ctr"/>
            <a:r>
              <a:rPr lang="en-GB" sz="2700" b="0" dirty="0">
                <a:latin typeface="Comic Sans MS" panose="030F0702030302020204" pitchFamily="66" charset="0"/>
              </a:rPr>
              <a:t>References</a:t>
            </a:r>
          </a:p>
        </p:txBody>
      </p:sp>
      <p:sp>
        <p:nvSpPr>
          <p:cNvPr id="9" name="Content Placeholder 3"/>
          <p:cNvSpPr>
            <a:spLocks noGrp="1"/>
          </p:cNvSpPr>
          <p:nvPr>
            <p:ph sz="half" idx="2"/>
          </p:nvPr>
        </p:nvSpPr>
        <p:spPr>
          <a:xfrm>
            <a:off x="432353" y="2258668"/>
            <a:ext cx="8333960" cy="3273613"/>
          </a:xfrm>
        </p:spPr>
        <p:txBody>
          <a:bodyPr>
            <a:normAutofit fontScale="77500" lnSpcReduction="20000"/>
          </a:bodyPr>
          <a:lstStyle/>
          <a:p>
            <a:pPr>
              <a:lnSpc>
                <a:spcPct val="150000"/>
              </a:lnSpc>
            </a:pPr>
            <a:r>
              <a:rPr lang="en-US" sz="1575" dirty="0">
                <a:latin typeface="Comic Sans MS" panose="030F0702030302020204" pitchFamily="66" charset="0"/>
                <a:ea typeface="Times New Roman" panose="02020603050405020304" pitchFamily="18" charset="0"/>
              </a:rPr>
              <a:t>Coward, C (2016) </a:t>
            </a:r>
            <a:r>
              <a:rPr lang="en-US" sz="1575" i="1" dirty="0">
                <a:latin typeface="Comic Sans MS" panose="030F0702030302020204" pitchFamily="66" charset="0"/>
                <a:ea typeface="Times New Roman" panose="02020603050405020304" pitchFamily="18" charset="0"/>
              </a:rPr>
              <a:t>Build Knowledge By ‘Doing’ – Why First-Hand Experiences Are Vital In Early Years.</a:t>
            </a:r>
            <a:r>
              <a:rPr lang="en-US" sz="1575" dirty="0">
                <a:latin typeface="Comic Sans MS" panose="030F0702030302020204" pitchFamily="66" charset="0"/>
                <a:ea typeface="Times New Roman" panose="02020603050405020304" pitchFamily="18" charset="0"/>
              </a:rPr>
              <a:t> </a:t>
            </a:r>
            <a:r>
              <a:rPr lang="en-US" sz="1575" dirty="0" err="1">
                <a:latin typeface="Comic Sans MS" panose="030F0702030302020204" pitchFamily="66" charset="0"/>
                <a:ea typeface="Times New Roman" panose="02020603050405020304" pitchFamily="18" charset="0"/>
              </a:rPr>
              <a:t>Teachwire</a:t>
            </a:r>
            <a:r>
              <a:rPr lang="en-US" sz="1575" dirty="0">
                <a:latin typeface="Comic Sans MS" panose="030F0702030302020204" pitchFamily="66" charset="0"/>
                <a:ea typeface="Times New Roman" panose="02020603050405020304" pitchFamily="18" charset="0"/>
              </a:rPr>
              <a:t>: The Teach Company. Available at: </a:t>
            </a:r>
            <a:r>
              <a:rPr lang="en-US" sz="1575" u="sng" dirty="0">
                <a:solidFill>
                  <a:srgbClr val="0000FF"/>
                </a:solidFill>
                <a:latin typeface="Comic Sans MS" panose="030F0702030302020204" pitchFamily="66" charset="0"/>
                <a:ea typeface="Times New Roman" panose="02020603050405020304" pitchFamily="18" charset="0"/>
                <a:hlinkClick r:id="rId3"/>
              </a:rPr>
              <a:t>https://www.teachwire.net/news/build-knowledge-by-doing-why-first-hand-experiences-are-vital-in-early-year</a:t>
            </a:r>
            <a:r>
              <a:rPr lang="en-US" sz="1575" dirty="0">
                <a:latin typeface="Comic Sans MS" panose="030F0702030302020204" pitchFamily="66" charset="0"/>
                <a:ea typeface="Times New Roman" panose="02020603050405020304" pitchFamily="18" charset="0"/>
              </a:rPr>
              <a:t> [ Accessed: 4.10.22 ]</a:t>
            </a:r>
            <a:endParaRPr lang="en-GB" sz="1575" dirty="0">
              <a:latin typeface="Comic Sans MS" panose="030F0702030302020204" pitchFamily="66" charset="0"/>
              <a:ea typeface="Times New Roman" panose="02020603050405020304" pitchFamily="18" charset="0"/>
            </a:endParaRPr>
          </a:p>
          <a:p>
            <a:pPr>
              <a:lnSpc>
                <a:spcPct val="150000"/>
              </a:lnSpc>
            </a:pPr>
            <a:r>
              <a:rPr lang="en-US" sz="1575" dirty="0">
                <a:latin typeface="Comic Sans MS" panose="030F0702030302020204" pitchFamily="66" charset="0"/>
                <a:ea typeface="Times New Roman" panose="02020603050405020304" pitchFamily="18" charset="0"/>
              </a:rPr>
              <a:t>Duncan, K. (2007). </a:t>
            </a:r>
            <a:r>
              <a:rPr lang="en-US" sz="1575" i="1" dirty="0">
                <a:latin typeface="Comic Sans MS" panose="030F0702030302020204" pitchFamily="66" charset="0"/>
                <a:ea typeface="Times New Roman" panose="02020603050405020304" pitchFamily="18" charset="0"/>
              </a:rPr>
              <a:t>Cross-Curricular Creative Projects</a:t>
            </a:r>
            <a:r>
              <a:rPr lang="en-US" sz="1575" dirty="0">
                <a:latin typeface="Comic Sans MS" panose="030F0702030302020204" pitchFamily="66" charset="0"/>
                <a:ea typeface="Times New Roman" panose="02020603050405020304" pitchFamily="18" charset="0"/>
              </a:rPr>
              <a:t>. London: Creative Partnerships.</a:t>
            </a:r>
            <a:endParaRPr lang="en-GB" sz="1575" dirty="0">
              <a:latin typeface="Comic Sans MS" panose="030F0702030302020204" pitchFamily="66" charset="0"/>
              <a:ea typeface="Times New Roman" panose="02020603050405020304" pitchFamily="18" charset="0"/>
            </a:endParaRPr>
          </a:p>
          <a:p>
            <a:pPr>
              <a:lnSpc>
                <a:spcPct val="150000"/>
              </a:lnSpc>
            </a:pPr>
            <a:r>
              <a:rPr lang="en-US" sz="1575" dirty="0">
                <a:latin typeface="Comic Sans MS" panose="030F0702030302020204" pitchFamily="66" charset="0"/>
                <a:ea typeface="Times New Roman" panose="02020603050405020304" pitchFamily="18" charset="0"/>
              </a:rPr>
              <a:t>Estyn (2018). </a:t>
            </a:r>
            <a:r>
              <a:rPr lang="en-US" sz="1575" i="1" dirty="0">
                <a:latin typeface="Comic Sans MS" panose="030F0702030302020204" pitchFamily="66" charset="0"/>
                <a:ea typeface="Times New Roman" panose="02020603050405020304" pitchFamily="18" charset="0"/>
              </a:rPr>
              <a:t>Providing Enriched Experiences to Develop Skills. Estyn: Cardiff </a:t>
            </a:r>
            <a:r>
              <a:rPr lang="en-US" sz="1575" dirty="0" err="1">
                <a:latin typeface="Comic Sans MS" panose="030F0702030302020204" pitchFamily="66" charset="0"/>
                <a:ea typeface="Times New Roman" panose="02020603050405020304" pitchFamily="18" charset="0"/>
              </a:rPr>
              <a:t>Estyn.gov.wales</a:t>
            </a:r>
            <a:r>
              <a:rPr lang="en-US" sz="1575" dirty="0">
                <a:latin typeface="Comic Sans MS" panose="030F0702030302020204" pitchFamily="66" charset="0"/>
                <a:ea typeface="Times New Roman" panose="02020603050405020304" pitchFamily="18" charset="0"/>
              </a:rPr>
              <a:t>. Available at: </a:t>
            </a:r>
            <a:r>
              <a:rPr lang="en-US" sz="1575" u="sng" dirty="0">
                <a:solidFill>
                  <a:srgbClr val="0000FF"/>
                </a:solidFill>
                <a:latin typeface="Comic Sans MS" panose="030F0702030302020204" pitchFamily="66" charset="0"/>
                <a:ea typeface="Times New Roman" panose="02020603050405020304" pitchFamily="18" charset="0"/>
                <a:hlinkClick r:id="rId4"/>
              </a:rPr>
              <a:t>https://www.estyn.gov.wales/effective-practice/providing-enriched-experiences-develop-skills</a:t>
            </a:r>
            <a:endParaRPr lang="en-GB" sz="1575" dirty="0">
              <a:latin typeface="Comic Sans MS" panose="030F0702030302020204" pitchFamily="66" charset="0"/>
              <a:ea typeface="Times New Roman" panose="02020603050405020304" pitchFamily="18" charset="0"/>
            </a:endParaRPr>
          </a:p>
          <a:p>
            <a:pPr>
              <a:lnSpc>
                <a:spcPct val="150000"/>
              </a:lnSpc>
            </a:pPr>
            <a:r>
              <a:rPr lang="en-US" sz="1575" dirty="0">
                <a:latin typeface="Comic Sans MS" panose="030F0702030302020204" pitchFamily="66" charset="0"/>
                <a:ea typeface="Times New Roman" panose="02020603050405020304" pitchFamily="18" charset="0"/>
              </a:rPr>
              <a:t>[Accessed: 4.10.22].</a:t>
            </a:r>
            <a:endParaRPr lang="en-GB" sz="1575" dirty="0">
              <a:latin typeface="Comic Sans MS" panose="030F0702030302020204" pitchFamily="66" charset="0"/>
              <a:ea typeface="Times New Roman" panose="02020603050405020304" pitchFamily="18" charset="0"/>
            </a:endParaRPr>
          </a:p>
          <a:p>
            <a:pPr>
              <a:lnSpc>
                <a:spcPct val="150000"/>
              </a:lnSpc>
            </a:pPr>
            <a:r>
              <a:rPr lang="en-US" sz="1575" dirty="0">
                <a:latin typeface="Comic Sans MS" panose="030F0702030302020204" pitchFamily="66" charset="0"/>
                <a:ea typeface="Times New Roman" panose="02020603050405020304" pitchFamily="18" charset="0"/>
              </a:rPr>
              <a:t>Flint, N.  (2011). </a:t>
            </a:r>
            <a:r>
              <a:rPr lang="en-US" sz="1575" i="1" dirty="0">
                <a:latin typeface="Comic Sans MS" panose="030F0702030302020204" pitchFamily="66" charset="0"/>
                <a:ea typeface="Times New Roman" panose="02020603050405020304" pitchFamily="18" charset="0"/>
              </a:rPr>
              <a:t>Schools, communities and social capital: building blocks in the 'Big Society' Spring 2011. </a:t>
            </a:r>
            <a:r>
              <a:rPr lang="en-US" sz="1575" dirty="0">
                <a:latin typeface="Comic Sans MS" panose="030F0702030302020204" pitchFamily="66" charset="0"/>
                <a:ea typeface="Times New Roman" panose="02020603050405020304" pitchFamily="18" charset="0"/>
              </a:rPr>
              <a:t>National College for School Leadership:</a:t>
            </a:r>
            <a:endParaRPr lang="en-GB" sz="1575" dirty="0">
              <a:latin typeface="Comic Sans MS" panose="030F0702030302020204" pitchFamily="66" charset="0"/>
              <a:ea typeface="Times New Roman" panose="02020603050405020304" pitchFamily="18" charset="0"/>
            </a:endParaRPr>
          </a:p>
          <a:p>
            <a:pPr>
              <a:lnSpc>
                <a:spcPct val="150000"/>
              </a:lnSpc>
              <a:tabLst>
                <a:tab pos="785336" algn="l"/>
              </a:tabLst>
            </a:pPr>
            <a:r>
              <a:rPr lang="en-US" sz="1575" dirty="0">
                <a:latin typeface="Comic Sans MS" panose="030F0702030302020204" pitchFamily="66" charset="0"/>
                <a:ea typeface="Times New Roman" panose="02020603050405020304" pitchFamily="18" charset="0"/>
              </a:rPr>
              <a:t>Kerr, K., Dyson, A. and </a:t>
            </a:r>
            <a:r>
              <a:rPr lang="en-US" sz="1575" dirty="0" err="1">
                <a:latin typeface="Comic Sans MS" panose="030F0702030302020204" pitchFamily="66" charset="0"/>
                <a:ea typeface="Times New Roman" panose="02020603050405020304" pitchFamily="18" charset="0"/>
              </a:rPr>
              <a:t>Raffio</a:t>
            </a:r>
            <a:r>
              <a:rPr lang="en-US" sz="1575" dirty="0">
                <a:latin typeface="Comic Sans MS" panose="030F0702030302020204" pitchFamily="66" charset="0"/>
                <a:ea typeface="Times New Roman" panose="02020603050405020304" pitchFamily="18" charset="0"/>
              </a:rPr>
              <a:t>, C. (2014) </a:t>
            </a:r>
            <a:r>
              <a:rPr lang="en-US" sz="1575" i="1" dirty="0">
                <a:latin typeface="Comic Sans MS" panose="030F0702030302020204" pitchFamily="66" charset="0"/>
                <a:ea typeface="Times New Roman" panose="02020603050405020304" pitchFamily="18" charset="0"/>
              </a:rPr>
              <a:t>Making the Local Matter</a:t>
            </a:r>
            <a:r>
              <a:rPr lang="en-US" sz="1575" dirty="0">
                <a:latin typeface="Comic Sans MS" panose="030F0702030302020204" pitchFamily="66" charset="0"/>
                <a:ea typeface="Times New Roman" panose="02020603050405020304" pitchFamily="18" charset="0"/>
              </a:rPr>
              <a:t>. Bristol: Policy Press. </a:t>
            </a:r>
            <a:endParaRPr lang="en-GB" sz="1575" dirty="0">
              <a:latin typeface="Comic Sans MS" panose="030F0702030302020204" pitchFamily="66" charset="0"/>
              <a:ea typeface="Times New Roman" panose="02020603050405020304" pitchFamily="18" charset="0"/>
            </a:endParaRPr>
          </a:p>
          <a:p>
            <a:endParaRPr lang="en-GB" dirty="0"/>
          </a:p>
        </p:txBody>
      </p:sp>
      <p:pic>
        <p:nvPicPr>
          <p:cNvPr id="2" name="Content Placeholder 7">
            <a:extLst>
              <a:ext uri="{FF2B5EF4-FFF2-40B4-BE49-F238E27FC236}">
                <a16:creationId xmlns:a16="http://schemas.microsoft.com/office/drawing/2014/main" id="{72877010-60A7-717C-1122-2B14B778CFB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3527155" y="88567"/>
            <a:ext cx="2356721" cy="1758476"/>
          </a:xfrm>
          <a:prstGeom prst="rect">
            <a:avLst/>
          </a:prstGeom>
          <a:ln w="76200">
            <a:solidFill>
              <a:schemeClr val="accent1">
                <a:lumMod val="75000"/>
              </a:schemeClr>
            </a:solidFill>
          </a:ln>
        </p:spPr>
      </p:pic>
    </p:spTree>
    <p:extLst>
      <p:ext uri="{BB962C8B-B14F-4D97-AF65-F5344CB8AC3E}">
        <p14:creationId xmlns:p14="http://schemas.microsoft.com/office/powerpoint/2010/main" val="92701570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Text Placeholder 4">
            <a:extLst>
              <a:ext uri="{FF2B5EF4-FFF2-40B4-BE49-F238E27FC236}">
                <a16:creationId xmlns:a16="http://schemas.microsoft.com/office/drawing/2014/main" id="{2CD02D77-556E-12A2-40D4-264DD939AA60}"/>
              </a:ext>
            </a:extLst>
          </p:cNvPr>
          <p:cNvSpPr txBox="1">
            <a:spLocks/>
          </p:cNvSpPr>
          <p:nvPr/>
        </p:nvSpPr>
        <p:spPr>
          <a:xfrm>
            <a:off x="2970030" y="262533"/>
            <a:ext cx="2915543" cy="617934"/>
          </a:xfrm>
          <a:prstGeom prst="rect">
            <a:avLst/>
          </a:prstGeom>
        </p:spPr>
        <p:txBody>
          <a:bodyPr>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r>
              <a:rPr lang="en-GB" sz="1800" dirty="0">
                <a:latin typeface="Comic Sans MS" panose="030F0702030302020204" pitchFamily="66" charset="0"/>
              </a:rPr>
              <a:t>The Qualified Teacher Status (QTS) standards this session will help you meet</a:t>
            </a:r>
          </a:p>
        </p:txBody>
      </p:sp>
      <p:pic>
        <p:nvPicPr>
          <p:cNvPr id="6" name="Picture 5" descr="Graphical user interface, application, table, Word&#10;&#10;Description automatically generated">
            <a:extLst>
              <a:ext uri="{FF2B5EF4-FFF2-40B4-BE49-F238E27FC236}">
                <a16:creationId xmlns:a16="http://schemas.microsoft.com/office/drawing/2014/main" id="{443ED31C-330A-6595-46DB-DBF383F11FD4}"/>
              </a:ext>
            </a:extLst>
          </p:cNvPr>
          <p:cNvPicPr>
            <a:picLocks noChangeAspect="1"/>
          </p:cNvPicPr>
          <p:nvPr/>
        </p:nvPicPr>
        <p:blipFill rotWithShape="1">
          <a:blip r:embed="rId2"/>
          <a:srcRect l="26888" t="28625" r="26737" b="28550"/>
          <a:stretch/>
        </p:blipFill>
        <p:spPr>
          <a:xfrm>
            <a:off x="1827983" y="1379220"/>
            <a:ext cx="5488034" cy="4099560"/>
          </a:xfrm>
          <a:prstGeom prst="rect">
            <a:avLst/>
          </a:prstGeom>
        </p:spPr>
      </p:pic>
    </p:spTree>
    <p:extLst>
      <p:ext uri="{BB962C8B-B14F-4D97-AF65-F5344CB8AC3E}">
        <p14:creationId xmlns:p14="http://schemas.microsoft.com/office/powerpoint/2010/main" val="35521088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713C5EC-B859-4D7C-BF20-B4692A053934}"/>
              </a:ext>
            </a:extLst>
          </p:cNvPr>
          <p:cNvSpPr>
            <a:spLocks noGrp="1"/>
          </p:cNvSpPr>
          <p:nvPr>
            <p:ph sz="half" idx="2"/>
          </p:nvPr>
        </p:nvSpPr>
        <p:spPr>
          <a:xfrm>
            <a:off x="845820" y="3765256"/>
            <a:ext cx="8298180" cy="3684588"/>
          </a:xfrm>
        </p:spPr>
        <p:txBody>
          <a:bodyPr/>
          <a:lstStyle/>
          <a:p>
            <a:pPr marL="0" indent="0" algn="ctr">
              <a:buNone/>
            </a:pPr>
            <a:r>
              <a:rPr lang="en-GB" dirty="0">
                <a:latin typeface="Comic Sans MS" panose="030F0702030302020204" pitchFamily="66" charset="0"/>
              </a:rPr>
              <a:t>This is not action research, but you are beginning your research journey.</a:t>
            </a:r>
          </a:p>
        </p:txBody>
      </p:sp>
      <p:sp>
        <p:nvSpPr>
          <p:cNvPr id="5" name="Text Placeholder 4">
            <a:extLst>
              <a:ext uri="{FF2B5EF4-FFF2-40B4-BE49-F238E27FC236}">
                <a16:creationId xmlns:a16="http://schemas.microsoft.com/office/drawing/2014/main" id="{815D9D5A-CA7C-47B5-9BE7-3BC1C595595C}"/>
              </a:ext>
            </a:extLst>
          </p:cNvPr>
          <p:cNvSpPr>
            <a:spLocks noGrp="1"/>
          </p:cNvSpPr>
          <p:nvPr>
            <p:ph type="body" sz="quarter" idx="3"/>
          </p:nvPr>
        </p:nvSpPr>
        <p:spPr>
          <a:xfrm>
            <a:off x="2814994" y="530543"/>
            <a:ext cx="3887391" cy="823912"/>
          </a:xfrm>
        </p:spPr>
        <p:txBody>
          <a:bodyPr>
            <a:normAutofit fontScale="85000" lnSpcReduction="20000"/>
          </a:bodyPr>
          <a:lstStyle/>
          <a:p>
            <a:pPr algn="ctr"/>
            <a:r>
              <a:rPr lang="en-GB" dirty="0">
                <a:latin typeface="Comic Sans MS" panose="030F0702030302020204" pitchFamily="66" charset="0"/>
              </a:rPr>
              <a:t>The Qualified Teacher Status (QTS) standards this session will help you meet</a:t>
            </a:r>
          </a:p>
        </p:txBody>
      </p:sp>
      <p:pic>
        <p:nvPicPr>
          <p:cNvPr id="2" name="Picture 1" descr="Graphical user interface, application, Word&#10;&#10;Description automatically generated">
            <a:extLst>
              <a:ext uri="{FF2B5EF4-FFF2-40B4-BE49-F238E27FC236}">
                <a16:creationId xmlns:a16="http://schemas.microsoft.com/office/drawing/2014/main" id="{3F9AD59B-DF58-399B-B747-B2010E9AA50A}"/>
              </a:ext>
            </a:extLst>
          </p:cNvPr>
          <p:cNvPicPr>
            <a:picLocks noChangeAspect="1"/>
          </p:cNvPicPr>
          <p:nvPr/>
        </p:nvPicPr>
        <p:blipFill rotWithShape="1">
          <a:blip r:embed="rId2">
            <a:extLst>
              <a:ext uri="{28A0092B-C50C-407E-A947-70E740481C1C}">
                <a14:useLocalDpi xmlns:a14="http://schemas.microsoft.com/office/drawing/2010/main" val="0"/>
              </a:ext>
            </a:extLst>
          </a:blip>
          <a:srcRect l="26018" t="51563" r="31690" b="37291"/>
          <a:stretch/>
        </p:blipFill>
        <p:spPr>
          <a:xfrm>
            <a:off x="363766" y="1706404"/>
            <a:ext cx="8416467" cy="1478756"/>
          </a:xfrm>
          <a:prstGeom prst="rect">
            <a:avLst/>
          </a:prstGeom>
        </p:spPr>
      </p:pic>
    </p:spTree>
    <p:extLst>
      <p:ext uri="{BB962C8B-B14F-4D97-AF65-F5344CB8AC3E}">
        <p14:creationId xmlns:p14="http://schemas.microsoft.com/office/powerpoint/2010/main" val="3086991473"/>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209B251219B0E4FA192FAB8C3136AE6" ma:contentTypeVersion="38" ma:contentTypeDescription="Create a new document." ma:contentTypeScope="" ma:versionID="846f3f93226137ad90f18f3495dc031d">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7434383525764168b2f3959b5f7098b1"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3AB3DED3-3D41-4456-B2F8-7F8A041A49D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B07073E-F7B8-4738-A485-803EA1F2B39C}">
  <ds:schemaRefs>
    <ds:schemaRef ds:uri="http://schemas.microsoft.com/sharepoint/v3/contenttype/forms"/>
  </ds:schemaRefs>
</ds:datastoreItem>
</file>

<file path=customXml/itemProps3.xml><?xml version="1.0" encoding="utf-8"?>
<ds:datastoreItem xmlns:ds="http://schemas.openxmlformats.org/officeDocument/2006/customXml" ds:itemID="{159E3AB1-5738-4779-933B-739BED59D940}">
  <ds:schemaRefs>
    <ds:schemaRef ds:uri="http://schemas.microsoft.com/office/2006/metadata/properties"/>
    <ds:schemaRef ds:uri="http://schemas.microsoft.com/office/infopath/2007/PartnerControls"/>
    <ds:schemaRef ds:uri="92c24619-d6d5-42cf-b618-23d930ad9f20"/>
    <ds:schemaRef ds:uri="8ee9550b-f5f4-4dde-bce5-39f4ba45c2f1"/>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2827</Words>
  <Application>Microsoft Office PowerPoint</Application>
  <PresentationFormat>On-screen Show (4:3)</PresentationFormat>
  <Paragraphs>290</Paragraphs>
  <Slides>44</Slides>
  <Notes>23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44</vt:i4>
      </vt:variant>
    </vt:vector>
  </HeadingPairs>
  <TitlesOfParts>
    <vt:vector size="52" baseType="lpstr">
      <vt:lpstr>Arial</vt:lpstr>
      <vt:lpstr>Calibri</vt:lpstr>
      <vt:lpstr>Calibri Light</vt:lpstr>
      <vt:lpstr>Comic Sans MS</vt:lpstr>
      <vt:lpstr>Symbol</vt:lpstr>
      <vt:lpstr>Times New Roman</vt:lpstr>
      <vt:lpstr>Wingdings</vt:lpstr>
      <vt:lpstr>Office Theme</vt:lpstr>
      <vt:lpstr>ECAD4013</vt:lpstr>
      <vt:lpstr>PowerPoint Presentation</vt:lpstr>
      <vt:lpstr>Heddiw - Today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Sut ydw i’n creu fy mhoster? How do I create my poster?</vt:lpstr>
      <vt:lpstr>PowerPoint Presentation</vt:lpstr>
      <vt:lpstr>PowerPoint Presentation</vt:lpstr>
      <vt:lpstr>Mathau o ysgolion Types of schools</vt:lpstr>
      <vt:lpstr>Mathau o ysgolion Types of schools</vt:lpstr>
      <vt:lpstr>PowerPoint Presentation</vt:lpstr>
      <vt:lpstr>Aseiniad Assignment</vt:lpstr>
      <vt:lpstr> Beth ydyw? What is it? </vt:lpstr>
      <vt:lpstr>Rhan 1 Part 1</vt:lpstr>
      <vt:lpstr>Teitl yr aseiniad: Rhan 1 Assignment title: Part 1</vt:lpstr>
      <vt:lpstr>Beth sydd angen i mi ei wneud? What do I need to do?</vt:lpstr>
      <vt:lpstr>PowerPoint Presentation</vt:lpstr>
      <vt:lpstr>Unrhyw gwestiynau? Any questions?</vt:lpstr>
      <vt:lpstr>PowerPoint Presentation</vt:lpstr>
      <vt:lpstr>PowerPoint Presentation</vt:lpstr>
      <vt:lpstr>PowerPoint Presentation</vt:lpstr>
      <vt:lpstr>PowerPoint Presentation</vt:lpstr>
      <vt:lpstr>Rhan 2 Part 2</vt:lpstr>
      <vt:lpstr>Teitl yr aseiniad: Rhan 2 Assignment title: Part 2</vt:lpstr>
      <vt:lpstr>Sut ydw i’n strwythuro fy ngwaith? How do I structure my work?</vt:lpstr>
      <vt:lpstr>Sut ydw i’n strwythuro fy ngwaith? How do I structure my work?</vt:lpstr>
      <vt:lpstr>Sut ydw i’n strwythuro fy ngwaith? How do I structure my work?</vt:lpstr>
      <vt:lpstr>Sut ydw i’n cyflwyno fy mhoster? How do I submit my poster?</vt:lpstr>
      <vt:lpstr>Sut ydw i’n cyflwyno fy nghwaith? How do I submit my work?</vt:lpstr>
      <vt:lpstr>Unrhyw gwestiynau? Any questions?</vt:lpstr>
      <vt:lpstr>Sut ydw i’n llwyddo? How do I succeed?</vt:lpstr>
      <vt:lpstr>Dechreuwch nawr! Start now!</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Lisa Regan</cp:lastModifiedBy>
  <cp:revision>240</cp:revision>
  <dcterms:created xsi:type="dcterms:W3CDTF">2017-02-08T11:33:06Z</dcterms:created>
  <dcterms:modified xsi:type="dcterms:W3CDTF">2023-12-06T17:21:23Z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ies>
</file>