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diagrams/data1.xml" ContentType="application/vnd.openxmlformats-officedocument.drawingml.diagramData+xml"/>
  <Override PartName="/ppt/notesSlides/notesSlide5.xml" ContentType="application/vnd.openxmlformats-officedocument.presentationml.notesSlide+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840"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48C423-B03B-46CD-85E5-416F7AD3BDF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08FA996-0CEB-4501-9EAF-6FF53F2CCC5B}">
      <dgm:prSet/>
      <dgm:spPr/>
      <dgm:t>
        <a:bodyPr/>
        <a:lstStyle/>
        <a:p>
          <a:r>
            <a:rPr lang="en-US" b="0" i="0" baseline="0"/>
            <a:t>Artificial intelligence supported brainstorming, content organisation, and improved Artificial intelligence helped in brainstorming, organisation of content and learning productivity was boosted. </a:t>
          </a:r>
          <a:endParaRPr lang="en-US"/>
        </a:p>
      </dgm:t>
    </dgm:pt>
    <dgm:pt modelId="{7F94A6F0-E424-4FDD-AD46-7AD3FF02C5A1}" type="parTrans" cxnId="{C696B99E-CA67-45EB-BE54-E1DE46D1ED63}">
      <dgm:prSet/>
      <dgm:spPr/>
      <dgm:t>
        <a:bodyPr/>
        <a:lstStyle/>
        <a:p>
          <a:endParaRPr lang="en-US"/>
        </a:p>
      </dgm:t>
    </dgm:pt>
    <dgm:pt modelId="{B18712DF-C71E-43E3-833A-9E6603A623F5}" type="sibTrans" cxnId="{C696B99E-CA67-45EB-BE54-E1DE46D1ED63}">
      <dgm:prSet/>
      <dgm:spPr/>
      <dgm:t>
        <a:bodyPr/>
        <a:lstStyle/>
        <a:p>
          <a:endParaRPr lang="en-US"/>
        </a:p>
      </dgm:t>
    </dgm:pt>
    <dgm:pt modelId="{305F11BC-F8E4-4A04-8260-A495FB3D48AE}">
      <dgm:prSet/>
      <dgm:spPr/>
      <dgm:t>
        <a:bodyPr/>
        <a:lstStyle/>
        <a:p>
          <a:r>
            <a:rPr lang="en-US" b="0" i="0" baseline="0"/>
            <a:t>The use to be checked, critically evaluated and informed human judgment is responsible AI.</a:t>
          </a:r>
          <a:endParaRPr lang="en-US"/>
        </a:p>
      </dgm:t>
    </dgm:pt>
    <dgm:pt modelId="{73C63298-FCC2-4751-AFEF-5CCA4640B7EE}" type="parTrans" cxnId="{F4CE4EB8-089B-4E6C-9F5B-9B9C89C30729}">
      <dgm:prSet/>
      <dgm:spPr/>
      <dgm:t>
        <a:bodyPr/>
        <a:lstStyle/>
        <a:p>
          <a:endParaRPr lang="en-US"/>
        </a:p>
      </dgm:t>
    </dgm:pt>
    <dgm:pt modelId="{19A81B1E-2C81-40D9-8BBD-76D399DCFCD1}" type="sibTrans" cxnId="{F4CE4EB8-089B-4E6C-9F5B-9B9C89C30729}">
      <dgm:prSet/>
      <dgm:spPr/>
      <dgm:t>
        <a:bodyPr/>
        <a:lstStyle/>
        <a:p>
          <a:endParaRPr lang="en-US"/>
        </a:p>
      </dgm:t>
    </dgm:pt>
    <dgm:pt modelId="{5D5D7145-8E86-4F0C-89D9-C09DB0CFC6FD}">
      <dgm:prSet/>
      <dgm:spPr/>
      <dgm:t>
        <a:bodyPr/>
        <a:lstStyle/>
        <a:p>
          <a:r>
            <a:rPr lang="en-US" b="0" i="0" baseline="0"/>
            <a:t>Consciousness of AI limitations realized the falsehood, prejudice, and values within the educational procedure (Mukhina et al., 2022). </a:t>
          </a:r>
          <a:endParaRPr lang="en-US"/>
        </a:p>
      </dgm:t>
    </dgm:pt>
    <dgm:pt modelId="{ACCF08A6-BF52-4661-8B5F-7D200E8C336C}" type="parTrans" cxnId="{72CADC7C-33D8-4DF6-9281-76C946CE5CFB}">
      <dgm:prSet/>
      <dgm:spPr/>
      <dgm:t>
        <a:bodyPr/>
        <a:lstStyle/>
        <a:p>
          <a:endParaRPr lang="en-US"/>
        </a:p>
      </dgm:t>
    </dgm:pt>
    <dgm:pt modelId="{B933C752-BF9F-4761-B9F8-D92633F6A5EB}" type="sibTrans" cxnId="{72CADC7C-33D8-4DF6-9281-76C946CE5CFB}">
      <dgm:prSet/>
      <dgm:spPr/>
      <dgm:t>
        <a:bodyPr/>
        <a:lstStyle/>
        <a:p>
          <a:endParaRPr lang="en-US"/>
        </a:p>
      </dgm:t>
    </dgm:pt>
    <dgm:pt modelId="{6BA9002E-353E-46B5-9189-171430B1DE52}">
      <dgm:prSet/>
      <dgm:spPr/>
      <dgm:t>
        <a:bodyPr/>
        <a:lstStyle/>
        <a:p>
          <a:r>
            <a:rPr lang="en-US" b="0" i="0" baseline="0"/>
            <a:t>Integrating AI support and autonomy in thinking facilitated academic self-confidence and decision-making. </a:t>
          </a:r>
          <a:endParaRPr lang="en-US"/>
        </a:p>
      </dgm:t>
    </dgm:pt>
    <dgm:pt modelId="{CF664FA7-941A-4EAD-8E15-8A1AF1A0A69F}" type="parTrans" cxnId="{1182867F-59EC-4684-8F45-F0396A61D79D}">
      <dgm:prSet/>
      <dgm:spPr/>
      <dgm:t>
        <a:bodyPr/>
        <a:lstStyle/>
        <a:p>
          <a:endParaRPr lang="en-US"/>
        </a:p>
      </dgm:t>
    </dgm:pt>
    <dgm:pt modelId="{39F5FF30-F8E7-4D99-B574-97318FFE2DB1}" type="sibTrans" cxnId="{1182867F-59EC-4684-8F45-F0396A61D79D}">
      <dgm:prSet/>
      <dgm:spPr/>
      <dgm:t>
        <a:bodyPr/>
        <a:lstStyle/>
        <a:p>
          <a:endParaRPr lang="en-US"/>
        </a:p>
      </dgm:t>
    </dgm:pt>
    <dgm:pt modelId="{CFB23EBB-453C-4811-B598-036129733734}" type="pres">
      <dgm:prSet presAssocID="{E448C423-B03B-46CD-85E5-416F7AD3BDFB}" presName="vert0" presStyleCnt="0">
        <dgm:presLayoutVars>
          <dgm:dir/>
          <dgm:animOne val="branch"/>
          <dgm:animLvl val="lvl"/>
        </dgm:presLayoutVars>
      </dgm:prSet>
      <dgm:spPr/>
      <dgm:t>
        <a:bodyPr/>
        <a:lstStyle/>
        <a:p>
          <a:endParaRPr lang="en-US"/>
        </a:p>
      </dgm:t>
    </dgm:pt>
    <dgm:pt modelId="{C46F0606-8793-45DF-A442-87299873323B}" type="pres">
      <dgm:prSet presAssocID="{208FA996-0CEB-4501-9EAF-6FF53F2CCC5B}" presName="thickLine" presStyleLbl="alignNode1" presStyleIdx="0" presStyleCnt="4"/>
      <dgm:spPr/>
    </dgm:pt>
    <dgm:pt modelId="{6DBEC3EE-27C9-45A4-91EB-C86859018E0F}" type="pres">
      <dgm:prSet presAssocID="{208FA996-0CEB-4501-9EAF-6FF53F2CCC5B}" presName="horz1" presStyleCnt="0"/>
      <dgm:spPr/>
    </dgm:pt>
    <dgm:pt modelId="{2752972B-08FD-42F3-AA4C-20C5F0ED9DA9}" type="pres">
      <dgm:prSet presAssocID="{208FA996-0CEB-4501-9EAF-6FF53F2CCC5B}" presName="tx1" presStyleLbl="revTx" presStyleIdx="0" presStyleCnt="4"/>
      <dgm:spPr/>
      <dgm:t>
        <a:bodyPr/>
        <a:lstStyle/>
        <a:p>
          <a:endParaRPr lang="en-US"/>
        </a:p>
      </dgm:t>
    </dgm:pt>
    <dgm:pt modelId="{987016B9-6109-4CF7-BA86-4E0C086F8AD0}" type="pres">
      <dgm:prSet presAssocID="{208FA996-0CEB-4501-9EAF-6FF53F2CCC5B}" presName="vert1" presStyleCnt="0"/>
      <dgm:spPr/>
    </dgm:pt>
    <dgm:pt modelId="{625796B3-B700-47B5-A23C-37B217E2795E}" type="pres">
      <dgm:prSet presAssocID="{305F11BC-F8E4-4A04-8260-A495FB3D48AE}" presName="thickLine" presStyleLbl="alignNode1" presStyleIdx="1" presStyleCnt="4"/>
      <dgm:spPr/>
    </dgm:pt>
    <dgm:pt modelId="{1749CCCC-DC7A-4870-9ED0-E68E8EA53FEA}" type="pres">
      <dgm:prSet presAssocID="{305F11BC-F8E4-4A04-8260-A495FB3D48AE}" presName="horz1" presStyleCnt="0"/>
      <dgm:spPr/>
    </dgm:pt>
    <dgm:pt modelId="{4EE15B4E-7C32-47B1-ACE8-86B78ACDD8EF}" type="pres">
      <dgm:prSet presAssocID="{305F11BC-F8E4-4A04-8260-A495FB3D48AE}" presName="tx1" presStyleLbl="revTx" presStyleIdx="1" presStyleCnt="4"/>
      <dgm:spPr/>
      <dgm:t>
        <a:bodyPr/>
        <a:lstStyle/>
        <a:p>
          <a:endParaRPr lang="en-US"/>
        </a:p>
      </dgm:t>
    </dgm:pt>
    <dgm:pt modelId="{CF9578E7-F379-437C-8B0F-5C1D7041F2F1}" type="pres">
      <dgm:prSet presAssocID="{305F11BC-F8E4-4A04-8260-A495FB3D48AE}" presName="vert1" presStyleCnt="0"/>
      <dgm:spPr/>
    </dgm:pt>
    <dgm:pt modelId="{EA2DF659-030F-42EF-9E64-80C8B419E18E}" type="pres">
      <dgm:prSet presAssocID="{5D5D7145-8E86-4F0C-89D9-C09DB0CFC6FD}" presName="thickLine" presStyleLbl="alignNode1" presStyleIdx="2" presStyleCnt="4"/>
      <dgm:spPr/>
    </dgm:pt>
    <dgm:pt modelId="{A2951EE2-BADB-4FA6-97FA-1B87374DC259}" type="pres">
      <dgm:prSet presAssocID="{5D5D7145-8E86-4F0C-89D9-C09DB0CFC6FD}" presName="horz1" presStyleCnt="0"/>
      <dgm:spPr/>
    </dgm:pt>
    <dgm:pt modelId="{D6F86DDC-5836-4B17-B33C-81F55D2060B6}" type="pres">
      <dgm:prSet presAssocID="{5D5D7145-8E86-4F0C-89D9-C09DB0CFC6FD}" presName="tx1" presStyleLbl="revTx" presStyleIdx="2" presStyleCnt="4"/>
      <dgm:spPr/>
      <dgm:t>
        <a:bodyPr/>
        <a:lstStyle/>
        <a:p>
          <a:endParaRPr lang="en-US"/>
        </a:p>
      </dgm:t>
    </dgm:pt>
    <dgm:pt modelId="{8DD32D5B-9CA3-455E-96D6-524298966EBD}" type="pres">
      <dgm:prSet presAssocID="{5D5D7145-8E86-4F0C-89D9-C09DB0CFC6FD}" presName="vert1" presStyleCnt="0"/>
      <dgm:spPr/>
    </dgm:pt>
    <dgm:pt modelId="{3908F91E-C489-45F4-93B4-E527D68EC3E2}" type="pres">
      <dgm:prSet presAssocID="{6BA9002E-353E-46B5-9189-171430B1DE52}" presName="thickLine" presStyleLbl="alignNode1" presStyleIdx="3" presStyleCnt="4"/>
      <dgm:spPr/>
    </dgm:pt>
    <dgm:pt modelId="{37387E59-F14B-4AF7-B20A-A9CEA90CE8CA}" type="pres">
      <dgm:prSet presAssocID="{6BA9002E-353E-46B5-9189-171430B1DE52}" presName="horz1" presStyleCnt="0"/>
      <dgm:spPr/>
    </dgm:pt>
    <dgm:pt modelId="{2D8F2692-1A89-4AD9-8230-ADE91352820A}" type="pres">
      <dgm:prSet presAssocID="{6BA9002E-353E-46B5-9189-171430B1DE52}" presName="tx1" presStyleLbl="revTx" presStyleIdx="3" presStyleCnt="4"/>
      <dgm:spPr/>
      <dgm:t>
        <a:bodyPr/>
        <a:lstStyle/>
        <a:p>
          <a:endParaRPr lang="en-US"/>
        </a:p>
      </dgm:t>
    </dgm:pt>
    <dgm:pt modelId="{38058E67-AA37-4FD3-9949-C212D9231A30}" type="pres">
      <dgm:prSet presAssocID="{6BA9002E-353E-46B5-9189-171430B1DE52}" presName="vert1" presStyleCnt="0"/>
      <dgm:spPr/>
    </dgm:pt>
  </dgm:ptLst>
  <dgm:cxnLst>
    <dgm:cxn modelId="{C1A2182C-F153-4CD0-8F61-DFAABDE549BC}" type="presOf" srcId="{E448C423-B03B-46CD-85E5-416F7AD3BDFB}" destId="{CFB23EBB-453C-4811-B598-036129733734}" srcOrd="0" destOrd="0" presId="urn:microsoft.com/office/officeart/2008/layout/LinedList"/>
    <dgm:cxn modelId="{C696B99E-CA67-45EB-BE54-E1DE46D1ED63}" srcId="{E448C423-B03B-46CD-85E5-416F7AD3BDFB}" destId="{208FA996-0CEB-4501-9EAF-6FF53F2CCC5B}" srcOrd="0" destOrd="0" parTransId="{7F94A6F0-E424-4FDD-AD46-7AD3FF02C5A1}" sibTransId="{B18712DF-C71E-43E3-833A-9E6603A623F5}"/>
    <dgm:cxn modelId="{F4CE4EB8-089B-4E6C-9F5B-9B9C89C30729}" srcId="{E448C423-B03B-46CD-85E5-416F7AD3BDFB}" destId="{305F11BC-F8E4-4A04-8260-A495FB3D48AE}" srcOrd="1" destOrd="0" parTransId="{73C63298-FCC2-4751-AFEF-5CCA4640B7EE}" sibTransId="{19A81B1E-2C81-40D9-8BBD-76D399DCFCD1}"/>
    <dgm:cxn modelId="{B9B1688F-6E19-4D77-B6BE-F1E26A666F94}" type="presOf" srcId="{5D5D7145-8E86-4F0C-89D9-C09DB0CFC6FD}" destId="{D6F86DDC-5836-4B17-B33C-81F55D2060B6}" srcOrd="0" destOrd="0" presId="urn:microsoft.com/office/officeart/2008/layout/LinedList"/>
    <dgm:cxn modelId="{7ED239B9-A128-46C4-9EA0-D4F649CD8F83}" type="presOf" srcId="{208FA996-0CEB-4501-9EAF-6FF53F2CCC5B}" destId="{2752972B-08FD-42F3-AA4C-20C5F0ED9DA9}" srcOrd="0" destOrd="0" presId="urn:microsoft.com/office/officeart/2008/layout/LinedList"/>
    <dgm:cxn modelId="{33BD1ECD-47E3-449E-8384-12FB973DCA95}" type="presOf" srcId="{6BA9002E-353E-46B5-9189-171430B1DE52}" destId="{2D8F2692-1A89-4AD9-8230-ADE91352820A}" srcOrd="0" destOrd="0" presId="urn:microsoft.com/office/officeart/2008/layout/LinedList"/>
    <dgm:cxn modelId="{C4D9CCEB-06BF-4B20-98C7-15729911B6B9}" type="presOf" srcId="{305F11BC-F8E4-4A04-8260-A495FB3D48AE}" destId="{4EE15B4E-7C32-47B1-ACE8-86B78ACDD8EF}" srcOrd="0" destOrd="0" presId="urn:microsoft.com/office/officeart/2008/layout/LinedList"/>
    <dgm:cxn modelId="{1182867F-59EC-4684-8F45-F0396A61D79D}" srcId="{E448C423-B03B-46CD-85E5-416F7AD3BDFB}" destId="{6BA9002E-353E-46B5-9189-171430B1DE52}" srcOrd="3" destOrd="0" parTransId="{CF664FA7-941A-4EAD-8E15-8A1AF1A0A69F}" sibTransId="{39F5FF30-F8E7-4D99-B574-97318FFE2DB1}"/>
    <dgm:cxn modelId="{72CADC7C-33D8-4DF6-9281-76C946CE5CFB}" srcId="{E448C423-B03B-46CD-85E5-416F7AD3BDFB}" destId="{5D5D7145-8E86-4F0C-89D9-C09DB0CFC6FD}" srcOrd="2" destOrd="0" parTransId="{ACCF08A6-BF52-4661-8B5F-7D200E8C336C}" sibTransId="{B933C752-BF9F-4761-B9F8-D92633F6A5EB}"/>
    <dgm:cxn modelId="{B320A59C-24CE-4DF2-AE8B-ABF7FBE4A795}" type="presParOf" srcId="{CFB23EBB-453C-4811-B598-036129733734}" destId="{C46F0606-8793-45DF-A442-87299873323B}" srcOrd="0" destOrd="0" presId="urn:microsoft.com/office/officeart/2008/layout/LinedList"/>
    <dgm:cxn modelId="{68C6F0A7-F307-43D3-A0CC-86BDDE34001E}" type="presParOf" srcId="{CFB23EBB-453C-4811-B598-036129733734}" destId="{6DBEC3EE-27C9-45A4-91EB-C86859018E0F}" srcOrd="1" destOrd="0" presId="urn:microsoft.com/office/officeart/2008/layout/LinedList"/>
    <dgm:cxn modelId="{8D04E424-F5AB-4FAA-8B5C-9119BD1E8C15}" type="presParOf" srcId="{6DBEC3EE-27C9-45A4-91EB-C86859018E0F}" destId="{2752972B-08FD-42F3-AA4C-20C5F0ED9DA9}" srcOrd="0" destOrd="0" presId="urn:microsoft.com/office/officeart/2008/layout/LinedList"/>
    <dgm:cxn modelId="{09CB9442-BDCF-4713-B7CF-2FB83E002B18}" type="presParOf" srcId="{6DBEC3EE-27C9-45A4-91EB-C86859018E0F}" destId="{987016B9-6109-4CF7-BA86-4E0C086F8AD0}" srcOrd="1" destOrd="0" presId="urn:microsoft.com/office/officeart/2008/layout/LinedList"/>
    <dgm:cxn modelId="{31D06E02-ABB9-4AD4-BE1A-D04513C82171}" type="presParOf" srcId="{CFB23EBB-453C-4811-B598-036129733734}" destId="{625796B3-B700-47B5-A23C-37B217E2795E}" srcOrd="2" destOrd="0" presId="urn:microsoft.com/office/officeart/2008/layout/LinedList"/>
    <dgm:cxn modelId="{D7627243-4634-42E4-8A45-BF5BBE11BEBD}" type="presParOf" srcId="{CFB23EBB-453C-4811-B598-036129733734}" destId="{1749CCCC-DC7A-4870-9ED0-E68E8EA53FEA}" srcOrd="3" destOrd="0" presId="urn:microsoft.com/office/officeart/2008/layout/LinedList"/>
    <dgm:cxn modelId="{F5CC64EB-1A9D-412A-A8FA-21A83F477D92}" type="presParOf" srcId="{1749CCCC-DC7A-4870-9ED0-E68E8EA53FEA}" destId="{4EE15B4E-7C32-47B1-ACE8-86B78ACDD8EF}" srcOrd="0" destOrd="0" presId="urn:microsoft.com/office/officeart/2008/layout/LinedList"/>
    <dgm:cxn modelId="{B04C6003-0543-4293-8BE3-9CFFBF534EBB}" type="presParOf" srcId="{1749CCCC-DC7A-4870-9ED0-E68E8EA53FEA}" destId="{CF9578E7-F379-437C-8B0F-5C1D7041F2F1}" srcOrd="1" destOrd="0" presId="urn:microsoft.com/office/officeart/2008/layout/LinedList"/>
    <dgm:cxn modelId="{F15AAC34-314C-498A-94E1-FFC8A06CE0EB}" type="presParOf" srcId="{CFB23EBB-453C-4811-B598-036129733734}" destId="{EA2DF659-030F-42EF-9E64-80C8B419E18E}" srcOrd="4" destOrd="0" presId="urn:microsoft.com/office/officeart/2008/layout/LinedList"/>
    <dgm:cxn modelId="{C03804B2-1F66-4D83-A70E-7E173D192A4B}" type="presParOf" srcId="{CFB23EBB-453C-4811-B598-036129733734}" destId="{A2951EE2-BADB-4FA6-97FA-1B87374DC259}" srcOrd="5" destOrd="0" presId="urn:microsoft.com/office/officeart/2008/layout/LinedList"/>
    <dgm:cxn modelId="{38C5ABF9-A4F5-437F-BAE7-D1F8F82EA7D3}" type="presParOf" srcId="{A2951EE2-BADB-4FA6-97FA-1B87374DC259}" destId="{D6F86DDC-5836-4B17-B33C-81F55D2060B6}" srcOrd="0" destOrd="0" presId="urn:microsoft.com/office/officeart/2008/layout/LinedList"/>
    <dgm:cxn modelId="{AA9C9B5D-00FD-4A0A-88BC-110E26D8AE06}" type="presParOf" srcId="{A2951EE2-BADB-4FA6-97FA-1B87374DC259}" destId="{8DD32D5B-9CA3-455E-96D6-524298966EBD}" srcOrd="1" destOrd="0" presId="urn:microsoft.com/office/officeart/2008/layout/LinedList"/>
    <dgm:cxn modelId="{4E64AE08-470E-4FCC-B882-E29D4219E948}" type="presParOf" srcId="{CFB23EBB-453C-4811-B598-036129733734}" destId="{3908F91E-C489-45F4-93B4-E527D68EC3E2}" srcOrd="6" destOrd="0" presId="urn:microsoft.com/office/officeart/2008/layout/LinedList"/>
    <dgm:cxn modelId="{F4353E2F-8767-4D0A-A4A9-A3C5F37C7A98}" type="presParOf" srcId="{CFB23EBB-453C-4811-B598-036129733734}" destId="{37387E59-F14B-4AF7-B20A-A9CEA90CE8CA}" srcOrd="7" destOrd="0" presId="urn:microsoft.com/office/officeart/2008/layout/LinedList"/>
    <dgm:cxn modelId="{FF0764D7-C90C-4FD9-982D-46C910DE3D8E}" type="presParOf" srcId="{37387E59-F14B-4AF7-B20A-A9CEA90CE8CA}" destId="{2D8F2692-1A89-4AD9-8230-ADE91352820A}" srcOrd="0" destOrd="0" presId="urn:microsoft.com/office/officeart/2008/layout/LinedList"/>
    <dgm:cxn modelId="{8108AA49-9940-403C-B833-40D4C3E5ECD4}" type="presParOf" srcId="{37387E59-F14B-4AF7-B20A-A9CEA90CE8CA}" destId="{38058E67-AA37-4FD3-9949-C212D9231A30}" srcOrd="1" destOrd="0" presId="urn:microsoft.com/office/officeart/2008/layout/Line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F6627D-0676-42E4-88C5-94B3303654CB}" type="doc">
      <dgm:prSet loTypeId="urn:microsoft.com/office/officeart/2016/7/layout/RepeatingBendingProcessNew" loCatId="process" qsTypeId="urn:microsoft.com/office/officeart/2005/8/quickstyle/simple4" qsCatId="simple" csTypeId="urn:microsoft.com/office/officeart/2005/8/colors/colorful1#1" csCatId="colorful" phldr="1"/>
      <dgm:spPr/>
      <dgm:t>
        <a:bodyPr/>
        <a:lstStyle/>
        <a:p>
          <a:endParaRPr lang="en-US"/>
        </a:p>
      </dgm:t>
    </dgm:pt>
    <dgm:pt modelId="{E5FAA82A-2C5B-4C58-8205-8FCAA9DC4D8D}">
      <dgm:prSet/>
      <dgm:spPr/>
      <dgm:t>
        <a:bodyPr/>
        <a:lstStyle/>
        <a:p>
          <a:r>
            <a:rPr lang="en-US" b="0" i="0" baseline="0"/>
            <a:t>Keep on using Microsoft office applications to improve confidence and productivity. </a:t>
          </a:r>
          <a:endParaRPr lang="en-US"/>
        </a:p>
      </dgm:t>
    </dgm:pt>
    <dgm:pt modelId="{297D63AB-0B83-4DC4-8906-02320543CBFC}" type="parTrans" cxnId="{DC35E247-6CEC-4190-A216-EFFCEB21C938}">
      <dgm:prSet/>
      <dgm:spPr/>
      <dgm:t>
        <a:bodyPr/>
        <a:lstStyle/>
        <a:p>
          <a:endParaRPr lang="en-US"/>
        </a:p>
      </dgm:t>
    </dgm:pt>
    <dgm:pt modelId="{F2847579-B2E5-48CA-9BA0-290B56E803BF}" type="sibTrans" cxnId="{DC35E247-6CEC-4190-A216-EFFCEB21C938}">
      <dgm:prSet/>
      <dgm:spPr/>
      <dgm:t>
        <a:bodyPr/>
        <a:lstStyle/>
        <a:p>
          <a:endParaRPr lang="en-US"/>
        </a:p>
      </dgm:t>
    </dgm:pt>
    <dgm:pt modelId="{DC99E3FA-C9CE-4E90-B9AD-E73AC7C275F1}">
      <dgm:prSet/>
      <dgm:spPr/>
      <dgm:t>
        <a:bodyPr/>
        <a:lstStyle/>
        <a:p>
          <a:r>
            <a:rPr lang="en-US" b="0" i="0" baseline="0"/>
            <a:t>Full level online learning in courses to acquire the advanced level competencies in spreadsheets, presentation and communication skills. </a:t>
          </a:r>
          <a:endParaRPr lang="en-US"/>
        </a:p>
      </dgm:t>
    </dgm:pt>
    <dgm:pt modelId="{C8048A78-47F6-4C5B-BCF3-DB60E2B71B65}" type="parTrans" cxnId="{A2859C13-FCCE-45A2-A951-44A41C4CD7F3}">
      <dgm:prSet/>
      <dgm:spPr/>
      <dgm:t>
        <a:bodyPr/>
        <a:lstStyle/>
        <a:p>
          <a:endParaRPr lang="en-US"/>
        </a:p>
      </dgm:t>
    </dgm:pt>
    <dgm:pt modelId="{46E0D9BF-F592-46CE-B4E6-8E081125C5D5}" type="sibTrans" cxnId="{A2859C13-FCCE-45A2-A951-44A41C4CD7F3}">
      <dgm:prSet/>
      <dgm:spPr/>
      <dgm:t>
        <a:bodyPr/>
        <a:lstStyle/>
        <a:p>
          <a:endParaRPr lang="en-US"/>
        </a:p>
      </dgm:t>
    </dgm:pt>
    <dgm:pt modelId="{6F0B2668-4172-4C11-A6A6-3F4BDABD3258}">
      <dgm:prSet/>
      <dgm:spPr/>
      <dgm:t>
        <a:bodyPr/>
        <a:lstStyle/>
        <a:p>
          <a:r>
            <a:rPr lang="en-US" b="0" i="0" baseline="0"/>
            <a:t>Ethically-responsible artificial intelligence: practice, evaluate and apply artificial intelligence in such a way that it is ethically responsible (Nguyen et al., 2023). </a:t>
          </a:r>
          <a:endParaRPr lang="en-US"/>
        </a:p>
      </dgm:t>
    </dgm:pt>
    <dgm:pt modelId="{C332A554-2854-4A4F-9194-98894C9A2374}" type="parTrans" cxnId="{80BCFBB1-08E7-4C30-A1EA-E868EF19FB30}">
      <dgm:prSet/>
      <dgm:spPr/>
      <dgm:t>
        <a:bodyPr/>
        <a:lstStyle/>
        <a:p>
          <a:endParaRPr lang="en-US"/>
        </a:p>
      </dgm:t>
    </dgm:pt>
    <dgm:pt modelId="{4202F193-E318-4079-BE17-19B01C2FC95C}" type="sibTrans" cxnId="{80BCFBB1-08E7-4C30-A1EA-E868EF19FB30}">
      <dgm:prSet/>
      <dgm:spPr/>
      <dgm:t>
        <a:bodyPr/>
        <a:lstStyle/>
        <a:p>
          <a:endParaRPr lang="en-US"/>
        </a:p>
      </dgm:t>
    </dgm:pt>
    <dgm:pt modelId="{4A235FDA-C246-442C-ACA3-DC68ECC77FE6}">
      <dgm:prSet/>
      <dgm:spPr/>
      <dgm:t>
        <a:bodyPr/>
        <a:lstStyle/>
        <a:p>
          <a:r>
            <a:rPr lang="en-US" b="0" i="0" baseline="0"/>
            <a:t>Plan own progress periodically, set achievable digital learning outcomes periodically. </a:t>
          </a:r>
          <a:endParaRPr lang="en-US"/>
        </a:p>
      </dgm:t>
    </dgm:pt>
    <dgm:pt modelId="{4B20D01D-352E-4BAD-B14F-97CB4D97D979}" type="parTrans" cxnId="{38817238-0379-475B-A2DD-34728DD9209B}">
      <dgm:prSet/>
      <dgm:spPr/>
      <dgm:t>
        <a:bodyPr/>
        <a:lstStyle/>
        <a:p>
          <a:endParaRPr lang="en-US"/>
        </a:p>
      </dgm:t>
    </dgm:pt>
    <dgm:pt modelId="{B6B304EF-D8F6-40F2-92C2-90DAFEF88661}" type="sibTrans" cxnId="{38817238-0379-475B-A2DD-34728DD9209B}">
      <dgm:prSet/>
      <dgm:spPr/>
      <dgm:t>
        <a:bodyPr/>
        <a:lstStyle/>
        <a:p>
          <a:endParaRPr lang="en-US"/>
        </a:p>
      </dgm:t>
    </dgm:pt>
    <dgm:pt modelId="{F28C12E0-A687-439A-B0DF-0822B23ACBCF}" type="pres">
      <dgm:prSet presAssocID="{ECF6627D-0676-42E4-88C5-94B3303654CB}" presName="Name0" presStyleCnt="0">
        <dgm:presLayoutVars>
          <dgm:dir/>
          <dgm:resizeHandles val="exact"/>
        </dgm:presLayoutVars>
      </dgm:prSet>
      <dgm:spPr/>
      <dgm:t>
        <a:bodyPr/>
        <a:lstStyle/>
        <a:p>
          <a:endParaRPr lang="en-US"/>
        </a:p>
      </dgm:t>
    </dgm:pt>
    <dgm:pt modelId="{A338EA90-63D6-4C10-883F-25B59AF2F2C6}" type="pres">
      <dgm:prSet presAssocID="{E5FAA82A-2C5B-4C58-8205-8FCAA9DC4D8D}" presName="node" presStyleLbl="node1" presStyleIdx="0" presStyleCnt="4">
        <dgm:presLayoutVars>
          <dgm:bulletEnabled val="1"/>
        </dgm:presLayoutVars>
      </dgm:prSet>
      <dgm:spPr/>
      <dgm:t>
        <a:bodyPr/>
        <a:lstStyle/>
        <a:p>
          <a:endParaRPr lang="en-US"/>
        </a:p>
      </dgm:t>
    </dgm:pt>
    <dgm:pt modelId="{2CEE800C-AAFF-4A19-B4EA-DB8910BC21DA}" type="pres">
      <dgm:prSet presAssocID="{F2847579-B2E5-48CA-9BA0-290B56E803BF}" presName="sibTrans" presStyleLbl="sibTrans1D1" presStyleIdx="0" presStyleCnt="3"/>
      <dgm:spPr/>
      <dgm:t>
        <a:bodyPr/>
        <a:lstStyle/>
        <a:p>
          <a:endParaRPr lang="en-US"/>
        </a:p>
      </dgm:t>
    </dgm:pt>
    <dgm:pt modelId="{077B0881-1F50-4B5E-A1F4-C4D169B07DDC}" type="pres">
      <dgm:prSet presAssocID="{F2847579-B2E5-48CA-9BA0-290B56E803BF}" presName="connectorText" presStyleLbl="sibTrans1D1" presStyleIdx="0" presStyleCnt="3"/>
      <dgm:spPr/>
      <dgm:t>
        <a:bodyPr/>
        <a:lstStyle/>
        <a:p>
          <a:endParaRPr lang="en-US"/>
        </a:p>
      </dgm:t>
    </dgm:pt>
    <dgm:pt modelId="{D8EBCACA-3DF2-4905-8D96-14C029C20B1A}" type="pres">
      <dgm:prSet presAssocID="{DC99E3FA-C9CE-4E90-B9AD-E73AC7C275F1}" presName="node" presStyleLbl="node1" presStyleIdx="1" presStyleCnt="4">
        <dgm:presLayoutVars>
          <dgm:bulletEnabled val="1"/>
        </dgm:presLayoutVars>
      </dgm:prSet>
      <dgm:spPr/>
      <dgm:t>
        <a:bodyPr/>
        <a:lstStyle/>
        <a:p>
          <a:endParaRPr lang="en-US"/>
        </a:p>
      </dgm:t>
    </dgm:pt>
    <dgm:pt modelId="{365E1C10-13B4-46C3-9A7C-F6ACBC4DFB93}" type="pres">
      <dgm:prSet presAssocID="{46E0D9BF-F592-46CE-B4E6-8E081125C5D5}" presName="sibTrans" presStyleLbl="sibTrans1D1" presStyleIdx="1" presStyleCnt="3"/>
      <dgm:spPr/>
      <dgm:t>
        <a:bodyPr/>
        <a:lstStyle/>
        <a:p>
          <a:endParaRPr lang="en-US"/>
        </a:p>
      </dgm:t>
    </dgm:pt>
    <dgm:pt modelId="{75243C0E-F794-4A3D-ADE1-2096255FB148}" type="pres">
      <dgm:prSet presAssocID="{46E0D9BF-F592-46CE-B4E6-8E081125C5D5}" presName="connectorText" presStyleLbl="sibTrans1D1" presStyleIdx="1" presStyleCnt="3"/>
      <dgm:spPr/>
      <dgm:t>
        <a:bodyPr/>
        <a:lstStyle/>
        <a:p>
          <a:endParaRPr lang="en-US"/>
        </a:p>
      </dgm:t>
    </dgm:pt>
    <dgm:pt modelId="{251864BC-EED4-46FD-B59B-5971A9777C8E}" type="pres">
      <dgm:prSet presAssocID="{6F0B2668-4172-4C11-A6A6-3F4BDABD3258}" presName="node" presStyleLbl="node1" presStyleIdx="2" presStyleCnt="4">
        <dgm:presLayoutVars>
          <dgm:bulletEnabled val="1"/>
        </dgm:presLayoutVars>
      </dgm:prSet>
      <dgm:spPr/>
      <dgm:t>
        <a:bodyPr/>
        <a:lstStyle/>
        <a:p>
          <a:endParaRPr lang="en-US"/>
        </a:p>
      </dgm:t>
    </dgm:pt>
    <dgm:pt modelId="{A11DA6C6-992F-4CE7-B576-C19369E2F8B8}" type="pres">
      <dgm:prSet presAssocID="{4202F193-E318-4079-BE17-19B01C2FC95C}" presName="sibTrans" presStyleLbl="sibTrans1D1" presStyleIdx="2" presStyleCnt="3"/>
      <dgm:spPr/>
      <dgm:t>
        <a:bodyPr/>
        <a:lstStyle/>
        <a:p>
          <a:endParaRPr lang="en-US"/>
        </a:p>
      </dgm:t>
    </dgm:pt>
    <dgm:pt modelId="{F07A124F-FA94-463C-8D14-E658529B7CE1}" type="pres">
      <dgm:prSet presAssocID="{4202F193-E318-4079-BE17-19B01C2FC95C}" presName="connectorText" presStyleLbl="sibTrans1D1" presStyleIdx="2" presStyleCnt="3"/>
      <dgm:spPr/>
      <dgm:t>
        <a:bodyPr/>
        <a:lstStyle/>
        <a:p>
          <a:endParaRPr lang="en-US"/>
        </a:p>
      </dgm:t>
    </dgm:pt>
    <dgm:pt modelId="{1F00837B-DACA-44CD-868C-931477127BF1}" type="pres">
      <dgm:prSet presAssocID="{4A235FDA-C246-442C-ACA3-DC68ECC77FE6}" presName="node" presStyleLbl="node1" presStyleIdx="3" presStyleCnt="4">
        <dgm:presLayoutVars>
          <dgm:bulletEnabled val="1"/>
        </dgm:presLayoutVars>
      </dgm:prSet>
      <dgm:spPr/>
      <dgm:t>
        <a:bodyPr/>
        <a:lstStyle/>
        <a:p>
          <a:endParaRPr lang="en-US"/>
        </a:p>
      </dgm:t>
    </dgm:pt>
  </dgm:ptLst>
  <dgm:cxnLst>
    <dgm:cxn modelId="{AE2B3841-9EF2-44DC-BC9B-7237697B20F8}" type="presOf" srcId="{DC99E3FA-C9CE-4E90-B9AD-E73AC7C275F1}" destId="{D8EBCACA-3DF2-4905-8D96-14C029C20B1A}" srcOrd="0" destOrd="0" presId="urn:microsoft.com/office/officeart/2016/7/layout/RepeatingBendingProcessNew"/>
    <dgm:cxn modelId="{80BCFBB1-08E7-4C30-A1EA-E868EF19FB30}" srcId="{ECF6627D-0676-42E4-88C5-94B3303654CB}" destId="{6F0B2668-4172-4C11-A6A6-3F4BDABD3258}" srcOrd="2" destOrd="0" parTransId="{C332A554-2854-4A4F-9194-98894C9A2374}" sibTransId="{4202F193-E318-4079-BE17-19B01C2FC95C}"/>
    <dgm:cxn modelId="{A2859C13-FCCE-45A2-A951-44A41C4CD7F3}" srcId="{ECF6627D-0676-42E4-88C5-94B3303654CB}" destId="{DC99E3FA-C9CE-4E90-B9AD-E73AC7C275F1}" srcOrd="1" destOrd="0" parTransId="{C8048A78-47F6-4C5B-BCF3-DB60E2B71B65}" sibTransId="{46E0D9BF-F592-46CE-B4E6-8E081125C5D5}"/>
    <dgm:cxn modelId="{BE9966A2-3537-479D-8EDC-9AF2116A0A55}" type="presOf" srcId="{4202F193-E318-4079-BE17-19B01C2FC95C}" destId="{A11DA6C6-992F-4CE7-B576-C19369E2F8B8}" srcOrd="0" destOrd="0" presId="urn:microsoft.com/office/officeart/2016/7/layout/RepeatingBendingProcessNew"/>
    <dgm:cxn modelId="{44933D86-4640-48EC-8A22-7B644EDE77C8}" type="presOf" srcId="{ECF6627D-0676-42E4-88C5-94B3303654CB}" destId="{F28C12E0-A687-439A-B0DF-0822B23ACBCF}" srcOrd="0" destOrd="0" presId="urn:microsoft.com/office/officeart/2016/7/layout/RepeatingBendingProcessNew"/>
    <dgm:cxn modelId="{93C4333C-61C3-4F10-BA89-7B7E3BF67271}" type="presOf" srcId="{46E0D9BF-F592-46CE-B4E6-8E081125C5D5}" destId="{75243C0E-F794-4A3D-ADE1-2096255FB148}" srcOrd="1" destOrd="0" presId="urn:microsoft.com/office/officeart/2016/7/layout/RepeatingBendingProcessNew"/>
    <dgm:cxn modelId="{966DCF3B-9752-41D1-9D0D-EB293A1051E1}" type="presOf" srcId="{46E0D9BF-F592-46CE-B4E6-8E081125C5D5}" destId="{365E1C10-13B4-46C3-9A7C-F6ACBC4DFB93}" srcOrd="0" destOrd="0" presId="urn:microsoft.com/office/officeart/2016/7/layout/RepeatingBendingProcessNew"/>
    <dgm:cxn modelId="{4E0BE4E0-C0A3-4E93-AA33-D25CD6CCFD39}" type="presOf" srcId="{E5FAA82A-2C5B-4C58-8205-8FCAA9DC4D8D}" destId="{A338EA90-63D6-4C10-883F-25B59AF2F2C6}" srcOrd="0" destOrd="0" presId="urn:microsoft.com/office/officeart/2016/7/layout/RepeatingBendingProcessNew"/>
    <dgm:cxn modelId="{5C156050-46DD-4D05-AC3F-FB4379E06097}" type="presOf" srcId="{4202F193-E318-4079-BE17-19B01C2FC95C}" destId="{F07A124F-FA94-463C-8D14-E658529B7CE1}" srcOrd="1" destOrd="0" presId="urn:microsoft.com/office/officeart/2016/7/layout/RepeatingBendingProcessNew"/>
    <dgm:cxn modelId="{EF3EAC7D-D848-41A8-9376-0D313BD92B8C}" type="presOf" srcId="{F2847579-B2E5-48CA-9BA0-290B56E803BF}" destId="{077B0881-1F50-4B5E-A1F4-C4D169B07DDC}" srcOrd="1" destOrd="0" presId="urn:microsoft.com/office/officeart/2016/7/layout/RepeatingBendingProcessNew"/>
    <dgm:cxn modelId="{084D75D5-8467-4171-9EA1-227225D0A4D5}" type="presOf" srcId="{4A235FDA-C246-442C-ACA3-DC68ECC77FE6}" destId="{1F00837B-DACA-44CD-868C-931477127BF1}" srcOrd="0" destOrd="0" presId="urn:microsoft.com/office/officeart/2016/7/layout/RepeatingBendingProcessNew"/>
    <dgm:cxn modelId="{38817238-0379-475B-A2DD-34728DD9209B}" srcId="{ECF6627D-0676-42E4-88C5-94B3303654CB}" destId="{4A235FDA-C246-442C-ACA3-DC68ECC77FE6}" srcOrd="3" destOrd="0" parTransId="{4B20D01D-352E-4BAD-B14F-97CB4D97D979}" sibTransId="{B6B304EF-D8F6-40F2-92C2-90DAFEF88661}"/>
    <dgm:cxn modelId="{B2623B9F-113B-4D93-902F-F132BDCF50CC}" type="presOf" srcId="{6F0B2668-4172-4C11-A6A6-3F4BDABD3258}" destId="{251864BC-EED4-46FD-B59B-5971A9777C8E}" srcOrd="0" destOrd="0" presId="urn:microsoft.com/office/officeart/2016/7/layout/RepeatingBendingProcessNew"/>
    <dgm:cxn modelId="{59B28ADD-D730-4EAA-951F-E779DBEF3482}" type="presOf" srcId="{F2847579-B2E5-48CA-9BA0-290B56E803BF}" destId="{2CEE800C-AAFF-4A19-B4EA-DB8910BC21DA}" srcOrd="0" destOrd="0" presId="urn:microsoft.com/office/officeart/2016/7/layout/RepeatingBendingProcessNew"/>
    <dgm:cxn modelId="{DC35E247-6CEC-4190-A216-EFFCEB21C938}" srcId="{ECF6627D-0676-42E4-88C5-94B3303654CB}" destId="{E5FAA82A-2C5B-4C58-8205-8FCAA9DC4D8D}" srcOrd="0" destOrd="0" parTransId="{297D63AB-0B83-4DC4-8906-02320543CBFC}" sibTransId="{F2847579-B2E5-48CA-9BA0-290B56E803BF}"/>
    <dgm:cxn modelId="{7B864A74-D2C7-4134-94F2-57D3A5AEA48F}" type="presParOf" srcId="{F28C12E0-A687-439A-B0DF-0822B23ACBCF}" destId="{A338EA90-63D6-4C10-883F-25B59AF2F2C6}" srcOrd="0" destOrd="0" presId="urn:microsoft.com/office/officeart/2016/7/layout/RepeatingBendingProcessNew"/>
    <dgm:cxn modelId="{4E10F648-0EF5-4A49-B274-BC23D9E82DAA}" type="presParOf" srcId="{F28C12E0-A687-439A-B0DF-0822B23ACBCF}" destId="{2CEE800C-AAFF-4A19-B4EA-DB8910BC21DA}" srcOrd="1" destOrd="0" presId="urn:microsoft.com/office/officeart/2016/7/layout/RepeatingBendingProcessNew"/>
    <dgm:cxn modelId="{7998599A-3AA1-4924-89FE-55E08C3A16B2}" type="presParOf" srcId="{2CEE800C-AAFF-4A19-B4EA-DB8910BC21DA}" destId="{077B0881-1F50-4B5E-A1F4-C4D169B07DDC}" srcOrd="0" destOrd="0" presId="urn:microsoft.com/office/officeart/2016/7/layout/RepeatingBendingProcessNew"/>
    <dgm:cxn modelId="{BD2677A1-C729-4A78-BC20-D12E80138D38}" type="presParOf" srcId="{F28C12E0-A687-439A-B0DF-0822B23ACBCF}" destId="{D8EBCACA-3DF2-4905-8D96-14C029C20B1A}" srcOrd="2" destOrd="0" presId="urn:microsoft.com/office/officeart/2016/7/layout/RepeatingBendingProcessNew"/>
    <dgm:cxn modelId="{FE9E3BE3-BD7D-46B6-BEAA-B1D53D620ABE}" type="presParOf" srcId="{F28C12E0-A687-439A-B0DF-0822B23ACBCF}" destId="{365E1C10-13B4-46C3-9A7C-F6ACBC4DFB93}" srcOrd="3" destOrd="0" presId="urn:microsoft.com/office/officeart/2016/7/layout/RepeatingBendingProcessNew"/>
    <dgm:cxn modelId="{609D1F36-C504-4B54-A97C-B31CB985889B}" type="presParOf" srcId="{365E1C10-13B4-46C3-9A7C-F6ACBC4DFB93}" destId="{75243C0E-F794-4A3D-ADE1-2096255FB148}" srcOrd="0" destOrd="0" presId="urn:microsoft.com/office/officeart/2016/7/layout/RepeatingBendingProcessNew"/>
    <dgm:cxn modelId="{78B29B01-FBEE-4C6F-AF77-AFE74F60C3C7}" type="presParOf" srcId="{F28C12E0-A687-439A-B0DF-0822B23ACBCF}" destId="{251864BC-EED4-46FD-B59B-5971A9777C8E}" srcOrd="4" destOrd="0" presId="urn:microsoft.com/office/officeart/2016/7/layout/RepeatingBendingProcessNew"/>
    <dgm:cxn modelId="{DE873937-FC49-41FC-8905-EB0226F03AB4}" type="presParOf" srcId="{F28C12E0-A687-439A-B0DF-0822B23ACBCF}" destId="{A11DA6C6-992F-4CE7-B576-C19369E2F8B8}" srcOrd="5" destOrd="0" presId="urn:microsoft.com/office/officeart/2016/7/layout/RepeatingBendingProcessNew"/>
    <dgm:cxn modelId="{EF3DDA04-D8F9-43D0-A527-06102134FBC7}" type="presParOf" srcId="{A11DA6C6-992F-4CE7-B576-C19369E2F8B8}" destId="{F07A124F-FA94-463C-8D14-E658529B7CE1}" srcOrd="0" destOrd="0" presId="urn:microsoft.com/office/officeart/2016/7/layout/RepeatingBendingProcessNew"/>
    <dgm:cxn modelId="{CED8DBBE-2427-4CA1-807A-D65D570F1228}" type="presParOf" srcId="{F28C12E0-A687-439A-B0DF-0822B23ACBCF}" destId="{1F00837B-DACA-44CD-868C-931477127BF1}" srcOrd="6" destOrd="0" presId="urn:microsoft.com/office/officeart/2016/7/layout/RepeatingBendingProcessNew"/>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FF96F3-E8D8-469B-832C-B50687C8242E}"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9A3F0C3A-0C97-47ED-8AD7-62A0F94BEA99}">
      <dgm:prSet/>
      <dgm:spPr/>
      <dgm:t>
        <a:bodyPr/>
        <a:lstStyle/>
        <a:p>
          <a:pPr>
            <a:lnSpc>
              <a:spcPct val="100000"/>
            </a:lnSpc>
          </a:pPr>
          <a:r>
            <a:rPr lang="en-US" b="0" i="0" baseline="0"/>
            <a:t>The module made me feel far more confident in digital skills and achieve better academic outcomes and be more employable. </a:t>
          </a:r>
          <a:endParaRPr lang="en-US"/>
        </a:p>
      </dgm:t>
    </dgm:pt>
    <dgm:pt modelId="{110A6013-F4D3-42A7-9AA4-CA0996E1C232}" type="parTrans" cxnId="{0DE2AF81-E4C1-480A-900E-A3FE853A557E}">
      <dgm:prSet/>
      <dgm:spPr/>
      <dgm:t>
        <a:bodyPr/>
        <a:lstStyle/>
        <a:p>
          <a:endParaRPr lang="en-US"/>
        </a:p>
      </dgm:t>
    </dgm:pt>
    <dgm:pt modelId="{C4A7EF63-038C-420B-BDF8-7E16A564CD4A}" type="sibTrans" cxnId="{0DE2AF81-E4C1-480A-900E-A3FE853A557E}">
      <dgm:prSet/>
      <dgm:spPr/>
      <dgm:t>
        <a:bodyPr/>
        <a:lstStyle/>
        <a:p>
          <a:endParaRPr lang="en-US"/>
        </a:p>
      </dgm:t>
    </dgm:pt>
    <dgm:pt modelId="{03EB5303-5CFC-4696-B7E0-C490A022AEE6}">
      <dgm:prSet/>
      <dgm:spPr/>
      <dgm:t>
        <a:bodyPr/>
        <a:lstStyle/>
        <a:p>
          <a:pPr>
            <a:lnSpc>
              <a:spcPct val="100000"/>
            </a:lnSpc>
          </a:pPr>
          <a:r>
            <a:rPr lang="en-US" b="0" i="0" baseline="0"/>
            <a:t>Practical learning experiences enhanced communication, organisation, cooperation and responsive technology usage. </a:t>
          </a:r>
          <a:endParaRPr lang="en-US"/>
        </a:p>
      </dgm:t>
    </dgm:pt>
    <dgm:pt modelId="{B3AD6974-24FF-466A-B5E3-978669C291EB}" type="parTrans" cxnId="{36E78CA3-EBC1-4014-B08D-0574AC1852E9}">
      <dgm:prSet/>
      <dgm:spPr/>
      <dgm:t>
        <a:bodyPr/>
        <a:lstStyle/>
        <a:p>
          <a:endParaRPr lang="en-US"/>
        </a:p>
      </dgm:t>
    </dgm:pt>
    <dgm:pt modelId="{801FF045-7B8A-4A91-B764-6C85583E2E07}" type="sibTrans" cxnId="{36E78CA3-EBC1-4014-B08D-0574AC1852E9}">
      <dgm:prSet/>
      <dgm:spPr/>
      <dgm:t>
        <a:bodyPr/>
        <a:lstStyle/>
        <a:p>
          <a:endParaRPr lang="en-US"/>
        </a:p>
      </dgm:t>
    </dgm:pt>
    <dgm:pt modelId="{113047C9-2643-4248-95A2-BBB325D4EC23}">
      <dgm:prSet/>
      <dgm:spPr/>
      <dgm:t>
        <a:bodyPr/>
        <a:lstStyle/>
        <a:p>
          <a:pPr>
            <a:lnSpc>
              <a:spcPct val="100000"/>
            </a:lnSpc>
          </a:pPr>
          <a:r>
            <a:rPr lang="en-US" b="0" i="0" baseline="0"/>
            <a:t>The change towards technological change requires continuous improvement to make it with a lot of confidence. </a:t>
          </a:r>
          <a:endParaRPr lang="en-US"/>
        </a:p>
      </dgm:t>
    </dgm:pt>
    <dgm:pt modelId="{DE207065-061A-4DF8-8ACA-A54EC771A5A4}" type="parTrans" cxnId="{39A13F89-20A6-468D-B165-34AF9CF7492F}">
      <dgm:prSet/>
      <dgm:spPr/>
      <dgm:t>
        <a:bodyPr/>
        <a:lstStyle/>
        <a:p>
          <a:endParaRPr lang="en-US"/>
        </a:p>
      </dgm:t>
    </dgm:pt>
    <dgm:pt modelId="{193C9035-2089-4B51-9120-ED523C10E8CB}" type="sibTrans" cxnId="{39A13F89-20A6-468D-B165-34AF9CF7492F}">
      <dgm:prSet/>
      <dgm:spPr/>
      <dgm:t>
        <a:bodyPr/>
        <a:lstStyle/>
        <a:p>
          <a:endParaRPr lang="en-US"/>
        </a:p>
      </dgm:t>
    </dgm:pt>
    <dgm:pt modelId="{13ADEB8E-D9B4-4152-8931-8705B838EA84}">
      <dgm:prSet/>
      <dgm:spPr/>
      <dgm:t>
        <a:bodyPr/>
        <a:lstStyle/>
        <a:p>
          <a:pPr>
            <a:lnSpc>
              <a:spcPct val="100000"/>
            </a:lnSpc>
          </a:pPr>
          <a:r>
            <a:rPr lang="en-US" b="0" i="0" baseline="0"/>
            <a:t>My experience in the learning process encourages self and professional growth in life.</a:t>
          </a:r>
          <a:endParaRPr lang="en-US"/>
        </a:p>
      </dgm:t>
    </dgm:pt>
    <dgm:pt modelId="{91EA9919-BC42-4E66-A6A7-0B22B5044F1D}" type="parTrans" cxnId="{CE1C6305-03CD-4BF3-A3FA-4840CC9B23A6}">
      <dgm:prSet/>
      <dgm:spPr/>
      <dgm:t>
        <a:bodyPr/>
        <a:lstStyle/>
        <a:p>
          <a:endParaRPr lang="en-US"/>
        </a:p>
      </dgm:t>
    </dgm:pt>
    <dgm:pt modelId="{665DB999-E0B2-4860-8BEB-9FAF2B21E0C2}" type="sibTrans" cxnId="{CE1C6305-03CD-4BF3-A3FA-4840CC9B23A6}">
      <dgm:prSet/>
      <dgm:spPr/>
      <dgm:t>
        <a:bodyPr/>
        <a:lstStyle/>
        <a:p>
          <a:endParaRPr lang="en-US"/>
        </a:p>
      </dgm:t>
    </dgm:pt>
    <dgm:pt modelId="{7AC44656-BA59-42B9-AD35-2E8B1C0BE80F}" type="pres">
      <dgm:prSet presAssocID="{3FFF96F3-E8D8-469B-832C-B50687C8242E}" presName="root" presStyleCnt="0">
        <dgm:presLayoutVars>
          <dgm:dir/>
          <dgm:resizeHandles val="exact"/>
        </dgm:presLayoutVars>
      </dgm:prSet>
      <dgm:spPr/>
      <dgm:t>
        <a:bodyPr/>
        <a:lstStyle/>
        <a:p>
          <a:endParaRPr lang="en-US"/>
        </a:p>
      </dgm:t>
    </dgm:pt>
    <dgm:pt modelId="{6155A5E4-E9AD-45C8-953A-43E93444F22D}" type="pres">
      <dgm:prSet presAssocID="{9A3F0C3A-0C97-47ED-8AD7-62A0F94BEA99}" presName="compNode" presStyleCnt="0"/>
      <dgm:spPr/>
    </dgm:pt>
    <dgm:pt modelId="{E804C6F6-D6A0-48D5-8A2A-FE726C5A8946}" type="pres">
      <dgm:prSet presAssocID="{9A3F0C3A-0C97-47ED-8AD7-62A0F94BEA99}" presName="iconRect" presStyleLbl="node1" presStyleIdx="0" presStyleCnt="4"/>
      <dgm:spPr>
        <a:blipFill>
          <a:blip xmlns:r="http://schemas.openxmlformats.org/officeDocument/2006/relationships">
            <a:extLst>
              <a:ext uri="{28A0092B-C50C-407E-A947-70E740481C1C}">
                <a14:useLocalDpi xmlns:a14="http://schemas.microsoft.com/office/drawing/2010/main" xmlns="" val="0"/>
              </a:ext>
              <a:ext uri="{96DAC541-7B7A-43D3-8B79-37D633B846F1}">
                <asvg:svgBlip xmlns:asvg="http://schemas.microsoft.com/office/drawing/2016/SVG/main" xmlns="" r:embed="rId1"/>
              </a:ext>
            </a:extLst>
          </a:blip>
          <a:stretch>
            <a:fillRect/>
          </a:stretch>
        </a:blipFill>
        <a:ln>
          <a:noFill/>
        </a:ln>
      </dgm:spPr>
      <dgm:extLst>
        <a:ext uri="{E40237B7-FDA0-4F09-8148-C483321AD2D9}">
          <dgm14:cNvPr xmlns:dgm14="http://schemas.microsoft.com/office/drawing/2010/diagram" xmlns="" id="0" name="" descr="Blackboard"/>
        </a:ext>
      </dgm:extLst>
    </dgm:pt>
    <dgm:pt modelId="{DCBB10F3-956A-4154-BA96-AC2DEFB5ACCB}" type="pres">
      <dgm:prSet presAssocID="{9A3F0C3A-0C97-47ED-8AD7-62A0F94BEA99}" presName="spaceRect" presStyleCnt="0"/>
      <dgm:spPr/>
    </dgm:pt>
    <dgm:pt modelId="{377A8556-91A2-46B3-BFEC-52542E08F75A}" type="pres">
      <dgm:prSet presAssocID="{9A3F0C3A-0C97-47ED-8AD7-62A0F94BEA99}" presName="textRect" presStyleLbl="revTx" presStyleIdx="0" presStyleCnt="4">
        <dgm:presLayoutVars>
          <dgm:chMax val="1"/>
          <dgm:chPref val="1"/>
        </dgm:presLayoutVars>
      </dgm:prSet>
      <dgm:spPr/>
      <dgm:t>
        <a:bodyPr/>
        <a:lstStyle/>
        <a:p>
          <a:endParaRPr lang="en-US"/>
        </a:p>
      </dgm:t>
    </dgm:pt>
    <dgm:pt modelId="{21483CB8-A3AB-4C18-ACF9-41FD2F3A2381}" type="pres">
      <dgm:prSet presAssocID="{C4A7EF63-038C-420B-BDF8-7E16A564CD4A}" presName="sibTrans" presStyleCnt="0"/>
      <dgm:spPr/>
    </dgm:pt>
    <dgm:pt modelId="{FDDB44C1-10A2-4652-A3BB-BCA5B08C4B44}" type="pres">
      <dgm:prSet presAssocID="{03EB5303-5CFC-4696-B7E0-C490A022AEE6}" presName="compNode" presStyleCnt="0"/>
      <dgm:spPr/>
    </dgm:pt>
    <dgm:pt modelId="{93E5FE05-605E-470F-ADD6-AFF9884B2E0D}" type="pres">
      <dgm:prSet presAssocID="{03EB5303-5CFC-4696-B7E0-C490A022AEE6}" presName="iconRect" presStyleLbl="node1" presStyleIdx="1" presStyleCnt="4"/>
      <dgm:spPr>
        <a:blipFill>
          <a:blip xmlns:r="http://schemas.openxmlformats.org/officeDocument/2006/relationships">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Meeting"/>
        </a:ext>
      </dgm:extLst>
    </dgm:pt>
    <dgm:pt modelId="{C6660178-2E01-4CF0-8363-A8D18B0322EA}" type="pres">
      <dgm:prSet presAssocID="{03EB5303-5CFC-4696-B7E0-C490A022AEE6}" presName="spaceRect" presStyleCnt="0"/>
      <dgm:spPr/>
    </dgm:pt>
    <dgm:pt modelId="{FFAD1974-323D-4945-BCBC-DC66B393C560}" type="pres">
      <dgm:prSet presAssocID="{03EB5303-5CFC-4696-B7E0-C490A022AEE6}" presName="textRect" presStyleLbl="revTx" presStyleIdx="1" presStyleCnt="4">
        <dgm:presLayoutVars>
          <dgm:chMax val="1"/>
          <dgm:chPref val="1"/>
        </dgm:presLayoutVars>
      </dgm:prSet>
      <dgm:spPr/>
      <dgm:t>
        <a:bodyPr/>
        <a:lstStyle/>
        <a:p>
          <a:endParaRPr lang="en-US"/>
        </a:p>
      </dgm:t>
    </dgm:pt>
    <dgm:pt modelId="{6B1C71FF-18CD-4C75-8CBB-D465F045734D}" type="pres">
      <dgm:prSet presAssocID="{801FF045-7B8A-4A91-B764-6C85583E2E07}" presName="sibTrans" presStyleCnt="0"/>
      <dgm:spPr/>
    </dgm:pt>
    <dgm:pt modelId="{E80C9233-1D64-4EA3-8355-CA3FE2ADE9A1}" type="pres">
      <dgm:prSet presAssocID="{113047C9-2643-4248-95A2-BBB325D4EC23}" presName="compNode" presStyleCnt="0"/>
      <dgm:spPr/>
    </dgm:pt>
    <dgm:pt modelId="{A59166B3-7433-48D1-A3E3-4090AE1B5F2F}" type="pres">
      <dgm:prSet presAssocID="{113047C9-2643-4248-95A2-BBB325D4EC23}" presName="iconRect" presStyleLbl="node1" presStyleIdx="2" presStyleCnt="4"/>
      <dgm:spPr>
        <a:blipFill>
          <a:blip xmlns:r="http://schemas.openxmlformats.org/officeDocument/2006/relationships">
            <a:extLst>
              <a:ext uri="{28A0092B-C50C-407E-A947-70E740481C1C}">
                <a14:useLocalDpi xmlns:a14="http://schemas.microsoft.com/office/drawing/2010/main" xmlns="" val="0"/>
              </a:ext>
              <a:ext uri="{96DAC541-7B7A-43D3-8B79-37D633B846F1}">
                <asvg:svgBlip xmlns:asvg="http://schemas.microsoft.com/office/drawing/2016/SVG/main" xmlns="" r:embed="rId3"/>
              </a:ext>
            </a:extLst>
          </a:blip>
          <a:stretch>
            <a:fillRect/>
          </a:stretch>
        </a:blipFill>
        <a:ln>
          <a:noFill/>
        </a:ln>
      </dgm:spPr>
      <dgm:extLst>
        <a:ext uri="{E40237B7-FDA0-4F09-8148-C483321AD2D9}">
          <dgm14:cNvPr xmlns:dgm14="http://schemas.microsoft.com/office/drawing/2010/diagram" xmlns="" id="0" name="" descr="Light Bulb and Gear"/>
        </a:ext>
      </dgm:extLst>
    </dgm:pt>
    <dgm:pt modelId="{A157191C-BD18-4F9F-BEBB-D02A7E3CCBBA}" type="pres">
      <dgm:prSet presAssocID="{113047C9-2643-4248-95A2-BBB325D4EC23}" presName="spaceRect" presStyleCnt="0"/>
      <dgm:spPr/>
    </dgm:pt>
    <dgm:pt modelId="{1A462C9C-41CD-4B0D-9B84-1F944CC04F6F}" type="pres">
      <dgm:prSet presAssocID="{113047C9-2643-4248-95A2-BBB325D4EC23}" presName="textRect" presStyleLbl="revTx" presStyleIdx="2" presStyleCnt="4">
        <dgm:presLayoutVars>
          <dgm:chMax val="1"/>
          <dgm:chPref val="1"/>
        </dgm:presLayoutVars>
      </dgm:prSet>
      <dgm:spPr/>
      <dgm:t>
        <a:bodyPr/>
        <a:lstStyle/>
        <a:p>
          <a:endParaRPr lang="en-US"/>
        </a:p>
      </dgm:t>
    </dgm:pt>
    <dgm:pt modelId="{06D02A33-5D94-4412-BDF4-6C036242C817}" type="pres">
      <dgm:prSet presAssocID="{193C9035-2089-4B51-9120-ED523C10E8CB}" presName="sibTrans" presStyleCnt="0"/>
      <dgm:spPr/>
    </dgm:pt>
    <dgm:pt modelId="{BEF812BC-0847-4C52-A7E5-1D4D5822C3E0}" type="pres">
      <dgm:prSet presAssocID="{13ADEB8E-D9B4-4152-8931-8705B838EA84}" presName="compNode" presStyleCnt="0"/>
      <dgm:spPr/>
    </dgm:pt>
    <dgm:pt modelId="{86C8D2A6-771B-4BEA-AB6E-5470BB059672}" type="pres">
      <dgm:prSet presAssocID="{13ADEB8E-D9B4-4152-8931-8705B838EA84}" presName="iconRect" presStyleLbl="node1" presStyleIdx="3" presStyleCnt="4"/>
      <dgm:spPr>
        <a:blipFill>
          <a:blip xmlns:r="http://schemas.openxmlformats.org/officeDocument/2006/relationships">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Diploma Roll"/>
        </a:ext>
      </dgm:extLst>
    </dgm:pt>
    <dgm:pt modelId="{DB47E7D8-6289-4023-9F09-6D5BD1309684}" type="pres">
      <dgm:prSet presAssocID="{13ADEB8E-D9B4-4152-8931-8705B838EA84}" presName="spaceRect" presStyleCnt="0"/>
      <dgm:spPr/>
    </dgm:pt>
    <dgm:pt modelId="{C36DA635-0B79-4A3F-8448-BDDEA75FC605}" type="pres">
      <dgm:prSet presAssocID="{13ADEB8E-D9B4-4152-8931-8705B838EA84}" presName="textRect" presStyleLbl="revTx" presStyleIdx="3" presStyleCnt="4">
        <dgm:presLayoutVars>
          <dgm:chMax val="1"/>
          <dgm:chPref val="1"/>
        </dgm:presLayoutVars>
      </dgm:prSet>
      <dgm:spPr/>
      <dgm:t>
        <a:bodyPr/>
        <a:lstStyle/>
        <a:p>
          <a:endParaRPr lang="en-US"/>
        </a:p>
      </dgm:t>
    </dgm:pt>
  </dgm:ptLst>
  <dgm:cxnLst>
    <dgm:cxn modelId="{15D0C20A-B311-48CE-B1C3-3310F0E37802}" type="presOf" srcId="{9A3F0C3A-0C97-47ED-8AD7-62A0F94BEA99}" destId="{377A8556-91A2-46B3-BFEC-52542E08F75A}" srcOrd="0" destOrd="0" presId="urn:microsoft.com/office/officeart/2018/2/layout/IconLabelList"/>
    <dgm:cxn modelId="{0DE2AF81-E4C1-480A-900E-A3FE853A557E}" srcId="{3FFF96F3-E8D8-469B-832C-B50687C8242E}" destId="{9A3F0C3A-0C97-47ED-8AD7-62A0F94BEA99}" srcOrd="0" destOrd="0" parTransId="{110A6013-F4D3-42A7-9AA4-CA0996E1C232}" sibTransId="{C4A7EF63-038C-420B-BDF8-7E16A564CD4A}"/>
    <dgm:cxn modelId="{9F24FD18-17F3-4BBE-A2A2-735CF4D8C03D}" type="presOf" srcId="{3FFF96F3-E8D8-469B-832C-B50687C8242E}" destId="{7AC44656-BA59-42B9-AD35-2E8B1C0BE80F}" srcOrd="0" destOrd="0" presId="urn:microsoft.com/office/officeart/2018/2/layout/IconLabelList"/>
    <dgm:cxn modelId="{B9B15665-3853-4FBA-A354-EFBE644C98EA}" type="presOf" srcId="{03EB5303-5CFC-4696-B7E0-C490A022AEE6}" destId="{FFAD1974-323D-4945-BCBC-DC66B393C560}" srcOrd="0" destOrd="0" presId="urn:microsoft.com/office/officeart/2018/2/layout/IconLabelList"/>
    <dgm:cxn modelId="{494D6727-070A-49D4-9D00-A9933EF7FE9F}" type="presOf" srcId="{113047C9-2643-4248-95A2-BBB325D4EC23}" destId="{1A462C9C-41CD-4B0D-9B84-1F944CC04F6F}" srcOrd="0" destOrd="0" presId="urn:microsoft.com/office/officeart/2018/2/layout/IconLabelList"/>
    <dgm:cxn modelId="{36E78CA3-EBC1-4014-B08D-0574AC1852E9}" srcId="{3FFF96F3-E8D8-469B-832C-B50687C8242E}" destId="{03EB5303-5CFC-4696-B7E0-C490A022AEE6}" srcOrd="1" destOrd="0" parTransId="{B3AD6974-24FF-466A-B5E3-978669C291EB}" sibTransId="{801FF045-7B8A-4A91-B764-6C85583E2E07}"/>
    <dgm:cxn modelId="{39A13F89-20A6-468D-B165-34AF9CF7492F}" srcId="{3FFF96F3-E8D8-469B-832C-B50687C8242E}" destId="{113047C9-2643-4248-95A2-BBB325D4EC23}" srcOrd="2" destOrd="0" parTransId="{DE207065-061A-4DF8-8ACA-A54EC771A5A4}" sibTransId="{193C9035-2089-4B51-9120-ED523C10E8CB}"/>
    <dgm:cxn modelId="{81E49E9A-6AFA-44E4-AD8E-6F7960457FC0}" type="presOf" srcId="{13ADEB8E-D9B4-4152-8931-8705B838EA84}" destId="{C36DA635-0B79-4A3F-8448-BDDEA75FC605}" srcOrd="0" destOrd="0" presId="urn:microsoft.com/office/officeart/2018/2/layout/IconLabelList"/>
    <dgm:cxn modelId="{CE1C6305-03CD-4BF3-A3FA-4840CC9B23A6}" srcId="{3FFF96F3-E8D8-469B-832C-B50687C8242E}" destId="{13ADEB8E-D9B4-4152-8931-8705B838EA84}" srcOrd="3" destOrd="0" parTransId="{91EA9919-BC42-4E66-A6A7-0B22B5044F1D}" sibTransId="{665DB999-E0B2-4860-8BEB-9FAF2B21E0C2}"/>
    <dgm:cxn modelId="{9B8C3F90-85AC-4C2D-A399-4F6E12D8013B}" type="presParOf" srcId="{7AC44656-BA59-42B9-AD35-2E8B1C0BE80F}" destId="{6155A5E4-E9AD-45C8-953A-43E93444F22D}" srcOrd="0" destOrd="0" presId="urn:microsoft.com/office/officeart/2018/2/layout/IconLabelList"/>
    <dgm:cxn modelId="{287EF061-B999-4D48-B0CF-5ED65A06AA61}" type="presParOf" srcId="{6155A5E4-E9AD-45C8-953A-43E93444F22D}" destId="{E804C6F6-D6A0-48D5-8A2A-FE726C5A8946}" srcOrd="0" destOrd="0" presId="urn:microsoft.com/office/officeart/2018/2/layout/IconLabelList"/>
    <dgm:cxn modelId="{35A74135-A142-48DB-8040-03ACFFA80CC1}" type="presParOf" srcId="{6155A5E4-E9AD-45C8-953A-43E93444F22D}" destId="{DCBB10F3-956A-4154-BA96-AC2DEFB5ACCB}" srcOrd="1" destOrd="0" presId="urn:microsoft.com/office/officeart/2018/2/layout/IconLabelList"/>
    <dgm:cxn modelId="{4EA8513E-D2D0-496F-B935-DC2D55B09335}" type="presParOf" srcId="{6155A5E4-E9AD-45C8-953A-43E93444F22D}" destId="{377A8556-91A2-46B3-BFEC-52542E08F75A}" srcOrd="2" destOrd="0" presId="urn:microsoft.com/office/officeart/2018/2/layout/IconLabelList"/>
    <dgm:cxn modelId="{6F19111C-6D66-4D99-8081-9A68C2767FCC}" type="presParOf" srcId="{7AC44656-BA59-42B9-AD35-2E8B1C0BE80F}" destId="{21483CB8-A3AB-4C18-ACF9-41FD2F3A2381}" srcOrd="1" destOrd="0" presId="urn:microsoft.com/office/officeart/2018/2/layout/IconLabelList"/>
    <dgm:cxn modelId="{9DD3A109-BF7E-4228-9EBD-1E3F44F6AC6D}" type="presParOf" srcId="{7AC44656-BA59-42B9-AD35-2E8B1C0BE80F}" destId="{FDDB44C1-10A2-4652-A3BB-BCA5B08C4B44}" srcOrd="2" destOrd="0" presId="urn:microsoft.com/office/officeart/2018/2/layout/IconLabelList"/>
    <dgm:cxn modelId="{0A66B9AE-1755-4352-B0B0-CE74B0728ED7}" type="presParOf" srcId="{FDDB44C1-10A2-4652-A3BB-BCA5B08C4B44}" destId="{93E5FE05-605E-470F-ADD6-AFF9884B2E0D}" srcOrd="0" destOrd="0" presId="urn:microsoft.com/office/officeart/2018/2/layout/IconLabelList"/>
    <dgm:cxn modelId="{7A093B62-5499-4875-A63B-B885E540C010}" type="presParOf" srcId="{FDDB44C1-10A2-4652-A3BB-BCA5B08C4B44}" destId="{C6660178-2E01-4CF0-8363-A8D18B0322EA}" srcOrd="1" destOrd="0" presId="urn:microsoft.com/office/officeart/2018/2/layout/IconLabelList"/>
    <dgm:cxn modelId="{A14E301D-FC9B-4C8E-A42C-A6D9827496BA}" type="presParOf" srcId="{FDDB44C1-10A2-4652-A3BB-BCA5B08C4B44}" destId="{FFAD1974-323D-4945-BCBC-DC66B393C560}" srcOrd="2" destOrd="0" presId="urn:microsoft.com/office/officeart/2018/2/layout/IconLabelList"/>
    <dgm:cxn modelId="{9EE83C05-23B6-4D7B-BAB4-ADBB61352CAB}" type="presParOf" srcId="{7AC44656-BA59-42B9-AD35-2E8B1C0BE80F}" destId="{6B1C71FF-18CD-4C75-8CBB-D465F045734D}" srcOrd="3" destOrd="0" presId="urn:microsoft.com/office/officeart/2018/2/layout/IconLabelList"/>
    <dgm:cxn modelId="{AAD780DD-1DF2-4FE0-B27B-8FE38DA07AD3}" type="presParOf" srcId="{7AC44656-BA59-42B9-AD35-2E8B1C0BE80F}" destId="{E80C9233-1D64-4EA3-8355-CA3FE2ADE9A1}" srcOrd="4" destOrd="0" presId="urn:microsoft.com/office/officeart/2018/2/layout/IconLabelList"/>
    <dgm:cxn modelId="{F83DBDD8-29E8-4073-A047-0B2FF4B2CE05}" type="presParOf" srcId="{E80C9233-1D64-4EA3-8355-CA3FE2ADE9A1}" destId="{A59166B3-7433-48D1-A3E3-4090AE1B5F2F}" srcOrd="0" destOrd="0" presId="urn:microsoft.com/office/officeart/2018/2/layout/IconLabelList"/>
    <dgm:cxn modelId="{A6D34850-F616-4F04-B6C4-4D56809DE647}" type="presParOf" srcId="{E80C9233-1D64-4EA3-8355-CA3FE2ADE9A1}" destId="{A157191C-BD18-4F9F-BEBB-D02A7E3CCBBA}" srcOrd="1" destOrd="0" presId="urn:microsoft.com/office/officeart/2018/2/layout/IconLabelList"/>
    <dgm:cxn modelId="{230D923F-F5EB-450C-8D22-178D47C1713E}" type="presParOf" srcId="{E80C9233-1D64-4EA3-8355-CA3FE2ADE9A1}" destId="{1A462C9C-41CD-4B0D-9B84-1F944CC04F6F}" srcOrd="2" destOrd="0" presId="urn:microsoft.com/office/officeart/2018/2/layout/IconLabelList"/>
    <dgm:cxn modelId="{3D16BE5B-0D80-4963-928D-CB224E301BB6}" type="presParOf" srcId="{7AC44656-BA59-42B9-AD35-2E8B1C0BE80F}" destId="{06D02A33-5D94-4412-BDF4-6C036242C817}" srcOrd="5" destOrd="0" presId="urn:microsoft.com/office/officeart/2018/2/layout/IconLabelList"/>
    <dgm:cxn modelId="{DDB8F049-711B-4372-B7F0-7207BAE9270D}" type="presParOf" srcId="{7AC44656-BA59-42B9-AD35-2E8B1C0BE80F}" destId="{BEF812BC-0847-4C52-A7E5-1D4D5822C3E0}" srcOrd="6" destOrd="0" presId="urn:microsoft.com/office/officeart/2018/2/layout/IconLabelList"/>
    <dgm:cxn modelId="{C58826A6-A8CB-43CE-9351-A856A82637A0}" type="presParOf" srcId="{BEF812BC-0847-4C52-A7E5-1D4D5822C3E0}" destId="{86C8D2A6-771B-4BEA-AB6E-5470BB059672}" srcOrd="0" destOrd="0" presId="urn:microsoft.com/office/officeart/2018/2/layout/IconLabelList"/>
    <dgm:cxn modelId="{99D8DE05-C59C-4BB9-9890-84115802BCE6}" type="presParOf" srcId="{BEF812BC-0847-4C52-A7E5-1D4D5822C3E0}" destId="{DB47E7D8-6289-4023-9F09-6D5BD1309684}" srcOrd="1" destOrd="0" presId="urn:microsoft.com/office/officeart/2018/2/layout/IconLabelList"/>
    <dgm:cxn modelId="{E377D629-4722-491E-B4FA-897DF64030FF}" type="presParOf" srcId="{BEF812BC-0847-4C52-A7E5-1D4D5822C3E0}" destId="{C36DA635-0B79-4A3F-8448-BDDEA75FC605}" srcOrd="2" destOrd="0" presId="urn:microsoft.com/office/officeart/2018/2/layout/IconLabel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46F0606-8793-45DF-A442-87299873323B}">
      <dsp:nvSpPr>
        <dsp:cNvPr id="0" name=""/>
        <dsp:cNvSpPr/>
      </dsp:nvSpPr>
      <dsp:spPr>
        <a:xfrm>
          <a:off x="0" y="0"/>
          <a:ext cx="394741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52972B-08FD-42F3-AA4C-20C5F0ED9DA9}">
      <dsp:nvSpPr>
        <dsp:cNvPr id="0" name=""/>
        <dsp:cNvSpPr/>
      </dsp:nvSpPr>
      <dsp:spPr>
        <a:xfrm>
          <a:off x="0" y="0"/>
          <a:ext cx="3947418" cy="1280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b="0" i="0" kern="1200" baseline="0"/>
            <a:t>Artificial intelligence supported brainstorming, content organisation, and improved Artificial intelligence helped in brainstorming, organisation of content and learning productivity was boosted. </a:t>
          </a:r>
          <a:endParaRPr lang="en-US" sz="1600" kern="1200"/>
        </a:p>
      </dsp:txBody>
      <dsp:txXfrm>
        <a:off x="0" y="0"/>
        <a:ext cx="3947418" cy="1280159"/>
      </dsp:txXfrm>
    </dsp:sp>
    <dsp:sp modelId="{625796B3-B700-47B5-A23C-37B217E2795E}">
      <dsp:nvSpPr>
        <dsp:cNvPr id="0" name=""/>
        <dsp:cNvSpPr/>
      </dsp:nvSpPr>
      <dsp:spPr>
        <a:xfrm>
          <a:off x="0" y="1280160"/>
          <a:ext cx="394741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E15B4E-7C32-47B1-ACE8-86B78ACDD8EF}">
      <dsp:nvSpPr>
        <dsp:cNvPr id="0" name=""/>
        <dsp:cNvSpPr/>
      </dsp:nvSpPr>
      <dsp:spPr>
        <a:xfrm>
          <a:off x="0" y="1280159"/>
          <a:ext cx="3947418" cy="1280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b="0" i="0" kern="1200" baseline="0"/>
            <a:t>The use to be checked, critically evaluated and informed human judgment is responsible AI.</a:t>
          </a:r>
          <a:endParaRPr lang="en-US" sz="1600" kern="1200"/>
        </a:p>
      </dsp:txBody>
      <dsp:txXfrm>
        <a:off x="0" y="1280159"/>
        <a:ext cx="3947418" cy="1280159"/>
      </dsp:txXfrm>
    </dsp:sp>
    <dsp:sp modelId="{EA2DF659-030F-42EF-9E64-80C8B419E18E}">
      <dsp:nvSpPr>
        <dsp:cNvPr id="0" name=""/>
        <dsp:cNvSpPr/>
      </dsp:nvSpPr>
      <dsp:spPr>
        <a:xfrm>
          <a:off x="0" y="2560320"/>
          <a:ext cx="394741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F86DDC-5836-4B17-B33C-81F55D2060B6}">
      <dsp:nvSpPr>
        <dsp:cNvPr id="0" name=""/>
        <dsp:cNvSpPr/>
      </dsp:nvSpPr>
      <dsp:spPr>
        <a:xfrm>
          <a:off x="0" y="2560319"/>
          <a:ext cx="3947418" cy="1280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b="0" i="0" kern="1200" baseline="0"/>
            <a:t>Consciousness of AI limitations realized the falsehood, prejudice, and values within the educational procedure (Mukhina et al., 2022). </a:t>
          </a:r>
          <a:endParaRPr lang="en-US" sz="1600" kern="1200"/>
        </a:p>
      </dsp:txBody>
      <dsp:txXfrm>
        <a:off x="0" y="2560319"/>
        <a:ext cx="3947418" cy="1280159"/>
      </dsp:txXfrm>
    </dsp:sp>
    <dsp:sp modelId="{3908F91E-C489-45F4-93B4-E527D68EC3E2}">
      <dsp:nvSpPr>
        <dsp:cNvPr id="0" name=""/>
        <dsp:cNvSpPr/>
      </dsp:nvSpPr>
      <dsp:spPr>
        <a:xfrm>
          <a:off x="0" y="3840480"/>
          <a:ext cx="3947418"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8F2692-1A89-4AD9-8230-ADE91352820A}">
      <dsp:nvSpPr>
        <dsp:cNvPr id="0" name=""/>
        <dsp:cNvSpPr/>
      </dsp:nvSpPr>
      <dsp:spPr>
        <a:xfrm>
          <a:off x="0" y="3840479"/>
          <a:ext cx="3947418" cy="1280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b="0" i="0" kern="1200" baseline="0"/>
            <a:t>Integrating AI support and autonomy in thinking facilitated academic self-confidence and decision-making. </a:t>
          </a:r>
          <a:endParaRPr lang="en-US" sz="1600" kern="1200"/>
        </a:p>
      </dsp:txBody>
      <dsp:txXfrm>
        <a:off x="0" y="3840479"/>
        <a:ext cx="3947418" cy="1280159"/>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898340-73DC-4CA9-870D-8E4EAD7980DA}" type="datetimeFigureOut">
              <a:rPr lang="en-US" smtClean="0"/>
              <a:pPr/>
              <a:t>26-Jun-26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D3301A-F7FA-4E5A-98D3-95811273D649}" type="slidenum">
              <a:rPr lang="en-US" smtClean="0"/>
              <a:pPr/>
              <a:t>‹#›</a:t>
            </a:fld>
            <a:endParaRPr lang="en-US"/>
          </a:p>
        </p:txBody>
      </p:sp>
    </p:spTree>
    <p:extLst>
      <p:ext uri="{BB962C8B-B14F-4D97-AF65-F5344CB8AC3E}">
        <p14:creationId xmlns:p14="http://schemas.microsoft.com/office/powerpoint/2010/main" xmlns="" val="3948125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module has introduced me to helpful digital technologies, which can help me in my academic and future career. During the course, I became confident in working with professional software and online resources in various tasks. My interpersonal, management and problem solving skills were increased. The presentation is my process of learning, the skills that I have mastered and my intention to continue mastering my digital skills.</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2</a:t>
            </a:fld>
            <a:endParaRPr lang="en-US"/>
          </a:p>
        </p:txBody>
      </p:sp>
    </p:spTree>
    <p:extLst>
      <p:ext uri="{BB962C8B-B14F-4D97-AF65-F5344CB8AC3E}">
        <p14:creationId xmlns:p14="http://schemas.microsoft.com/office/powerpoint/2010/main" xmlns="" val="2496319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necessary to note that prior to studying this module, I believed that digital skills were extremely important, but I did not realize their greater importance. During the course, I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that employers are becoming more demanding that graduates should be capable of exhibiting confidence with digital technologies.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3</a:t>
            </a:fld>
            <a:endParaRPr lang="en-US"/>
          </a:p>
        </p:txBody>
      </p:sp>
    </p:spTree>
    <p:extLst>
      <p:ext uri="{BB962C8B-B14F-4D97-AF65-F5344CB8AC3E}">
        <p14:creationId xmlns:p14="http://schemas.microsoft.com/office/powerpoint/2010/main" xmlns="" val="3481406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learned to use Microsoft Office applications and this has helped me to feel comfortable undertaking academic assignments. Microsoft Word enabled me to create professional reports which are properly formatted and organized. The use of </a:t>
            </a:r>
            <a:r>
              <a:rPr lang="en-US" sz="1200" kern="1200" dirty="0" err="1">
                <a:solidFill>
                  <a:schemeClr val="tx1"/>
                </a:solidFill>
                <a:effectLst/>
                <a:latin typeface="+mn-lt"/>
                <a:ea typeface="+mn-ea"/>
                <a:cs typeface="+mn-cs"/>
              </a:rPr>
              <a:t>powerpoint</a:t>
            </a:r>
            <a:r>
              <a:rPr lang="en-US" sz="1200" kern="1200" dirty="0">
                <a:solidFill>
                  <a:schemeClr val="tx1"/>
                </a:solidFill>
                <a:effectLst/>
                <a:latin typeface="+mn-lt"/>
                <a:ea typeface="+mn-ea"/>
                <a:cs typeface="+mn-cs"/>
              </a:rPr>
              <a:t> has given me the ability to present information using the structured presentation.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4</a:t>
            </a:fld>
            <a:endParaRPr lang="en-US"/>
          </a:p>
        </p:txBody>
      </p:sp>
    </p:spTree>
    <p:extLst>
      <p:ext uri="{BB962C8B-B14F-4D97-AF65-F5344CB8AC3E}">
        <p14:creationId xmlns:p14="http://schemas.microsoft.com/office/powerpoint/2010/main" xmlns="" val="2077703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Another problem that was covered in the module and which is one of the most useful is the responsible use of artificial intelligence. I found out that AI can assist with brainstorming, planning and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ideas better. Checking accuracy, identification of possible bias and personal judgment were the most important features of responsible use of AI and helped me to become more self-confident and self-reliant student.</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5</a:t>
            </a:fld>
            <a:endParaRPr lang="en-US"/>
          </a:p>
        </p:txBody>
      </p:sp>
    </p:spTree>
    <p:extLst>
      <p:ext uri="{BB962C8B-B14F-4D97-AF65-F5344CB8AC3E}">
        <p14:creationId xmlns:p14="http://schemas.microsoft.com/office/powerpoint/2010/main" xmlns="" val="2875761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Though I did not have my personal analysis of the JISC Digital Capability, I have learned that I have gained a lot of confidence in digital issues during the module. The practice assisted me in developing communication,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and information management skills. The retrospective about my achievements also allowed me to see the strengths and outline the areas where to work to advance in digitally and professionally developing.</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6</a:t>
            </a:fld>
            <a:endParaRPr lang="en-US"/>
          </a:p>
        </p:txBody>
      </p:sp>
    </p:spTree>
    <p:extLst>
      <p:ext uri="{BB962C8B-B14F-4D97-AF65-F5344CB8AC3E}">
        <p14:creationId xmlns:p14="http://schemas.microsoft.com/office/powerpoint/2010/main" xmlns="" val="87012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Even though I was not able to include personal LinkedIn Learning certificates, I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the need to engage in continuous professional learning. The online learning systems are facilitating the enhancement of skills and developments as far as career development is concerned.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7</a:t>
            </a:fld>
            <a:endParaRPr lang="en-US"/>
          </a:p>
        </p:txBody>
      </p:sp>
    </p:spTree>
    <p:extLst>
      <p:ext uri="{BB962C8B-B14F-4D97-AF65-F5344CB8AC3E}">
        <p14:creationId xmlns:p14="http://schemas.microsoft.com/office/powerpoint/2010/main" xmlns="" val="1694362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did not have a personal assessment of Excel, but the module helped me to gain knowledge of spreadsheet applications. I was informed of formulas, sorting, filtering and chart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data effectively. These practical skills made me more self-confident in handling information and making data-driven decisions which are accurate and which can be applied both to my academic work, and in my future working activities.</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8</a:t>
            </a:fld>
            <a:endParaRPr lang="en-US"/>
          </a:p>
        </p:txBody>
      </p:sp>
    </p:spTree>
    <p:extLst>
      <p:ext uri="{BB962C8B-B14F-4D97-AF65-F5344CB8AC3E}">
        <p14:creationId xmlns:p14="http://schemas.microsoft.com/office/powerpoint/2010/main" xmlns="" val="3914572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module, I applied the new gained digital skills to various academic activities. Microsoft Word assisted me in creating a better report and PowerPoint assisted me in creating a better presentation. The online communication platforms were useful in collaboration with classmates and lecturers.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9</a:t>
            </a:fld>
            <a:endParaRPr lang="en-US"/>
          </a:p>
        </p:txBody>
      </p:sp>
    </p:spTree>
    <p:extLst>
      <p:ext uri="{BB962C8B-B14F-4D97-AF65-F5344CB8AC3E}">
        <p14:creationId xmlns:p14="http://schemas.microsoft.com/office/powerpoint/2010/main" xmlns="" val="1490175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knowledge which has been gained during this module will be applicable in the studies and in work. Graduates who are sure that they have mastered the use of digital technologies, who are professionals in communication and who can find possible solutions to the issues in the workplace.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10</a:t>
            </a:fld>
            <a:endParaRPr lang="en-US"/>
          </a:p>
        </p:txBody>
      </p:sp>
    </p:spTree>
    <p:extLst>
      <p:ext uri="{BB962C8B-B14F-4D97-AF65-F5344CB8AC3E}">
        <p14:creationId xmlns:p14="http://schemas.microsoft.com/office/powerpoint/2010/main" xmlns="" val="435830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Having thought of this module has enabled me to establish a plan of action on what I need to do to improve in future. I will also ensure that I use the Microsoft office applications on a regular basis, and I will also ensure that I undertake other online learning opportunities where possible. I shall also improve on my knowledge on artificial intelligence by playing the role of responsibility and criticality in its application.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11</a:t>
            </a:fld>
            <a:endParaRPr lang="en-US"/>
          </a:p>
        </p:txBody>
      </p:sp>
    </p:spTree>
    <p:extLst>
      <p:ext uri="{BB962C8B-B14F-4D97-AF65-F5344CB8AC3E}">
        <p14:creationId xmlns:p14="http://schemas.microsoft.com/office/powerpoint/2010/main" xmlns="" val="3339368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was not confident with the use of a few digital applications at the start of the module as they were new to me. The evaluation of my progress helped me to see my accomplishments and aspects that need additional work. </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12</a:t>
            </a:fld>
            <a:endParaRPr lang="en-US"/>
          </a:p>
        </p:txBody>
      </p:sp>
    </p:spTree>
    <p:extLst>
      <p:ext uri="{BB962C8B-B14F-4D97-AF65-F5344CB8AC3E}">
        <p14:creationId xmlns:p14="http://schemas.microsoft.com/office/powerpoint/2010/main" xmlns="" val="1731958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general, this module has changed my perception of digital technologies in learning and working. I acquired and </a:t>
            </a:r>
            <a:r>
              <a:rPr lang="en-US" sz="1200" kern="1200" dirty="0" err="1">
                <a:solidFill>
                  <a:schemeClr val="tx1"/>
                </a:solidFill>
                <a:effectLst/>
                <a:latin typeface="+mn-lt"/>
                <a:ea typeface="+mn-ea"/>
                <a:cs typeface="+mn-cs"/>
              </a:rPr>
              <a:t>practised</a:t>
            </a:r>
            <a:r>
              <a:rPr lang="en-US" sz="1200" kern="1200" dirty="0">
                <a:solidFill>
                  <a:schemeClr val="tx1"/>
                </a:solidFill>
                <a:effectLst/>
                <a:latin typeface="+mn-lt"/>
                <a:ea typeface="+mn-ea"/>
                <a:cs typeface="+mn-cs"/>
              </a:rPr>
              <a:t> skills and this boosted my communication,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confidence in studying. Now I realize that digital learning is a continuous process and I am more able to apply these skills in my studying and working process in future.</a:t>
            </a:r>
          </a:p>
          <a:p>
            <a:endParaRPr lang="en-US" dirty="0"/>
          </a:p>
        </p:txBody>
      </p:sp>
      <p:sp>
        <p:nvSpPr>
          <p:cNvPr id="4" name="Slide Number Placeholder 3"/>
          <p:cNvSpPr>
            <a:spLocks noGrp="1"/>
          </p:cNvSpPr>
          <p:nvPr>
            <p:ph type="sldNum" sz="quarter" idx="5"/>
          </p:nvPr>
        </p:nvSpPr>
        <p:spPr/>
        <p:txBody>
          <a:bodyPr/>
          <a:lstStyle/>
          <a:p>
            <a:fld id="{0BD3301A-F7FA-4E5A-98D3-95811273D649}" type="slidenum">
              <a:rPr lang="en-US" smtClean="0"/>
              <a:pPr/>
              <a:t>13</a:t>
            </a:fld>
            <a:endParaRPr lang="en-US"/>
          </a:p>
        </p:txBody>
      </p:sp>
    </p:spTree>
    <p:extLst>
      <p:ext uri="{BB962C8B-B14F-4D97-AF65-F5344CB8AC3E}">
        <p14:creationId xmlns:p14="http://schemas.microsoft.com/office/powerpoint/2010/main" xmlns="" val="3977104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9019F9-DFB5-485E-A947-1F4BAEF51718}" type="datetimeFigureOut">
              <a:rPr lang="en-US" smtClean="0"/>
              <a:pPr/>
              <a:t>26-Jun-26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414940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9019F9-DFB5-485E-A947-1F4BAEF51718}" type="datetimeFigureOut">
              <a:rPr lang="en-US" smtClean="0"/>
              <a:pPr/>
              <a:t>26-Jun-26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2786922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9019F9-DFB5-485E-A947-1F4BAEF51718}" type="datetimeFigureOut">
              <a:rPr lang="en-US" smtClean="0"/>
              <a:pPr/>
              <a:t>26-Jun-26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113039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D9019F9-DFB5-485E-A947-1F4BAEF51718}" type="datetimeFigureOut">
              <a:rPr lang="en-US" smtClean="0"/>
              <a:pPr/>
              <a:t>26-Jun-26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2856225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D9019F9-DFB5-485E-A947-1F4BAEF51718}" type="datetimeFigureOut">
              <a:rPr lang="en-US" smtClean="0"/>
              <a:pPr/>
              <a:t>26-Jun-26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3812305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D9019F9-DFB5-485E-A947-1F4BAEF51718}" type="datetimeFigureOut">
              <a:rPr lang="en-US" smtClean="0"/>
              <a:pPr/>
              <a:t>26-Jun-26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2389270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D9019F9-DFB5-485E-A947-1F4BAEF51718}" type="datetimeFigureOut">
              <a:rPr lang="en-US" smtClean="0"/>
              <a:pPr/>
              <a:t>26-Jun-26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1783687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D9019F9-DFB5-485E-A947-1F4BAEF51718}" type="datetimeFigureOut">
              <a:rPr lang="en-US" smtClean="0"/>
              <a:pPr/>
              <a:t>26-Jun-26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4112871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D9019F9-DFB5-485E-A947-1F4BAEF51718}" type="datetimeFigureOut">
              <a:rPr lang="en-US" smtClean="0"/>
              <a:pPr/>
              <a:t>26-Jun-26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3955477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9019F9-DFB5-485E-A947-1F4BAEF51718}" type="datetimeFigureOut">
              <a:rPr lang="en-US" smtClean="0"/>
              <a:pPr/>
              <a:t>26-Jun-26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1978941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9019F9-DFB5-485E-A947-1F4BAEF51718}" type="datetimeFigureOut">
              <a:rPr lang="en-US" smtClean="0"/>
              <a:pPr/>
              <a:t>26-Jun-26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533824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9ECD3E-2C03-56E8-BA1E-D090A5C7D189}"/>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xmlns="" id="{A014052B-D8B0-3F41-A494-84137D90F7B9}"/>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172718C-C58A-C0A7-030F-80AE2D7110AF}"/>
              </a:ext>
            </a:extLst>
          </p:cNvPr>
          <p:cNvSpPr>
            <a:spLocks noGrp="1"/>
          </p:cNvSpPr>
          <p:nvPr>
            <p:ph type="dt" sz="half" idx="10"/>
          </p:nvPr>
        </p:nvSpPr>
        <p:spPr/>
        <p:txBody>
          <a:bodyPr/>
          <a:lstStyle/>
          <a:p>
            <a:fld id="{8D9019F9-DFB5-485E-A947-1F4BAEF51718}" type="datetimeFigureOut">
              <a:rPr lang="en-US" smtClean="0"/>
              <a:pPr/>
              <a:t>26-Jun-26</a:t>
            </a:fld>
            <a:endParaRPr lang="en-US"/>
          </a:p>
        </p:txBody>
      </p:sp>
      <p:sp>
        <p:nvSpPr>
          <p:cNvPr id="5" name="Footer Placeholder 4">
            <a:extLst>
              <a:ext uri="{FF2B5EF4-FFF2-40B4-BE49-F238E27FC236}">
                <a16:creationId xmlns:a16="http://schemas.microsoft.com/office/drawing/2014/main" xmlns="" id="{E53B36A3-1951-C838-84D7-154FE47F90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ADBD639-21A3-6F47-A06E-7C741B9E4A7E}"/>
              </a:ext>
            </a:extLst>
          </p:cNvPr>
          <p:cNvSpPr>
            <a:spLocks noGrp="1"/>
          </p:cNvSpPr>
          <p:nvPr>
            <p:ph type="sldNum" sz="quarter" idx="12"/>
          </p:nvPr>
        </p:nvSpPr>
        <p:spPr/>
        <p:txBody>
          <a:body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1801879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D9019F9-DFB5-485E-A947-1F4BAEF51718}" type="datetimeFigureOut">
              <a:rPr lang="en-US" smtClean="0"/>
              <a:pPr/>
              <a:t>26-Jun-26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E1E8B4F1-683E-458D-8E6D-A664843396BD}" type="slidenum">
              <a:rPr lang="en-US" smtClean="0"/>
              <a:pPr/>
              <a:t>‹#›</a:t>
            </a:fld>
            <a:endParaRPr lang="en-US"/>
          </a:p>
        </p:txBody>
      </p:sp>
    </p:spTree>
    <p:extLst>
      <p:ext uri="{BB962C8B-B14F-4D97-AF65-F5344CB8AC3E}">
        <p14:creationId xmlns:p14="http://schemas.microsoft.com/office/powerpoint/2010/main" xmlns="" val="144490121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pn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xmlns="" id="{C162DF2A-64D1-4AA9-BA42-8A4063EADE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xmlns="" id="{5D7C1373-63AF-4A75-909E-990E053566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6" name="Rectangle 15">
            <a:extLst>
              <a:ext uri="{FF2B5EF4-FFF2-40B4-BE49-F238E27FC236}">
                <a16:creationId xmlns:a16="http://schemas.microsoft.com/office/drawing/2014/main" xmlns="" id="{90EB472E-7CA6-4C2D-81E9-CD39A44F0B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xmlns="" id="{AE0A0486-F672-4FEF-A0A9-E6C3B7E3A5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3289875"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4689BC21-5566-4B70-91EA-44B4299CB3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11870" y="761999"/>
            <a:ext cx="8790301"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TextBox 6">
            <a:extLst>
              <a:ext uri="{FF2B5EF4-FFF2-40B4-BE49-F238E27FC236}">
                <a16:creationId xmlns:a16="http://schemas.microsoft.com/office/drawing/2014/main" xmlns="" id="{C431B532-6DA1-8370-7366-25C26F68A130}"/>
              </a:ext>
            </a:extLst>
          </p:cNvPr>
          <p:cNvSpPr txBox="1"/>
          <p:nvPr/>
        </p:nvSpPr>
        <p:spPr>
          <a:xfrm>
            <a:off x="3722622" y="1298448"/>
            <a:ext cx="7187529" cy="2951819"/>
          </a:xfrm>
          <a:prstGeom prst="rect">
            <a:avLst/>
          </a:prstGeom>
        </p:spPr>
        <p:txBody>
          <a:bodyPr vert="horz" lIns="91440" tIns="45720" rIns="91440" bIns="45720" rtlCol="0" anchor="b">
            <a:normAutofit/>
          </a:bodyPr>
          <a:lstStyle/>
          <a:p>
            <a:pPr marL="0" marR="0" defTabSz="914400">
              <a:lnSpc>
                <a:spcPct val="90000"/>
              </a:lnSpc>
              <a:spcBef>
                <a:spcPct val="0"/>
              </a:spcBef>
              <a:spcAft>
                <a:spcPts val="800"/>
              </a:spcAft>
            </a:pPr>
            <a:r>
              <a:rPr lang="en-US" sz="4500" b="1" spc="-100" dirty="0">
                <a:solidFill>
                  <a:srgbClr val="FFFFFF"/>
                </a:solidFill>
                <a:effectLst/>
                <a:latin typeface="+mj-lt"/>
                <a:ea typeface="+mj-ea"/>
                <a:cs typeface="+mj-cs"/>
              </a:rPr>
              <a:t>REFLECTIVE PRESENTATION ON DIGITAL SKILLS DEVELOPMENT AND PROFESSIONAL GROWTH</a:t>
            </a:r>
            <a:endParaRPr lang="en-US" sz="4500" spc="-100" dirty="0">
              <a:solidFill>
                <a:srgbClr val="FFFFFF"/>
              </a:solidFill>
              <a:effectLst/>
              <a:latin typeface="+mj-lt"/>
              <a:ea typeface="+mj-ea"/>
              <a:cs typeface="+mj-cs"/>
            </a:endParaRPr>
          </a:p>
        </p:txBody>
      </p:sp>
      <p:sp>
        <p:nvSpPr>
          <p:cNvPr id="22" name="Rectangle 21">
            <a:extLst>
              <a:ext uri="{FF2B5EF4-FFF2-40B4-BE49-F238E27FC236}">
                <a16:creationId xmlns:a16="http://schemas.microsoft.com/office/drawing/2014/main" xmlns="" id="{7F1FCE6A-97BC-41EB-809A-50936E0F94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00889" y="4684418"/>
            <a:ext cx="880128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TextBox 8"/>
          <p:cNvSpPr txBox="1"/>
          <p:nvPr/>
        </p:nvSpPr>
        <p:spPr>
          <a:xfrm>
            <a:off x="185738" y="1300163"/>
            <a:ext cx="3014662" cy="646331"/>
          </a:xfrm>
          <a:prstGeom prst="rect">
            <a:avLst/>
          </a:prstGeom>
          <a:noFill/>
        </p:spPr>
        <p:txBody>
          <a:bodyPr wrap="square" rtlCol="0">
            <a:spAutoFit/>
          </a:bodyPr>
          <a:lstStyle/>
          <a:p>
            <a:r>
              <a:rPr lang="en-GB" b="1" dirty="0" smtClean="0">
                <a:latin typeface="Arial" pitchFamily="34" charset="0"/>
                <a:cs typeface="Arial" pitchFamily="34" charset="0"/>
              </a:rPr>
              <a:t>NAME- GABRIEL ZOITA</a:t>
            </a:r>
            <a:br>
              <a:rPr lang="en-GB" b="1" dirty="0" smtClean="0">
                <a:latin typeface="Arial" pitchFamily="34" charset="0"/>
                <a:cs typeface="Arial" pitchFamily="34" charset="0"/>
              </a:rPr>
            </a:br>
            <a:r>
              <a:rPr lang="en-GB" b="1" dirty="0" smtClean="0">
                <a:latin typeface="Arial" pitchFamily="34" charset="0"/>
                <a:cs typeface="Arial" pitchFamily="34" charset="0"/>
              </a:rPr>
              <a:t>ID-2330865</a:t>
            </a:r>
            <a:endParaRPr lang="en-US" b="1" dirty="0">
              <a:latin typeface="Arial" pitchFamily="34" charset="0"/>
              <a:cs typeface="Arial" pitchFamily="34" charset="0"/>
            </a:endParaRPr>
          </a:p>
        </p:txBody>
      </p:sp>
    </p:spTree>
    <p:extLst>
      <p:ext uri="{BB962C8B-B14F-4D97-AF65-F5344CB8AC3E}">
        <p14:creationId xmlns:p14="http://schemas.microsoft.com/office/powerpoint/2010/main" xmlns="" val="213723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B86EEAC6-011F-4499-ACFF-2FDC742DB0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xmlns="" id="{6970F14D-B6E6-40EA-96B4-4E18D0CF9D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0" name="Rectangle 19">
            <a:extLst>
              <a:ext uri="{FF2B5EF4-FFF2-40B4-BE49-F238E27FC236}">
                <a16:creationId xmlns:a16="http://schemas.microsoft.com/office/drawing/2014/main" xmlns="" id="{DCCCDCCF-DDE7-4FF9-BA8E-DFD3AC93A6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Learning Concept with Student Using Laptop and Virtual Icons  Glowing on Dark Background Stock Illustration - Illustration of youth,  online: 390256505">
            <a:extLst>
              <a:ext uri="{FF2B5EF4-FFF2-40B4-BE49-F238E27FC236}">
                <a16:creationId xmlns:a16="http://schemas.microsoft.com/office/drawing/2014/main" xmlns="" id="{8F14BF2E-8ABE-B3C5-FACE-5F82AE3F839A}"/>
              </a:ext>
            </a:extLst>
          </p:cNvPr>
          <p:cNvPicPr>
            <a:picLocks noChangeAspect="1"/>
          </p:cNvPicPr>
          <p:nvPr/>
        </p:nvPicPr>
        <p:blipFill>
          <a:blip r:embed="rId3" cstate="print">
            <a:extLst>
              <a:ext uri="{28A0092B-C50C-407E-A947-70E740481C1C}">
                <a14:useLocalDpi xmlns:a14="http://schemas.microsoft.com/office/drawing/2010/main" xmlns="" val="0"/>
              </a:ext>
            </a:extLst>
          </a:blip>
          <a:srcRect r="2248" b="1"/>
          <a:stretch>
            <a:fillRect/>
          </a:stretch>
        </p:blipFill>
        <p:spPr bwMode="auto">
          <a:xfrm>
            <a:off x="20" y="1"/>
            <a:ext cx="12188932" cy="6858000"/>
          </a:xfrm>
          <a:prstGeom prst="rect">
            <a:avLst/>
          </a:prstGeom>
          <a:noFill/>
        </p:spPr>
      </p:pic>
      <p:sp>
        <p:nvSpPr>
          <p:cNvPr id="15" name="Rectangle 14">
            <a:extLst>
              <a:ext uri="{FF2B5EF4-FFF2-40B4-BE49-F238E27FC236}">
                <a16:creationId xmlns:a16="http://schemas.microsoft.com/office/drawing/2014/main" xmlns="" id="{C2352FE0-ACFA-479E-A574-CED1C035D3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49DD52C2-F59B-200E-DA67-7929CF80489E}"/>
              </a:ext>
            </a:extLst>
          </p:cNvPr>
          <p:cNvSpPr>
            <a:spLocks noGrp="1"/>
          </p:cNvSpPr>
          <p:nvPr>
            <p:ph type="title"/>
          </p:nvPr>
        </p:nvSpPr>
        <p:spPr>
          <a:xfrm>
            <a:off x="252919" y="1123837"/>
            <a:ext cx="2947482" cy="4601183"/>
          </a:xfrm>
        </p:spPr>
        <p:txBody>
          <a:bodyPr vert="horz" lIns="91440" tIns="45720" rIns="91440" bIns="45720" rtlCol="0" anchor="ctr">
            <a:normAutofit/>
          </a:bodyPr>
          <a:lstStyle/>
          <a:p>
            <a:pPr marR="0"/>
            <a:r>
              <a:rPr lang="en-US" b="1" i="0" u="none" strike="noStrike" dirty="0"/>
              <a:t>Introduction to My Digital Skills Journey</a:t>
            </a:r>
          </a:p>
        </p:txBody>
      </p:sp>
      <p:sp>
        <p:nvSpPr>
          <p:cNvPr id="17" name="Rectangle 16">
            <a:extLst>
              <a:ext uri="{FF2B5EF4-FFF2-40B4-BE49-F238E27FC236}">
                <a16:creationId xmlns:a16="http://schemas.microsoft.com/office/drawing/2014/main" xmlns="" id="{401F5979-1992-492E-ABBD-62EBC1016C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a:extLst>
              <a:ext uri="{FF2B5EF4-FFF2-40B4-BE49-F238E27FC236}">
                <a16:creationId xmlns:a16="http://schemas.microsoft.com/office/drawing/2014/main" xmlns="" id="{2DA6B0A6-447C-CDCE-2F35-7E60F3E1B9EC}"/>
              </a:ext>
            </a:extLst>
          </p:cNvPr>
          <p:cNvSpPr>
            <a:spLocks noGrp="1"/>
          </p:cNvSpPr>
          <p:nvPr>
            <p:ph type="body" idx="1"/>
          </p:nvPr>
        </p:nvSpPr>
        <p:spPr>
          <a:xfrm>
            <a:off x="3869268" y="864108"/>
            <a:ext cx="7315200" cy="5120640"/>
          </a:xfrm>
        </p:spPr>
        <p:txBody>
          <a:bodyPr vert="horz" lIns="91440" tIns="45720" rIns="91440" bIns="45720" rtlCol="0" anchor="ctr">
            <a:normAutofit/>
          </a:bodyPr>
          <a:lstStyle/>
          <a:p>
            <a:pPr marR="0" lvl="0"/>
            <a:r>
              <a:rPr lang="en-US" b="0" i="0" u="none" strike="noStrike" baseline="0"/>
              <a:t>I have also developed a sense of self-assurance in this module that I am able to succeed academically with the use of the required digital technologies.</a:t>
            </a:r>
          </a:p>
          <a:p>
            <a:pPr marR="0" lvl="0"/>
            <a:r>
              <a:rPr lang="en-US" b="0" i="0" u="none" strike="noStrike" baseline="0"/>
              <a:t>Prominently, I have acquired hands-on experience on how to use the Microsoft Office and collaborate online. </a:t>
            </a:r>
          </a:p>
          <a:p>
            <a:pPr marR="0" lvl="0"/>
            <a:r>
              <a:rPr lang="en-US" b="0" i="0" u="none" strike="noStrike" baseline="0"/>
              <a:t>On-line learning skills increased organisation, communication, problem-solving and academic confidence. </a:t>
            </a:r>
          </a:p>
          <a:p>
            <a:pPr marR="0" lvl="0"/>
            <a:r>
              <a:rPr lang="en-US" b="0" i="0" u="none" strike="noStrike" baseline="0"/>
              <a:t>This presentation is a learning experience and an intention to acquire digital skills. </a:t>
            </a:r>
          </a:p>
        </p:txBody>
      </p:sp>
      <p:sp>
        <p:nvSpPr>
          <p:cNvPr id="19" name="Rectangle 18">
            <a:extLst>
              <a:ext uri="{FF2B5EF4-FFF2-40B4-BE49-F238E27FC236}">
                <a16:creationId xmlns:a16="http://schemas.microsoft.com/office/drawing/2014/main" xmlns="" id="{377CB93F-A0E2-4BBE-B2FC-E93932C7E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xmlns="" val="810705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EE9F5D7F-1BBC-4096-ADA7-AA9C9E4D28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06D370DD-716B-4528-B475-331F84CEA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4C25FD8F-3713-7893-C082-2FCEE4B79C32}"/>
              </a:ext>
            </a:extLst>
          </p:cNvPr>
          <p:cNvSpPr>
            <a:spLocks noGrp="1"/>
          </p:cNvSpPr>
          <p:nvPr>
            <p:ph type="title"/>
          </p:nvPr>
        </p:nvSpPr>
        <p:spPr>
          <a:xfrm>
            <a:off x="289248" y="1123837"/>
            <a:ext cx="6451110" cy="1255469"/>
          </a:xfrm>
        </p:spPr>
        <p:txBody>
          <a:bodyPr vert="horz" lIns="91440" tIns="45720" rIns="91440" bIns="45720" rtlCol="0" anchor="ctr">
            <a:normAutofit/>
          </a:bodyPr>
          <a:lstStyle/>
          <a:p>
            <a:pPr marR="0"/>
            <a:r>
              <a:rPr lang="en-US" b="1" i="0" u="none" strike="noStrike"/>
              <a:t>Understanding the Importance of Digital Skills</a:t>
            </a:r>
          </a:p>
        </p:txBody>
      </p:sp>
      <p:sp>
        <p:nvSpPr>
          <p:cNvPr id="3" name="Text Placeholder 2">
            <a:extLst>
              <a:ext uri="{FF2B5EF4-FFF2-40B4-BE49-F238E27FC236}">
                <a16:creationId xmlns:a16="http://schemas.microsoft.com/office/drawing/2014/main" xmlns="" id="{56E1A5AF-AB6B-DA9D-AB27-21C3CE819BAC}"/>
              </a:ext>
            </a:extLst>
          </p:cNvPr>
          <p:cNvSpPr>
            <a:spLocks noGrp="1"/>
          </p:cNvSpPr>
          <p:nvPr>
            <p:ph type="body" idx="1"/>
          </p:nvPr>
        </p:nvSpPr>
        <p:spPr>
          <a:xfrm>
            <a:off x="289248" y="2510395"/>
            <a:ext cx="6451109" cy="3274586"/>
          </a:xfrm>
        </p:spPr>
        <p:txBody>
          <a:bodyPr vert="horz" lIns="91440" tIns="45720" rIns="91440" bIns="45720" rtlCol="0" anchor="t">
            <a:normAutofit/>
          </a:bodyPr>
          <a:lstStyle/>
          <a:p>
            <a:pPr marR="0" lvl="0"/>
            <a:r>
              <a:rPr lang="en-US" sz="1900" b="0" i="0" u="none" strike="noStrike" baseline="0">
                <a:solidFill>
                  <a:srgbClr val="FFFFFF"/>
                </a:solidFill>
              </a:rPr>
              <a:t>Digital skills help to make communication, collaboration, management and productivity in the workplace effective. </a:t>
            </a:r>
          </a:p>
          <a:p>
            <a:pPr marR="0" lvl="0"/>
            <a:r>
              <a:rPr lang="en-US" sz="1900" b="0" i="0" u="none" strike="noStrike" baseline="0">
                <a:solidFill>
                  <a:srgbClr val="FFFFFF"/>
                </a:solidFill>
              </a:rPr>
              <a:t>Digital confidence develops a resilience in the changing technologies and professional needs (Chemli, Toanoglou and Roman, 2024). </a:t>
            </a:r>
          </a:p>
          <a:p>
            <a:pPr marR="0" lvl="0"/>
            <a:r>
              <a:rPr lang="en-US" sz="1900" b="0" i="0" u="none" strike="noStrike" baseline="0">
                <a:solidFill>
                  <a:srgbClr val="FFFFFF"/>
                </a:solidFill>
              </a:rPr>
              <a:t>Good digital skills: Good digital skills help improve academic performance by researching, presenting and working in a group. </a:t>
            </a:r>
          </a:p>
          <a:p>
            <a:pPr marR="0" lvl="0"/>
            <a:r>
              <a:rPr lang="en-US" sz="1900" b="0" i="0" u="none" strike="noStrike" baseline="0">
                <a:solidFill>
                  <a:srgbClr val="FFFFFF"/>
                </a:solidFill>
              </a:rPr>
              <a:t>These transferrable skills promote career development, lifelong learning and professional development. </a:t>
            </a:r>
          </a:p>
        </p:txBody>
      </p:sp>
      <p:pic>
        <p:nvPicPr>
          <p:cNvPr id="4" name="Picture 3" descr="Enterprise Digital Management Efficiency under Cloud Computing and Big Data">
            <a:extLst>
              <a:ext uri="{FF2B5EF4-FFF2-40B4-BE49-F238E27FC236}">
                <a16:creationId xmlns:a16="http://schemas.microsoft.com/office/drawing/2014/main" xmlns="" id="{112FCE9B-EE1B-DA0D-0D18-78A8496046D0}"/>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7552944" y="1917686"/>
            <a:ext cx="3778286" cy="3013183"/>
          </a:xfrm>
          <a:prstGeom prst="rect">
            <a:avLst/>
          </a:prstGeom>
          <a:noFill/>
        </p:spPr>
      </p:pic>
      <p:sp>
        <p:nvSpPr>
          <p:cNvPr id="17" name="Rectangle 16">
            <a:extLst>
              <a:ext uri="{FF2B5EF4-FFF2-40B4-BE49-F238E27FC236}">
                <a16:creationId xmlns:a16="http://schemas.microsoft.com/office/drawing/2014/main" xmlns="" id="{E79D076F-656A-4CD9-83AD-AF8F4B28C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xmlns="" val="2862627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B5DC95B7-2A72-483B-BA19-2BE7512055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1C822AFE-7E96-4A51-9E55-FCAEACD213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2F5C569-F5BB-251D-6BBB-092563E87F68}"/>
              </a:ext>
            </a:extLst>
          </p:cNvPr>
          <p:cNvSpPr>
            <a:spLocks noGrp="1"/>
          </p:cNvSpPr>
          <p:nvPr>
            <p:ph type="title"/>
          </p:nvPr>
        </p:nvSpPr>
        <p:spPr>
          <a:xfrm>
            <a:off x="8161390" y="1079770"/>
            <a:ext cx="3654857" cy="1527244"/>
          </a:xfrm>
        </p:spPr>
        <p:txBody>
          <a:bodyPr vert="horz" lIns="91440" tIns="45720" rIns="91440" bIns="45720" rtlCol="0" anchor="ctr">
            <a:normAutofit/>
          </a:bodyPr>
          <a:lstStyle/>
          <a:p>
            <a:pPr marR="0"/>
            <a:r>
              <a:rPr lang="en-US" sz="3200" b="1" i="0" u="none" strike="noStrike"/>
              <a:t>Developing Microsoft Office Skills</a:t>
            </a:r>
          </a:p>
        </p:txBody>
      </p:sp>
      <p:sp>
        <p:nvSpPr>
          <p:cNvPr id="17" name="Rectangle 16">
            <a:extLst>
              <a:ext uri="{FF2B5EF4-FFF2-40B4-BE49-F238E27FC236}">
                <a16:creationId xmlns:a16="http://schemas.microsoft.com/office/drawing/2014/main" xmlns="" id="{9169EA61-C175-4B7E-807B-58199DEA7F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descr="Microsoft Office 365 Stock Illustrations – 84 Microsoft Office 365 Stock  Illustrations, Vectors &amp; Clipart - Dreamstime">
            <a:extLst>
              <a:ext uri="{FF2B5EF4-FFF2-40B4-BE49-F238E27FC236}">
                <a16:creationId xmlns:a16="http://schemas.microsoft.com/office/drawing/2014/main" xmlns="" id="{A7BE0EDB-223A-3B1F-1ACB-63391AD1158B}"/>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1450339" y="757325"/>
            <a:ext cx="5329325" cy="5329325"/>
          </a:xfrm>
          <a:prstGeom prst="rect">
            <a:avLst/>
          </a:prstGeom>
          <a:noFill/>
        </p:spPr>
      </p:pic>
      <p:sp>
        <p:nvSpPr>
          <p:cNvPr id="3" name="Text Placeholder 2">
            <a:extLst>
              <a:ext uri="{FF2B5EF4-FFF2-40B4-BE49-F238E27FC236}">
                <a16:creationId xmlns:a16="http://schemas.microsoft.com/office/drawing/2014/main" xmlns="" id="{F3B53ADD-3211-3443-1896-9E1BFE70C60D}"/>
              </a:ext>
            </a:extLst>
          </p:cNvPr>
          <p:cNvSpPr>
            <a:spLocks noGrp="1"/>
          </p:cNvSpPr>
          <p:nvPr>
            <p:ph type="body" idx="1"/>
          </p:nvPr>
        </p:nvSpPr>
        <p:spPr>
          <a:xfrm>
            <a:off x="8161390" y="2607014"/>
            <a:ext cx="3654857" cy="3157903"/>
          </a:xfrm>
        </p:spPr>
        <p:txBody>
          <a:bodyPr vert="horz" lIns="91440" tIns="45720" rIns="91440" bIns="45720" rtlCol="0" anchor="t">
            <a:normAutofit/>
          </a:bodyPr>
          <a:lstStyle/>
          <a:p>
            <a:pPr marR="0" lvl="0"/>
            <a:r>
              <a:rPr lang="en-US" sz="1200" b="0" i="0" u="none" strike="noStrike" baseline="0">
                <a:solidFill>
                  <a:srgbClr val="FFFFFF"/>
                </a:solidFill>
              </a:rPr>
              <a:t>Microsoft word made it easy to produce professional documents, as it possessed a well-organized formatting and structure. </a:t>
            </a:r>
          </a:p>
          <a:p>
            <a:pPr marR="0" lvl="0"/>
            <a:r>
              <a:rPr lang="en-US" sz="1200" b="0" i="0" u="none" strike="noStrike" baseline="0">
                <a:solidFill>
                  <a:srgbClr val="FFFFFF"/>
                </a:solidFill>
              </a:rPr>
              <a:t>PowerPoint enhanced the creation of presentations that had simple layouts, graphics and effective communication tools (Basilotta-Gomez-Pablos et al., 2022). </a:t>
            </a:r>
          </a:p>
          <a:p>
            <a:pPr marR="0" lvl="0"/>
            <a:r>
              <a:rPr lang="en-US" sz="1200" b="0" i="0" u="none" strike="noStrike" baseline="0">
                <a:solidFill>
                  <a:srgbClr val="FFFFFF"/>
                </a:solidFill>
              </a:rPr>
              <a:t>The spreadsheet unveiled some of the abilities in Excel that assists in computing, graph and straightforward data analysis of organizations. </a:t>
            </a:r>
          </a:p>
          <a:p>
            <a:pPr marR="0" lvl="0"/>
            <a:r>
              <a:rPr lang="en-US" sz="1200" b="0" i="0" u="none" strike="noStrike" baseline="0">
                <a:solidFill>
                  <a:srgbClr val="FFFFFF"/>
                </a:solidFill>
              </a:rPr>
              <a:t>Outlook and Teams improved the schedule and communication, as well as teamwork and schoolwork. </a:t>
            </a:r>
          </a:p>
        </p:txBody>
      </p:sp>
    </p:spTree>
    <p:extLst>
      <p:ext uri="{BB962C8B-B14F-4D97-AF65-F5344CB8AC3E}">
        <p14:creationId xmlns:p14="http://schemas.microsoft.com/office/powerpoint/2010/main" xmlns="" val="1889631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86EEAC6-011F-4499-ACFF-2FDC742DB0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6970F14D-B6E6-40EA-96B4-4E18D0CF9D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DADC4F84-175A-4AB1-916C-1E5796E1E0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uman and Robot Hands Touching with AI Symbol Represents Future Innovation  Stock Photo - Image of cyberspace, coding: 370925106">
            <a:extLst>
              <a:ext uri="{FF2B5EF4-FFF2-40B4-BE49-F238E27FC236}">
                <a16:creationId xmlns:a16="http://schemas.microsoft.com/office/drawing/2014/main" xmlns="" id="{F89D56ED-28FC-90B9-3ACD-8917C5F702B3}"/>
              </a:ext>
            </a:extLst>
          </p:cNvPr>
          <p:cNvPicPr>
            <a:picLocks noChangeAspect="1"/>
          </p:cNvPicPr>
          <p:nvPr/>
        </p:nvPicPr>
        <p:blipFill>
          <a:blip r:embed="rId3" cstate="print">
            <a:alphaModFix amt="25000"/>
            <a:extLst>
              <a:ext uri="{28A0092B-C50C-407E-A947-70E740481C1C}">
                <a14:useLocalDpi xmlns:a14="http://schemas.microsoft.com/office/drawing/2010/main" xmlns="" val="0"/>
              </a:ext>
            </a:extLst>
          </a:blip>
          <a:srcRect/>
          <a:stretch>
            <a:fillRect/>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xmlns="" id="{B8801A52-E48D-B60B-BDB5-EA624064FB61}"/>
              </a:ext>
            </a:extLst>
          </p:cNvPr>
          <p:cNvSpPr>
            <a:spLocks noGrp="1"/>
          </p:cNvSpPr>
          <p:nvPr>
            <p:ph type="title"/>
          </p:nvPr>
        </p:nvSpPr>
        <p:spPr>
          <a:xfrm>
            <a:off x="514350" y="864108"/>
            <a:ext cx="6367940" cy="5120639"/>
          </a:xfrm>
        </p:spPr>
        <p:txBody>
          <a:bodyPr vert="horz" lIns="91440" tIns="45720" rIns="91440" bIns="45720" rtlCol="0" anchor="ctr">
            <a:normAutofit/>
          </a:bodyPr>
          <a:lstStyle/>
          <a:p>
            <a:pPr marR="0"/>
            <a:r>
              <a:rPr lang="en-US" sz="7200" b="1" i="0" u="none" strike="noStrike">
                <a:ln w="15875">
                  <a:solidFill>
                    <a:srgbClr val="FFFFFF"/>
                  </a:solidFill>
                </a:ln>
                <a:noFill/>
              </a:rPr>
              <a:t>Learning to Use Artificial Intelligence Responsibly</a:t>
            </a:r>
          </a:p>
        </p:txBody>
      </p:sp>
      <p:graphicFrame>
        <p:nvGraphicFramePr>
          <p:cNvPr id="15" name="Text Placeholder 2">
            <a:extLst>
              <a:ext uri="{FF2B5EF4-FFF2-40B4-BE49-F238E27FC236}">
                <a16:creationId xmlns:a16="http://schemas.microsoft.com/office/drawing/2014/main" xmlns="" id="{580F302B-DE79-A2F4-B637-9DB67252BE30}"/>
              </a:ext>
            </a:extLst>
          </p:cNvPr>
          <p:cNvGraphicFramePr/>
          <p:nvPr/>
        </p:nvGraphicFramePr>
        <p:xfrm>
          <a:off x="7530207" y="864108"/>
          <a:ext cx="3947418" cy="51206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35875907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EE9F5D7F-1BBC-4096-ADA7-AA9C9E4D28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06D370DD-716B-4528-B475-331F84CEA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BEF9068E-EFA2-4D81-6620-D555409044B3}"/>
              </a:ext>
            </a:extLst>
          </p:cNvPr>
          <p:cNvSpPr>
            <a:spLocks noGrp="1"/>
          </p:cNvSpPr>
          <p:nvPr>
            <p:ph type="title"/>
          </p:nvPr>
        </p:nvSpPr>
        <p:spPr>
          <a:xfrm>
            <a:off x="5451642" y="1123837"/>
            <a:ext cx="6451110" cy="1255469"/>
          </a:xfrm>
        </p:spPr>
        <p:txBody>
          <a:bodyPr vert="horz" lIns="91440" tIns="45720" rIns="91440" bIns="45720" rtlCol="0" anchor="ctr">
            <a:normAutofit/>
          </a:bodyPr>
          <a:lstStyle/>
          <a:p>
            <a:pPr marR="0"/>
            <a:r>
              <a:rPr lang="en-US" b="1" i="0" u="none" strike="noStrike"/>
              <a:t>Reflecting on My Digital Capability Development</a:t>
            </a:r>
          </a:p>
        </p:txBody>
      </p:sp>
      <p:sp>
        <p:nvSpPr>
          <p:cNvPr id="17" name="Rectangle 16">
            <a:extLst>
              <a:ext uri="{FF2B5EF4-FFF2-40B4-BE49-F238E27FC236}">
                <a16:creationId xmlns:a16="http://schemas.microsoft.com/office/drawing/2014/main" xmlns="" id="{E79D076F-656A-4CD9-83AD-AF8F4B28C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descr="Digital Skills">
            <a:extLst>
              <a:ext uri="{FF2B5EF4-FFF2-40B4-BE49-F238E27FC236}">
                <a16:creationId xmlns:a16="http://schemas.microsoft.com/office/drawing/2014/main" xmlns="" id="{5CBA2E47-765A-5733-A482-EBFD392455B0}"/>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26942" r="26092"/>
          <a:stretch>
            <a:fillRect/>
          </a:stretch>
        </p:blipFill>
        <p:spPr bwMode="auto">
          <a:xfrm>
            <a:off x="860771" y="1161699"/>
            <a:ext cx="3778286" cy="4525158"/>
          </a:xfrm>
          <a:prstGeom prst="rect">
            <a:avLst/>
          </a:prstGeom>
          <a:noFill/>
          <a:extLst>
            <a:ext uri="{53640926-AAD7-44D8-BBD7-CCE9431645EC}">
              <a14:shadowObscured xmlns:a14="http://schemas.microsoft.com/office/drawing/2010/main" xmlns=""/>
            </a:ext>
          </a:extLst>
        </p:spPr>
      </p:pic>
      <p:sp>
        <p:nvSpPr>
          <p:cNvPr id="3" name="Text Placeholder 2">
            <a:extLst>
              <a:ext uri="{FF2B5EF4-FFF2-40B4-BE49-F238E27FC236}">
                <a16:creationId xmlns:a16="http://schemas.microsoft.com/office/drawing/2014/main" xmlns="" id="{900AB9DB-EA48-0457-C0D5-22D92FE98B74}"/>
              </a:ext>
            </a:extLst>
          </p:cNvPr>
          <p:cNvSpPr>
            <a:spLocks noGrp="1"/>
          </p:cNvSpPr>
          <p:nvPr>
            <p:ph type="body" idx="1"/>
          </p:nvPr>
        </p:nvSpPr>
        <p:spPr>
          <a:xfrm>
            <a:off x="5451644" y="2510395"/>
            <a:ext cx="6451109" cy="3274586"/>
          </a:xfrm>
        </p:spPr>
        <p:txBody>
          <a:bodyPr vert="horz" lIns="91440" tIns="45720" rIns="91440" bIns="45720" rtlCol="0" anchor="t">
            <a:normAutofit/>
          </a:bodyPr>
          <a:lstStyle/>
          <a:p>
            <a:pPr marR="0" lvl="0"/>
            <a:r>
              <a:rPr lang="en-US" b="0" i="0" u="none" strike="noStrike" baseline="0">
                <a:solidFill>
                  <a:srgbClr val="FFFFFF"/>
                </a:solidFill>
              </a:rPr>
              <a:t>I felt more confident since I practised every now and then with the assistance of some academic online platforms. </a:t>
            </a:r>
          </a:p>
          <a:p>
            <a:pPr marR="0" lvl="0"/>
            <a:r>
              <a:rPr lang="en-US" b="0" i="0" u="none" strike="noStrike" baseline="0">
                <a:solidFill>
                  <a:srgbClr val="FFFFFF"/>
                </a:solidFill>
              </a:rPr>
              <a:t>I enhanced information management by arranging digital resources and credible learning resources. </a:t>
            </a:r>
          </a:p>
          <a:p>
            <a:pPr marR="0" lvl="0"/>
            <a:r>
              <a:rPr lang="en-US" b="0" i="0" u="none" strike="noStrike" baseline="0">
                <a:solidFill>
                  <a:srgbClr val="FFFFFF"/>
                </a:solidFill>
              </a:rPr>
              <a:t>Teamwork, communication, shared learning activities were also improved with the help of joint digital tools. </a:t>
            </a:r>
          </a:p>
          <a:p>
            <a:pPr marR="0" lvl="0"/>
            <a:r>
              <a:rPr lang="en-US" b="0" i="0" u="none" strike="noStrike" baseline="0">
                <a:solidFill>
                  <a:srgbClr val="FFFFFF"/>
                </a:solidFill>
              </a:rPr>
              <a:t>Continuous self-reflection found out the strengths and the possibility of future improvement of digital capabilities (Kodrat et al., 2024). </a:t>
            </a:r>
          </a:p>
        </p:txBody>
      </p:sp>
    </p:spTree>
    <p:extLst>
      <p:ext uri="{BB962C8B-B14F-4D97-AF65-F5344CB8AC3E}">
        <p14:creationId xmlns:p14="http://schemas.microsoft.com/office/powerpoint/2010/main" xmlns="" val="3629523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86EEAC6-011F-4499-ACFF-2FDC742DB0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6970F14D-B6E6-40EA-96B4-4E18D0CF9D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DCCCDCCF-DDE7-4FF9-BA8E-DFD3AC93A6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line Education Learning Study Concept with Laptop and Icons for Knowledge  and Skill Growth 100 Stock Illustration - Illustration of online, elearning:  391742849">
            <a:extLst>
              <a:ext uri="{FF2B5EF4-FFF2-40B4-BE49-F238E27FC236}">
                <a16:creationId xmlns:a16="http://schemas.microsoft.com/office/drawing/2014/main" xmlns="" id="{E52204D8-DD20-F209-DEE6-A0D259C06809}"/>
              </a:ext>
            </a:extLst>
          </p:cNvPr>
          <p:cNvPicPr>
            <a:picLocks noChangeAspect="1"/>
          </p:cNvPicPr>
          <p:nvPr/>
        </p:nvPicPr>
        <p:blipFill>
          <a:blip r:embed="rId3" cstate="print">
            <a:extLst>
              <a:ext uri="{28A0092B-C50C-407E-A947-70E740481C1C}">
                <a14:useLocalDpi xmlns:a14="http://schemas.microsoft.com/office/drawing/2010/main" xmlns="" val="0"/>
              </a:ext>
            </a:extLst>
          </a:blip>
          <a:srcRect t="7697" r="-1" b="8011"/>
          <a:stretch>
            <a:fillRect/>
          </a:stretch>
        </p:blipFill>
        <p:spPr bwMode="auto">
          <a:xfrm>
            <a:off x="20" y="1"/>
            <a:ext cx="12188932" cy="6858000"/>
          </a:xfrm>
          <a:prstGeom prst="rect">
            <a:avLst/>
          </a:prstGeom>
          <a:noFill/>
        </p:spPr>
      </p:pic>
      <p:sp>
        <p:nvSpPr>
          <p:cNvPr id="15" name="Rectangle 14">
            <a:extLst>
              <a:ext uri="{FF2B5EF4-FFF2-40B4-BE49-F238E27FC236}">
                <a16:creationId xmlns:a16="http://schemas.microsoft.com/office/drawing/2014/main" xmlns="" id="{C2352FE0-ACFA-479E-A574-CED1C035D3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9A678A9A-D78B-714A-D363-A6B6142BB5CC}"/>
              </a:ext>
            </a:extLst>
          </p:cNvPr>
          <p:cNvSpPr>
            <a:spLocks noGrp="1"/>
          </p:cNvSpPr>
          <p:nvPr>
            <p:ph type="title"/>
          </p:nvPr>
        </p:nvSpPr>
        <p:spPr>
          <a:xfrm>
            <a:off x="252919" y="1123837"/>
            <a:ext cx="2947482" cy="4601183"/>
          </a:xfrm>
        </p:spPr>
        <p:txBody>
          <a:bodyPr vert="horz" lIns="91440" tIns="45720" rIns="91440" bIns="45720" rtlCol="0" anchor="ctr">
            <a:normAutofit/>
          </a:bodyPr>
          <a:lstStyle/>
          <a:p>
            <a:pPr marR="0"/>
            <a:r>
              <a:rPr lang="en-US" b="1" i="0" u="none" strike="noStrike"/>
              <a:t>Importance of Continuous Professional Learning</a:t>
            </a:r>
          </a:p>
        </p:txBody>
      </p:sp>
      <p:sp>
        <p:nvSpPr>
          <p:cNvPr id="17" name="Rectangle 16">
            <a:extLst>
              <a:ext uri="{FF2B5EF4-FFF2-40B4-BE49-F238E27FC236}">
                <a16:creationId xmlns:a16="http://schemas.microsoft.com/office/drawing/2014/main" xmlns="" id="{401F5979-1992-492E-ABBD-62EBC1016C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a:extLst>
              <a:ext uri="{FF2B5EF4-FFF2-40B4-BE49-F238E27FC236}">
                <a16:creationId xmlns:a16="http://schemas.microsoft.com/office/drawing/2014/main" xmlns="" id="{2852D89B-A56A-C291-05AF-88591C269CAE}"/>
              </a:ext>
            </a:extLst>
          </p:cNvPr>
          <p:cNvSpPr>
            <a:spLocks noGrp="1"/>
          </p:cNvSpPr>
          <p:nvPr>
            <p:ph type="body" idx="1"/>
          </p:nvPr>
        </p:nvSpPr>
        <p:spPr>
          <a:xfrm>
            <a:off x="3869268" y="864108"/>
            <a:ext cx="7315200" cy="5120640"/>
          </a:xfrm>
        </p:spPr>
        <p:txBody>
          <a:bodyPr vert="horz" lIns="91440" tIns="45720" rIns="91440" bIns="45720" rtlCol="0" anchor="ctr">
            <a:normAutofit/>
          </a:bodyPr>
          <a:lstStyle/>
          <a:p>
            <a:pPr marR="0" lvl="0"/>
            <a:r>
              <a:rPr lang="en-US" b="0" i="0" u="none" strike="noStrike" baseline="0"/>
              <a:t>Lifelong learning generates digital capabilities to change the working conditions and self-growth. </a:t>
            </a:r>
          </a:p>
          <a:p>
            <a:pPr marR="0" lvl="0"/>
            <a:r>
              <a:rPr lang="en-US" b="0" i="0" u="none" strike="noStrike" baseline="0"/>
              <a:t>Online education facilitates self-learning, flexibility and acquiring practical skills at the workplace.</a:t>
            </a:r>
          </a:p>
          <a:p>
            <a:pPr marR="0" lvl="0"/>
            <a:r>
              <a:rPr lang="en-US" b="0" i="0" u="none" strike="noStrike" baseline="0"/>
              <a:t>Professional development increases employability by offering pertinent knowledge, confidence, and work preparedness (Agnihotri and Kalia, 2025). </a:t>
            </a:r>
          </a:p>
          <a:p>
            <a:pPr marR="0" lvl="0"/>
            <a:r>
              <a:rPr lang="en-US" b="0" i="0" u="none" strike="noStrike" baseline="0"/>
              <a:t>Lifelong learning allows adapting to the technological change and employment market in the future. </a:t>
            </a:r>
          </a:p>
        </p:txBody>
      </p:sp>
      <p:sp>
        <p:nvSpPr>
          <p:cNvPr id="19" name="Rectangle 18">
            <a:extLst>
              <a:ext uri="{FF2B5EF4-FFF2-40B4-BE49-F238E27FC236}">
                <a16:creationId xmlns:a16="http://schemas.microsoft.com/office/drawing/2014/main" xmlns="" id="{377CB93F-A0E2-4BBE-B2FC-E93932C7E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xmlns="" val="234824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86EEAC6-011F-4499-ACFF-2FDC742DB0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6970F14D-B6E6-40EA-96B4-4E18D0CF9D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886D4068-D045-48B0-9A00-198F2FE4B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10 Most Common Excel Charts and What They're Used For">
            <a:extLst>
              <a:ext uri="{FF2B5EF4-FFF2-40B4-BE49-F238E27FC236}">
                <a16:creationId xmlns:a16="http://schemas.microsoft.com/office/drawing/2014/main" xmlns="" id="{F7260561-8F18-4FDD-DEF7-A6B537AB1D12}"/>
              </a:ext>
            </a:extLst>
          </p:cNvPr>
          <p:cNvPicPr>
            <a:picLocks noChangeAspect="1"/>
          </p:cNvPicPr>
          <p:nvPr/>
        </p:nvPicPr>
        <p:blipFill>
          <a:blip r:embed="rId3" cstate="print">
            <a:duotone>
              <a:schemeClr val="bg2">
                <a:shade val="45000"/>
                <a:satMod val="135000"/>
              </a:schemeClr>
              <a:prstClr val="white"/>
            </a:duotone>
            <a:alphaModFix amt="25000"/>
            <a:extLst>
              <a:ext uri="{28A0092B-C50C-407E-A947-70E740481C1C}">
                <a14:useLocalDpi xmlns:a14="http://schemas.microsoft.com/office/drawing/2010/main" xmlns="" val="0"/>
              </a:ext>
            </a:extLst>
          </a:blip>
          <a:srcRect t="5142" r="9092" b="18231"/>
          <a:stretch>
            <a:fillRect/>
          </a:stretch>
        </p:blipFill>
        <p:spPr bwMode="auto">
          <a:xfrm>
            <a:off x="20" y="1"/>
            <a:ext cx="12188932" cy="6858000"/>
          </a:xfrm>
          <a:prstGeom prst="rect">
            <a:avLst/>
          </a:prstGeom>
          <a:noFill/>
        </p:spPr>
      </p:pic>
      <p:sp>
        <p:nvSpPr>
          <p:cNvPr id="15" name="Rectangle 14">
            <a:extLst>
              <a:ext uri="{FF2B5EF4-FFF2-40B4-BE49-F238E27FC236}">
                <a16:creationId xmlns:a16="http://schemas.microsoft.com/office/drawing/2014/main" xmlns="" id="{12664C4B-AAE2-4AA0-8918-134E8086F3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1BA53A02-ED29-288C-BAE5-47826CB14556}"/>
              </a:ext>
            </a:extLst>
          </p:cNvPr>
          <p:cNvSpPr>
            <a:spLocks noGrp="1"/>
          </p:cNvSpPr>
          <p:nvPr>
            <p:ph type="title"/>
          </p:nvPr>
        </p:nvSpPr>
        <p:spPr>
          <a:xfrm>
            <a:off x="252919" y="1123837"/>
            <a:ext cx="2947482" cy="4601183"/>
          </a:xfrm>
        </p:spPr>
        <p:txBody>
          <a:bodyPr vert="horz" lIns="91440" tIns="45720" rIns="91440" bIns="45720" rtlCol="0" anchor="ctr">
            <a:normAutofit/>
          </a:bodyPr>
          <a:lstStyle/>
          <a:p>
            <a:pPr marR="0"/>
            <a:r>
              <a:rPr lang="en-US" b="1" i="0" u="none" strike="noStrike"/>
              <a:t>Developing My Excel Skills</a:t>
            </a:r>
          </a:p>
        </p:txBody>
      </p:sp>
      <p:sp>
        <p:nvSpPr>
          <p:cNvPr id="3" name="Text Placeholder 2">
            <a:extLst>
              <a:ext uri="{FF2B5EF4-FFF2-40B4-BE49-F238E27FC236}">
                <a16:creationId xmlns:a16="http://schemas.microsoft.com/office/drawing/2014/main" xmlns="" id="{20B1FDAC-9346-D3E1-CB52-50F2F4C0CDCC}"/>
              </a:ext>
            </a:extLst>
          </p:cNvPr>
          <p:cNvSpPr>
            <a:spLocks noGrp="1"/>
          </p:cNvSpPr>
          <p:nvPr>
            <p:ph type="body" idx="1"/>
          </p:nvPr>
        </p:nvSpPr>
        <p:spPr>
          <a:xfrm>
            <a:off x="3869268" y="864108"/>
            <a:ext cx="7315200" cy="5120640"/>
          </a:xfrm>
        </p:spPr>
        <p:txBody>
          <a:bodyPr vert="horz" lIns="91440" tIns="45720" rIns="91440" bIns="45720" rtlCol="0" anchor="ctr">
            <a:normAutofit/>
          </a:bodyPr>
          <a:lstStyle/>
          <a:p>
            <a:pPr marR="0" lvl="0"/>
            <a:r>
              <a:rPr lang="en-US" b="0" i="0" u="none" strike="noStrike" baseline="0"/>
              <a:t>Excel allowed me to learn more about business data management, charts and formulas. </a:t>
            </a:r>
          </a:p>
          <a:p>
            <a:pPr marR="0" lvl="0"/>
            <a:r>
              <a:rPr lang="en-US" b="0" i="0" u="none" strike="noStrike" baseline="0"/>
              <a:t>The spreadsheet functions also came in handy to make informed business decisions, arrange data and provide accurate analysis (Nguyen, 2024). </a:t>
            </a:r>
          </a:p>
          <a:p>
            <a:pPr marR="0" lvl="0"/>
            <a:r>
              <a:rPr lang="en-US" b="0" i="0" u="none" strike="noStrike" baseline="0"/>
              <a:t>Sort and filter option described patterns and other valuable information in a more effective manner. </a:t>
            </a:r>
          </a:p>
          <a:p>
            <a:pPr marR="0" lvl="0"/>
            <a:r>
              <a:rPr lang="en-US" b="0" i="0" u="none" strike="noStrike" baseline="0"/>
              <a:t>Spreadsheet skills helped to boost confidence in interpreting the numerical information to be used in academic and work activities.</a:t>
            </a:r>
          </a:p>
        </p:txBody>
      </p:sp>
      <p:sp>
        <p:nvSpPr>
          <p:cNvPr id="17" name="Rectangle 16">
            <a:extLst>
              <a:ext uri="{FF2B5EF4-FFF2-40B4-BE49-F238E27FC236}">
                <a16:creationId xmlns:a16="http://schemas.microsoft.com/office/drawing/2014/main" xmlns="" id="{616F9FD8-4CFE-4C77-8F29-5D801C57E2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xmlns="" val="708883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86EEAC6-011F-4499-ACFF-2FDC742DB0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6970F14D-B6E6-40EA-96B4-4E18D0CF9D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xmlns="" id="{696A55C8-89F1-439D-863D-E208C0AC88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9E58DC7E-0721-F980-61D1-BA940FBC5B6B}"/>
              </a:ext>
            </a:extLst>
          </p:cNvPr>
          <p:cNvPicPr>
            <a:picLocks noChangeAspect="1"/>
          </p:cNvPicPr>
          <p:nvPr/>
        </p:nvPicPr>
        <p:blipFill>
          <a:blip r:embed="rId3" cstate="print">
            <a:extLst>
              <a:ext uri="{28A0092B-C50C-407E-A947-70E740481C1C}">
                <a14:useLocalDpi xmlns:a14="http://schemas.microsoft.com/office/drawing/2010/main" xmlns="" val="0"/>
              </a:ext>
            </a:extLst>
          </a:blip>
          <a:srcRect t="1506" r="7356" b="23494"/>
          <a:stretch>
            <a:fillRect/>
          </a:stretch>
        </p:blipFill>
        <p:spPr bwMode="auto">
          <a:xfrm>
            <a:off x="20" y="1"/>
            <a:ext cx="12188932" cy="6858000"/>
          </a:xfrm>
          <a:prstGeom prst="rect">
            <a:avLst/>
          </a:prstGeom>
          <a:noFill/>
        </p:spPr>
      </p:pic>
      <p:sp>
        <p:nvSpPr>
          <p:cNvPr id="15" name="Rectangle 14">
            <a:extLst>
              <a:ext uri="{FF2B5EF4-FFF2-40B4-BE49-F238E27FC236}">
                <a16:creationId xmlns:a16="http://schemas.microsoft.com/office/drawing/2014/main" xmlns="" id="{E4A1FD7E-EAEC-40B9-B75B-432F9DA75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609599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E0FADDB5-B495-DBE0-1703-1E5D34F2A5A9}"/>
              </a:ext>
            </a:extLst>
          </p:cNvPr>
          <p:cNvSpPr>
            <a:spLocks noGrp="1"/>
          </p:cNvSpPr>
          <p:nvPr>
            <p:ph type="title"/>
          </p:nvPr>
        </p:nvSpPr>
        <p:spPr>
          <a:xfrm>
            <a:off x="289248" y="1123837"/>
            <a:ext cx="5218209" cy="1255469"/>
          </a:xfrm>
        </p:spPr>
        <p:txBody>
          <a:bodyPr vert="horz" lIns="91440" tIns="45720" rIns="91440" bIns="45720" rtlCol="0" anchor="ctr">
            <a:normAutofit/>
          </a:bodyPr>
          <a:lstStyle/>
          <a:p>
            <a:pPr marR="0"/>
            <a:r>
              <a:rPr lang="en-US" b="1" i="0" u="none" strike="noStrike"/>
              <a:t>Applying Digital Skills During Academic Studies</a:t>
            </a:r>
          </a:p>
        </p:txBody>
      </p:sp>
      <p:sp>
        <p:nvSpPr>
          <p:cNvPr id="3" name="Text Placeholder 2">
            <a:extLst>
              <a:ext uri="{FF2B5EF4-FFF2-40B4-BE49-F238E27FC236}">
                <a16:creationId xmlns:a16="http://schemas.microsoft.com/office/drawing/2014/main" xmlns="" id="{DAD50EA9-D00D-2F8E-415E-FB099F940114}"/>
              </a:ext>
            </a:extLst>
          </p:cNvPr>
          <p:cNvSpPr>
            <a:spLocks noGrp="1"/>
          </p:cNvSpPr>
          <p:nvPr>
            <p:ph type="body" idx="1"/>
          </p:nvPr>
        </p:nvSpPr>
        <p:spPr>
          <a:xfrm>
            <a:off x="289248" y="2510395"/>
            <a:ext cx="5218209" cy="3274586"/>
          </a:xfrm>
        </p:spPr>
        <p:txBody>
          <a:bodyPr vert="horz" lIns="91440" tIns="45720" rIns="91440" bIns="45720" rtlCol="0" anchor="t">
            <a:normAutofit/>
          </a:bodyPr>
          <a:lstStyle/>
          <a:p>
            <a:pPr marR="0" lvl="0"/>
            <a:r>
              <a:rPr lang="en-US" sz="1600" b="0" i="0" u="none" strike="noStrike" baseline="0">
                <a:solidFill>
                  <a:srgbClr val="FFFFFF"/>
                </a:solidFill>
              </a:rPr>
              <a:t>Digital technologies assisted in putting an assignment together, developing professional document and research. </a:t>
            </a:r>
          </a:p>
          <a:p>
            <a:pPr marR="0" lvl="0"/>
            <a:r>
              <a:rPr lang="en-US" sz="1600" b="0" i="0" u="none" strike="noStrike" baseline="0">
                <a:solidFill>
                  <a:srgbClr val="FFFFFF"/>
                </a:solidFill>
              </a:rPr>
              <a:t>Online collaboration systems helped in communication with lecturers, classmates as well as group learning activities. </a:t>
            </a:r>
          </a:p>
          <a:p>
            <a:pPr marR="0" lvl="0"/>
            <a:r>
              <a:rPr lang="en-US" sz="1600" b="0" i="0" u="none" strike="noStrike" baseline="0">
                <a:solidFill>
                  <a:srgbClr val="FFFFFF"/>
                </a:solidFill>
              </a:rPr>
              <a:t>The effective organisation of digital resources boosted time management and academic activities without being afraid (Lampou, 2023). </a:t>
            </a:r>
          </a:p>
          <a:p>
            <a:pPr marR="0" lvl="0"/>
            <a:r>
              <a:rPr lang="en-US" sz="1600" b="0" i="0" u="none" strike="noStrike" baseline="0">
                <a:solidFill>
                  <a:srgbClr val="FFFFFF"/>
                </a:solidFill>
              </a:rPr>
              <a:t>Various classes about internet taught made work easier and time-saving when it comes to completing academic work. </a:t>
            </a:r>
          </a:p>
        </p:txBody>
      </p:sp>
      <p:sp>
        <p:nvSpPr>
          <p:cNvPr id="17" name="Rectangle 16">
            <a:extLst>
              <a:ext uri="{FF2B5EF4-FFF2-40B4-BE49-F238E27FC236}">
                <a16:creationId xmlns:a16="http://schemas.microsoft.com/office/drawing/2014/main" xmlns="" id="{AC88629E-396B-4C99-B284-F30AABDF2E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xmlns="" val="4021642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E48F23A3-6890-3964-A88A-E6AF92D78F1F}"/>
              </a:ext>
            </a:extLst>
          </p:cNvPr>
          <p:cNvSpPr>
            <a:spLocks noGrp="1"/>
          </p:cNvSpPr>
          <p:nvPr>
            <p:ph type="title"/>
          </p:nvPr>
        </p:nvSpPr>
        <p:spPr>
          <a:xfrm>
            <a:off x="252919" y="1123837"/>
            <a:ext cx="2947482" cy="4601183"/>
          </a:xfrm>
        </p:spPr>
        <p:txBody>
          <a:bodyPr vert="horz" lIns="91440" tIns="45720" rIns="91440" bIns="45720" rtlCol="0" anchor="ctr">
            <a:normAutofit/>
          </a:bodyPr>
          <a:lstStyle/>
          <a:p>
            <a:pPr marR="0"/>
            <a:r>
              <a:rPr lang="en-US" b="1" i="0" u="none" strike="noStrike"/>
              <a:t>Preparing for My Future Career</a:t>
            </a:r>
          </a:p>
        </p:txBody>
      </p:sp>
      <p:sp>
        <p:nvSpPr>
          <p:cNvPr id="3" name="Text Placeholder 2">
            <a:extLst>
              <a:ext uri="{FF2B5EF4-FFF2-40B4-BE49-F238E27FC236}">
                <a16:creationId xmlns:a16="http://schemas.microsoft.com/office/drawing/2014/main" xmlns="" id="{1327C3A6-9F11-CA45-4FFA-6852DC26C293}"/>
              </a:ext>
            </a:extLst>
          </p:cNvPr>
          <p:cNvSpPr>
            <a:spLocks noGrp="1"/>
          </p:cNvSpPr>
          <p:nvPr>
            <p:ph type="body" idx="1"/>
          </p:nvPr>
        </p:nvSpPr>
        <p:spPr>
          <a:xfrm>
            <a:off x="3869267" y="864108"/>
            <a:ext cx="3585891" cy="5120640"/>
          </a:xfrm>
        </p:spPr>
        <p:txBody>
          <a:bodyPr vert="horz" lIns="91440" tIns="45720" rIns="91440" bIns="45720" rtlCol="0" anchor="ctr">
            <a:normAutofit/>
          </a:bodyPr>
          <a:lstStyle/>
          <a:p>
            <a:pPr marR="0" lvl="0"/>
            <a:r>
              <a:rPr lang="en-US" sz="1700" b="0" i="0" u="none" strike="noStrike" baseline="0"/>
              <a:t>Flexibility enables one to work in any workplace and their technical confidence and ability to communicate well will make them employable. </a:t>
            </a:r>
          </a:p>
          <a:p>
            <a:pPr marR="0" lvl="0"/>
            <a:r>
              <a:rPr lang="en-US" sz="1700" b="0" i="0" u="none" strike="noStrike" baseline="0"/>
              <a:t>The expertise of software can be beneficial in any digital literate and collaborative industry (Pham and Sampson, 2022). </a:t>
            </a:r>
          </a:p>
          <a:p>
            <a:pPr marR="0" lvl="0"/>
            <a:r>
              <a:rPr lang="en-US" sz="1700" b="0" i="0" u="none" strike="noStrike" baseline="0"/>
              <a:t>Ethical judgment and professionalism in contemporary organisations, through conscious use of technology, is encouraged. </a:t>
            </a:r>
          </a:p>
          <a:p>
            <a:pPr marR="0" lvl="0"/>
            <a:r>
              <a:rPr lang="en-US" sz="1700" b="0" i="0" u="none" strike="noStrike" baseline="0"/>
              <a:t>Digital capability is continually being improved, and it is certain to provide better opportunities in career and future employment in the workplace. </a:t>
            </a:r>
          </a:p>
        </p:txBody>
      </p:sp>
      <p:pic>
        <p:nvPicPr>
          <p:cNvPr id="4" name="Picture 3" descr="How to Prepare Students for the Future of Work - iN Education Inc.">
            <a:extLst>
              <a:ext uri="{FF2B5EF4-FFF2-40B4-BE49-F238E27FC236}">
                <a16:creationId xmlns:a16="http://schemas.microsoft.com/office/drawing/2014/main" xmlns="" id="{3783492E-CA96-C241-D798-E1DD339A30C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7818120" y="1691640"/>
            <a:ext cx="3474720" cy="3474720"/>
          </a:xfrm>
          <a:prstGeom prst="rect">
            <a:avLst/>
          </a:prstGeom>
          <a:noFill/>
        </p:spPr>
      </p:pic>
    </p:spTree>
    <p:extLst>
      <p:ext uri="{BB962C8B-B14F-4D97-AF65-F5344CB8AC3E}">
        <p14:creationId xmlns:p14="http://schemas.microsoft.com/office/powerpoint/2010/main" xmlns="" val="1397832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xmlns="" id="{A5CF2FC8-D184-4B10-83A5-61FC2148BE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A1AAE70E-F6F6-3964-25B1-26597FE666EC}"/>
              </a:ext>
            </a:extLst>
          </p:cNvPr>
          <p:cNvSpPr>
            <a:spLocks noGrp="1"/>
          </p:cNvSpPr>
          <p:nvPr>
            <p:ph type="title"/>
          </p:nvPr>
        </p:nvSpPr>
        <p:spPr>
          <a:xfrm>
            <a:off x="289248" y="1123837"/>
            <a:ext cx="4998963" cy="1255469"/>
          </a:xfrm>
        </p:spPr>
        <p:txBody>
          <a:bodyPr vert="horz" lIns="91440" tIns="45720" rIns="91440" bIns="45720" rtlCol="0" anchor="ctr">
            <a:normAutofit/>
          </a:bodyPr>
          <a:lstStyle/>
          <a:p>
            <a:pPr marR="0"/>
            <a:r>
              <a:rPr lang="en-US" sz="3300" b="1" i="0" u="none" strike="noStrike"/>
              <a:t>My Personal Digital Development Action Plan</a:t>
            </a:r>
          </a:p>
        </p:txBody>
      </p:sp>
      <p:pic>
        <p:nvPicPr>
          <p:cNvPr id="6" name="Picture 5" descr="Career path - Free business and finance icons">
            <a:extLst>
              <a:ext uri="{FF2B5EF4-FFF2-40B4-BE49-F238E27FC236}">
                <a16:creationId xmlns:a16="http://schemas.microsoft.com/office/drawing/2014/main" xmlns="" id="{B6C648DF-EC50-AB85-6F0A-48EF1D658CC5}"/>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6092890" y="800003"/>
            <a:ext cx="5238340" cy="5238340"/>
          </a:xfrm>
          <a:prstGeom prst="rect">
            <a:avLst/>
          </a:prstGeom>
          <a:noFill/>
        </p:spPr>
      </p:pic>
      <p:graphicFrame>
        <p:nvGraphicFramePr>
          <p:cNvPr id="5" name="Text Placeholder 2">
            <a:extLst>
              <a:ext uri="{FF2B5EF4-FFF2-40B4-BE49-F238E27FC236}">
                <a16:creationId xmlns:a16="http://schemas.microsoft.com/office/drawing/2014/main" xmlns="" id="{69ABFBDB-CF92-653D-C421-2618651D39DA}"/>
              </a:ext>
            </a:extLst>
          </p:cNvPr>
          <p:cNvGraphicFramePr/>
          <p:nvPr>
            <p:extLst>
              <p:ext uri="{D42A27DB-BD31-4B8C-83A1-F6EECF244321}">
                <p14:modId xmlns:p14="http://schemas.microsoft.com/office/powerpoint/2010/main" xmlns="" val="3784437317"/>
              </p:ext>
            </p:extLst>
          </p:nvPr>
        </p:nvGraphicFramePr>
        <p:xfrm>
          <a:off x="289249" y="2510395"/>
          <a:ext cx="4998962" cy="32745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1620032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xmlns="" id="{681577AD-DA5F-48B3-8FB9-5199BA9EE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15CE9BD1-E0E3-DBC1-24B9-A4960941CA2C}"/>
              </a:ext>
            </a:extLst>
          </p:cNvPr>
          <p:cNvSpPr>
            <a:spLocks noGrp="1"/>
          </p:cNvSpPr>
          <p:nvPr>
            <p:ph type="title"/>
          </p:nvPr>
        </p:nvSpPr>
        <p:spPr>
          <a:xfrm>
            <a:off x="289249" y="1123837"/>
            <a:ext cx="4016116" cy="1255469"/>
          </a:xfrm>
        </p:spPr>
        <p:txBody>
          <a:bodyPr vert="horz" lIns="91440" tIns="45720" rIns="91440" bIns="45720" rtlCol="0" anchor="ctr">
            <a:normAutofit/>
          </a:bodyPr>
          <a:lstStyle/>
          <a:p>
            <a:pPr marR="0"/>
            <a:r>
              <a:rPr lang="en-US" sz="2800" b="1" i="0" u="none" strike="noStrike"/>
              <a:t>Challenges, Achievements, and Lessons Learned</a:t>
            </a:r>
          </a:p>
        </p:txBody>
      </p:sp>
      <p:sp>
        <p:nvSpPr>
          <p:cNvPr id="3" name="Text Placeholder 2">
            <a:extLst>
              <a:ext uri="{FF2B5EF4-FFF2-40B4-BE49-F238E27FC236}">
                <a16:creationId xmlns:a16="http://schemas.microsoft.com/office/drawing/2014/main" xmlns="" id="{10B70CB6-8743-A2DD-C26C-CC3B0196E969}"/>
              </a:ext>
            </a:extLst>
          </p:cNvPr>
          <p:cNvSpPr>
            <a:spLocks noGrp="1"/>
          </p:cNvSpPr>
          <p:nvPr>
            <p:ph type="body" idx="1"/>
          </p:nvPr>
        </p:nvSpPr>
        <p:spPr>
          <a:xfrm>
            <a:off x="289249" y="2510395"/>
            <a:ext cx="4016116" cy="3274586"/>
          </a:xfrm>
        </p:spPr>
        <p:txBody>
          <a:bodyPr vert="horz" lIns="91440" tIns="45720" rIns="91440" bIns="45720" rtlCol="0" anchor="t">
            <a:normAutofit/>
          </a:bodyPr>
          <a:lstStyle/>
          <a:p>
            <a:pPr marR="0" lvl="0"/>
            <a:r>
              <a:rPr lang="en-US" sz="1700" b="0" i="0" u="none" strike="noStrike" baseline="0">
                <a:solidFill>
                  <a:srgbClr val="FFFFFF"/>
                </a:solidFill>
              </a:rPr>
              <a:t>It was possible to learn new digital apps by practicing and persevering. </a:t>
            </a:r>
          </a:p>
          <a:p>
            <a:pPr marR="0" lvl="0"/>
            <a:r>
              <a:rPr lang="en-US" sz="1700" b="0" i="0" u="none" strike="noStrike" baseline="0">
                <a:solidFill>
                  <a:srgbClr val="FFFFFF"/>
                </a:solidFill>
              </a:rPr>
              <a:t>Developing confidence needed time, practice, and experimentation with new digital technologies (Kodrat et al., 2024). </a:t>
            </a:r>
          </a:p>
          <a:p>
            <a:pPr marR="0" lvl="0"/>
            <a:r>
              <a:rPr lang="en-US" sz="1700" b="0" i="0" u="none" strike="noStrike" baseline="0">
                <a:solidFill>
                  <a:srgbClr val="FFFFFF"/>
                </a:solidFill>
              </a:rPr>
              <a:t>Reflective learning: The strengths were determined along with the opportunities to further professional development. </a:t>
            </a:r>
          </a:p>
          <a:p>
            <a:pPr marR="0" lvl="0"/>
            <a:r>
              <a:rPr lang="en-US" sz="1700" b="0" i="0" u="none" strike="noStrike" baseline="0">
                <a:solidFill>
                  <a:srgbClr val="FFFFFF"/>
                </a:solidFill>
              </a:rPr>
              <a:t>Improved confidence, motivation and preparedness to new work roles.</a:t>
            </a:r>
          </a:p>
        </p:txBody>
      </p:sp>
      <p:pic>
        <p:nvPicPr>
          <p:cNvPr id="4" name="Picture 3" descr="Climbing the Staircase to Success: Unveiling the Steps to Trophy and Triumph">
            <a:extLst>
              <a:ext uri="{FF2B5EF4-FFF2-40B4-BE49-F238E27FC236}">
                <a16:creationId xmlns:a16="http://schemas.microsoft.com/office/drawing/2014/main" xmlns="" id="{DE3E0952-9DC5-E081-74CB-8AFA8050D496}"/>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5569021" y="759599"/>
            <a:ext cx="5330650" cy="5330650"/>
          </a:xfrm>
          <a:prstGeom prst="rect">
            <a:avLst/>
          </a:prstGeom>
          <a:noFill/>
        </p:spPr>
      </p:pic>
    </p:spTree>
    <p:extLst>
      <p:ext uri="{BB962C8B-B14F-4D97-AF65-F5344CB8AC3E}">
        <p14:creationId xmlns:p14="http://schemas.microsoft.com/office/powerpoint/2010/main" xmlns="" val="129784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B86EEAC6-011F-4499-ACFF-2FDC742DB0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xmlns="" id="{6970F14D-B6E6-40EA-96B4-4E18D0CF9D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0" name="Rectangle 19">
            <a:extLst>
              <a:ext uri="{FF2B5EF4-FFF2-40B4-BE49-F238E27FC236}">
                <a16:creationId xmlns:a16="http://schemas.microsoft.com/office/drawing/2014/main" xmlns="" id="{DCCCDCCF-DDE7-4FF9-BA8E-DFD3AC93A6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gital Transformation for Career Growth: Thriving Without Technical  Expertise">
            <a:extLst>
              <a:ext uri="{FF2B5EF4-FFF2-40B4-BE49-F238E27FC236}">
                <a16:creationId xmlns:a16="http://schemas.microsoft.com/office/drawing/2014/main" xmlns="" id="{3A56C805-9E47-71D2-0DE7-985D97C80873}"/>
              </a:ext>
            </a:extLst>
          </p:cNvPr>
          <p:cNvPicPr>
            <a:picLocks noChangeAspect="1"/>
          </p:cNvPicPr>
          <p:nvPr/>
        </p:nvPicPr>
        <p:blipFill>
          <a:blip r:embed="rId3" cstate="print">
            <a:extLst>
              <a:ext uri="{28A0092B-C50C-407E-A947-70E740481C1C}">
                <a14:useLocalDpi xmlns:a14="http://schemas.microsoft.com/office/drawing/2010/main" xmlns="" val="0"/>
              </a:ext>
            </a:extLst>
          </a:blip>
          <a:srcRect r="25"/>
          <a:stretch>
            <a:fillRect/>
          </a:stretch>
        </p:blipFill>
        <p:spPr bwMode="auto">
          <a:xfrm>
            <a:off x="20" y="1"/>
            <a:ext cx="12188932" cy="6858000"/>
          </a:xfrm>
          <a:prstGeom prst="rect">
            <a:avLst/>
          </a:prstGeom>
          <a:noFill/>
        </p:spPr>
      </p:pic>
      <p:sp>
        <p:nvSpPr>
          <p:cNvPr id="22" name="Rectangle 21">
            <a:extLst>
              <a:ext uri="{FF2B5EF4-FFF2-40B4-BE49-F238E27FC236}">
                <a16:creationId xmlns:a16="http://schemas.microsoft.com/office/drawing/2014/main" xmlns="" id="{C2352FE0-ACFA-479E-A574-CED1C035D3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9B984641-D26A-8484-0AB9-6A657EAE147B}"/>
              </a:ext>
            </a:extLst>
          </p:cNvPr>
          <p:cNvSpPr>
            <a:spLocks noGrp="1"/>
          </p:cNvSpPr>
          <p:nvPr>
            <p:ph type="title"/>
          </p:nvPr>
        </p:nvSpPr>
        <p:spPr>
          <a:xfrm>
            <a:off x="252919" y="1123837"/>
            <a:ext cx="2947482" cy="4601183"/>
          </a:xfrm>
        </p:spPr>
        <p:txBody>
          <a:bodyPr vert="horz" lIns="91440" tIns="45720" rIns="91440" bIns="45720" rtlCol="0" anchor="ctr">
            <a:normAutofit/>
          </a:bodyPr>
          <a:lstStyle/>
          <a:p>
            <a:pPr marR="0"/>
            <a:r>
              <a:rPr lang="en-US" b="1" i="0" u="none" strike="noStrike"/>
              <a:t>Overall Reflection on My Learning Journey</a:t>
            </a:r>
          </a:p>
        </p:txBody>
      </p:sp>
      <p:sp>
        <p:nvSpPr>
          <p:cNvPr id="24" name="Rectangle 23">
            <a:extLst>
              <a:ext uri="{FF2B5EF4-FFF2-40B4-BE49-F238E27FC236}">
                <a16:creationId xmlns:a16="http://schemas.microsoft.com/office/drawing/2014/main" xmlns="" id="{401F5979-1992-492E-ABBD-62EBC1016C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xmlns="" id="{377CB93F-A0E2-4BBE-B2FC-E93932C7E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Text Placeholder 2">
            <a:extLst>
              <a:ext uri="{FF2B5EF4-FFF2-40B4-BE49-F238E27FC236}">
                <a16:creationId xmlns:a16="http://schemas.microsoft.com/office/drawing/2014/main" xmlns="" id="{EEEC6457-B01B-364C-07DE-BB057BB1D981}"/>
              </a:ext>
            </a:extLst>
          </p:cNvPr>
          <p:cNvGraphicFramePr/>
          <p:nvPr>
            <p:extLst>
              <p:ext uri="{D42A27DB-BD31-4B8C-83A1-F6EECF244321}">
                <p14:modId xmlns:p14="http://schemas.microsoft.com/office/powerpoint/2010/main" xmlns="" val="1391494968"/>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3899055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xmlns="" id="{43162304-DA60-4C31-9E2B-E22F8DA75F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xmlns="" id="{C4AE1EFF-264A-4A42-BEA1-0E875F40D7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3" name="Rectangle 22">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B946C71D-1721-BFA2-A4DB-C36D5A7D439B}"/>
              </a:ext>
            </a:extLst>
          </p:cNvPr>
          <p:cNvSpPr>
            <a:spLocks noGrp="1"/>
          </p:cNvSpPr>
          <p:nvPr>
            <p:ph type="title"/>
          </p:nvPr>
        </p:nvSpPr>
        <p:spPr>
          <a:xfrm>
            <a:off x="1600754" y="1087374"/>
            <a:ext cx="8983489" cy="1000978"/>
          </a:xfrm>
        </p:spPr>
        <p:txBody>
          <a:bodyPr vert="horz" lIns="91440" tIns="45720" rIns="91440" bIns="45720" rtlCol="0" anchor="ctr">
            <a:normAutofit/>
          </a:bodyPr>
          <a:lstStyle/>
          <a:p>
            <a:pPr marR="0"/>
            <a:r>
              <a:rPr lang="en-US" b="1" i="0" u="none" strike="noStrike"/>
              <a:t>References</a:t>
            </a:r>
          </a:p>
        </p:txBody>
      </p:sp>
      <p:sp>
        <p:nvSpPr>
          <p:cNvPr id="25" name="Rectangle 24">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Placeholder 2">
            <a:extLst>
              <a:ext uri="{FF2B5EF4-FFF2-40B4-BE49-F238E27FC236}">
                <a16:creationId xmlns:a16="http://schemas.microsoft.com/office/drawing/2014/main" xmlns="" id="{83F8AE86-ECA7-3CEB-E946-1437CF2D8031}"/>
              </a:ext>
            </a:extLst>
          </p:cNvPr>
          <p:cNvSpPr>
            <a:spLocks noGrp="1"/>
          </p:cNvSpPr>
          <p:nvPr>
            <p:ph type="body" idx="1"/>
          </p:nvPr>
        </p:nvSpPr>
        <p:spPr>
          <a:xfrm>
            <a:off x="1600753" y="2535446"/>
            <a:ext cx="8983489" cy="3554457"/>
          </a:xfrm>
        </p:spPr>
        <p:txBody>
          <a:bodyPr vert="horz" lIns="91440" tIns="45720" rIns="91440" bIns="45720" rtlCol="0" anchor="ctr">
            <a:normAutofit/>
          </a:bodyPr>
          <a:lstStyle/>
          <a:p>
            <a:pPr marR="0" lvl="0"/>
            <a:r>
              <a:rPr lang="en-US" sz="800" b="0" i="0" u="none" strike="noStrike" baseline="0">
                <a:solidFill>
                  <a:schemeClr val="tx1"/>
                </a:solidFill>
              </a:rPr>
              <a:t>Agnihotri, S. and Kalia, P., 2025. Mapping the links between digital literacy, social connectedness, career management skills, and employability through cellulographic insights. </a:t>
            </a:r>
            <a:r>
              <a:rPr lang="en-US" sz="800" b="0" i="1" u="none" strike="noStrike" baseline="0">
                <a:solidFill>
                  <a:schemeClr val="tx1"/>
                </a:solidFill>
              </a:rPr>
              <a:t>Education+ Training</a:t>
            </a:r>
            <a:r>
              <a:rPr lang="en-US" sz="800" b="0" i="0" u="none" strike="noStrike" baseline="0">
                <a:solidFill>
                  <a:schemeClr val="tx1"/>
                </a:solidFill>
              </a:rPr>
              <a:t>, pp.1-19.</a:t>
            </a:r>
          </a:p>
          <a:p>
            <a:pPr marR="0" lvl="0"/>
            <a:r>
              <a:rPr lang="en-US" sz="800" b="0" i="0" u="none" strike="noStrike" baseline="0">
                <a:solidFill>
                  <a:schemeClr val="tx1"/>
                </a:solidFill>
              </a:rPr>
              <a:t>Basilotta-Gómez-Pablos, V., Matarranz, M., Casado-Aranda, L.A. and Otto, A., 2022. Teachers’ digital competencies in higher education: a systematic literature review. </a:t>
            </a:r>
            <a:r>
              <a:rPr lang="en-US" sz="800" b="0" i="1" u="none" strike="noStrike" baseline="0">
                <a:solidFill>
                  <a:schemeClr val="tx1"/>
                </a:solidFill>
              </a:rPr>
              <a:t>International journal of educational technology in higher education</a:t>
            </a:r>
            <a:r>
              <a:rPr lang="en-US" sz="800" b="0" i="0" u="none" strike="noStrike" baseline="0">
                <a:solidFill>
                  <a:schemeClr val="tx1"/>
                </a:solidFill>
              </a:rPr>
              <a:t>, </a:t>
            </a:r>
            <a:r>
              <a:rPr lang="en-US" sz="800" b="0" i="1" u="none" strike="noStrike" baseline="0">
                <a:solidFill>
                  <a:schemeClr val="tx1"/>
                </a:solidFill>
              </a:rPr>
              <a:t>19</a:t>
            </a:r>
            <a:r>
              <a:rPr lang="en-US" sz="800" b="0" i="0" u="none" strike="noStrike" baseline="0">
                <a:solidFill>
                  <a:schemeClr val="tx1"/>
                </a:solidFill>
              </a:rPr>
              <a:t>(1), p.8.</a:t>
            </a:r>
          </a:p>
          <a:p>
            <a:pPr marR="0" lvl="0"/>
            <a:r>
              <a:rPr lang="en-US" sz="800" b="0" i="0" u="none" strike="noStrike" baseline="0">
                <a:solidFill>
                  <a:schemeClr val="tx1"/>
                </a:solidFill>
              </a:rPr>
              <a:t>Chemli, S., Toanoglou, M. and Roman, J.L.D.V., 2024. Skills mismatch and digital skill shortages in tourism: impact on graduate employment and implications for higher education. </a:t>
            </a:r>
            <a:r>
              <a:rPr lang="en-US" sz="800" b="0" i="1" u="none" strike="noStrike" baseline="0">
                <a:solidFill>
                  <a:schemeClr val="tx1"/>
                </a:solidFill>
              </a:rPr>
              <a:t>International Journal of Technology Enhanced Learning</a:t>
            </a:r>
            <a:r>
              <a:rPr lang="en-US" sz="800" b="0" i="0" u="none" strike="noStrike" baseline="0">
                <a:solidFill>
                  <a:schemeClr val="tx1"/>
                </a:solidFill>
              </a:rPr>
              <a:t>, </a:t>
            </a:r>
            <a:r>
              <a:rPr lang="en-US" sz="800" b="0" i="1" u="none" strike="noStrike" baseline="0">
                <a:solidFill>
                  <a:schemeClr val="tx1"/>
                </a:solidFill>
              </a:rPr>
              <a:t>16</a:t>
            </a:r>
            <a:r>
              <a:rPr lang="en-US" sz="800" b="0" i="0" u="none" strike="noStrike" baseline="0">
                <a:solidFill>
                  <a:schemeClr val="tx1"/>
                </a:solidFill>
              </a:rPr>
              <a:t>(4), pp.447-465.</a:t>
            </a:r>
          </a:p>
          <a:p>
            <a:pPr marR="0" lvl="0"/>
            <a:r>
              <a:rPr lang="en-US" sz="800" b="0" i="0" u="none" strike="noStrike" baseline="0">
                <a:solidFill>
                  <a:schemeClr val="tx1"/>
                </a:solidFill>
              </a:rPr>
              <a:t>Kodrat, D.S., Tambunan, D.B., Hartono, W., Tengb, P.K. and Chow, P.L., 2024. Comparative study of the impact of information literacy, digital literacy and media literacy on employability between Indonesia and Malaysia. </a:t>
            </a:r>
            <a:r>
              <a:rPr lang="en-US" sz="800" b="0" i="1" u="none" strike="noStrike" baseline="0">
                <a:solidFill>
                  <a:schemeClr val="tx1"/>
                </a:solidFill>
              </a:rPr>
              <a:t>Decision Science Letters</a:t>
            </a:r>
            <a:r>
              <a:rPr lang="en-US" sz="800" b="0" i="0" u="none" strike="noStrike" baseline="0">
                <a:solidFill>
                  <a:schemeClr val="tx1"/>
                </a:solidFill>
              </a:rPr>
              <a:t>, </a:t>
            </a:r>
            <a:r>
              <a:rPr lang="en-US" sz="800" b="0" i="1" u="none" strike="noStrike" baseline="0">
                <a:solidFill>
                  <a:schemeClr val="tx1"/>
                </a:solidFill>
              </a:rPr>
              <a:t>13</a:t>
            </a:r>
            <a:r>
              <a:rPr lang="en-US" sz="800" b="0" i="0" u="none" strike="noStrike" baseline="0">
                <a:solidFill>
                  <a:schemeClr val="tx1"/>
                </a:solidFill>
              </a:rPr>
              <a:t>(4).</a:t>
            </a:r>
          </a:p>
          <a:p>
            <a:pPr marR="0" lvl="0"/>
            <a:r>
              <a:rPr lang="en-US" sz="800" b="0" i="0" u="none" strike="noStrike" baseline="0">
                <a:solidFill>
                  <a:schemeClr val="tx1"/>
                </a:solidFill>
              </a:rPr>
              <a:t>Lampou, R., 2023. The integration of artificial intelligence in education: Opportunities and challenges. </a:t>
            </a:r>
            <a:r>
              <a:rPr lang="en-US" sz="800" b="0" i="1" u="none" strike="noStrike" baseline="0">
                <a:solidFill>
                  <a:schemeClr val="tx1"/>
                </a:solidFill>
              </a:rPr>
              <a:t>PromptAI Academy Journal</a:t>
            </a:r>
            <a:r>
              <a:rPr lang="en-US" sz="800" b="0" i="0" u="none" strike="noStrike" baseline="0">
                <a:solidFill>
                  <a:schemeClr val="tx1"/>
                </a:solidFill>
              </a:rPr>
              <a:t>, </a:t>
            </a:r>
            <a:r>
              <a:rPr lang="en-US" sz="800" b="0" i="1" u="none" strike="noStrike" baseline="0">
                <a:solidFill>
                  <a:schemeClr val="tx1"/>
                </a:solidFill>
              </a:rPr>
              <a:t>2</a:t>
            </a:r>
            <a:r>
              <a:rPr lang="en-US" sz="800" b="0" i="0" u="none" strike="noStrike" baseline="0">
                <a:solidFill>
                  <a:schemeClr val="tx1"/>
                </a:solidFill>
              </a:rPr>
              <a:t>, pp.e077-e077.</a:t>
            </a:r>
          </a:p>
          <a:p>
            <a:pPr marR="0" lvl="0"/>
            <a:r>
              <a:rPr lang="en-US" sz="800" b="0" i="0" u="none" strike="noStrike" baseline="0">
                <a:solidFill>
                  <a:schemeClr val="tx1"/>
                </a:solidFill>
              </a:rPr>
              <a:t>Mukhina, M.V., Barkhatov, N.A., Katkova, O.V., Smirnova, Z.V. and Chaykina, Z.V., 2022. Digital skills shaping as a factor of sustainable development of higher education. In </a:t>
            </a:r>
            <a:r>
              <a:rPr lang="en-US" sz="800" b="0" i="1" u="none" strike="noStrike" baseline="0">
                <a:solidFill>
                  <a:schemeClr val="tx1"/>
                </a:solidFill>
              </a:rPr>
              <a:t>Big Data in the GovTech system</a:t>
            </a:r>
            <a:r>
              <a:rPr lang="en-US" sz="800" b="0" i="0" u="none" strike="noStrike" baseline="0">
                <a:solidFill>
                  <a:schemeClr val="tx1"/>
                </a:solidFill>
              </a:rPr>
              <a:t> (pp. 39-46). Cham: Springer International Publishing.</a:t>
            </a:r>
          </a:p>
          <a:p>
            <a:pPr marR="0" lvl="0"/>
            <a:r>
              <a:rPr lang="en-US" sz="800" b="0" i="0" u="none" strike="noStrike" baseline="0">
                <a:solidFill>
                  <a:schemeClr val="tx1"/>
                </a:solidFill>
              </a:rPr>
              <a:t>Nguyen, A., Ngo, H.N., Hong, Y., Dang, B. and Nguyen, B.P.T., 2023. Ethical principles for artificial intelligence in education. </a:t>
            </a:r>
            <a:r>
              <a:rPr lang="en-US" sz="800" b="0" i="1" u="none" strike="noStrike" baseline="0">
                <a:solidFill>
                  <a:schemeClr val="tx1"/>
                </a:solidFill>
              </a:rPr>
              <a:t>Education and information technologies</a:t>
            </a:r>
            <a:r>
              <a:rPr lang="en-US" sz="800" b="0" i="0" u="none" strike="noStrike" baseline="0">
                <a:solidFill>
                  <a:schemeClr val="tx1"/>
                </a:solidFill>
              </a:rPr>
              <a:t>, </a:t>
            </a:r>
            <a:r>
              <a:rPr lang="en-US" sz="800" b="0" i="1" u="none" strike="noStrike" baseline="0">
                <a:solidFill>
                  <a:schemeClr val="tx1"/>
                </a:solidFill>
              </a:rPr>
              <a:t>28</a:t>
            </a:r>
            <a:r>
              <a:rPr lang="en-US" sz="800" b="0" i="0" u="none" strike="noStrike" baseline="0">
                <a:solidFill>
                  <a:schemeClr val="tx1"/>
                </a:solidFill>
              </a:rPr>
              <a:t>(4), pp.4221-4241.</a:t>
            </a:r>
          </a:p>
          <a:p>
            <a:pPr marR="0" lvl="0"/>
            <a:r>
              <a:rPr lang="en-US" sz="800" b="0" i="0" u="none" strike="noStrike" baseline="0">
                <a:solidFill>
                  <a:schemeClr val="tx1"/>
                </a:solidFill>
              </a:rPr>
              <a:t>Nguyen, T.P., 2024. Employability discourse in digital literacy frameworks: analysis in Australian university libraries. </a:t>
            </a:r>
            <a:r>
              <a:rPr lang="en-US" sz="800" b="0" i="1" u="none" strike="noStrike" baseline="0">
                <a:solidFill>
                  <a:schemeClr val="tx1"/>
                </a:solidFill>
              </a:rPr>
              <a:t>Journal of the Australian Library and Information Association</a:t>
            </a:r>
            <a:r>
              <a:rPr lang="en-US" sz="800" b="0" i="0" u="none" strike="noStrike" baseline="0">
                <a:solidFill>
                  <a:schemeClr val="tx1"/>
                </a:solidFill>
              </a:rPr>
              <a:t>, </a:t>
            </a:r>
            <a:r>
              <a:rPr lang="en-US" sz="800" b="0" i="1" u="none" strike="noStrike" baseline="0">
                <a:solidFill>
                  <a:schemeClr val="tx1"/>
                </a:solidFill>
              </a:rPr>
              <a:t>73</a:t>
            </a:r>
            <a:r>
              <a:rPr lang="en-US" sz="800" b="0" i="0" u="none" strike="noStrike" baseline="0">
                <a:solidFill>
                  <a:schemeClr val="tx1"/>
                </a:solidFill>
              </a:rPr>
              <a:t>(4), pp.485-504.</a:t>
            </a:r>
          </a:p>
          <a:p>
            <a:pPr marR="0" lvl="0"/>
            <a:r>
              <a:rPr lang="en-US" sz="800" b="0" i="0" u="none" strike="noStrike" baseline="0">
                <a:solidFill>
                  <a:schemeClr val="tx1"/>
                </a:solidFill>
              </a:rPr>
              <a:t>Pham, S.T. and Sampson, P.M., 2022. The development of artificial intelligence in education: A review in context. </a:t>
            </a:r>
            <a:r>
              <a:rPr lang="en-US" sz="800" b="0" i="1" u="none" strike="noStrike" baseline="0">
                <a:solidFill>
                  <a:schemeClr val="tx1"/>
                </a:solidFill>
              </a:rPr>
              <a:t>Journal of Computer Assisted Learning</a:t>
            </a:r>
            <a:r>
              <a:rPr lang="en-US" sz="800" b="0" i="0" u="none" strike="noStrike" baseline="0">
                <a:solidFill>
                  <a:schemeClr val="tx1"/>
                </a:solidFill>
              </a:rPr>
              <a:t>, </a:t>
            </a:r>
            <a:r>
              <a:rPr lang="en-US" sz="800" b="0" i="1" u="none" strike="noStrike" baseline="0">
                <a:solidFill>
                  <a:schemeClr val="tx1"/>
                </a:solidFill>
              </a:rPr>
              <a:t>38</a:t>
            </a:r>
            <a:r>
              <a:rPr lang="en-US" sz="800" b="0" i="0" u="none" strike="noStrike" baseline="0">
                <a:solidFill>
                  <a:schemeClr val="tx1"/>
                </a:solidFill>
              </a:rPr>
              <a:t>(5), pp.1408-1421.</a:t>
            </a:r>
          </a:p>
        </p:txBody>
      </p:sp>
    </p:spTree>
    <p:extLst>
      <p:ext uri="{BB962C8B-B14F-4D97-AF65-F5344CB8AC3E}">
        <p14:creationId xmlns:p14="http://schemas.microsoft.com/office/powerpoint/2010/main" xmlns="" val="228168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C162DF2A-64D1-4AA9-BA42-8A4063EADE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xmlns="" id="{5D7C1373-63AF-4A75-909E-990E053566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1" name="Rectangle 10">
            <a:extLst>
              <a:ext uri="{FF2B5EF4-FFF2-40B4-BE49-F238E27FC236}">
                <a16:creationId xmlns:a16="http://schemas.microsoft.com/office/drawing/2014/main" xmlns="" id="{90EB472E-7CA6-4C2D-81E9-CD39A44F0B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AE0A0486-F672-4FEF-A0A9-E6C3B7E3A5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3289875"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4689BC21-5566-4B70-91EA-44B4299CB3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11870" y="761999"/>
            <a:ext cx="8790301"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xmlns="" id="{A2A69295-72EC-D2D3-81A0-4C1DDC411328}"/>
              </a:ext>
            </a:extLst>
          </p:cNvPr>
          <p:cNvSpPr>
            <a:spLocks noGrp="1"/>
          </p:cNvSpPr>
          <p:nvPr>
            <p:ph type="title"/>
          </p:nvPr>
        </p:nvSpPr>
        <p:spPr>
          <a:xfrm>
            <a:off x="3722622" y="1298448"/>
            <a:ext cx="7187529" cy="2951819"/>
          </a:xfrm>
        </p:spPr>
        <p:txBody>
          <a:bodyPr vert="horz" lIns="91440" tIns="45720" rIns="91440" bIns="45720" rtlCol="0" anchor="b">
            <a:normAutofit/>
          </a:bodyPr>
          <a:lstStyle/>
          <a:p>
            <a:pPr marR="0"/>
            <a:r>
              <a:rPr lang="en-US" sz="5800" b="1" i="0" u="none" strike="noStrike" spc="-100"/>
              <a:t>Thank you Slide</a:t>
            </a:r>
          </a:p>
        </p:txBody>
      </p:sp>
      <p:sp>
        <p:nvSpPr>
          <p:cNvPr id="17" name="Rectangle 16">
            <a:extLst>
              <a:ext uri="{FF2B5EF4-FFF2-40B4-BE49-F238E27FC236}">
                <a16:creationId xmlns:a16="http://schemas.microsoft.com/office/drawing/2014/main" xmlns="" id="{7F1FCE6A-97BC-41EB-809A-50936E0F94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00889" y="4684418"/>
            <a:ext cx="880128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xmlns="" val="2582598572"/>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xmlns=""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9</TotalTime>
  <Words>1714</Words>
  <Application>Microsoft Office PowerPoint</Application>
  <PresentationFormat>Custom</PresentationFormat>
  <Paragraphs>97</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Frame</vt:lpstr>
      <vt:lpstr>Slide 1</vt:lpstr>
      <vt:lpstr>Introduction to My Digital Skills Journey</vt:lpstr>
      <vt:lpstr>Understanding the Importance of Digital Skills</vt:lpstr>
      <vt:lpstr>Developing Microsoft Office Skills</vt:lpstr>
      <vt:lpstr>Learning to Use Artificial Intelligence Responsibly</vt:lpstr>
      <vt:lpstr>Reflecting on My Digital Capability Development</vt:lpstr>
      <vt:lpstr>Importance of Continuous Professional Learning</vt:lpstr>
      <vt:lpstr>Developing My Excel Skills</vt:lpstr>
      <vt:lpstr>Applying Digital Skills During Academic Studies</vt:lpstr>
      <vt:lpstr>Preparing for My Future Career</vt:lpstr>
      <vt:lpstr>My Personal Digital Development Action Plan</vt:lpstr>
      <vt:lpstr>Challenges, Achievements, and Lessons Learned</vt:lpstr>
      <vt:lpstr>Overall Reflection on My Learning Journey</vt:lpstr>
      <vt:lpstr>References</vt:lpstr>
      <vt:lpstr>Thank you Slide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3</cp:revision>
  <dcterms:created xsi:type="dcterms:W3CDTF">2026-06-26T06:20:10Z</dcterms:created>
  <dcterms:modified xsi:type="dcterms:W3CDTF">2026-06-26T09:18:03Z</dcterms:modified>
</cp:coreProperties>
</file>