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76"/>
  </p:normalViewPr>
  <p:slideViewPr>
    <p:cSldViewPr snapToGrid="0">
      <p:cViewPr varScale="1">
        <p:scale>
          <a:sx n="106" d="100"/>
          <a:sy n="106" d="100"/>
        </p:scale>
        <p:origin x="5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AA9E8-053B-6844-842D-18AEFDF9D26C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BE290-A642-C645-B9B2-64E34B3AAD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170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EC1F0-7E99-88A9-801D-7D9FC13FD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3E1755-B2F7-F0CE-76DD-52F6A7AEC1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11C49-0213-8FCF-C625-40981F220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68C23-6C33-ABB9-311B-4C91F35D4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44E6B-766A-5F7C-49FC-7DD6510E2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11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D0301-BCB7-5072-5D64-2550C4B92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EFED7-CC02-F471-3174-0284DC20C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49499-F7DB-6F3A-5136-D4CCF05EF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42A02-E50E-23D6-F08A-523E76BBA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C8CAC-6516-7E1C-5114-96C495F8D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585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A11EB-2D92-D971-0D14-76BA67A8B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1047D-3E78-942A-3752-1D5322119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5B8B9-6975-DAB6-D067-9345F7D6B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DDC6C-44F4-08D6-0283-FCBBC29F5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77B6E-F5DF-2416-240F-D1F63F0B6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094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1527D-3F84-1A1C-BFF0-2932F03E0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C97FC-90A5-05D2-BE2A-EEE6BDF13C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7A0BA3-AE8A-C4DA-6C62-FCE598B508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A0A25E-C3AD-F283-7219-CBC34C230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EE951F-F0B8-0A10-8DF9-7D28E0D14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C8DF10-78CC-FABC-72A2-73D432F97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139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092B0-4B7A-1B8F-2AAE-80F5026D9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AB0B1B-6787-EE34-0554-8806DD9C98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583EE3-DDEC-3D56-A626-22A8B2DF04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460B9B-9766-855D-9F91-93EBB50386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993161-287A-10D1-5531-5D602DAA1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884C0-3F2E-5B2F-2F6F-3709B854F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020A19-DE40-3776-35B2-6269F18DB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7C23BE-384D-CCD6-C9D1-AC4B27C51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851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C74B4-9F12-7F74-918E-214E6942F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0587F1-3DAC-69F4-AE9C-6972E63E7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D346C2-10B3-60EE-145E-6CCC10A71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DBD13-AD19-CB5B-1645-B64150C41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191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AA74C2-0529-BBF9-6A3B-1BCD9BC90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39526-DEB8-C58B-46F4-458BA8309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D5F96-D67A-B776-81EC-9950BFF96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608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CB04A-54E0-1CF1-A42C-C995C6C45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D209-3E65-5D99-7D43-A3D7D5841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DDF7F6-D208-7A38-D2CD-117E5667E5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E42DA6-1669-C7E1-A415-DBDCC566F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D3C89B-E136-E596-9470-84A6C75D6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260A52-351F-5097-EC76-48E8DEE79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482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FCF6A-9CCF-4104-571B-FB957CAF2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E7E068-D398-DEA5-8ED5-C43F0A8CD4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CDA3C-2A47-415E-D3CC-013C77C1D8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A7BE8-C55F-7669-A46D-B1D8DEC71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5ADAEB-C25C-553B-AF49-FF5CF426C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89F59F-8F3C-B7B9-947B-3E9FF54BC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683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0F1D2-B3B9-CB67-C879-D78D19AF9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909E4-D257-A315-8577-F9E73379E2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C33141-9693-6BE2-C2D9-2C288493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7972E-23CA-F890-95E8-12AC2E310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364EB-3B4F-60AC-C965-31F1F7EE2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68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04461-CB19-DF6E-314B-901396C48D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4C87A4-C8A4-C6FC-17F7-0A29384D4C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8C637-CEB2-D4D0-A43F-E9F1ED515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F3C7B-D73E-AB78-DE45-E48635EDC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86CF6-DC71-A65F-4540-4965CC08A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386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9020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F6D75B-FD34-B510-6605-829589E52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EE5FE-F9A1-707B-9068-5A23983B86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94AB5-F1C0-B5D2-B56B-EA28D83B50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2C9D8D-D929-1F4F-8932-44DAEBBC350E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DD87-AB94-68BB-0782-50D9F9FC81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8EC1EA-78B4-1BEE-7C2C-C47703BB27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6F8B8E-ACF2-3843-AD4B-B9152306E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417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ies.mrc-epid.cam.ac.uk/commuting-and-health-in-cambridge/cahic-research-outcome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3D32C-2E4C-FB9B-6E79-EA50D15081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6540" y="1659535"/>
            <a:ext cx="10053763" cy="292847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4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Promotion &amp; Active Travel</a:t>
            </a:r>
            <a:br>
              <a:rPr lang="en-US" sz="4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</a:br>
            <a:br>
              <a:rPr lang="en-US" sz="4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</a:b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Activity in UK Workplaces</a:t>
            </a:r>
            <a:br>
              <a:rPr lang="en-US" sz="2000" dirty="0"/>
            </a:br>
            <a:br>
              <a:rPr lang="en-US" sz="4800" dirty="0"/>
            </a:br>
            <a:endParaRPr lang="en-US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9D569-B90F-DAEF-9C81-4A6FABCFA6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Psychology of Exercise and Physical Activity</a:t>
            </a:r>
          </a:p>
        </p:txBody>
      </p:sp>
    </p:spTree>
    <p:extLst>
      <p:ext uri="{BB962C8B-B14F-4D97-AF65-F5344CB8AC3E}">
        <p14:creationId xmlns:p14="http://schemas.microsoft.com/office/powerpoint/2010/main" val="1846082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0"/>
          <p:cNvSpPr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Why Active Travel Matters</a:t>
            </a:r>
            <a:endParaRPr lang="en-US" sz="5400">
              <a:latin typeface="+mj-lt"/>
              <a:ea typeface="+mj-ea"/>
              <a:cs typeface="+mj-cs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1"/>
          <p:cNvSpPr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900" b="1" dirty="0"/>
              <a:t>Only 3% of UK workers cycle to work; 11% walk</a:t>
            </a:r>
            <a:r>
              <a:rPr lang="en-US" sz="1900" dirty="0"/>
              <a:t> (2021 Census)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900" b="1" dirty="0"/>
              <a:t>Active travel</a:t>
            </a:r>
            <a:r>
              <a:rPr lang="en-US" sz="1900" dirty="0"/>
              <a:t> = walking/cycling for purposeful journeys 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900" dirty="0"/>
              <a:t>(e.g., commuting)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900" b="1" dirty="0"/>
              <a:t>UK workplaces reach 27 million adults</a:t>
            </a:r>
            <a:r>
              <a:rPr lang="en-US" sz="1900" dirty="0"/>
              <a:t> – huge potential for population-level health impact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900" b="1" dirty="0"/>
              <a:t>Triple benefit:</a:t>
            </a:r>
            <a:r>
              <a:rPr lang="en-US" sz="1900" dirty="0"/>
              <a:t> Individual health + Environmental sustainability + Reduced congestion</a:t>
            </a:r>
          </a:p>
        </p:txBody>
      </p:sp>
      <p:pic>
        <p:nvPicPr>
          <p:cNvPr id="2" name="Image 0" descr="https://pplx-res.cloudinary.com/image/upload/pplx_search_images/cf3a06e55f4ae72780157243fde2d1bb459eeb2f.jpg"/>
          <p:cNvPicPr>
            <a:picLocks noChangeAspect="1"/>
          </p:cNvPicPr>
          <p:nvPr/>
        </p:nvPicPr>
        <p:blipFill>
          <a:blip r:embed="rId3"/>
          <a:srcRect l="23571" r="9558" b="-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Objectives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Understand the evidence for active commuting health benefits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Evaluate UK workplace initiatives (Cycle to Work scheme)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Apply principles to design workplace interventions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Identify barriers and solutions for active travel promotion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Health Outcomes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BMJ Global Health meta-analysis (28 studies):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709863" y="2087563"/>
            <a:ext cx="10669337" cy="3205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13% reduced obesity risk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(RR 0.88, 95% CI 0.83-0.94)</a:t>
            </a:r>
            <a:endParaRPr lang="en-US" sz="2400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19% reduced diabetes risk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(RR 0.82, 95% CI 0.76-0.90)</a:t>
            </a:r>
            <a:endParaRPr lang="en-US" sz="2400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Dose-response relationship: higher active commuting = greater risk reduction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endParaRPr lang="en-US" sz="2400" dirty="0">
              <a:solidFill>
                <a:srgbClr val="475569"/>
              </a:solidFill>
              <a:latin typeface="Arial" pitchFamily="34" charset="0"/>
              <a:cs typeface="Arial" pitchFamily="34" charset="-120"/>
            </a:endParaRP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sz="2400" dirty="0"/>
              <a:t>The health benefits of cycling are well understood. 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sz="2400" dirty="0"/>
              <a:t>Illness as an outcome of physical inactivity costs the NHS up to £1 billion per annum, with further indirect costs calculated at £8.2 billion (NICE, 2013)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812800" y="3931245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Cardiovascular &amp; Mortality Benefits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19200" y="1666083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BMJ UK Biobank Study (263,450 participants):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19200" y="2087564"/>
            <a:ext cx="10160000" cy="1920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Cycle commuting: </a:t>
            </a: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41% lower CVD risk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(HR 0.59)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Cycle commuting: </a:t>
            </a: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45% lower cancer incidence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(HR 0.55)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commuting: </a:t>
            </a: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27% lower CVD risk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(HR 0.73)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Gov.uk (2024): Cycling reduces </a:t>
            </a: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all-cause mortality by 20%, CVD by 24%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402870-6370-020F-0E27-1047F895D8FA}"/>
              </a:ext>
            </a:extLst>
          </p:cNvPr>
          <p:cNvSpPr txBox="1"/>
          <p:nvPr/>
        </p:nvSpPr>
        <p:spPr>
          <a:xfrm>
            <a:off x="1016668" y="4109245"/>
            <a:ext cx="760997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a Hazard Ratio (HR)?</a:t>
            </a:r>
            <a:endParaRPr lang="en-GB" b="0" i="0" dirty="0">
              <a:solidFill>
                <a:schemeClr val="accent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 = 1: No difference in risk between groups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 &lt; 1: </a:t>
            </a:r>
            <a:r>
              <a:rPr lang="en-GB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Lower risk</a:t>
            </a:r>
            <a:r>
              <a:rPr lang="en-GB" b="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(e.g., HR 0.59 = 41% reduction = 1 - 0.59)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Adjusted for confounders like age, sex, BMI, smoking, deprivation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Dose-response</a:t>
            </a:r>
            <a:r>
              <a:rPr lang="en-GB" b="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Benefits increase with more cycling distance/time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Mental Health Benefits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Edinburgh/Glasgow Study (378,253 workers, 2011-2016):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19200" y="2087563"/>
            <a:ext cx="10160000" cy="2532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15% reduction in antidepressant / anxiolytic prescriptions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among cycle commuters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Greater effect in women than men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BMJ Public Health (2024): Active commuters less likely to suffer mental ill-health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Workplace-Specific Outcomes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Frontiers in Psychology study: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Active commuters report: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19200" y="2087563"/>
            <a:ext cx="10160000" cy="15388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positive affect and better physical health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productive </a:t>
            </a:r>
            <a:r>
              <a:rPr lang="en-US" dirty="0" err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organisational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dirty="0" err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Lower sickness absence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(especially cyclists)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endParaRPr lang="en-US" dirty="0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endParaRPr lang="en-US" dirty="0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was an interactive effect of commuting mode and commuting distance: a more frequent active commute was positively associated with more productive organisational behaviour and stronger overall positive employee well-being.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longer passive commute was associated with poorer well-being, although there was no impact on organisational behaviour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Page and Nilsson (2017) Article on Moodle.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Effectiveness of Workplace Interventions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19200" y="1564482"/>
            <a:ext cx="10160000" cy="19502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Australian RCT (3-year workplace travel plan):</a:t>
            </a:r>
            <a:r>
              <a:rPr lang="en-US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4-6% increase in active travel; 33-50% of greater odds of active travel post-intervention (</a:t>
            </a:r>
            <a:r>
              <a:rPr lang="en-US" dirty="0" err="1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Petrunoff</a:t>
            </a:r>
            <a:r>
              <a:rPr lang="en-US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et al., 2016)</a:t>
            </a:r>
            <a:endParaRPr lang="en-US" dirty="0">
              <a:solidFill>
                <a:schemeClr val="accent1"/>
              </a:solidFill>
            </a:endParaRP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Bristol RCT:</a:t>
            </a:r>
            <a:r>
              <a:rPr lang="en-US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Walk to Work promoter-led intervention increased walking during commute.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dirty="0">
                <a:solidFill>
                  <a:schemeClr val="accent1"/>
                </a:solidFill>
              </a:rPr>
              <a:t>10-week programme, based in different workplaces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dirty="0">
                <a:solidFill>
                  <a:schemeClr val="accent1"/>
                </a:solidFill>
              </a:rPr>
              <a:t>Could this increase employees’ physical activity levels and encourage more people to walk to work.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dirty="0">
                <a:solidFill>
                  <a:schemeClr val="accent1"/>
                </a:solidFill>
              </a:rPr>
              <a:t>The study took place in south-west England and south Wales, and involved 87 workplaces and 654 employees. 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dirty="0">
                <a:solidFill>
                  <a:schemeClr val="accent1"/>
                </a:solidFill>
              </a:rPr>
              <a:t>Limited change in overall behaviour – recommend targeted interventions. 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endParaRPr lang="en-GB" b="1" dirty="0">
              <a:solidFill>
                <a:schemeClr val="accent1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>
              <a:lnSpc>
                <a:spcPts val="3240"/>
              </a:lnSpc>
              <a:buSzPct val="100000"/>
            </a:pPr>
            <a:r>
              <a:rPr lang="en-US" b="1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Conclusion:</a:t>
            </a:r>
            <a:r>
              <a:rPr lang="en-US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Workplace travel plans are promising for increasing active travel</a:t>
            </a:r>
            <a:endParaRPr lang="en-US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Policy Context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19200" y="1666081"/>
            <a:ext cx="10160000" cy="15388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Chief Medical Officers: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150 min moderate PA weekly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Gov.uk Cycling &amp; Walking Strategy: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Active travel as climate/health solution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PH13 Guidance (2008):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Workplace physical activity recommendations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plx-res.cloudinary.com/image/upload/pplx_search_images/50705965aeb99bd93a19e99e64fc668aa3a8aab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" y="2087563"/>
            <a:ext cx="3585029" cy="249895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Cycle to Work Scheme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initiative: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Tax-exempt salary sacrifice for bikes/equipment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4978401" y="2340505"/>
            <a:ext cx="6612128" cy="17676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Process: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Employer purchases bike → employee pays via salary deduction (pre-tax) → employee owns bike after hire period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Savings: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Employees save 25-39% (NI + income tax); employers save ~13.8% NI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Eligibility: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Any employer can offer; bike must be used "mainly" for commuting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>
              <a:solidFill>
                <a:srgbClr val="475569"/>
              </a:solidFill>
              <a:latin typeface="Arial" pitchFamily="34" charset="0"/>
              <a:cs typeface="Arial" pitchFamily="34" charset="-120"/>
            </a:endParaRP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>
              <a:solidFill>
                <a:srgbClr val="475569"/>
              </a:solidFill>
              <a:latin typeface="Arial" pitchFamily="34" charset="0"/>
              <a:cs typeface="Arial" pitchFamily="34" charset="-120"/>
            </a:endParaRPr>
          </a:p>
          <a:p>
            <a:pPr>
              <a:lnSpc>
                <a:spcPts val="2880"/>
              </a:lnSpc>
              <a:buSzPct val="100000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cs typeface="Arial" pitchFamily="34" charset="-120"/>
              </a:rPr>
              <a:t>Task: 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cs typeface="Arial" pitchFamily="34" charset="-120"/>
              </a:rPr>
              <a:t>Consider the safety of cycling around Carmarthen / Llanelli / Swansea / Cardiff.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812800" y="11386939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14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  |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Beyond Cycle to Work: Pool Bikes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19200" y="1564482"/>
            <a:ext cx="10160000" cy="2514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Employer purchases fleet of bikes; employees borrow short-term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East Sussex Active Cycling Projects – subsidised 1-6 month rentals with maintenance, insurance, app support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Trial cycling without commitment; useful for work trips between sites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Testimonial: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"Several employees purchased e-bikes after trying pool bikes"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812800" y="4281685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Workplace Travel Plans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policy/action plan encouraging active commuting: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19200" y="2087564"/>
            <a:ext cx="10160000" cy="4072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Infrastructure: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Secure bike storage, showers, changing facilities</a:t>
            </a:r>
            <a:endParaRPr lang="en-US" sz="24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Financial incentives: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Mileage reimbursement for walked/cycled work journeys</a:t>
            </a:r>
            <a:endParaRPr lang="en-US" sz="24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Walking meetings, leadership role modeling</a:t>
            </a:r>
            <a:endParaRPr lang="en-US" sz="24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Led rides, maintenance training, route planning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pplx-res.cloudinary.com/image/upload/pplx_search_images/3cfa99950eee7fc6ea48e5e1d5aea0693fa4058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1" y="4733926"/>
            <a:ext cx="5136444" cy="187444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Creating Cycle-Friendly Workplaces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Essential features: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1219200" y="2087564"/>
            <a:ext cx="10160000" cy="1920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Secure, accessible bike parking (Sheffield stands)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Shower/changing facilities &amp; drying rooms for wet weather gear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Bike maintenance station (pump, basic tools)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Maps showing safe cycling routes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60381" y="3890963"/>
            <a:ext cx="7464682" cy="6810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Return on Investment: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Reduced absenteeism, improved productivity, </a:t>
            </a:r>
          </a:p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retention</a:t>
            </a:r>
            <a:endParaRPr lang="en-US" dirty="0"/>
          </a:p>
        </p:txBody>
      </p:sp>
      <p:sp>
        <p:nvSpPr>
          <p:cNvPr id="7" name="Text 4"/>
          <p:cNvSpPr/>
          <p:nvPr/>
        </p:nvSpPr>
        <p:spPr>
          <a:xfrm>
            <a:off x="812800" y="4733925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endParaRPr lang="en-US" sz="1400" dirty="0"/>
          </a:p>
        </p:txBody>
      </p:sp>
      <p:pic>
        <p:nvPicPr>
          <p:cNvPr id="1026" name="Picture 2" descr="Sheffield Cycle Stand">
            <a:extLst>
              <a:ext uri="{FF2B5EF4-FFF2-40B4-BE49-F238E27FC236}">
                <a16:creationId xmlns:a16="http://schemas.microsoft.com/office/drawing/2014/main" id="{DAE9C148-3D6C-C7D6-0A01-7C28C82356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445" y="2442765"/>
            <a:ext cx="2878667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07136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Task: Barrier-Solution Mapping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1219200" y="2189164"/>
            <a:ext cx="10160000" cy="17676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Individual (2 min):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 5 barriers preventing employees from actively commuting</a:t>
            </a:r>
          </a:p>
          <a:p>
            <a:pPr>
              <a:lnSpc>
                <a:spcPts val="2880"/>
              </a:lnSpc>
              <a:buSzPct val="100000"/>
            </a:pP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 barriers with the rest of the group. 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each barrier, identify 1 workplace solution drawing on today's evidence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07136" y="377373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Study: Cambridge Active Commuting</a:t>
            </a:r>
            <a:endParaRPr lang="en-US" sz="3600" b="1" dirty="0">
              <a:solidFill>
                <a:srgbClr val="0284C7"/>
              </a:solidFill>
              <a:latin typeface="Arial" pitchFamily="34" charset="0"/>
              <a:cs typeface="Arial" pitchFamily="34" charset="-120"/>
            </a:endParaRPr>
          </a:p>
          <a:p>
            <a:pPr>
              <a:lnSpc>
                <a:spcPts val="4320"/>
              </a:lnSpc>
            </a:pPr>
            <a:r>
              <a:rPr lang="en-GB" sz="2400" b="1" dirty="0"/>
              <a:t>Started</a:t>
            </a:r>
            <a:r>
              <a:rPr lang="en-GB" sz="2400" dirty="0"/>
              <a:t>: 2009, recruited 1,164 Cambridge commuters via workplaces.</a:t>
            </a:r>
          </a:p>
          <a:p>
            <a:pPr>
              <a:lnSpc>
                <a:spcPts val="4320"/>
              </a:lnSpc>
            </a:pP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707136" y="1611088"/>
            <a:ext cx="10160000" cy="39199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sz="1467" dirty="0"/>
              <a:t>The study was based around the opening of the Cambridgeshire Guided Busway, the longest guided busway in the world.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sz="1467" dirty="0"/>
              <a:t>The busway links towns and villages to the north-west of the city with the Science Park, the city centre and the Biomedical Campus on the southern fringe. 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GB" sz="1467" dirty="0"/>
              <a:t>Buses run on a completely segregated guideway along most of the route, and a new high-quality traffic-free path for pedestrians and cyclists is provided alongside the guideway.</a:t>
            </a:r>
            <a:endParaRPr lang="en-US" sz="1467" b="1" dirty="0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endParaRPr lang="en-US" b="1" dirty="0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Context: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Urban/rural working adults; MVPA measured objectively (accelerometers)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Finding: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≥150 min/week active commuting = 9 extra minutes daily MVPA for women (16% of achieved MVPA)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Takeaway: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Active commuting meaningfully contributes to meeting PA guidelines</a:t>
            </a:r>
          </a:p>
          <a:p>
            <a:pPr>
              <a:lnSpc>
                <a:spcPts val="3240"/>
              </a:lnSpc>
              <a:buSzPct val="100000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Outcomes:</a:t>
            </a:r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hlinkClick r:id="rId3"/>
              </a:rPr>
              <a:t>https://studies.mrc-epid.cam.ac.uk/commuting-and-health-in-cambridge/cahic-research-outcomes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812800" y="10944820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 Factors for Workplace Programmes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19200" y="1666081"/>
            <a:ext cx="10160000" cy="43791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buy-in: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Senior staff role modeling (e.g., CEO cycles)</a:t>
            </a:r>
            <a:endParaRPr lang="en-US" sz="2400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Tailored approach: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Mix of initiatives (not one-size-fits-all)</a:t>
            </a:r>
            <a:endParaRPr lang="en-US" sz="2400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Multicomponent: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Combine infrastructure + incentives + culture change</a:t>
            </a:r>
            <a:endParaRPr lang="en-US" sz="2400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Monitoring: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Annual surveys tracking mode shift; adjust plan accordingly</a:t>
            </a:r>
            <a:endParaRPr lang="en-US" sz="2400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sz="24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Partnerships:</a:t>
            </a:r>
            <a:r>
              <a:rPr lang="en-US" sz="24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Work with local authorities, charities (Sustrans)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Resources for Employers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19200" y="1666082"/>
            <a:ext cx="10160000" cy="2102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 toolkits, step challenges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plan templates and support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Scheme provider comparisons</a:t>
            </a:r>
          </a:p>
          <a:p>
            <a:pPr>
              <a:lnSpc>
                <a:spcPts val="3240"/>
              </a:lnSpc>
              <a:buSzPct val="100000"/>
            </a:pP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Authority Active Travel Teams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Route planning, infrastructure advice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07136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Task: Design a Travel Plan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Scenario: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200-employee office (city center), NO current active travel initiatives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812800" y="2087564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Task: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1219200" y="2575125"/>
            <a:ext cx="10160000" cy="1401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Choose 3 initiatives (e.g., Cycle to Work, pool bikes, walking meetings)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EACH, specify: Target audience, Implementation steps, Expected outcome (linked to evidence)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1 challenge and mitigation strategy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points: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Evidence:</a:t>
            </a:r>
            <a:r>
              <a:rPr lang="en-US" sz="2000"/>
              <a:t> Active commuting significantly reduces CVD, cancer, mental ill-health, all-cause mortality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UK Policy:</a:t>
            </a:r>
            <a:r>
              <a:rPr lang="en-US" sz="2000"/>
              <a:t> Cycle to Work scheme and travel plans are established, cost-effective interventions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Multi-level approach:</a:t>
            </a:r>
            <a:r>
              <a:rPr lang="en-US" sz="2000"/>
              <a:t> Combine individual incentives + workplace infrastructure + supportive culture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Equity:</a:t>
            </a:r>
            <a:r>
              <a:rPr lang="en-US" sz="2000"/>
              <a:t> Walking benefits those unable/unwilling to cycle; pool bikes reduce financial barriers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Future Directions &amp; Questions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 dirty="0"/>
              <a:t>E-bikes:</a:t>
            </a:r>
            <a:r>
              <a:rPr lang="en-US" sz="2000" dirty="0"/>
              <a:t> Expanding access for longer distances/less fit individuals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 dirty="0"/>
              <a:t>Post-pandemic:</a:t>
            </a:r>
            <a:r>
              <a:rPr lang="en-US" sz="2000" dirty="0"/>
              <a:t> Hybrid working changes commuting patterns – how to adapt?</a:t>
            </a:r>
          </a:p>
          <a:p>
            <a:pPr marL="457189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 dirty="0"/>
              <a:t>Infrastructure:</a:t>
            </a:r>
            <a:r>
              <a:rPr lang="en-US" sz="2000" dirty="0"/>
              <a:t> Need for safer cycling infrastructure (protected lanes) to enable uptake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1341</Words>
  <Application>Microsoft Macintosh PowerPoint</Application>
  <PresentationFormat>Widescreen</PresentationFormat>
  <Paragraphs>151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Health Promotion &amp; Active Travel  Physical Activity in UK Workplaces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Alison Connaughton</dc:creator>
  <cp:keywords/>
  <dc:description/>
  <cp:lastModifiedBy>Alison Connaughton</cp:lastModifiedBy>
  <cp:revision>3</cp:revision>
  <dcterms:created xsi:type="dcterms:W3CDTF">2026-03-04T16:36:29Z</dcterms:created>
  <dcterms:modified xsi:type="dcterms:W3CDTF">2026-03-04T20:49:06Z</dcterms:modified>
  <cp:category/>
</cp:coreProperties>
</file>