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5" r:id="rId1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24" autoAdjust="0"/>
    <p:restoredTop sz="94660"/>
  </p:normalViewPr>
  <p:slideViewPr>
    <p:cSldViewPr>
      <p:cViewPr varScale="1">
        <p:scale>
          <a:sx n="87" d="100"/>
          <a:sy n="87" d="100"/>
        </p:scale>
        <p:origin x="-14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28794" y="4929198"/>
            <a:ext cx="5168914" cy="1327144"/>
          </a:xfrm>
        </p:spPr>
        <p:txBody>
          <a:bodyPr/>
          <a:lstStyle/>
          <a:p>
            <a:r>
              <a:rPr lang="en-US" sz="1800" dirty="0" smtClean="0">
                <a:solidFill>
                  <a:srgbClr val="408000"/>
                </a:solidFill>
              </a:rPr>
              <a:t>Level : Foundation 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Lecturer </a:t>
            </a:r>
            <a:r>
              <a:rPr lang="en-US" sz="1800" dirty="0" smtClean="0">
                <a:solidFill>
                  <a:srgbClr val="408000"/>
                </a:solidFill>
              </a:rPr>
              <a:t>:</a:t>
            </a:r>
            <a:r>
              <a:rPr lang="en-US" sz="1800" dirty="0" err="1" smtClean="0">
                <a:solidFill>
                  <a:srgbClr val="408000"/>
                </a:solidFill>
              </a:rPr>
              <a:t>Abi</a:t>
            </a:r>
            <a:r>
              <a:rPr lang="en-US" sz="1800" dirty="0" smtClean="0">
                <a:solidFill>
                  <a:srgbClr val="408000"/>
                </a:solidFill>
              </a:rPr>
              <a:t> Summerfield</a:t>
            </a:r>
            <a:endParaRPr lang="en-US" sz="1800" dirty="0" smtClean="0">
              <a:solidFill>
                <a:srgbClr val="408000"/>
              </a:solidFill>
            </a:endParaRPr>
          </a:p>
          <a:p>
            <a:r>
              <a:rPr lang="en-US" sz="1800" dirty="0" smtClean="0">
                <a:solidFill>
                  <a:srgbClr val="408000"/>
                </a:solidFill>
              </a:rPr>
              <a:t>Email : </a:t>
            </a:r>
            <a:r>
              <a:rPr lang="en-US" sz="1800" dirty="0" smtClean="0">
                <a:solidFill>
                  <a:srgbClr val="408000"/>
                </a:solidFill>
              </a:rPr>
              <a:t>abi.summerfield@smu.ac.uk</a:t>
            </a:r>
            <a:endParaRPr lang="en-US" sz="1800" dirty="0" smtClean="0">
              <a:solidFill>
                <a:srgbClr val="408000"/>
              </a:solidFill>
            </a:endParaRPr>
          </a:p>
          <a:p>
            <a:r>
              <a:rPr lang="en-US" sz="1800" dirty="0" smtClean="0">
                <a:solidFill>
                  <a:srgbClr val="408000"/>
                </a:solidFill>
              </a:rPr>
              <a:t>Year : </a:t>
            </a:r>
            <a:r>
              <a:rPr lang="en-US" sz="1800" dirty="0" smtClean="0">
                <a:solidFill>
                  <a:srgbClr val="408000"/>
                </a:solidFill>
              </a:rPr>
              <a:t>2012/2013</a:t>
            </a:r>
            <a:endParaRPr lang="en-US" sz="1800" dirty="0">
              <a:solidFill>
                <a:srgbClr val="408000"/>
              </a:solidFill>
            </a:endParaRP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571472" y="2285992"/>
            <a:ext cx="7772400" cy="1470025"/>
          </a:xfrm>
          <a:noFill/>
          <a:ln/>
        </p:spPr>
        <p:txBody>
          <a:bodyPr/>
          <a:lstStyle/>
          <a:p>
            <a:r>
              <a:rPr lang="en-US" sz="4400" dirty="0" smtClean="0">
                <a:solidFill>
                  <a:srgbClr val="408000"/>
                </a:solidFill>
              </a:rPr>
              <a:t>Foundation Project</a:t>
            </a:r>
            <a:endParaRPr lang="en-US" sz="4400" dirty="0">
              <a:solidFill>
                <a:srgbClr val="4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Goal Setting</a:t>
            </a:r>
          </a:p>
          <a:p>
            <a:pPr>
              <a:buNone/>
            </a:pPr>
            <a:endParaRPr lang="en-US" dirty="0" smtClean="0">
              <a:solidFill>
                <a:srgbClr val="008000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800" i="1" dirty="0" smtClean="0">
                <a:latin typeface="Times New Roman" pitchFamily="18" charset="0"/>
              </a:rPr>
              <a:t>What are your goals?</a:t>
            </a:r>
          </a:p>
          <a:p>
            <a:pPr lvl="1">
              <a:lnSpc>
                <a:spcPct val="80000"/>
              </a:lnSpc>
            </a:pPr>
            <a:r>
              <a:rPr lang="en-GB" sz="2400" i="1" dirty="0" smtClean="0">
                <a:latin typeface="Times New Roman" pitchFamily="18" charset="0"/>
              </a:rPr>
              <a:t>It might help to divide your goals into time frames</a:t>
            </a:r>
          </a:p>
          <a:p>
            <a:pPr lvl="1">
              <a:lnSpc>
                <a:spcPct val="80000"/>
              </a:lnSpc>
            </a:pPr>
            <a:endParaRPr lang="en-GB" sz="2400" i="1" dirty="0" smtClean="0">
              <a:latin typeface="Times New Roman" pitchFamily="18" charset="0"/>
            </a:endParaRP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pPr lvl="2">
              <a:lnSpc>
                <a:spcPct val="80000"/>
              </a:lnSpc>
            </a:pPr>
            <a:r>
              <a:rPr lang="en-GB" i="1" dirty="0">
                <a:latin typeface="Times New Roman" pitchFamily="18" charset="0"/>
              </a:rPr>
              <a:t>Short-mid-term goals</a:t>
            </a:r>
          </a:p>
          <a:p>
            <a:pPr lvl="2"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Immediate </a:t>
            </a:r>
            <a:r>
              <a:rPr lang="en-GB" i="1" dirty="0" smtClean="0">
                <a:latin typeface="Times New Roman" pitchFamily="18" charset="0"/>
              </a:rPr>
              <a:t>goals</a:t>
            </a:r>
          </a:p>
          <a:p>
            <a:pPr lvl="2"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Long-term </a:t>
            </a:r>
            <a:r>
              <a:rPr lang="en-GB" i="1" dirty="0" smtClean="0">
                <a:latin typeface="Times New Roman" pitchFamily="18" charset="0"/>
              </a:rPr>
              <a:t>goals </a:t>
            </a: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Goal Setting</a:t>
            </a:r>
          </a:p>
          <a:p>
            <a:pPr>
              <a:buNone/>
            </a:pPr>
            <a:endParaRPr lang="en-US" dirty="0" smtClean="0">
              <a:solidFill>
                <a:srgbClr val="008000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800" i="1" dirty="0" smtClean="0">
                <a:latin typeface="Times New Roman" pitchFamily="18" charset="0"/>
              </a:rPr>
              <a:t>Once you have a set of goals, it is useful to decompose the goals into manageable steps or sub-goals </a:t>
            </a:r>
          </a:p>
          <a:p>
            <a:pPr>
              <a:lnSpc>
                <a:spcPct val="80000"/>
              </a:lnSpc>
            </a:pPr>
            <a:endParaRPr lang="en-GB" sz="2800" i="1" dirty="0" smtClean="0">
              <a:latin typeface="Times New Roman" pitchFamily="18" charset="0"/>
            </a:endParaRPr>
          </a:p>
          <a:p>
            <a:pPr lvl="1">
              <a:lnSpc>
                <a:spcPct val="80000"/>
              </a:lnSpc>
            </a:pPr>
            <a:r>
              <a:rPr lang="en-GB" sz="2400" i="1" dirty="0" smtClean="0">
                <a:latin typeface="Times New Roman" pitchFamily="18" charset="0"/>
              </a:rPr>
              <a:t>Months</a:t>
            </a:r>
          </a:p>
          <a:p>
            <a:pPr lvl="1">
              <a:lnSpc>
                <a:spcPct val="80000"/>
              </a:lnSpc>
            </a:pPr>
            <a:r>
              <a:rPr lang="en-GB" sz="2400" i="1" dirty="0" smtClean="0">
                <a:latin typeface="Times New Roman" pitchFamily="18" charset="0"/>
              </a:rPr>
              <a:t>Weeks</a:t>
            </a:r>
          </a:p>
          <a:p>
            <a:pPr lvl="1">
              <a:lnSpc>
                <a:spcPct val="80000"/>
              </a:lnSpc>
            </a:pPr>
            <a:r>
              <a:rPr lang="en-GB" sz="2400" i="1" dirty="0" smtClean="0">
                <a:latin typeface="Times New Roman" pitchFamily="18" charset="0"/>
              </a:rPr>
              <a:t>Days</a:t>
            </a:r>
          </a:p>
          <a:p>
            <a:pPr lvl="1">
              <a:lnSpc>
                <a:spcPct val="80000"/>
              </a:lnSpc>
            </a:pPr>
            <a:r>
              <a:rPr lang="en-GB" sz="2400" i="1" dirty="0" smtClean="0">
                <a:latin typeface="Times New Roman" pitchFamily="18" charset="0"/>
              </a:rPr>
              <a:t>Hours</a:t>
            </a: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Time planning</a:t>
            </a:r>
          </a:p>
          <a:p>
            <a:r>
              <a:rPr lang="en-GB" sz="2800" i="1" dirty="0" smtClean="0">
                <a:latin typeface="Times New Roman" pitchFamily="18" charset="0"/>
              </a:rPr>
              <a:t>Short term tasks </a:t>
            </a: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Daily to-do list</a:t>
            </a:r>
          </a:p>
          <a:p>
            <a:r>
              <a:rPr lang="en-GB" sz="2800" i="1" dirty="0" smtClean="0">
                <a:latin typeface="Times New Roman" pitchFamily="18" charset="0"/>
              </a:rPr>
              <a:t>Mid term tasks</a:t>
            </a: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Weekly objective lists </a:t>
            </a:r>
          </a:p>
          <a:p>
            <a:pPr lvl="1">
              <a:buFontTx/>
              <a:buNone/>
            </a:pPr>
            <a:r>
              <a:rPr lang="en-GB" sz="2400" i="1" dirty="0" smtClean="0">
                <a:latin typeface="Times New Roman" pitchFamily="18" charset="0"/>
              </a:rPr>
              <a:t>	Think of these as muscle-bound to-do lists with additional features to further decompose tasks into smaller units &amp; to record time estimates for tasks: </a:t>
            </a:r>
          </a:p>
          <a:p>
            <a:r>
              <a:rPr lang="en-GB" sz="2800" i="1" dirty="0" smtClean="0">
                <a:latin typeface="Times New Roman" pitchFamily="18" charset="0"/>
              </a:rPr>
              <a:t>Long term tasks</a:t>
            </a: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Plans which fall within the project duration</a:t>
            </a: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Use a Gantt chart  to plan your long term goals   </a:t>
            </a: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Gantt Charts</a:t>
            </a: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 cstate="print"/>
          <a:srcRect l="2289" t="14914" r="4097" b="29335"/>
          <a:stretch>
            <a:fillRect/>
          </a:stretch>
        </p:blipFill>
        <p:spPr bwMode="auto">
          <a:xfrm>
            <a:off x="1519264" y="2790815"/>
            <a:ext cx="6838950" cy="30527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4543451" y="2071678"/>
            <a:ext cx="1216025" cy="2841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200" i="0">
                <a:latin typeface="Arial" charset="0"/>
              </a:rPr>
              <a:t>Week numbers</a:t>
            </a:r>
          </a:p>
        </p:txBody>
      </p:sp>
      <p:sp>
        <p:nvSpPr>
          <p:cNvPr id="7" name="Text Box 7"/>
          <p:cNvSpPr txBox="1">
            <a:spLocks noChangeArrowheads="1"/>
          </p:cNvSpPr>
          <p:nvPr/>
        </p:nvSpPr>
        <p:spPr bwMode="auto">
          <a:xfrm>
            <a:off x="295301" y="4232265"/>
            <a:ext cx="793750" cy="6492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200" i="0" dirty="0">
                <a:latin typeface="Arial" charset="0"/>
              </a:rPr>
              <a:t>Project </a:t>
            </a:r>
          </a:p>
          <a:p>
            <a:r>
              <a:rPr lang="en-GB" sz="1200" i="0" dirty="0">
                <a:latin typeface="Arial" charset="0"/>
              </a:rPr>
              <a:t>Activities</a:t>
            </a:r>
          </a:p>
          <a:p>
            <a:r>
              <a:rPr lang="en-GB" sz="1200" i="0" dirty="0">
                <a:latin typeface="Arial" charset="0"/>
              </a:rPr>
              <a:t> / Tasks</a:t>
            </a:r>
          </a:p>
        </p:txBody>
      </p:sp>
      <p:sp>
        <p:nvSpPr>
          <p:cNvPr id="8" name="AutoShape 10"/>
          <p:cNvSpPr>
            <a:spLocks/>
          </p:cNvSpPr>
          <p:nvPr/>
        </p:nvSpPr>
        <p:spPr bwMode="auto">
          <a:xfrm>
            <a:off x="1230339" y="3222615"/>
            <a:ext cx="225425" cy="2643188"/>
          </a:xfrm>
          <a:prstGeom prst="leftBrace">
            <a:avLst>
              <a:gd name="adj1" fmla="val 97711"/>
              <a:gd name="adj2" fmla="val 5000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AutoShape 11"/>
          <p:cNvSpPr>
            <a:spLocks/>
          </p:cNvSpPr>
          <p:nvPr/>
        </p:nvSpPr>
        <p:spPr bwMode="auto">
          <a:xfrm rot="5400000" flipV="1">
            <a:off x="5155433" y="-269091"/>
            <a:ext cx="360362" cy="5905500"/>
          </a:xfrm>
          <a:prstGeom prst="leftBrace">
            <a:avLst>
              <a:gd name="adj1" fmla="val 136564"/>
              <a:gd name="adj2" fmla="val 47222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Gantt chart – Research activity</a:t>
            </a: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  <p:pic>
        <p:nvPicPr>
          <p:cNvPr id="5" name="Picture 8"/>
          <p:cNvPicPr>
            <a:picLocks noChangeAspect="1" noChangeArrowheads="1"/>
          </p:cNvPicPr>
          <p:nvPr/>
        </p:nvPicPr>
        <p:blipFill>
          <a:blip r:embed="rId2" cstate="print"/>
          <a:srcRect l="2289" t="14885" r="32693" b="56181"/>
          <a:stretch>
            <a:fillRect/>
          </a:stretch>
        </p:blipFill>
        <p:spPr bwMode="auto">
          <a:xfrm>
            <a:off x="2268538" y="2997200"/>
            <a:ext cx="4749800" cy="158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6" name="Text Box 10"/>
          <p:cNvSpPr txBox="1">
            <a:spLocks noChangeArrowheads="1"/>
          </p:cNvSpPr>
          <p:nvPr/>
        </p:nvSpPr>
        <p:spPr bwMode="auto">
          <a:xfrm>
            <a:off x="4787900" y="1773238"/>
            <a:ext cx="1241425" cy="2841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200" i="0" dirty="0">
                <a:latin typeface="Arial" charset="0"/>
              </a:rPr>
              <a:t>Week Numbers</a:t>
            </a:r>
          </a:p>
        </p:txBody>
      </p:sp>
      <p:sp>
        <p:nvSpPr>
          <p:cNvPr id="7" name="Text Box 11"/>
          <p:cNvSpPr txBox="1">
            <a:spLocks noChangeArrowheads="1"/>
          </p:cNvSpPr>
          <p:nvPr/>
        </p:nvSpPr>
        <p:spPr bwMode="auto">
          <a:xfrm>
            <a:off x="539750" y="2636838"/>
            <a:ext cx="1235075" cy="2841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200" i="0" dirty="0">
                <a:latin typeface="Arial" charset="0"/>
              </a:rPr>
              <a:t>Project Activity </a:t>
            </a:r>
          </a:p>
        </p:txBody>
      </p:sp>
      <p:sp>
        <p:nvSpPr>
          <p:cNvPr id="8" name="Text Box 12"/>
          <p:cNvSpPr txBox="1">
            <a:spLocks noChangeArrowheads="1"/>
          </p:cNvSpPr>
          <p:nvPr/>
        </p:nvSpPr>
        <p:spPr bwMode="auto">
          <a:xfrm>
            <a:off x="971550" y="5157788"/>
            <a:ext cx="1258888" cy="466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200" i="0" dirty="0">
                <a:latin typeface="Arial" charset="0"/>
              </a:rPr>
              <a:t>Starting point of</a:t>
            </a:r>
          </a:p>
          <a:p>
            <a:r>
              <a:rPr lang="en-GB" sz="1200" i="0" dirty="0">
                <a:latin typeface="Arial" charset="0"/>
              </a:rPr>
              <a:t>project activity </a:t>
            </a:r>
          </a:p>
        </p:txBody>
      </p:sp>
      <p:sp>
        <p:nvSpPr>
          <p:cNvPr id="9" name="Text Box 13"/>
          <p:cNvSpPr txBox="1">
            <a:spLocks noChangeArrowheads="1"/>
          </p:cNvSpPr>
          <p:nvPr/>
        </p:nvSpPr>
        <p:spPr bwMode="auto">
          <a:xfrm>
            <a:off x="7019925" y="5157788"/>
            <a:ext cx="1147763" cy="6492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i="0">
                <a:latin typeface="Arial" charset="0"/>
              </a:rPr>
              <a:t>End point of </a:t>
            </a:r>
          </a:p>
          <a:p>
            <a:r>
              <a:rPr lang="en-GB" sz="1200" i="0">
                <a:latin typeface="Arial" charset="0"/>
              </a:rPr>
              <a:t>project activity</a:t>
            </a:r>
          </a:p>
        </p:txBody>
      </p:sp>
      <p:sp>
        <p:nvSpPr>
          <p:cNvPr id="10" name="Text Box 14"/>
          <p:cNvSpPr txBox="1">
            <a:spLocks noChangeArrowheads="1"/>
          </p:cNvSpPr>
          <p:nvPr/>
        </p:nvSpPr>
        <p:spPr bwMode="auto">
          <a:xfrm>
            <a:off x="4356100" y="5157788"/>
            <a:ext cx="1127125" cy="466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200" i="0">
                <a:latin typeface="Arial" charset="0"/>
              </a:rPr>
              <a:t>Activity / task </a:t>
            </a:r>
          </a:p>
          <a:p>
            <a:r>
              <a:rPr lang="en-GB" sz="1200" i="0">
                <a:latin typeface="Arial" charset="0"/>
              </a:rPr>
              <a:t>Duration</a:t>
            </a:r>
          </a:p>
        </p:txBody>
      </p:sp>
      <p:sp>
        <p:nvSpPr>
          <p:cNvPr id="11" name="AutoShape 15"/>
          <p:cNvSpPr>
            <a:spLocks/>
          </p:cNvSpPr>
          <p:nvPr/>
        </p:nvSpPr>
        <p:spPr bwMode="auto">
          <a:xfrm rot="16200000">
            <a:off x="4968082" y="2888456"/>
            <a:ext cx="431800" cy="2808287"/>
          </a:xfrm>
          <a:prstGeom prst="leftBrace">
            <a:avLst>
              <a:gd name="adj1" fmla="val 54197"/>
              <a:gd name="adj2" fmla="val 5000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Line 16"/>
          <p:cNvSpPr>
            <a:spLocks noChangeShapeType="1"/>
          </p:cNvSpPr>
          <p:nvPr/>
        </p:nvSpPr>
        <p:spPr bwMode="auto">
          <a:xfrm flipV="1">
            <a:off x="4932363" y="4581525"/>
            <a:ext cx="215900" cy="576263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3" name="Line 17"/>
          <p:cNvSpPr>
            <a:spLocks noChangeShapeType="1"/>
          </p:cNvSpPr>
          <p:nvPr/>
        </p:nvSpPr>
        <p:spPr bwMode="auto">
          <a:xfrm flipV="1">
            <a:off x="1619250" y="3429000"/>
            <a:ext cx="2160588" cy="1728788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" name="Line 18"/>
          <p:cNvSpPr>
            <a:spLocks noChangeShapeType="1"/>
          </p:cNvSpPr>
          <p:nvPr/>
        </p:nvSpPr>
        <p:spPr bwMode="auto">
          <a:xfrm flipH="1" flipV="1">
            <a:off x="6588125" y="3357563"/>
            <a:ext cx="1008063" cy="180022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Line 19"/>
          <p:cNvSpPr>
            <a:spLocks noChangeShapeType="1"/>
          </p:cNvSpPr>
          <p:nvPr/>
        </p:nvSpPr>
        <p:spPr bwMode="auto">
          <a:xfrm>
            <a:off x="1763713" y="2781300"/>
            <a:ext cx="720725" cy="115252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" name="Line 20"/>
          <p:cNvSpPr>
            <a:spLocks noChangeShapeType="1"/>
          </p:cNvSpPr>
          <p:nvPr/>
        </p:nvSpPr>
        <p:spPr bwMode="auto">
          <a:xfrm flipH="1">
            <a:off x="5003800" y="2060575"/>
            <a:ext cx="431800" cy="6477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7" name="AutoShape 21"/>
          <p:cNvSpPr>
            <a:spLocks/>
          </p:cNvSpPr>
          <p:nvPr/>
        </p:nvSpPr>
        <p:spPr bwMode="auto">
          <a:xfrm rot="5400000">
            <a:off x="4752975" y="1160463"/>
            <a:ext cx="503238" cy="3744912"/>
          </a:xfrm>
          <a:prstGeom prst="leftBrace">
            <a:avLst>
              <a:gd name="adj1" fmla="val 62014"/>
              <a:gd name="adj2" fmla="val 5000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Gantt </a:t>
            </a:r>
            <a:r>
              <a:rPr lang="en-US" b="1" dirty="0" smtClean="0">
                <a:solidFill>
                  <a:srgbClr val="008000"/>
                </a:solidFill>
              </a:rPr>
              <a:t>chart</a:t>
            </a:r>
            <a:endParaRPr lang="en-US" b="1" dirty="0" smtClean="0">
              <a:solidFill>
                <a:srgbClr val="008000"/>
              </a:solidFill>
            </a:endParaRPr>
          </a:p>
          <a:p>
            <a:pPr lvl="1"/>
            <a:endParaRPr lang="en-GB" sz="2400" i="1" dirty="0" smtClean="0">
              <a:latin typeface="Times New Roman" pitchFamily="18" charset="0"/>
            </a:endParaRP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Leave a empty row below each task on your </a:t>
            </a:r>
            <a:r>
              <a:rPr lang="en-GB" sz="2400" i="1" dirty="0" err="1" smtClean="0">
                <a:latin typeface="Times New Roman" pitchFamily="18" charset="0"/>
              </a:rPr>
              <a:t>gantt</a:t>
            </a:r>
            <a:r>
              <a:rPr lang="en-GB" sz="2400" i="1" dirty="0" smtClean="0">
                <a:latin typeface="Times New Roman" pitchFamily="18" charset="0"/>
              </a:rPr>
              <a:t> </a:t>
            </a:r>
            <a:r>
              <a:rPr lang="en-GB" sz="2400" i="1" dirty="0" smtClean="0">
                <a:latin typeface="Times New Roman" pitchFamily="18" charset="0"/>
              </a:rPr>
              <a:t>chart, use this to track your actual progress</a:t>
            </a: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Use different colours to show a resource allocation, each colour involves a different resource</a:t>
            </a: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Keep track of all project related activities, you may do activities that you hadn't planned to do.</a:t>
            </a: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Keep a diary!</a:t>
            </a:r>
            <a:endParaRPr lang="en-GB" sz="2400" i="1" dirty="0" smtClean="0">
              <a:latin typeface="Times New Roman" pitchFamily="18" charset="0"/>
            </a:endParaRPr>
          </a:p>
          <a:p>
            <a:pPr lvl="1"/>
            <a:endParaRPr lang="en-GB" sz="2400" i="1" dirty="0" smtClean="0">
              <a:latin typeface="Times New Roman" pitchFamily="18" charset="0"/>
            </a:endParaRP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Optimising your time plan</a:t>
            </a: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400" i="1" dirty="0" smtClean="0">
                <a:latin typeface="Times New Roman" pitchFamily="18" charset="0"/>
              </a:rPr>
              <a:t>Inevitably, you will need to make adjustments to your plans</a:t>
            </a:r>
          </a:p>
          <a:p>
            <a:pPr>
              <a:lnSpc>
                <a:spcPct val="90000"/>
              </a:lnSpc>
            </a:pPr>
            <a:endParaRPr lang="en-GB" sz="2400" i="1" dirty="0" smtClean="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2400" i="1" dirty="0" smtClean="0">
                <a:latin typeface="Times New Roman" pitchFamily="18" charset="0"/>
              </a:rPr>
              <a:t>Some of the time management troubles which you may face will be unavoidable</a:t>
            </a:r>
          </a:p>
          <a:p>
            <a:pPr>
              <a:lnSpc>
                <a:spcPct val="90000"/>
              </a:lnSpc>
            </a:pPr>
            <a:endParaRPr lang="en-GB" sz="2400" i="1" dirty="0" smtClean="0">
              <a:latin typeface="Times New Roman" pitchFamily="18" charset="0"/>
            </a:endParaRP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Optimising your time plan</a:t>
            </a: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400" i="1" dirty="0" smtClean="0">
                <a:latin typeface="Times New Roman" pitchFamily="18" charset="0"/>
              </a:rPr>
              <a:t>What can be done to minimise the impact of the problems which I may face?</a:t>
            </a:r>
          </a:p>
          <a:p>
            <a:pPr lvl="1">
              <a:lnSpc>
                <a:spcPct val="90000"/>
              </a:lnSpc>
            </a:pPr>
            <a:r>
              <a:rPr lang="en-GB" i="1" dirty="0" smtClean="0">
                <a:latin typeface="Times New Roman" pitchFamily="18" charset="0"/>
              </a:rPr>
              <a:t>When constructing your initial project plan, do all you can to estimate the duration of each task accurately</a:t>
            </a:r>
          </a:p>
          <a:p>
            <a:pPr lvl="1">
              <a:lnSpc>
                <a:spcPct val="90000"/>
              </a:lnSpc>
            </a:pPr>
            <a:r>
              <a:rPr lang="en-GB" i="1" dirty="0" smtClean="0">
                <a:latin typeface="Times New Roman" pitchFamily="18" charset="0"/>
              </a:rPr>
              <a:t>Build </a:t>
            </a:r>
            <a:r>
              <a:rPr lang="en-GB" b="1" i="1" dirty="0" smtClean="0">
                <a:latin typeface="Times New Roman" pitchFamily="18" charset="0"/>
              </a:rPr>
              <a:t>contingency</a:t>
            </a:r>
            <a:r>
              <a:rPr lang="en-GB" i="1" dirty="0" smtClean="0">
                <a:latin typeface="Times New Roman" pitchFamily="18" charset="0"/>
              </a:rPr>
              <a:t> periods into your project plan</a:t>
            </a:r>
          </a:p>
          <a:p>
            <a:pPr lvl="1">
              <a:lnSpc>
                <a:spcPct val="90000"/>
              </a:lnSpc>
            </a:pPr>
            <a:r>
              <a:rPr lang="en-GB" i="1" dirty="0" smtClean="0">
                <a:latin typeface="Times New Roman" pitchFamily="18" charset="0"/>
              </a:rPr>
              <a:t>Think carefully about the resources which you will require &amp; when you will require them – </a:t>
            </a:r>
            <a:r>
              <a:rPr lang="en-GB" b="1" i="1" dirty="0" smtClean="0">
                <a:latin typeface="Times New Roman" pitchFamily="18" charset="0"/>
              </a:rPr>
              <a:t>PLAN AHEAD</a:t>
            </a:r>
            <a:r>
              <a:rPr lang="en-GB" i="1" dirty="0" smtClean="0">
                <a:latin typeface="Times New Roman" pitchFamily="18" charset="0"/>
              </a:rPr>
              <a:t>!</a:t>
            </a:r>
          </a:p>
          <a:p>
            <a:pPr lvl="1">
              <a:lnSpc>
                <a:spcPct val="90000"/>
              </a:lnSpc>
            </a:pPr>
            <a:r>
              <a:rPr lang="en-GB" i="1" dirty="0" smtClean="0">
                <a:latin typeface="Times New Roman" pitchFamily="18" charset="0"/>
              </a:rPr>
              <a:t>Consider alternative methods / techniques to those which you intend to use in case hardware / resources are unavailable when you intend to use them</a:t>
            </a:r>
          </a:p>
          <a:p>
            <a:pPr>
              <a:lnSpc>
                <a:spcPct val="90000"/>
              </a:lnSpc>
            </a:pPr>
            <a:endParaRPr lang="en-GB" sz="2400" i="1" dirty="0" smtClean="0">
              <a:latin typeface="Times New Roman" pitchFamily="18" charset="0"/>
            </a:endParaRP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Tracking, shifting and adjusting your time plan</a:t>
            </a:r>
          </a:p>
          <a:p>
            <a:r>
              <a:rPr lang="en-GB" sz="2800" i="1" dirty="0" smtClean="0">
                <a:latin typeface="Times New Roman" pitchFamily="18" charset="0"/>
              </a:rPr>
              <a:t>Plot your weekly progress on your Gantt chart</a:t>
            </a:r>
          </a:p>
          <a:p>
            <a:pPr lvl="1"/>
            <a:r>
              <a:rPr lang="en-GB" sz="2400" b="1" i="1" dirty="0" smtClean="0">
                <a:latin typeface="Times New Roman" pitchFamily="18" charset="0"/>
              </a:rPr>
              <a:t>Even</a:t>
            </a:r>
            <a:r>
              <a:rPr lang="en-GB" sz="2400" i="1" dirty="0" smtClean="0">
                <a:latin typeface="Times New Roman" pitchFamily="18" charset="0"/>
              </a:rPr>
              <a:t> if your progress is not as planned</a:t>
            </a:r>
          </a:p>
          <a:p>
            <a:r>
              <a:rPr lang="en-GB" sz="2800" i="1" dirty="0" smtClean="0">
                <a:latin typeface="Times New Roman" pitchFamily="18" charset="0"/>
              </a:rPr>
              <a:t>By plotting your progress you can take action to rectify shortfalls and deficiencies or perhaps take advantage extra time which may be available</a:t>
            </a:r>
          </a:p>
          <a:p>
            <a:r>
              <a:rPr lang="en-GB" sz="2800" i="1" dirty="0" smtClean="0">
                <a:latin typeface="Times New Roman" pitchFamily="18" charset="0"/>
              </a:rPr>
              <a:t>When handing in your final report, you should submit your Gantt chart project plan again but this time, with your actual progress marked alongside your planned progress </a:t>
            </a:r>
          </a:p>
          <a:p>
            <a:pPr>
              <a:lnSpc>
                <a:spcPct val="90000"/>
              </a:lnSpc>
            </a:pPr>
            <a:endParaRPr lang="en-GB" sz="2400" i="1" dirty="0" smtClean="0">
              <a:latin typeface="Times New Roman" pitchFamily="18" charset="0"/>
            </a:endParaRP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Planning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Tracking, shifting and adjusting your time plan</a:t>
            </a: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r>
              <a:rPr lang="en-GB" sz="2800" i="1" dirty="0" smtClean="0">
                <a:latin typeface="Times New Roman" pitchFamily="18" charset="0"/>
              </a:rPr>
              <a:t>What if a piece of the equipment you need is inoperative or being used?</a:t>
            </a:r>
            <a:endParaRPr lang="en-GB" sz="2800" i="1" dirty="0" smtClean="0">
              <a:latin typeface="Times New Roman" pitchFamily="18" charset="0"/>
            </a:endParaRPr>
          </a:p>
          <a:p>
            <a:r>
              <a:rPr lang="en-GB" sz="2800" i="1" dirty="0" smtClean="0">
                <a:latin typeface="Times New Roman" pitchFamily="18" charset="0"/>
              </a:rPr>
              <a:t>What if you are sick?</a:t>
            </a:r>
          </a:p>
          <a:p>
            <a:r>
              <a:rPr lang="en-GB" sz="2800" i="1" dirty="0" smtClean="0">
                <a:latin typeface="Times New Roman" pitchFamily="18" charset="0"/>
              </a:rPr>
              <a:t>What about </a:t>
            </a:r>
            <a:r>
              <a:rPr lang="en-GB" sz="2800" i="1" smtClean="0">
                <a:latin typeface="Times New Roman" pitchFamily="18" charset="0"/>
              </a:rPr>
              <a:t>other assignments?</a:t>
            </a:r>
            <a:endParaRPr lang="en-GB" sz="2800" i="1" dirty="0" smtClean="0">
              <a:latin typeface="Times New Roman" pitchFamily="18" charset="0"/>
            </a:endParaRPr>
          </a:p>
          <a:p>
            <a:r>
              <a:rPr lang="en-GB" sz="2800" i="1" dirty="0" smtClean="0">
                <a:latin typeface="Times New Roman" pitchFamily="18" charset="0"/>
              </a:rPr>
              <a:t>What will you do over the holiday period when you don’t have access to the facilities?</a:t>
            </a:r>
          </a:p>
          <a:p>
            <a:endParaRPr lang="en-GB" sz="2800" i="1" dirty="0">
              <a:latin typeface="Times New Roman" pitchFamily="18" charset="0"/>
            </a:endParaRPr>
          </a:p>
          <a:p>
            <a:r>
              <a:rPr lang="en-GB" sz="2800" b="1" i="1" dirty="0" smtClean="0">
                <a:latin typeface="Times New Roman" pitchFamily="18" charset="0"/>
              </a:rPr>
              <a:t>Try to plan for all eventualities!</a:t>
            </a:r>
            <a:endParaRPr lang="en-GB" sz="2800" b="1" i="1" dirty="0" smtClean="0">
              <a:latin typeface="Times New Roman" pitchFamily="18" charset="0"/>
            </a:endParaRP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pPr lvl="2">
              <a:lnSpc>
                <a:spcPct val="8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563</TotalTime>
  <Words>441</Words>
  <Application>Microsoft Office PowerPoint</Application>
  <PresentationFormat>On-screen Show (4:3)</PresentationFormat>
  <Paragraphs>145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SMU POWERPOINT TEMPLATE</vt:lpstr>
      <vt:lpstr>Foundation Project</vt:lpstr>
      <vt:lpstr>Project Planning</vt:lpstr>
      <vt:lpstr>Project Planning</vt:lpstr>
      <vt:lpstr>Project Planning</vt:lpstr>
      <vt:lpstr>Project Planning</vt:lpstr>
      <vt:lpstr>Project Planning</vt:lpstr>
      <vt:lpstr>Project Planning</vt:lpstr>
      <vt:lpstr>Project Planning</vt:lpstr>
      <vt:lpstr>Project Planning</vt:lpstr>
      <vt:lpstr>Project Planning</vt:lpstr>
      <vt:lpstr>Project Planning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Summerfield, Abi</cp:lastModifiedBy>
  <cp:revision>60</cp:revision>
  <dcterms:created xsi:type="dcterms:W3CDTF">2010-09-22T08:44:59Z</dcterms:created>
  <dcterms:modified xsi:type="dcterms:W3CDTF">2012-10-16T10:52:17Z</dcterms:modified>
</cp:coreProperties>
</file>