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4"/>
  </p:notesMasterIdLst>
  <p:handoutMasterIdLst>
    <p:handoutMasterId r:id="rId55"/>
  </p:handoutMasterIdLst>
  <p:sldIdLst>
    <p:sldId id="658" r:id="rId5"/>
    <p:sldId id="4795" r:id="rId6"/>
    <p:sldId id="4825" r:id="rId7"/>
    <p:sldId id="4824" r:id="rId8"/>
    <p:sldId id="259" r:id="rId9"/>
    <p:sldId id="668" r:id="rId10"/>
    <p:sldId id="4794" r:id="rId11"/>
    <p:sldId id="4817" r:id="rId12"/>
    <p:sldId id="4786" r:id="rId13"/>
    <p:sldId id="4830" r:id="rId14"/>
    <p:sldId id="660" r:id="rId15"/>
    <p:sldId id="661" r:id="rId16"/>
    <p:sldId id="4816" r:id="rId17"/>
    <p:sldId id="4800" r:id="rId18"/>
    <p:sldId id="4801" r:id="rId19"/>
    <p:sldId id="353" r:id="rId20"/>
    <p:sldId id="663" r:id="rId21"/>
    <p:sldId id="659" r:id="rId22"/>
    <p:sldId id="463" r:id="rId23"/>
    <p:sldId id="4826" r:id="rId24"/>
    <p:sldId id="4818" r:id="rId25"/>
    <p:sldId id="4815" r:id="rId26"/>
    <p:sldId id="4819" r:id="rId27"/>
    <p:sldId id="4802" r:id="rId28"/>
    <p:sldId id="4821" r:id="rId29"/>
    <p:sldId id="4803" r:id="rId30"/>
    <p:sldId id="4804" r:id="rId31"/>
    <p:sldId id="4805" r:id="rId32"/>
    <p:sldId id="4806" r:id="rId33"/>
    <p:sldId id="338" r:id="rId34"/>
    <p:sldId id="407" r:id="rId35"/>
    <p:sldId id="350" r:id="rId36"/>
    <p:sldId id="289" r:id="rId37"/>
    <p:sldId id="4820" r:id="rId38"/>
    <p:sldId id="335" r:id="rId39"/>
    <p:sldId id="4827" r:id="rId40"/>
    <p:sldId id="349" r:id="rId41"/>
    <p:sldId id="4823" r:id="rId42"/>
    <p:sldId id="4807" r:id="rId43"/>
    <p:sldId id="4808" r:id="rId44"/>
    <p:sldId id="4814" r:id="rId45"/>
    <p:sldId id="4809" r:id="rId46"/>
    <p:sldId id="4810" r:id="rId47"/>
    <p:sldId id="4811" r:id="rId48"/>
    <p:sldId id="4812" r:id="rId49"/>
    <p:sldId id="4813" r:id="rId50"/>
    <p:sldId id="4796" r:id="rId51"/>
    <p:sldId id="4829" r:id="rId52"/>
    <p:sldId id="4828" r:id="rId53"/>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5B827D-8F0B-446F-A000-F051EB2C6909}" v="72" dt="2026-01-26T11:10:56.1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740" autoAdjust="0"/>
    <p:restoredTop sz="75844" autoAdjust="0"/>
  </p:normalViewPr>
  <p:slideViewPr>
    <p:cSldViewPr>
      <p:cViewPr varScale="1">
        <p:scale>
          <a:sx n="68" d="100"/>
          <a:sy n="68" d="100"/>
        </p:scale>
        <p:origin x="63" y="60"/>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delSld modSld sldOrd">
      <pc:chgData name="Helen Lee" userId="950b76d7-29a8-4037-9cf6-1d47a6b96373" providerId="ADAL" clId="{0E72E064-B994-40C3-97B2-7A443233E461}" dt="2026-01-26T11:10:57.921" v="222" actId="47"/>
      <pc:docMkLst>
        <pc:docMk/>
      </pc:docMkLst>
      <pc:sldChg chg="add ord">
        <pc:chgData name="Helen Lee" userId="950b76d7-29a8-4037-9cf6-1d47a6b96373" providerId="ADAL" clId="{0E72E064-B994-40C3-97B2-7A443233E461}" dt="2026-01-24T22:30:08.584" v="39"/>
        <pc:sldMkLst>
          <pc:docMk/>
          <pc:sldMk cId="252283014" sldId="335"/>
        </pc:sldMkLst>
      </pc:sldChg>
      <pc:sldChg chg="add ord">
        <pc:chgData name="Helen Lee" userId="950b76d7-29a8-4037-9cf6-1d47a6b96373" providerId="ADAL" clId="{0E72E064-B994-40C3-97B2-7A443233E461}" dt="2026-01-24T22:30:08.584" v="39"/>
        <pc:sldMkLst>
          <pc:docMk/>
          <pc:sldMk cId="4037029587" sldId="349"/>
        </pc:sldMkLst>
      </pc:sldChg>
      <pc:sldChg chg="modSp mod">
        <pc:chgData name="Helen Lee" userId="950b76d7-29a8-4037-9cf6-1d47a6b96373" providerId="ADAL" clId="{0E72E064-B994-40C3-97B2-7A443233E461}" dt="2026-01-26T10:01:50.792" v="85" actId="20577"/>
        <pc:sldMkLst>
          <pc:docMk/>
          <pc:sldMk cId="2337787826" sldId="658"/>
        </pc:sldMkLst>
        <pc:spChg chg="mod">
          <ac:chgData name="Helen Lee" userId="950b76d7-29a8-4037-9cf6-1d47a6b96373" providerId="ADAL" clId="{0E72E064-B994-40C3-97B2-7A443233E461}" dt="2026-01-26T10:01:50.792" v="85" actId="20577"/>
          <ac:spMkLst>
            <pc:docMk/>
            <pc:sldMk cId="2337787826" sldId="658"/>
            <ac:spMk id="10" creationId="{D8CDF813-E78E-7F67-8ADA-405505CC521F}"/>
          </ac:spMkLst>
        </pc:spChg>
      </pc:sldChg>
      <pc:sldChg chg="addSp delSp modSp del mod">
        <pc:chgData name="Helen Lee" userId="950b76d7-29a8-4037-9cf6-1d47a6b96373" providerId="ADAL" clId="{0E72E064-B994-40C3-97B2-7A443233E461}" dt="2026-01-26T11:10:57.921" v="222" actId="47"/>
        <pc:sldMkLst>
          <pc:docMk/>
          <pc:sldMk cId="3729848384" sldId="4793"/>
        </pc:sldMkLst>
        <pc:picChg chg="add mod">
          <ac:chgData name="Helen Lee" userId="950b76d7-29a8-4037-9cf6-1d47a6b96373" providerId="ADAL" clId="{0E72E064-B994-40C3-97B2-7A443233E461}" dt="2026-01-26T11:09:02.561" v="220" actId="1076"/>
          <ac:picMkLst>
            <pc:docMk/>
            <pc:sldMk cId="3729848384" sldId="4793"/>
            <ac:picMk id="2" creationId="{0066BAF4-E849-C35A-56C1-8D10DCCA872F}"/>
          </ac:picMkLst>
        </pc:picChg>
        <pc:picChg chg="del">
          <ac:chgData name="Helen Lee" userId="950b76d7-29a8-4037-9cf6-1d47a6b96373" providerId="ADAL" clId="{0E72E064-B994-40C3-97B2-7A443233E461}" dt="2026-01-26T11:08:56.439" v="217" actId="478"/>
          <ac:picMkLst>
            <pc:docMk/>
            <pc:sldMk cId="3729848384" sldId="4793"/>
            <ac:picMk id="1028" creationId="{8C02CA9A-E6BE-FA2C-DE41-68AF80450EE6}"/>
          </ac:picMkLst>
        </pc:picChg>
      </pc:sldChg>
      <pc:sldChg chg="modSp mod">
        <pc:chgData name="Helen Lee" userId="950b76d7-29a8-4037-9cf6-1d47a6b96373" providerId="ADAL" clId="{0E72E064-B994-40C3-97B2-7A443233E461}" dt="2026-01-26T11:06:30.907" v="216" actId="20577"/>
        <pc:sldMkLst>
          <pc:docMk/>
          <pc:sldMk cId="4212451467" sldId="4794"/>
        </pc:sldMkLst>
        <pc:spChg chg="mod">
          <ac:chgData name="Helen Lee" userId="950b76d7-29a8-4037-9cf6-1d47a6b96373" providerId="ADAL" clId="{0E72E064-B994-40C3-97B2-7A443233E461}" dt="2026-01-26T11:06:30.907" v="216" actId="20577"/>
          <ac:spMkLst>
            <pc:docMk/>
            <pc:sldMk cId="4212451467" sldId="4794"/>
            <ac:spMk id="2" creationId="{93B1CBBB-0E22-7CF1-F02A-9E7367E8576B}"/>
          </ac:spMkLst>
        </pc:spChg>
      </pc:sldChg>
      <pc:sldChg chg="modSp mod">
        <pc:chgData name="Helen Lee" userId="950b76d7-29a8-4037-9cf6-1d47a6b96373" providerId="ADAL" clId="{0E72E064-B994-40C3-97B2-7A443233E461}" dt="2026-01-26T11:03:31.018" v="156" actId="20577"/>
        <pc:sldMkLst>
          <pc:docMk/>
          <pc:sldMk cId="3012878877" sldId="4800"/>
        </pc:sldMkLst>
        <pc:spChg chg="mod">
          <ac:chgData name="Helen Lee" userId="950b76d7-29a8-4037-9cf6-1d47a6b96373" providerId="ADAL" clId="{0E72E064-B994-40C3-97B2-7A443233E461}" dt="2026-01-26T11:03:31.018" v="156" actId="20577"/>
          <ac:spMkLst>
            <pc:docMk/>
            <pc:sldMk cId="3012878877" sldId="4800"/>
            <ac:spMk id="3" creationId="{E825B2F9-EFAF-4672-915F-C88A872463E6}"/>
          </ac:spMkLst>
        </pc:spChg>
      </pc:sldChg>
      <pc:sldChg chg="addSp delSp modSp mod">
        <pc:chgData name="Helen Lee" userId="950b76d7-29a8-4037-9cf6-1d47a6b96373" providerId="ADAL" clId="{0E72E064-B994-40C3-97B2-7A443233E461}" dt="2026-01-26T11:02:29.988" v="90" actId="14100"/>
        <pc:sldMkLst>
          <pc:docMk/>
          <pc:sldMk cId="2818475737" sldId="4816"/>
        </pc:sldMkLst>
        <pc:graphicFrameChg chg="add mod">
          <ac:chgData name="Helen Lee" userId="950b76d7-29a8-4037-9cf6-1d47a6b96373" providerId="ADAL" clId="{0E72E064-B994-40C3-97B2-7A443233E461}" dt="2026-01-26T11:02:29.988" v="90" actId="14100"/>
          <ac:graphicFrameMkLst>
            <pc:docMk/>
            <pc:sldMk cId="2818475737" sldId="4816"/>
            <ac:graphicFrameMk id="3" creationId="{D472F776-75FA-98B5-BE35-9097E4D8ECFF}"/>
          </ac:graphicFrameMkLst>
        </pc:graphicFrameChg>
        <pc:graphicFrameChg chg="del">
          <ac:chgData name="Helen Lee" userId="950b76d7-29a8-4037-9cf6-1d47a6b96373" providerId="ADAL" clId="{0E72E064-B994-40C3-97B2-7A443233E461}" dt="2026-01-26T11:01:39.165" v="86" actId="478"/>
          <ac:graphicFrameMkLst>
            <pc:docMk/>
            <pc:sldMk cId="2818475737" sldId="4816"/>
            <ac:graphicFrameMk id="5" creationId="{5E3BB012-5345-F13D-A76E-0B303EAA6A8B}"/>
          </ac:graphicFrameMkLst>
        </pc:graphicFrameChg>
      </pc:sldChg>
      <pc:sldChg chg="addSp delSp modSp mod">
        <pc:chgData name="Helen Lee" userId="950b76d7-29a8-4037-9cf6-1d47a6b96373" providerId="ADAL" clId="{0E72E064-B994-40C3-97B2-7A443233E461}" dt="2026-01-24T21:14:54.846" v="36" actId="20577"/>
        <pc:sldMkLst>
          <pc:docMk/>
          <pc:sldMk cId="4092214474" sldId="4825"/>
        </pc:sldMkLst>
        <pc:spChg chg="add mod">
          <ac:chgData name="Helen Lee" userId="950b76d7-29a8-4037-9cf6-1d47a6b96373" providerId="ADAL" clId="{0E72E064-B994-40C3-97B2-7A443233E461}" dt="2026-01-24T21:14:54.846" v="36" actId="20577"/>
          <ac:spMkLst>
            <pc:docMk/>
            <pc:sldMk cId="4092214474" sldId="4825"/>
            <ac:spMk id="12" creationId="{44BE3D38-DCE5-3A54-943A-4A3CEE54AC6B}"/>
          </ac:spMkLst>
        </pc:spChg>
      </pc:sldChg>
      <pc:sldChg chg="add ord">
        <pc:chgData name="Helen Lee" userId="950b76d7-29a8-4037-9cf6-1d47a6b96373" providerId="ADAL" clId="{0E72E064-B994-40C3-97B2-7A443233E461}" dt="2026-01-24T22:30:08.584" v="39"/>
        <pc:sldMkLst>
          <pc:docMk/>
          <pc:sldMk cId="1829859517" sldId="4827"/>
        </pc:sldMkLst>
      </pc:sldChg>
      <pc:sldChg chg="addSp delSp modSp new mod">
        <pc:chgData name="Helen Lee" userId="950b76d7-29a8-4037-9cf6-1d47a6b96373" providerId="ADAL" clId="{0E72E064-B994-40C3-97B2-7A443233E461}" dt="2026-01-26T11:03:49.669" v="189" actId="20577"/>
        <pc:sldMkLst>
          <pc:docMk/>
          <pc:sldMk cId="2188576014" sldId="4828"/>
        </pc:sldMkLst>
        <pc:spChg chg="mod">
          <ac:chgData name="Helen Lee" userId="950b76d7-29a8-4037-9cf6-1d47a6b96373" providerId="ADAL" clId="{0E72E064-B994-40C3-97B2-7A443233E461}" dt="2026-01-26T11:03:41.858" v="169" actId="20577"/>
          <ac:spMkLst>
            <pc:docMk/>
            <pc:sldMk cId="2188576014" sldId="4828"/>
            <ac:spMk id="2" creationId="{486FC22F-CDE2-B53B-4FE5-7A634C552E6D}"/>
          </ac:spMkLst>
        </pc:spChg>
        <pc:spChg chg="add del mod">
          <ac:chgData name="Helen Lee" userId="950b76d7-29a8-4037-9cf6-1d47a6b96373" providerId="ADAL" clId="{0E72E064-B994-40C3-97B2-7A443233E461}" dt="2026-01-26T11:03:49.669" v="189" actId="20577"/>
          <ac:spMkLst>
            <pc:docMk/>
            <pc:sldMk cId="2188576014" sldId="4828"/>
            <ac:spMk id="3" creationId="{EBA241E0-72BC-BA49-343A-57B298063C64}"/>
          </ac:spMkLst>
        </pc:spChg>
      </pc:sldChg>
      <pc:sldChg chg="addSp delSp modSp new mod ord modClrScheme chgLayout">
        <pc:chgData name="Helen Lee" userId="950b76d7-29a8-4037-9cf6-1d47a6b96373" providerId="ADAL" clId="{0E72E064-B994-40C3-97B2-7A443233E461}" dt="2026-01-26T11:05:54.849" v="202" actId="26606"/>
        <pc:sldMkLst>
          <pc:docMk/>
          <pc:sldMk cId="1380200618" sldId="4829"/>
        </pc:sldMkLst>
        <pc:spChg chg="mod">
          <ac:chgData name="Helen Lee" userId="950b76d7-29a8-4037-9cf6-1d47a6b96373" providerId="ADAL" clId="{0E72E064-B994-40C3-97B2-7A443233E461}" dt="2026-01-26T11:05:54.849" v="202" actId="26606"/>
          <ac:spMkLst>
            <pc:docMk/>
            <pc:sldMk cId="1380200618" sldId="4829"/>
            <ac:spMk id="2" creationId="{029BB354-D798-2351-8830-6C0147DFF11C}"/>
          </ac:spMkLst>
        </pc:spChg>
        <pc:spChg chg="del">
          <ac:chgData name="Helen Lee" userId="950b76d7-29a8-4037-9cf6-1d47a6b96373" providerId="ADAL" clId="{0E72E064-B994-40C3-97B2-7A443233E461}" dt="2026-01-26T11:04:15.919" v="195" actId="478"/>
          <ac:spMkLst>
            <pc:docMk/>
            <pc:sldMk cId="1380200618" sldId="4829"/>
            <ac:spMk id="3" creationId="{EFFA01F5-C4AB-CCF5-C246-29ADABD45B87}"/>
          </ac:spMkLst>
        </pc:spChg>
        <pc:spChg chg="add mod">
          <ac:chgData name="Helen Lee" userId="950b76d7-29a8-4037-9cf6-1d47a6b96373" providerId="ADAL" clId="{0E72E064-B994-40C3-97B2-7A443233E461}" dt="2026-01-26T11:05:54.849" v="202" actId="26606"/>
          <ac:spMkLst>
            <pc:docMk/>
            <pc:sldMk cId="1380200618" sldId="4829"/>
            <ac:spMk id="9" creationId="{0AB1E3E8-AF5E-0A9F-0D85-1E63CACF145D}"/>
          </ac:spMkLst>
        </pc:spChg>
        <pc:picChg chg="add mod">
          <ac:chgData name="Helen Lee" userId="950b76d7-29a8-4037-9cf6-1d47a6b96373" providerId="ADAL" clId="{0E72E064-B994-40C3-97B2-7A443233E461}" dt="2026-01-26T11:05:54.849" v="202" actId="26606"/>
          <ac:picMkLst>
            <pc:docMk/>
            <pc:sldMk cId="1380200618" sldId="4829"/>
            <ac:picMk id="4" creationId="{73A48D1B-F269-08E6-0FB5-2FA254BFC58C}"/>
          </ac:picMkLst>
        </pc:picChg>
      </pc:sldChg>
      <pc:sldChg chg="add">
        <pc:chgData name="Helen Lee" userId="950b76d7-29a8-4037-9cf6-1d47a6b96373" providerId="ADAL" clId="{0E72E064-B994-40C3-97B2-7A443233E461}" dt="2026-01-26T11:10:56.164" v="221"/>
        <pc:sldMkLst>
          <pc:docMk/>
          <pc:sldMk cId="496277342" sldId="4830"/>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26/01/2026</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26/01/2026</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www.aihr.com/blog/human-resources-functions/#Function" TargetMode="External"/><Relationship Id="rId13" Type="http://schemas.openxmlformats.org/officeDocument/2006/relationships/hyperlink" Target="https://www.aihr.com/blog/human-resources-functions/#Personal" TargetMode="External"/><Relationship Id="rId3" Type="http://schemas.openxmlformats.org/officeDocument/2006/relationships/hyperlink" Target="https://www.aihr.com/blog/human-resources-functions/#HR" TargetMode="External"/><Relationship Id="rId7" Type="http://schemas.openxmlformats.org/officeDocument/2006/relationships/hyperlink" Target="https://www.aihr.com/blog/human-resources-functions/#Career" TargetMode="External"/><Relationship Id="rId12" Type="http://schemas.openxmlformats.org/officeDocument/2006/relationships/hyperlink" Target="https://www.aihr.com/blog/human-resources-functions/#Health" TargetMode="External"/><Relationship Id="rId2" Type="http://schemas.openxmlformats.org/officeDocument/2006/relationships/slide" Target="../slides/slide31.xml"/><Relationship Id="rId1" Type="http://schemas.openxmlformats.org/officeDocument/2006/relationships/notesMaster" Target="../notesMasters/notesMaster1.xml"/><Relationship Id="rId6" Type="http://schemas.openxmlformats.org/officeDocument/2006/relationships/hyperlink" Target="https://www.aihr.com/blog/human-resources-functions/#Learning" TargetMode="External"/><Relationship Id="rId11" Type="http://schemas.openxmlformats.org/officeDocument/2006/relationships/hyperlink" Target="https://www.aihr.com/blog/human-resources-functions/#Participation" TargetMode="External"/><Relationship Id="rId5" Type="http://schemas.openxmlformats.org/officeDocument/2006/relationships/hyperlink" Target="https://www.aihr.com/blog/human-resources-functions/#Performance" TargetMode="External"/><Relationship Id="rId10" Type="http://schemas.openxmlformats.org/officeDocument/2006/relationships/hyperlink" Target="https://www.aihr.com/blog/human-resources-functions/#Industrial" TargetMode="External"/><Relationship Id="rId4" Type="http://schemas.openxmlformats.org/officeDocument/2006/relationships/hyperlink" Target="https://www.aihr.com/blog/human-resources-functions/#Recruitment" TargetMode="External"/><Relationship Id="rId9" Type="http://schemas.openxmlformats.org/officeDocument/2006/relationships/hyperlink" Target="https://www.aihr.com/blog/human-resources-functions/#Rewards" TargetMode="External"/><Relationship Id="rId14" Type="http://schemas.openxmlformats.org/officeDocument/2006/relationships/hyperlink" Target="https://www.aihr.com/blog/human-resources-functions/#Administrative"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selecthub.com/hris/future-of-hr-software-trends/" TargetMode="External"/><Relationship Id="rId2" Type="http://schemas.openxmlformats.org/officeDocument/2006/relationships/slide" Target="../slides/slide35.xml"/><Relationship Id="rId1" Type="http://schemas.openxmlformats.org/officeDocument/2006/relationships/notesMaster" Target="../notesMasters/notesMaster1.xml"/><Relationship Id="rId6" Type="http://schemas.openxmlformats.org/officeDocument/2006/relationships/hyperlink" Target="https://hbr.org/2015/07/why-we-love-to-hate-hr-and-what-hr-can-do-about-it" TargetMode="External"/><Relationship Id="rId5" Type="http://schemas.openxmlformats.org/officeDocument/2006/relationships/hyperlink" Target="https://www.sagepeople.com/face-of-change/?gclid=EAIaIQobChMIqq6ryKDv6AIVCu3tCh0t1wNREAAYASAAEgLB7_D_BwE" TargetMode="External"/><Relationship Id="rId4" Type="http://schemas.openxmlformats.org/officeDocument/2006/relationships/hyperlink" Target="https://www.shrm.org/hr-today/news/hr-magazine/1118/pages/7-critical-strategies-to-prepare-for-the-future-of-hr.aspx"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selecthub.com/hris/future-of-hr-software-trends/" TargetMode="External"/><Relationship Id="rId2" Type="http://schemas.openxmlformats.org/officeDocument/2006/relationships/slide" Target="../slides/slide45.xml"/><Relationship Id="rId1" Type="http://schemas.openxmlformats.org/officeDocument/2006/relationships/notesMaster" Target="../notesMasters/notesMaster1.xml"/><Relationship Id="rId6" Type="http://schemas.openxmlformats.org/officeDocument/2006/relationships/hyperlink" Target="https://hbr.org/2015/07/why-we-love-to-hate-hr-and-what-hr-can-do-about-it" TargetMode="External"/><Relationship Id="rId5" Type="http://schemas.openxmlformats.org/officeDocument/2006/relationships/hyperlink" Target="https://www.sagepeople.com/face-of-change/?gclid=EAIaIQobChMIqq6ryKDv6AIVCu3tCh0t1wNREAAYASAAEgLB7_D_BwE" TargetMode="External"/><Relationship Id="rId4" Type="http://schemas.openxmlformats.org/officeDocument/2006/relationships/hyperlink" Target="https://www.shrm.org/hr-today/news/hr-magazine/1118/pages/7-critical-strategies-to-prepare-for-the-future-of-hr.aspx"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4008554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1336921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HR and why it’s important and what your background is</a:t>
            </a:r>
          </a:p>
        </p:txBody>
      </p:sp>
      <p:sp>
        <p:nvSpPr>
          <p:cNvPr id="4" name="Slide Number Placeholder 3"/>
          <p:cNvSpPr>
            <a:spLocks noGrp="1"/>
          </p:cNvSpPr>
          <p:nvPr>
            <p:ph type="sldNum" sz="quarter" idx="5"/>
          </p:nvPr>
        </p:nvSpPr>
        <p:spPr/>
        <p:txBody>
          <a:bodyPr/>
          <a:lstStyle/>
          <a:p>
            <a:fld id="{EFB4D46B-BBE0-4474-A26D-45E0F7167BF9}" type="slidenum">
              <a:rPr lang="en-GB" smtClean="0"/>
              <a:t>5</a:t>
            </a:fld>
            <a:endParaRPr lang="en-GB" dirty="0"/>
          </a:p>
        </p:txBody>
      </p:sp>
    </p:spTree>
    <p:extLst>
      <p:ext uri="{BB962C8B-B14F-4D97-AF65-F5344CB8AC3E}">
        <p14:creationId xmlns:p14="http://schemas.microsoft.com/office/powerpoint/2010/main" val="14719419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time to ask each student ( yes micro manage!) to see if they have access. Give students 15 minuets to go to their student email address and follow the instructions for enrolment. – They are the reason they can’t access!</a:t>
            </a:r>
          </a:p>
          <a:p>
            <a:endParaRPr lang="en-GB" dirty="0"/>
          </a:p>
          <a:p>
            <a:r>
              <a:rPr lang="en-GB" dirty="0"/>
              <a:t>This may take time. If after 3 weeks you are still struggling let me know. </a:t>
            </a:r>
          </a:p>
          <a:p>
            <a:endParaRPr lang="en-GB" dirty="0"/>
          </a:p>
          <a:p>
            <a:r>
              <a:rPr lang="en-GB" dirty="0"/>
              <a:t>Please keep an eye out on my TSD and your emails from admission and accept. </a:t>
            </a:r>
          </a:p>
          <a:p>
            <a:endParaRPr lang="en-GB" dirty="0"/>
          </a:p>
          <a:p>
            <a:r>
              <a:rPr lang="en-GB" dirty="0"/>
              <a:t>In the mean time, things will be uploaded to Teams.</a:t>
            </a:r>
          </a:p>
          <a:p>
            <a:endParaRPr lang="en-GB" dirty="0"/>
          </a:p>
          <a:p>
            <a:r>
              <a:rPr lang="en-GB" dirty="0"/>
              <a:t>Give students time during the lecture to enrol. This was such a big problem last term and a lot of it could have been avoided.</a:t>
            </a:r>
          </a:p>
          <a:p>
            <a:endParaRPr lang="en-GB" dirty="0"/>
          </a:p>
          <a:p>
            <a:r>
              <a:rPr lang="en-GB" dirty="0"/>
              <a:t>If you are partially enrolled there is a problem with your enrolment. The chances are you have not completed or submitted some paper work. – email registry services if you are having difficulty. </a:t>
            </a:r>
          </a:p>
        </p:txBody>
      </p:sp>
      <p:sp>
        <p:nvSpPr>
          <p:cNvPr id="4" name="Slide Number Placeholder 3"/>
          <p:cNvSpPr>
            <a:spLocks noGrp="1"/>
          </p:cNvSpPr>
          <p:nvPr>
            <p:ph type="sldNum" sz="quarter" idx="5"/>
          </p:nvPr>
        </p:nvSpPr>
        <p:spPr/>
        <p:txBody>
          <a:bodyPr/>
          <a:lstStyle/>
          <a:p>
            <a:fld id="{EFB4D46B-BBE0-4474-A26D-45E0F7167BF9}" type="slidenum">
              <a:rPr lang="en-GB" smtClean="0"/>
              <a:t>9</a:t>
            </a:fld>
            <a:endParaRPr lang="en-GB"/>
          </a:p>
        </p:txBody>
      </p:sp>
    </p:spTree>
    <p:extLst>
      <p:ext uri="{BB962C8B-B14F-4D97-AF65-F5344CB8AC3E}">
        <p14:creationId xmlns:p14="http://schemas.microsoft.com/office/powerpoint/2010/main" val="1800163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10-20 minutes </a:t>
            </a:r>
          </a:p>
        </p:txBody>
      </p:sp>
      <p:sp>
        <p:nvSpPr>
          <p:cNvPr id="4" name="Slide Number Placeholder 3"/>
          <p:cNvSpPr>
            <a:spLocks noGrp="1"/>
          </p:cNvSpPr>
          <p:nvPr>
            <p:ph type="sldNum" sz="quarter" idx="5"/>
          </p:nvPr>
        </p:nvSpPr>
        <p:spPr/>
        <p:txBody>
          <a:bodyPr/>
          <a:lstStyle/>
          <a:p>
            <a:fld id="{EFB4D46B-BBE0-4474-A26D-45E0F7167BF9}" type="slidenum">
              <a:rPr lang="en-GB" smtClean="0"/>
              <a:t>10</a:t>
            </a:fld>
            <a:endParaRPr lang="en-GB"/>
          </a:p>
        </p:txBody>
      </p:sp>
    </p:spTree>
    <p:extLst>
      <p:ext uri="{BB962C8B-B14F-4D97-AF65-F5344CB8AC3E}">
        <p14:creationId xmlns:p14="http://schemas.microsoft.com/office/powerpoint/2010/main" val="29402828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 minutes now to read assessment briefs then we will discuss. </a:t>
            </a:r>
          </a:p>
        </p:txBody>
      </p:sp>
      <p:sp>
        <p:nvSpPr>
          <p:cNvPr id="4" name="Slide Number Placeholder 3"/>
          <p:cNvSpPr>
            <a:spLocks noGrp="1"/>
          </p:cNvSpPr>
          <p:nvPr>
            <p:ph type="sldNum" sz="quarter" idx="5"/>
          </p:nvPr>
        </p:nvSpPr>
        <p:spPr/>
        <p:txBody>
          <a:bodyPr/>
          <a:lstStyle/>
          <a:p>
            <a:fld id="{1B66EC27-1294-409F-9E76-31E2ACB031B4}" type="slidenum">
              <a:rPr lang="en-GB" smtClean="0"/>
              <a:t>14</a:t>
            </a:fld>
            <a:endParaRPr lang="en-GB"/>
          </a:p>
        </p:txBody>
      </p:sp>
    </p:spTree>
    <p:extLst>
      <p:ext uri="{BB962C8B-B14F-4D97-AF65-F5344CB8AC3E}">
        <p14:creationId xmlns:p14="http://schemas.microsoft.com/office/powerpoint/2010/main" val="41518834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15</a:t>
            </a:fld>
            <a:endParaRPr lang="en-GB"/>
          </a:p>
        </p:txBody>
      </p:sp>
    </p:spTree>
    <p:extLst>
      <p:ext uri="{BB962C8B-B14F-4D97-AF65-F5344CB8AC3E}">
        <p14:creationId xmlns:p14="http://schemas.microsoft.com/office/powerpoint/2010/main" val="17923981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19</a:t>
            </a:fld>
            <a:endParaRPr lang="en-GB"/>
          </a:p>
        </p:txBody>
      </p:sp>
    </p:spTree>
    <p:extLst>
      <p:ext uri="{BB962C8B-B14F-4D97-AF65-F5344CB8AC3E}">
        <p14:creationId xmlns:p14="http://schemas.microsoft.com/office/powerpoint/2010/main" val="10409822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Definitions have developed overtime, there is no absolute definition of HRM, and different definitions focus on different aspects of the HRM role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179705"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6D29648-A2F4-46D5-9F39-7BC40FB1BBCF}" type="slidenum">
              <a:rPr lang="en-GB" smtClean="0"/>
              <a:t>24</a:t>
            </a:fld>
            <a:endParaRPr lang="en-GB"/>
          </a:p>
        </p:txBody>
      </p:sp>
    </p:spTree>
    <p:extLst>
      <p:ext uri="{BB962C8B-B14F-4D97-AF65-F5344CB8AC3E}">
        <p14:creationId xmlns:p14="http://schemas.microsoft.com/office/powerpoint/2010/main" val="29601367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nSpc>
                <a:spcPct val="200000"/>
              </a:lnSpc>
              <a:spcBef>
                <a:spcPts val="200"/>
              </a:spcBef>
            </a:pPr>
            <a:r>
              <a:rPr lang="en-GB" sz="1800" b="1" i="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Personnel Management</a:t>
            </a:r>
            <a:endParaRPr lang="en-GB" sz="1800" b="1" i="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By the 1970s a fairly consistent set of activities and roles had developed for people management, which in most large organisations was perceived as a specialist management function. This was usually termed Personnel Management: recruitment and selection, pay and conditions of service, employee welfare, industrial relations, training and development, and employee exit (retrenchment, redundancy or retiral).</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Most day-to-day people management, especially in the area of employee relations, was handled by personnel specialists and not by line managers. In the UK, the professional status of personnel managers was supported by the formation of the Institute of Personnel Management (IPM) later became the present-day Chartered Institute of Personnel and Development (CIPD). PM was not without its critics: Peter Drucker (1955) thought that ‘personnel administration’, as he called it, was just a set of unrelated, albeit individually important, activities. The Drucker critique can be read as an early plea for people management to be returned to line managers as later advocated by HRM models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Legge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1995).</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lvl="1">
              <a:lnSpc>
                <a:spcPct val="200000"/>
              </a:lnSpc>
              <a:spcBef>
                <a:spcPts val="200"/>
              </a:spcBef>
            </a:pPr>
            <a:r>
              <a:rPr lang="en-GB" sz="1800" b="1" dirty="0">
                <a:solidFill>
                  <a:srgbClr val="1F3763"/>
                </a:solidFill>
                <a:effectLst/>
                <a:latin typeface="Times New Roman" panose="02020603050405020304" pitchFamily="18" charset="0"/>
                <a:ea typeface="Times New Roman" panose="02020603050405020304" pitchFamily="18" charset="0"/>
                <a:cs typeface="Times New Roman" panose="02020603050405020304" pitchFamily="18" charset="0"/>
              </a:rPr>
              <a:t>Shift from Personnel Management to HRM</a:t>
            </a:r>
            <a:endParaRPr lang="en-GB" sz="1800" b="1" dirty="0">
              <a:solidFill>
                <a:srgbClr val="1F3763"/>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term ‘human resource management’ was being used by Peter Ducker and others in North America as early as the 1950s without any special meaning, and usually simply as another label for ‘personnel management’ or ‘personnel administration’. By the 1980s, however, HRM had come to mean a ‘radically different philosophy and approach to the management of people at work’ (Storey, 1989, pp4–5) </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indent="457200">
              <a:lnSpc>
                <a:spcPct val="200000"/>
              </a:lnSpc>
              <a:spcBef>
                <a:spcPts val="200"/>
              </a:spcBef>
            </a:pPr>
            <a:r>
              <a:rPr lang="en-GB" sz="1800" b="1" i="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HRM</a:t>
            </a:r>
            <a:endParaRPr lang="en-GB" sz="1800" b="1" i="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people management policies and practices which are usually termed ‘HRM’ originated in manufacturing industry in the USA during the late 1970s and early 1980s. These represented a significant break with the personnel management paradigm, with an emphasis on performance, workers’ commitment and rewards, based on individual or team contribution. One of the main characteristics of HRM is the devolution of many aspects of ‘people management’ from specialists directly to line managers.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The central issue here is performance – managing human resources to achieve positive HR outcomes in terms of a committed workforce, working in harmony with the objectives of the organisation and achieving competence and cost-effectiveness. These outcomes in turn lead to positive long-term consequences: firstly organisational effectiveness, but also individual and society’s well-being. </a:t>
            </a: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200000"/>
              </a:lnSpc>
              <a:spcBef>
                <a:spcPts val="200"/>
              </a:spcBef>
            </a:pPr>
            <a:r>
              <a:rPr lang="en-GB" sz="1800" b="1" i="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Drivers of this change</a:t>
            </a:r>
            <a:endParaRPr lang="en-GB" sz="1800" b="1" i="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success of Japanese manufacturers in the 1970s and 1980s in capturing Western markets for </a:t>
            </a: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sophisticated products, such as electronics and cars, brought to a head long-standing concerns about traditional </a:t>
            </a:r>
            <a:r>
              <a:rPr lang="en-GB" sz="1800" dirty="0" err="1">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Taylorist</a:t>
            </a: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Fordist models of work organisation: characterised by low- or semi-skilled work, close supervision, pay being linked to quantity of output, and – at least in mass-production industries – assembly-line technologies in which the pace of work was controlled by machine.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Academic studies had shown concern about some of the human effects of Taylorism and Fordism for decades, and this led to the rise of the Human Relations School, but by the 1980s it was recognised by business and managers. There was an increasing willingness on the part of employees to disrupt production to achieve higher financial or other rewards, despite the damage such action could have on the long-term health of the organisation. Crucially, it had also become recognised that these traditional systems of work organisation were intrinsically unable to produce the quality output required to compete in a global marketplace (Beer et al, 1984). </a:t>
            </a:r>
          </a:p>
          <a:p>
            <a:pPr algn="just">
              <a:lnSpc>
                <a:spcPct val="115000"/>
              </a:lnSpc>
            </a:pP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So, does that mean personnel management is no more?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The empirical evidence is that the adoption of HRM in practice has been incomplete when compared to theoretical models. At the time of writing it can make sense to talk of two ‘traditions’ in people management: one largely following the ‘personnel management’ (PM) paradigm and the other the HRM paradigm – most organisations showing some aspects of each in their management of people, and few following either completely.</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26</a:t>
            </a:fld>
            <a:endParaRPr lang="en-GB"/>
          </a:p>
        </p:txBody>
      </p:sp>
    </p:spTree>
    <p:extLst>
      <p:ext uri="{BB962C8B-B14F-4D97-AF65-F5344CB8AC3E}">
        <p14:creationId xmlns:p14="http://schemas.microsoft.com/office/powerpoint/2010/main" val="40510088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b="1" dirty="0">
                <a:solidFill>
                  <a:srgbClr val="1F3763"/>
                </a:solidFill>
                <a:effectLst/>
                <a:latin typeface="Times New Roman" panose="02020603050405020304" pitchFamily="18" charset="0"/>
                <a:ea typeface="Times New Roman" panose="02020603050405020304" pitchFamily="18" charset="0"/>
                <a:cs typeface="Times New Roman" panose="02020603050405020304" pitchFamily="18" charset="0"/>
              </a:rPr>
              <a:t>Perspectives on HRM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Delery</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and Doty (1996)</a:t>
            </a:r>
          </a:p>
          <a:p>
            <a:pPr marL="342900" lvl="0" indent="-342900" algn="just">
              <a:lnSpc>
                <a:spcPct val="115000"/>
              </a:lnSpc>
              <a:buFont typeface="+mj-lt"/>
              <a:buAutoNum type="arabicPeriod"/>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universalistic perspective – some HRM practices are better than others and all organisations should adopt these best practices. There is a universal relationship between individual ‘best’ practices and firm performance.</a:t>
            </a:r>
          </a:p>
          <a:p>
            <a:pPr marL="342900" lvl="0" indent="-342900" algn="just">
              <a:lnSpc>
                <a:spcPct val="115000"/>
              </a:lnSpc>
              <a:buFont typeface="+mj-lt"/>
              <a:buAutoNum type="arabicPeriod"/>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contingency perspective – in order to be effective, an organisation’s HR policies must be consistent with other aspects of the organisation. The primary contingency factor is the organisation’s strategy. This can be described as ‘vertical fit’.</a:t>
            </a:r>
          </a:p>
          <a:p>
            <a:pPr marL="342900" lvl="0" indent="-342900" algn="just">
              <a:lnSpc>
                <a:spcPct val="115000"/>
              </a:lnSpc>
              <a:buFont typeface="+mj-lt"/>
              <a:buAutoNum type="arabicPeriod"/>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configurational perspective – this is an holistic approach that emphasizes the importance of the pattern of HRM practices and is concerned with how this pattern of independent variables is related to the dependent variable of organisational performance. In its general sense, configuration has been defined by Huczynski and Buchanan (2007) as: ‘The structures, processes, relationships and boundaries through which an organisation operates.’</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27</a:t>
            </a:fld>
            <a:endParaRPr lang="en-GB"/>
          </a:p>
        </p:txBody>
      </p:sp>
    </p:spTree>
    <p:extLst>
      <p:ext uri="{BB962C8B-B14F-4D97-AF65-F5344CB8AC3E}">
        <p14:creationId xmlns:p14="http://schemas.microsoft.com/office/powerpoint/2010/main" val="8008711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Two main variants of HRM were identified early in academic discussions of HRM:</a:t>
            </a:r>
          </a:p>
          <a:p>
            <a:endParaRPr lang="en-GB" dirty="0"/>
          </a:p>
          <a:p>
            <a:r>
              <a:rPr lang="en-GB" dirty="0"/>
              <a:t>Hard HRM: Emphasis on the strategic, quantitative aspects of managing human resources, as an economic factor in production. Workers are a resourced that needs to be controlled for highest profit and competitive advantage. </a:t>
            </a:r>
            <a:r>
              <a:rPr lang="en-GB" b="0" i="0" dirty="0">
                <a:solidFill>
                  <a:srgbClr val="555555"/>
                </a:solidFill>
                <a:effectLst/>
                <a:latin typeface="Open Sans"/>
              </a:rPr>
              <a:t>In hard HRM, human resources are not seen as different to other resources in the business, like machines, facilities, or money. The focus of hard HRM is on the task that needs to be done, cost control, and achieving organizational goals. There is no difference in decision-making to replace a machine that is broken and replacing a person or department that is not needed anymore.</a:t>
            </a:r>
            <a:endParaRPr lang="en-GB" dirty="0"/>
          </a:p>
          <a:p>
            <a:endParaRPr lang="en-GB" dirty="0"/>
          </a:p>
          <a:p>
            <a:r>
              <a:rPr lang="en-GB" dirty="0"/>
              <a:t>Soft HRM: Rooted in the Human Relations School. Emphasises communication, motivation and leadership (Storey, 1989).</a:t>
            </a:r>
            <a:r>
              <a:rPr lang="en-GB" b="0" i="0" dirty="0">
                <a:solidFill>
                  <a:srgbClr val="555555"/>
                </a:solidFill>
                <a:effectLst/>
                <a:latin typeface="Open Sans"/>
              </a:rPr>
              <a:t> When management uses soft HRM, it views its employees as critical resources who are key to their long-term business strategies. Human resource departments will integrate employees' needs into their long-term organizational strategy.</a:t>
            </a:r>
            <a:endParaRPr lang="en-GB" dirty="0"/>
          </a:p>
          <a:p>
            <a:endParaRPr lang="en-GB" dirty="0"/>
          </a:p>
          <a:p>
            <a:r>
              <a:rPr lang="en-GB" dirty="0"/>
              <a:t>Both models of HRM are concerned with strategic issues, but ‘hard’ models typically have a stronger focus on ensuring that the HRM strategy ‘fits’ with, and is driven by, the overall corporate strategy (Keenan, 2005). This is a matter of degree, however, since all HRM models stress the importance of taking a strategic view of the human resource.</a:t>
            </a:r>
          </a:p>
        </p:txBody>
      </p:sp>
      <p:sp>
        <p:nvSpPr>
          <p:cNvPr id="4" name="Slide Number Placeholder 3"/>
          <p:cNvSpPr>
            <a:spLocks noGrp="1"/>
          </p:cNvSpPr>
          <p:nvPr>
            <p:ph type="sldNum" sz="quarter" idx="5"/>
          </p:nvPr>
        </p:nvSpPr>
        <p:spPr/>
        <p:txBody>
          <a:bodyPr/>
          <a:lstStyle/>
          <a:p>
            <a:fld id="{66D29648-A2F4-46D5-9F39-7BC40FB1BBCF}" type="slidenum">
              <a:rPr lang="en-GB" smtClean="0"/>
              <a:t>28</a:t>
            </a:fld>
            <a:endParaRPr lang="en-GB"/>
          </a:p>
        </p:txBody>
      </p:sp>
    </p:spTree>
    <p:extLst>
      <p:ext uri="{BB962C8B-B14F-4D97-AF65-F5344CB8AC3E}">
        <p14:creationId xmlns:p14="http://schemas.microsoft.com/office/powerpoint/2010/main" val="42390192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Then: </a:t>
            </a:r>
          </a:p>
          <a:p>
            <a:endParaRPr lang="en-GB" dirty="0"/>
          </a:p>
          <a:p>
            <a:r>
              <a:rPr lang="en-GB" dirty="0"/>
              <a:t>‘…the dumping ground for many unwanted tasks…heavily criticized for being a combination of the functions of file clerk, social worker and fire fighting’ (Drucker, 1954)</a:t>
            </a:r>
          </a:p>
          <a:p>
            <a:endParaRPr lang="en-GB" dirty="0"/>
          </a:p>
          <a:p>
            <a:r>
              <a:rPr lang="en-GB" dirty="0"/>
              <a:t> In the 1970’s there was a focus on the lack of power afforded to HR and issues of legitimacy and credibility (</a:t>
            </a:r>
            <a:r>
              <a:rPr lang="en-GB" dirty="0" err="1"/>
              <a:t>Legge</a:t>
            </a:r>
            <a:r>
              <a:rPr lang="en-GB" dirty="0"/>
              <a:t>, 1978)</a:t>
            </a:r>
          </a:p>
          <a:p>
            <a:endParaRPr lang="en-GB" dirty="0"/>
          </a:p>
          <a:p>
            <a:r>
              <a:rPr lang="en-GB" b="1" dirty="0"/>
              <a:t>Now: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Shift towards ‘business partner’ model in the 1990s, premised on adding economic value – Critiques regarding loss of focus on employee wellbeing (Francis &amp; Keegan, 2006)</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High-Performance Work Strategies are about linking strategy and skills to performance outcomes (DTI/CIPD, 2005) and are defined as a set of complementary work practices covering three broad areas. Leadership is regarded as crucial in creating, shaping and driving these high-performing organisations:</a:t>
            </a:r>
          </a:p>
          <a:p>
            <a:pPr marL="628650" lvl="1" indent="-171450">
              <a:buFont typeface="Arial" panose="020B0604020202020204" pitchFamily="34" charset="0"/>
              <a:buChar char="•"/>
            </a:pPr>
            <a:r>
              <a:rPr lang="en-GB" dirty="0"/>
              <a:t>high employee involvement practices – </a:t>
            </a:r>
            <a:r>
              <a:rPr lang="en-GB" dirty="0" err="1"/>
              <a:t>eg</a:t>
            </a:r>
            <a:r>
              <a:rPr lang="en-GB" dirty="0"/>
              <a:t> self-directed teams, quality circles and sharing/access to company information</a:t>
            </a:r>
          </a:p>
          <a:p>
            <a:pPr marL="628650" lvl="1" indent="-171450">
              <a:buFont typeface="Arial" panose="020B0604020202020204" pitchFamily="34" charset="0"/>
              <a:buChar char="•"/>
            </a:pPr>
            <a:r>
              <a:rPr lang="en-GB" dirty="0"/>
              <a:t>human resource practices – </a:t>
            </a:r>
            <a:r>
              <a:rPr lang="en-GB" dirty="0" err="1"/>
              <a:t>eg</a:t>
            </a:r>
            <a:r>
              <a:rPr lang="en-GB" dirty="0"/>
              <a:t> sophisticated recruitment processes, performance appraisals, work redesign and mentoring</a:t>
            </a:r>
          </a:p>
          <a:p>
            <a:pPr marL="628650" lvl="1" indent="-171450">
              <a:buFont typeface="Arial" panose="020B0604020202020204" pitchFamily="34" charset="0"/>
              <a:buChar char="•"/>
            </a:pPr>
            <a:r>
              <a:rPr lang="en-GB" dirty="0"/>
              <a:t>reward and commitment practices – </a:t>
            </a:r>
            <a:r>
              <a:rPr lang="en-GB" dirty="0" err="1"/>
              <a:t>eg</a:t>
            </a:r>
            <a:r>
              <a:rPr lang="en-GB" dirty="0"/>
              <a:t> various financial rewards, family friendly policies, job rotation and flexi-hours.</a:t>
            </a:r>
          </a:p>
          <a:p>
            <a:endParaRPr lang="en-GB" dirty="0"/>
          </a:p>
          <a:p>
            <a:r>
              <a:rPr lang="en-GB" dirty="0"/>
              <a:t>The organisation of work at a micro-level – teamworking, cross-training, multi-skilling, and problem-solving groups to increase functional flexibility, participation in the design of work processes, and the sharing of task-specific knowledge. </a:t>
            </a:r>
          </a:p>
          <a:p>
            <a:endParaRPr lang="en-GB" dirty="0"/>
          </a:p>
          <a:p>
            <a:r>
              <a:rPr lang="en-GB" dirty="0"/>
              <a:t>Sophisticated HR practices in recruitment and selection – </a:t>
            </a:r>
            <a:r>
              <a:rPr lang="en-GB" dirty="0" err="1"/>
              <a:t>eg</a:t>
            </a:r>
            <a:r>
              <a:rPr lang="en-GB" dirty="0"/>
              <a:t> the use of psychometric testing and personality profiling and competency and performance tests for a wide range of key or core employees including non-managerial ones. </a:t>
            </a:r>
          </a:p>
          <a:p>
            <a:endParaRPr lang="en-GB" dirty="0"/>
          </a:p>
          <a:p>
            <a:r>
              <a:rPr lang="en-GB" dirty="0"/>
              <a:t>Employee relations in a unitarist environment – trade unions are in a historically precipitous decline in most advanced economies, and especially in new industries, but all but the smallest employers have to find means of communicating with their employees and achieving perceptions of fairness and legitimacy in pay rates and conditions of employment. </a:t>
            </a:r>
          </a:p>
          <a:p>
            <a:endParaRPr lang="en-GB" dirty="0"/>
          </a:p>
          <a:p>
            <a:r>
              <a:rPr lang="en-GB" dirty="0"/>
              <a:t>Change management: ‘the only constant is change’ has become a cliché but reflects the acknowledgement now that the competitive global economy and continuous increasing technological advances are realities. Physical resources are relatively easy to change; human ones are much more challenging. HRM is often tasked with taking the lead and coordinating change across the organisation.</a:t>
            </a:r>
          </a:p>
          <a:p>
            <a:endParaRPr lang="en-GB" dirty="0"/>
          </a:p>
          <a:p>
            <a:r>
              <a:rPr lang="en-GB" dirty="0"/>
              <a:t>The ‘learning organisation’, defined as an organisation which encourages learning at all levels and thereby brings about continuous (and by definition often unpredictable) change to itself. This is a consequence of the realisation that employees are expected and encouraged to learn all the time, and should employ their learning by being innovative and enhancing performance; that ‘to pay someone to work is to pay them to learn’. </a:t>
            </a:r>
          </a:p>
          <a:p>
            <a:endParaRPr lang="en-GB" dirty="0"/>
          </a:p>
          <a:p>
            <a:r>
              <a:rPr lang="en-GB" dirty="0"/>
              <a:t>Knowledge management: ‘using the ideas and experience of employees, customers and suppliers to improve the organisation’s performance’, in the words of a managing editor of the Financial Times (</a:t>
            </a:r>
            <a:r>
              <a:rPr lang="en-GB" dirty="0" err="1"/>
              <a:t>Skapiner</a:t>
            </a:r>
            <a:r>
              <a:rPr lang="en-GB" dirty="0"/>
              <a:t>, 2002). – </a:t>
            </a:r>
            <a:r>
              <a:rPr lang="en-GB" u="sng" dirty="0"/>
              <a:t>This could be an area where you think about skills strategy for A2 and technology in A1. KM growing trend. </a:t>
            </a:r>
          </a:p>
          <a:p>
            <a:endParaRPr lang="en-GB" u="sng" dirty="0"/>
          </a:p>
          <a:p>
            <a:endParaRPr lang="en-GB" dirty="0"/>
          </a:p>
          <a:p>
            <a:r>
              <a:rPr lang="en-GB" dirty="0"/>
              <a:t>Future: </a:t>
            </a:r>
          </a:p>
          <a:p>
            <a:endParaRPr lang="en-GB" dirty="0"/>
          </a:p>
          <a:p>
            <a:r>
              <a:rPr lang="en-GB" dirty="0"/>
              <a:t>Embrace technology – AI</a:t>
            </a:r>
          </a:p>
          <a:p>
            <a:r>
              <a:rPr lang="en-GB" dirty="0"/>
              <a:t>Stay focused on people</a:t>
            </a:r>
          </a:p>
          <a:p>
            <a:r>
              <a:rPr lang="en-GB" dirty="0"/>
              <a:t>Adapt for generational expectations</a:t>
            </a:r>
          </a:p>
          <a:p>
            <a:r>
              <a:rPr lang="en-GB" dirty="0"/>
              <a:t>Labour market adaptation</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29</a:t>
            </a:fld>
            <a:endParaRPr lang="en-GB"/>
          </a:p>
        </p:txBody>
      </p:sp>
    </p:spTree>
    <p:extLst>
      <p:ext uri="{BB962C8B-B14F-4D97-AF65-F5344CB8AC3E}">
        <p14:creationId xmlns:p14="http://schemas.microsoft.com/office/powerpoint/2010/main" val="36021513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30</a:t>
            </a:fld>
            <a:endParaRPr lang="en-US"/>
          </a:p>
        </p:txBody>
      </p:sp>
    </p:spTree>
    <p:extLst>
      <p:ext uri="{BB962C8B-B14F-4D97-AF65-F5344CB8AC3E}">
        <p14:creationId xmlns:p14="http://schemas.microsoft.com/office/powerpoint/2010/main" val="13821694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50585F"/>
                </a:solidFill>
                <a:effectLst/>
                <a:latin typeface="Open Sans" panose="020B0606030504020204" pitchFamily="34" charset="0"/>
              </a:rPr>
              <a:t>12 Key Functions of Human Resources to Know in 2023</a:t>
            </a:r>
          </a:p>
          <a:p>
            <a:pPr algn="l"/>
            <a:r>
              <a:rPr lang="en-US" b="0" i="0" u="none" strike="noStrike" dirty="0">
                <a:solidFill>
                  <a:srgbClr val="50585F"/>
                </a:solidFill>
                <a:effectLst/>
                <a:latin typeface="Open Sans" panose="020B0606030504020204" pitchFamily="34" charset="0"/>
                <a:hlinkClick r:id="rId3"/>
              </a:rPr>
              <a:t>1. Human resource planning</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4"/>
              </a:rPr>
              <a:t>2. Recruitment and selection</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5"/>
              </a:rPr>
              <a:t>3. Performance management</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6"/>
              </a:rPr>
              <a:t>4. Learning and development</a:t>
            </a:r>
            <a:endParaRPr lang="en-US" b="0" i="0" dirty="0">
              <a:solidFill>
                <a:srgbClr val="50585F"/>
              </a:solidFill>
              <a:effectLst/>
              <a:latin typeface="Open Sans" panose="020B0606030504020204" pitchFamily="34" charset="0"/>
            </a:endParaRPr>
          </a:p>
          <a:p>
            <a:pPr algn="l"/>
            <a:r>
              <a:rPr lang="en-US" b="0" i="0" u="none" strike="noStrike" dirty="0">
                <a:solidFill>
                  <a:srgbClr val="0F141F"/>
                </a:solidFill>
                <a:effectLst/>
                <a:latin typeface="Open Sans" panose="020B0606030504020204" pitchFamily="34" charset="0"/>
                <a:hlinkClick r:id="rId7"/>
              </a:rPr>
              <a:t>5. Career planning</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8"/>
              </a:rPr>
              <a:t>6. Function evaluation</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9"/>
              </a:rPr>
              <a:t>7. Rewards</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10"/>
              </a:rPr>
              <a:t>8. Industrial relations</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11"/>
              </a:rPr>
              <a:t>9. Employee participation and communication</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12"/>
              </a:rPr>
              <a:t>10. Health and safety</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13"/>
              </a:rPr>
              <a:t>11. Well-being</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14"/>
              </a:rPr>
              <a:t>12. Administrative responsibilities</a:t>
            </a:r>
            <a:endParaRPr lang="en-US" b="0" i="0" dirty="0">
              <a:solidFill>
                <a:srgbClr val="50585F"/>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31</a:t>
            </a:fld>
            <a:endParaRPr lang="en-GB"/>
          </a:p>
        </p:txBody>
      </p:sp>
    </p:spTree>
    <p:extLst>
      <p:ext uri="{BB962C8B-B14F-4D97-AF65-F5344CB8AC3E}">
        <p14:creationId xmlns:p14="http://schemas.microsoft.com/office/powerpoint/2010/main" val="33516423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63DCFB9B-C0B9-9D53-FB0E-E26B1A22A1D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263E5890-0114-C675-CCAD-09F4F6CBD42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Geneva" charset="0"/>
              </a:rPr>
              <a:t>Figure 1.1 emphasizes that there are several important HRM practices. The strategy underlying these practices needs to be considered to maximize their influence on company performance. As the figure shows, HRM practices include analyzing and designing work, determining human resource needs (HR planning), attracting potential employees (recruiting), choosing employees (selection), teaching employees how to perform their jobs and preparing them for the future (training and development), rewarding employees (compensation), evaluating their performance (performance management), and creating a positive work environment (employee relations). HR is solely responsible for outplacement, labor law compliance, record keeping, testing, unemployment compensation, and some aspects of benefits administration. HR is most likely to collaborate with other company functions on employment interviewing, performance management and discipline, and efforts to improve quality and productivity. Large companies are more likely than small ones to employ HR specialists, with benefits specialists being the most prevalent. Other common specializations include recruitment, compensation, and training and development. Many different roles and responsibilities can be performed by the HR department depending on the size of the company, the characteristics of the workforce, the industry, and the value system of company management.</a:t>
            </a:r>
          </a:p>
        </p:txBody>
      </p:sp>
      <p:sp>
        <p:nvSpPr>
          <p:cNvPr id="78852" name="Slide Number Placeholder 3">
            <a:extLst>
              <a:ext uri="{FF2B5EF4-FFF2-40B4-BE49-F238E27FC236}">
                <a16:creationId xmlns:a16="http://schemas.microsoft.com/office/drawing/2014/main" id="{6A336CB0-F648-9C53-E966-6B8E46C975B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F60DAB5-B51F-4423-8E48-813BEF706F44}" type="slidenum">
              <a:rPr lang="en-US" altLang="en-US" sz="1200"/>
              <a:pPr/>
              <a:t>32</a:t>
            </a:fld>
            <a:endParaRPr lang="en-US"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a:extLst>
              <a:ext uri="{FF2B5EF4-FFF2-40B4-BE49-F238E27FC236}">
                <a16:creationId xmlns:a16="http://schemas.microsoft.com/office/drawing/2014/main" id="{47EDC03F-AB7F-9170-D2D7-B9DB1C72A33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1">
            <a:extLst>
              <a:ext uri="{FF2B5EF4-FFF2-40B4-BE49-F238E27FC236}">
                <a16:creationId xmlns:a16="http://schemas.microsoft.com/office/drawing/2014/main" id="{6C50CEF4-D220-B2E7-0ED0-84B698F65C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Geneva" charset="0"/>
              </a:rPr>
              <a:t>	Table 1.1 shows responsibilities of HR departments. How much should companies budget for HR and how many HR professionals should a company employ? One study estimates that HR budgets on average $2,936 per employee. High-impact HR teams have one staff person per 64 employees, spend more than the average HR budget per employee ($4,434 on average per employee), and employ a higher percentage of HR specialists than more compliance-driven and basic HR organizations. </a:t>
            </a:r>
          </a:p>
          <a:p>
            <a:r>
              <a:rPr lang="en-US" altLang="en-US">
                <a:cs typeface="Geneva" charset="0"/>
              </a:rPr>
              <a:t>	High-impact HR functions are more integrated with the business, skilled at helping managers in attracting, building, engaging, and retaining talented employees. They can adapt quickly to business needs and workforce changes, identify and promote talent from within the company, and are continuously trying to identify what motivates employees to help them grown and develop. High-impact HR functions ensure that they are continuously building the talent and skills of HR professionals necessary to help the company meet new competitive challenges. The greater cost-per-employee of high-impact HR functions is offset by the greater savings resulting from reduced turnover and increased levels of employee engagement. </a:t>
            </a:r>
          </a:p>
          <a:p>
            <a:endParaRPr lang="en-US" altLang="en-US">
              <a:cs typeface="Geneva"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https://www.selecthub.com/hris/future-of-hr-software-trends/</a:t>
            </a:r>
            <a:endParaRPr lang="en-GB" dirty="0"/>
          </a:p>
          <a:p>
            <a:endParaRPr lang="en-GB" dirty="0"/>
          </a:p>
          <a:p>
            <a:r>
              <a:rPr lang="en-GB" dirty="0">
                <a:hlinkClick r:id="rId4"/>
              </a:rPr>
              <a:t>https://www.shrm.org/hr-today/news/hr-magazine/1118/pages/7-critical-strategies-to-prepare-for-the-future-of-hr.aspx</a:t>
            </a:r>
            <a:endParaRPr lang="en-GB" dirty="0"/>
          </a:p>
          <a:p>
            <a:endParaRPr lang="en-GB" dirty="0"/>
          </a:p>
          <a:p>
            <a:r>
              <a:rPr lang="en-GB" dirty="0">
                <a:hlinkClick r:id="rId5"/>
              </a:rPr>
              <a:t>https://www.sagepeople.com/face-of-change/?gclid=EAIaIQobChMIqq6ryKDv6AIVCu3tCh0t1wNREAAYASAAEgLB7_D_BwE#</a:t>
            </a:r>
            <a:endParaRPr lang="en-GB" dirty="0"/>
          </a:p>
          <a:p>
            <a:endParaRPr lang="en-GB" dirty="0"/>
          </a:p>
          <a:p>
            <a:r>
              <a:rPr lang="en-GB" dirty="0">
                <a:hlinkClick r:id="rId6"/>
              </a:rPr>
              <a:t>https://hbr.org/2015/07/why-we-love-to-hate-hr-and-what-hr-can-do-about-it</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35</a:t>
            </a:fld>
            <a:endParaRPr lang="en-GB"/>
          </a:p>
        </p:txBody>
      </p:sp>
    </p:spTree>
    <p:extLst>
      <p:ext uri="{BB962C8B-B14F-4D97-AF65-F5344CB8AC3E}">
        <p14:creationId xmlns:p14="http://schemas.microsoft.com/office/powerpoint/2010/main" val="10673436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DM Sans"/>
              </a:rPr>
              <a:t>Labour Market Statistics confirm that the UK labour market now has the lowest ever number of unemployed people per vacancy – which is the key measure used in assessing the balance between labour demand and labour supply (or how ‘tight’ or ‘loose’ a labour market is). In June-August 2021 there were 1.45 unemployed people per vacancy, as job openings continuing to set new records while unemployment fell back. At the height of the crisis (April-June 2020) this figure was 4.1 unemployed people per vacancy; while before the crisis, in data stretching back to 1971, the figure has never been lower than 1.5.</a:t>
            </a:r>
          </a:p>
          <a:p>
            <a:endParaRPr lang="en-GB" b="0" i="0" dirty="0">
              <a:solidFill>
                <a:srgbClr val="000000"/>
              </a:solidFill>
              <a:effectLst/>
              <a:latin typeface="DM Sans"/>
            </a:endParaRPr>
          </a:p>
          <a:p>
            <a:r>
              <a:rPr lang="en-GB" b="0" i="0" dirty="0">
                <a:solidFill>
                  <a:srgbClr val="000000"/>
                </a:solidFill>
                <a:effectLst/>
                <a:latin typeface="DM Sans"/>
              </a:rPr>
              <a:t>UK in tight labour market.</a:t>
            </a:r>
          </a:p>
          <a:p>
            <a:endParaRPr lang="en-GB" b="0" i="0" dirty="0">
              <a:solidFill>
                <a:srgbClr val="000000"/>
              </a:solidFill>
              <a:effectLst/>
              <a:latin typeface="DM Sans"/>
            </a:endParaRPr>
          </a:p>
          <a:p>
            <a:r>
              <a:rPr lang="en-GB" b="0" i="0" dirty="0">
                <a:solidFill>
                  <a:srgbClr val="2D2D2D"/>
                </a:solidFill>
                <a:effectLst/>
                <a:latin typeface="Noto Sans" panose="020B0502040204020203" pitchFamily="34" charset="0"/>
              </a:rPr>
              <a:t>The latest ONS Labour Force Survey (LFS) shows that both resignations and job-to-job moves jumped by a third in the third quarter of 2021, reaching their highest levels since current records began 20 years ago. Nearly a million people moved between jobs during the third quarter, with 391,000 of these switches following resignations, a 38% share. </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39</a:t>
            </a:fld>
            <a:endParaRPr lang="en-GB"/>
          </a:p>
        </p:txBody>
      </p:sp>
    </p:spTree>
    <p:extLst>
      <p:ext uri="{BB962C8B-B14F-4D97-AF65-F5344CB8AC3E}">
        <p14:creationId xmlns:p14="http://schemas.microsoft.com/office/powerpoint/2010/main" val="8451619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chemeClr val="tx1">
                    <a:alpha val="55000"/>
                  </a:schemeClr>
                </a:solidFill>
              </a:rPr>
              <a:t>What is it? </a:t>
            </a:r>
            <a:r>
              <a:rPr lang="en-GB" b="0" dirty="0">
                <a:solidFill>
                  <a:schemeClr val="tx1">
                    <a:alpha val="55000"/>
                  </a:schemeClr>
                </a:solidFill>
              </a:rPr>
              <a:t>Record number of people leaving jobs. Not to unemployment (though some are), but changing what their careers look like, their priorities, their expectations, etc.</a:t>
            </a:r>
            <a:endParaRPr lang="en-GB" b="1" dirty="0">
              <a:solidFill>
                <a:schemeClr val="tx1">
                  <a:alpha val="55000"/>
                </a:schemeClr>
              </a:solidFill>
            </a:endParaRPr>
          </a:p>
          <a:p>
            <a:r>
              <a:rPr lang="en-GB" b="1" dirty="0">
                <a:solidFill>
                  <a:schemeClr val="tx1">
                    <a:alpha val="55000"/>
                  </a:schemeClr>
                </a:solidFill>
              </a:rPr>
              <a:t>Why are we seeing it? </a:t>
            </a:r>
            <a:r>
              <a:rPr lang="en-GB" b="0" dirty="0">
                <a:solidFill>
                  <a:schemeClr val="tx1">
                    <a:alpha val="55000"/>
                  </a:schemeClr>
                </a:solidFill>
              </a:rPr>
              <a:t>The pandemic huge driver here. People have re-evaluated work and judged their treatment by their employer. They want higher pay, better benefits, more flexibility, remote working, relocation now they can WFH…</a:t>
            </a:r>
            <a:endParaRPr lang="en-GB" b="1" dirty="0">
              <a:solidFill>
                <a:schemeClr val="tx1">
                  <a:alpha val="55000"/>
                </a:schemeClr>
              </a:solidFill>
            </a:endParaRPr>
          </a:p>
          <a:p>
            <a:r>
              <a:rPr lang="en-GB" b="1" dirty="0">
                <a:solidFill>
                  <a:schemeClr val="tx1">
                    <a:alpha val="55000"/>
                  </a:schemeClr>
                </a:solidFill>
              </a:rPr>
              <a:t>What is the business impact? </a:t>
            </a:r>
            <a:r>
              <a:rPr lang="en-GB" b="0" dirty="0">
                <a:solidFill>
                  <a:schemeClr val="tx1">
                    <a:alpha val="55000"/>
                  </a:schemeClr>
                </a:solidFill>
              </a:rPr>
              <a:t>Not enough staff. Missed deadline. Impacts on reputation. Business performance affected. Business knowledge lost. T&amp;D wasted.</a:t>
            </a:r>
          </a:p>
          <a:p>
            <a:r>
              <a:rPr lang="en-GB" b="1" dirty="0">
                <a:solidFill>
                  <a:schemeClr val="tx1">
                    <a:alpha val="55000"/>
                  </a:schemeClr>
                </a:solidFill>
              </a:rPr>
              <a:t>What can HR do?</a:t>
            </a:r>
          </a:p>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40</a:t>
            </a:fld>
            <a:endParaRPr lang="en-GB"/>
          </a:p>
        </p:txBody>
      </p:sp>
    </p:spTree>
    <p:extLst>
      <p:ext uri="{BB962C8B-B14F-4D97-AF65-F5344CB8AC3E}">
        <p14:creationId xmlns:p14="http://schemas.microsoft.com/office/powerpoint/2010/main" val="6791896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Proactive</a:t>
            </a:r>
          </a:p>
          <a:p>
            <a:r>
              <a:rPr lang="en-GB" dirty="0"/>
              <a:t>Tailored</a:t>
            </a:r>
          </a:p>
          <a:p>
            <a:r>
              <a:rPr lang="en-GB" dirty="0"/>
              <a:t>Role of LM</a:t>
            </a:r>
          </a:p>
          <a:p>
            <a:r>
              <a:rPr lang="en-GB" dirty="0"/>
              <a:t>Performance management</a:t>
            </a:r>
          </a:p>
          <a:p>
            <a:r>
              <a:rPr lang="en-GB" dirty="0"/>
              <a:t>Meet needs of employees</a:t>
            </a:r>
          </a:p>
        </p:txBody>
      </p:sp>
      <p:sp>
        <p:nvSpPr>
          <p:cNvPr id="4" name="Slide Number Placeholder 3"/>
          <p:cNvSpPr>
            <a:spLocks noGrp="1"/>
          </p:cNvSpPr>
          <p:nvPr>
            <p:ph type="sldNum" sz="quarter" idx="5"/>
          </p:nvPr>
        </p:nvSpPr>
        <p:spPr/>
        <p:txBody>
          <a:bodyPr/>
          <a:lstStyle/>
          <a:p>
            <a:fld id="{1B66EC27-1294-409F-9E76-31E2ACB031B4}" type="slidenum">
              <a:rPr lang="en-GB" smtClean="0"/>
              <a:t>42</a:t>
            </a:fld>
            <a:endParaRPr lang="en-GB"/>
          </a:p>
        </p:txBody>
      </p:sp>
    </p:spTree>
    <p:extLst>
      <p:ext uri="{BB962C8B-B14F-4D97-AF65-F5344CB8AC3E}">
        <p14:creationId xmlns:p14="http://schemas.microsoft.com/office/powerpoint/2010/main" val="41213238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generally refers to the ability of machines to exhibit human-like intelligence</a:t>
            </a:r>
          </a:p>
          <a:p>
            <a:endParaRPr lang="en-GB" dirty="0"/>
          </a:p>
          <a:p>
            <a:r>
              <a:rPr lang="en-GB" dirty="0"/>
              <a:t>Artificial intelligence, as an idea, first appeared soon after humans developed the electronic digital computing that makes it possible. And, like digital technology, artificial intelligence, or AI, has ridden waves of hype and gloom—with one exception: AI has not yet experienced wide-scale commercial deployment </a:t>
            </a:r>
          </a:p>
          <a:p>
            <a:endParaRPr lang="en-GB" dirty="0"/>
          </a:p>
          <a:p>
            <a:r>
              <a:rPr lang="en-GB" dirty="0"/>
              <a:t>Claims about the promise and peril of artificial intelligence are abundant, and growing. </a:t>
            </a:r>
          </a:p>
          <a:p>
            <a:endParaRPr lang="en-GB" dirty="0"/>
          </a:p>
          <a:p>
            <a:r>
              <a:rPr lang="en-GB" dirty="0"/>
              <a:t>Presently, most of the news is coming from the suppliers of AI technologies. And many new uses are only in the experimental phase. Few products are on the market or are likely to arrive there soon to drive immediate and widespread adoption. As a result, analysts remain divided as to the potential of AI: some have formed a rosy consensus about AI’s potential while others remain cautious about its true economic benefit</a:t>
            </a:r>
          </a:p>
          <a:p>
            <a:endParaRPr lang="en-GB" dirty="0"/>
          </a:p>
          <a:p>
            <a:r>
              <a:rPr lang="en-GB" b="1" dirty="0"/>
              <a:t>Ready?</a:t>
            </a:r>
          </a:p>
          <a:p>
            <a:endParaRPr lang="en-GB" b="0" dirty="0"/>
          </a:p>
          <a:p>
            <a:r>
              <a:rPr lang="en-GB" b="0" dirty="0"/>
              <a:t>Very much depends on the context of the organisation – some will be more able and willing to embrace it than others. Well-held fear of jobs being replaced by robots, and the jobs created in the maintenance of these robots requiring too much upskilling/specialty skills. </a:t>
            </a:r>
          </a:p>
          <a:p>
            <a:endParaRPr lang="en-GB" b="0" dirty="0"/>
          </a:p>
          <a:p>
            <a:r>
              <a:rPr lang="en-GB" b="0" dirty="0"/>
              <a:t>Certainly, tasks that are monotonous are susceptible to automation – data filling, for example, or</a:t>
            </a:r>
            <a:r>
              <a:rPr lang="en-GB" sz="1200" b="0" i="0" kern="1200" dirty="0">
                <a:solidFill>
                  <a:schemeClr val="tx1"/>
                </a:solidFill>
                <a:effectLst/>
                <a:latin typeface="+mn-lt"/>
                <a:ea typeface="+mn-ea"/>
                <a:cs typeface="+mn-cs"/>
              </a:rPr>
              <a:t> tasks and activities related to customer care/call centre operation, document classification, discovery and retrieval, content moderation.</a:t>
            </a:r>
          </a:p>
          <a:p>
            <a:endParaRPr lang="en-GB" sz="1200" b="0" i="0" kern="1200" dirty="0">
              <a:solidFill>
                <a:schemeClr val="tx1"/>
              </a:solidFill>
              <a:effectLst/>
              <a:latin typeface="+mn-lt"/>
              <a:ea typeface="+mn-ea"/>
              <a:cs typeface="+mn-cs"/>
            </a:endParaRPr>
          </a:p>
          <a:p>
            <a:r>
              <a:rPr lang="en-GB" b="0" i="0" dirty="0"/>
              <a:t>The transport industry may be one sector to notice changes first – driverless cars are well into research.</a:t>
            </a:r>
          </a:p>
          <a:p>
            <a:endParaRPr lang="en-GB" b="0" i="0" dirty="0"/>
          </a:p>
          <a:p>
            <a:r>
              <a:rPr lang="en-GB" b="0" i="0" dirty="0"/>
              <a:t>Call centres, too: T</a:t>
            </a:r>
            <a:r>
              <a:rPr lang="en-GB" sz="1200" b="0" i="0" kern="1200" dirty="0">
                <a:solidFill>
                  <a:schemeClr val="tx1"/>
                </a:solidFill>
                <a:effectLst/>
                <a:latin typeface="+mn-lt"/>
                <a:ea typeface="+mn-ea"/>
                <a:cs typeface="+mn-cs"/>
              </a:rPr>
              <a:t>he workstream of ‘handling a customer request in the best possible way’ can be broken down in separated jobs which are repeated over time and across different types of requests, for instance: customer identification, customer history retrieval, request understanding and classification, problem identification and mapping to a solution space, forwarding or escalating to another team, customer document retrieval and finally the decisioning based on the suitable corporate policy.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properly trained A.I. system can understand customer requests in natural language, identify the mentioned or implied entities (for instance, </a:t>
            </a:r>
            <a:r>
              <a:rPr lang="en-GB" sz="1200" b="0" i="1" kern="1200" dirty="0">
                <a:solidFill>
                  <a:schemeClr val="tx1"/>
                </a:solidFill>
                <a:effectLst/>
                <a:latin typeface="+mn-lt"/>
                <a:ea typeface="+mn-ea"/>
                <a:cs typeface="+mn-cs"/>
              </a:rPr>
              <a:t>which product</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service</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the request refers to</a:t>
            </a:r>
            <a:r>
              <a:rPr lang="en-GB" sz="1200" b="0" i="0" kern="1200" dirty="0">
                <a:solidFill>
                  <a:schemeClr val="tx1"/>
                </a:solidFill>
                <a:effectLst/>
                <a:latin typeface="+mn-lt"/>
                <a:ea typeface="+mn-ea"/>
                <a:cs typeface="+mn-cs"/>
              </a:rPr>
              <a:t>); it can estimate </a:t>
            </a:r>
            <a:r>
              <a:rPr lang="en-GB" sz="1200" b="0" i="1" kern="1200" dirty="0">
                <a:solidFill>
                  <a:schemeClr val="tx1"/>
                </a:solidFill>
                <a:effectLst/>
                <a:latin typeface="+mn-lt"/>
                <a:ea typeface="+mn-ea"/>
                <a:cs typeface="+mn-cs"/>
              </a:rPr>
              <a:t>customer’s intent</a:t>
            </a:r>
            <a:r>
              <a:rPr lang="en-GB" sz="1200" b="0" i="0" kern="1200" dirty="0">
                <a:solidFill>
                  <a:schemeClr val="tx1"/>
                </a:solidFill>
                <a:effectLst/>
                <a:latin typeface="+mn-lt"/>
                <a:ea typeface="+mn-ea"/>
                <a:cs typeface="+mn-cs"/>
              </a:rPr>
              <a:t> early enough (for example, to </a:t>
            </a:r>
            <a:r>
              <a:rPr lang="en-GB" sz="1200" b="0" i="1" kern="1200" dirty="0">
                <a:solidFill>
                  <a:schemeClr val="tx1"/>
                </a:solidFill>
                <a:effectLst/>
                <a:latin typeface="+mn-lt"/>
                <a:ea typeface="+mn-ea"/>
                <a:cs typeface="+mn-cs"/>
              </a:rPr>
              <a:t>activate a service</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ask for help</a:t>
            </a:r>
            <a:r>
              <a:rPr lang="en-GB" sz="1200" b="0" i="0" kern="1200" dirty="0">
                <a:solidFill>
                  <a:schemeClr val="tx1"/>
                </a:solidFill>
                <a:effectLst/>
                <a:latin typeface="+mn-lt"/>
                <a:ea typeface="+mn-ea"/>
                <a:cs typeface="+mn-cs"/>
              </a:rPr>
              <a:t>); it can instantly process large volumes of data and apply the corporate policy in order to identify the </a:t>
            </a:r>
            <a:r>
              <a:rPr lang="en-GB" sz="1200" b="0" i="1" kern="1200" dirty="0">
                <a:solidFill>
                  <a:schemeClr val="tx1"/>
                </a:solidFill>
                <a:effectLst/>
                <a:latin typeface="+mn-lt"/>
                <a:ea typeface="+mn-ea"/>
                <a:cs typeface="+mn-cs"/>
              </a:rPr>
              <a:t>best action/ decision for the particular case</a:t>
            </a:r>
            <a:r>
              <a:rPr lang="en-GB" sz="1200" b="0" i="0" kern="1200" dirty="0">
                <a:solidFill>
                  <a:schemeClr val="tx1"/>
                </a:solidFill>
                <a:effectLst/>
                <a:latin typeface="+mn-lt"/>
                <a:ea typeface="+mn-ea"/>
                <a:cs typeface="+mn-cs"/>
              </a:rPr>
              <a:t>; the decision can then be communicated to the customer in natural language.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Chat bot.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 Fourth Industrial Revolution or Industry 4.0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Started with the internet – think how much it has developed. </a:t>
            </a:r>
            <a:r>
              <a:rPr lang="en-GB" sz="1200" b="0" i="0" kern="1200" dirty="0">
                <a:solidFill>
                  <a:schemeClr val="tx1"/>
                </a:solidFill>
                <a:effectLst/>
                <a:latin typeface="+mn-lt"/>
                <a:ea typeface="+mn-ea"/>
                <a:cs typeface="+mn-cs"/>
              </a:rPr>
              <a:t>The world is changing faster than ever. New technology is creating new industries, changing existing ones and transforming the way things are made. Industry 4.0 could result in a fundamental shift to the workforce and the way it is managed – and HR need to be aware/prepared for this. </a:t>
            </a: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Businesses need to make sure they automate the right processes while retraining existing staff to develop the skills they need in the future. In short, businesses need to ensure that today’s workforce is ready for tomorrow’s skills requirements, and HR can help with this - this could be considered in your A2 skills strategy. HR need the skills and capabilities to develop the skills of the workforce. </a:t>
            </a:r>
            <a:endParaRPr lang="en-GB" b="0" dirty="0"/>
          </a:p>
          <a:p>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Role of HR in this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HR needs to be involved in identifying what roles can be automated or </a:t>
            </a:r>
            <a:r>
              <a:rPr lang="en-GB" sz="1200" b="0" i="0" kern="1200" dirty="0" err="1">
                <a:solidFill>
                  <a:schemeClr val="tx1"/>
                </a:solidFill>
                <a:effectLst/>
                <a:latin typeface="+mn-lt"/>
                <a:ea typeface="+mn-ea"/>
                <a:cs typeface="+mn-cs"/>
              </a:rPr>
              <a:t>roboticised</a:t>
            </a:r>
            <a:r>
              <a:rPr lang="en-GB" sz="1200" b="0" i="0" kern="1200" dirty="0">
                <a:solidFill>
                  <a:schemeClr val="tx1"/>
                </a:solidFill>
                <a:effectLst/>
                <a:latin typeface="+mn-lt"/>
                <a:ea typeface="+mn-ea"/>
                <a:cs typeface="+mn-cs"/>
              </a:rPr>
              <a:t> and what roles should be done by humans. In identifying what skills are required, HR teams can develop staff internally and recruit accurately externally. At the same time, HR departments will need to help their people adjust and stay relevant in the new world of work.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future, well-educated workers with relevant soft skills – the art of persuasion, team work, collaboration, salesmanship, emotional intelligence and teaching others – will thrive. Low skilled workers whose jobs involve routine work, repetition or are focused in a narrow technical area will find they are in less demand over time.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HR people need to define the core skills required by their organisation and then decide where they can find or develop these specific skills sets. This may be through links to education and academia, apprenticeships, on the job learning or by supporting workers in the pursuit of their own personal or professional qualifications.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Fourth Industrial Revolution presents HR professionals with a unique opportunity to become firmly involved in the strategic decision making of a business by helping them adapt to an ever-changing workforce, while at the same time giving current employees valuable soft skills that will always be in demand </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1" dirty="0"/>
              <a:t>https://www.mckinsey.com/~/media/McKinsey/Industries/Advanced%20Electronics/Our%20Insights/How%20artificial%20intelligence%20can%20deliver%20real%20value%20to%20companies/MGI-Artificial-Intelligence-Discussion-paper.ashx</a:t>
            </a:r>
          </a:p>
          <a:p>
            <a:endParaRPr lang="en-GB" sz="1200" b="0" i="1" kern="1200" dirty="0">
              <a:solidFill>
                <a:schemeClr val="tx1"/>
              </a:solidFill>
              <a:effectLst/>
              <a:latin typeface="+mn-lt"/>
              <a:ea typeface="+mn-ea"/>
              <a:cs typeface="+mn-cs"/>
            </a:endParaRPr>
          </a:p>
          <a:p>
            <a:r>
              <a:rPr lang="en-GB" b="0" i="1" dirty="0"/>
              <a:t>https://medium.com/innovation-machine/artificial-intelligence-3c6d80072416</a:t>
            </a:r>
          </a:p>
          <a:p>
            <a:endParaRPr lang="en-GB" b="1" i="1" dirty="0"/>
          </a:p>
          <a:p>
            <a:pPr algn="l"/>
            <a:r>
              <a:rPr lang="en-GB" b="1" i="0" dirty="0"/>
              <a:t>Industry 5.0: </a:t>
            </a:r>
            <a:r>
              <a:rPr lang="en-GB" b="0" i="0" dirty="0">
                <a:solidFill>
                  <a:srgbClr val="202124"/>
                </a:solidFill>
                <a:effectLst/>
                <a:latin typeface="arial" panose="020B0604020202020204" pitchFamily="34" charset="0"/>
              </a:rPr>
              <a:t>The term Industry 5.0 refers to people working alongside robots and smart machines. It's about robots helping humans work better and faster by leveraging advanced technologies like big data. It adds a personal human touch to the Industry 4.0 pillars of automation and efficiency.</a:t>
            </a:r>
          </a:p>
          <a:p>
            <a:endParaRPr lang="en-GB" b="0" i="0" dirty="0"/>
          </a:p>
        </p:txBody>
      </p:sp>
      <p:sp>
        <p:nvSpPr>
          <p:cNvPr id="4" name="Slide Number Placeholder 3"/>
          <p:cNvSpPr>
            <a:spLocks noGrp="1"/>
          </p:cNvSpPr>
          <p:nvPr>
            <p:ph type="sldNum" sz="quarter" idx="5"/>
          </p:nvPr>
        </p:nvSpPr>
        <p:spPr/>
        <p:txBody>
          <a:bodyPr/>
          <a:lstStyle/>
          <a:p>
            <a:fld id="{66D29648-A2F4-46D5-9F39-7BC40FB1BBCF}" type="slidenum">
              <a:rPr lang="en-GB" smtClean="0"/>
              <a:t>43</a:t>
            </a:fld>
            <a:endParaRPr lang="en-GB"/>
          </a:p>
        </p:txBody>
      </p:sp>
    </p:spTree>
    <p:extLst>
      <p:ext uri="{BB962C8B-B14F-4D97-AF65-F5344CB8AC3E}">
        <p14:creationId xmlns:p14="http://schemas.microsoft.com/office/powerpoint/2010/main" val="42177732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For HR professionals, automation technology will reduce some of the elements of human error and uncertainty inherent in people management, because it can improve decision making and risk taking by putting powerful insight in the hands of managers. Combined with their skills and experience, this will have a profound difference in the way business works. HR would be able to accurately predict t</a:t>
            </a:r>
            <a:r>
              <a:rPr lang="en-GB" sz="1200" b="0" i="0" kern="1200" dirty="0">
                <a:solidFill>
                  <a:schemeClr val="tx1"/>
                </a:solidFill>
                <a:effectLst/>
                <a:latin typeface="+mn-lt"/>
                <a:ea typeface="+mn-ea"/>
                <a:cs typeface="+mn-cs"/>
              </a:rPr>
              <a:t>he skills the business needs now and in five years’ time, attrition, absenteeism, productivity, career aspirations, requests for more pay, or desire for more of a work-life balance from employees all in advance.</a:t>
            </a:r>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Analyse a candidate’s CV, employment history and characteristics against a job spec, organisational culture and team dynamic, to objectively hire the right skills and personality for the business? Bot interviews. This is an area of recruitment you can consider for A1.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AI could to track an employee, spot potential problems and opportunities before they arise, based on a range of tracking data and past performance, or identify employees that need more help and encouragement, in order to become engaged with the business – employee engagement.</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This would allow businesses to be able to manage productivity predictably, in a way only thought possible by using machines. Then organisations could offer a bespoke management style and plan based on advanced knowledge of individual employees’ motivations, desires, goals and characteristics.</a:t>
            </a:r>
          </a:p>
          <a:p>
            <a:endParaRPr lang="en-GB" sz="1200" b="0" kern="1200" dirty="0">
              <a:solidFill>
                <a:schemeClr val="tx1"/>
              </a:solidFill>
              <a:effectLst/>
              <a:latin typeface="+mn-lt"/>
              <a:ea typeface="+mn-ea"/>
              <a:cs typeface="+mn-cs"/>
            </a:endParaRPr>
          </a:p>
          <a:p>
            <a:r>
              <a:rPr lang="en-GB" sz="1200" dirty="0"/>
              <a:t>People don’t like change – key issue of HRM; dealing with Humans</a:t>
            </a:r>
          </a:p>
          <a:p>
            <a:r>
              <a:rPr lang="en-GB" sz="1200" dirty="0"/>
              <a:t>Change management and managing resistance to change important HR skill</a:t>
            </a:r>
          </a:p>
          <a:p>
            <a:r>
              <a:rPr lang="en-GB" sz="1200" dirty="0"/>
              <a:t>Not all resistance is bad</a:t>
            </a:r>
          </a:p>
          <a:p>
            <a:r>
              <a:rPr lang="en-GB" sz="1200" dirty="0"/>
              <a:t>Need to prepare people for the ‘AI Mindset’</a:t>
            </a:r>
          </a:p>
          <a:p>
            <a:r>
              <a:rPr lang="en-GB" sz="1200" b="0" i="0" kern="1200" dirty="0">
                <a:solidFill>
                  <a:schemeClr val="tx1"/>
                </a:solidFill>
                <a:effectLst/>
                <a:latin typeface="+mn-lt"/>
                <a:ea typeface="+mn-ea"/>
                <a:cs typeface="+mn-cs"/>
              </a:rPr>
              <a:t>AI isn’t just about data scientists and machine learning algorithms; as we deploy software and machines to handle more and more cognitive tasks, it is about rethinking how we do things and why.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https://www.infoworld.com/article/3269072/the-ai-mindset-preparing-people-is-as-important-as-preparing-data.html </a:t>
            </a:r>
          </a:p>
          <a:p>
            <a:r>
              <a:rPr lang="en-GB" i="1" dirty="0"/>
              <a:t>https://www.hrmagazine.co.uk/content/news/workers-fear-losing-their-jobs-to-ai</a:t>
            </a:r>
          </a:p>
          <a:p>
            <a:r>
              <a:rPr lang="en-GB" sz="1200" b="0" kern="1200" dirty="0">
                <a:solidFill>
                  <a:schemeClr val="tx1"/>
                </a:solidFill>
                <a:effectLst/>
                <a:latin typeface="+mn-lt"/>
                <a:ea typeface="+mn-ea"/>
                <a:cs typeface="+mn-cs"/>
              </a:rPr>
              <a:t>https://www.hrmagazine.co.uk/content/news/cipd-2018-language-of-ai-and-automation-spreads-fear</a:t>
            </a:r>
          </a:p>
          <a:p>
            <a:r>
              <a:rPr lang="en-GB" sz="1200" b="0" kern="1200" dirty="0">
                <a:solidFill>
                  <a:schemeClr val="tx1"/>
                </a:solidFill>
                <a:effectLst/>
                <a:latin typeface="+mn-lt"/>
                <a:ea typeface="+mn-ea"/>
                <a:cs typeface="+mn-cs"/>
              </a:rPr>
              <a:t>https://www.hrmagazine.co.uk/content/insights/hr-not-sophisticated-at-all-in-automation-and-ai</a:t>
            </a:r>
          </a:p>
          <a:p>
            <a:endParaRPr lang="en-GB" sz="1200" b="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44</a:t>
            </a:fld>
            <a:endParaRPr lang="en-GB"/>
          </a:p>
        </p:txBody>
      </p:sp>
    </p:spTree>
    <p:extLst>
      <p:ext uri="{BB962C8B-B14F-4D97-AF65-F5344CB8AC3E}">
        <p14:creationId xmlns:p14="http://schemas.microsoft.com/office/powerpoint/2010/main" val="31536301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https://www.selecthub.com/hris/future-of-hr-software-trends/</a:t>
            </a:r>
            <a:endParaRPr lang="en-GB" dirty="0"/>
          </a:p>
          <a:p>
            <a:endParaRPr lang="en-GB" dirty="0"/>
          </a:p>
          <a:p>
            <a:r>
              <a:rPr lang="en-GB" dirty="0">
                <a:hlinkClick r:id="rId4"/>
              </a:rPr>
              <a:t>https://www.shrm.org/hr-today/news/hr-magazine/1118/pages/7-critical-strategies-to-prepare-for-the-future-of-hr.aspx</a:t>
            </a:r>
            <a:endParaRPr lang="en-GB" dirty="0"/>
          </a:p>
          <a:p>
            <a:endParaRPr lang="en-GB" dirty="0"/>
          </a:p>
          <a:p>
            <a:r>
              <a:rPr lang="en-GB" dirty="0">
                <a:hlinkClick r:id="rId5"/>
              </a:rPr>
              <a:t>https://www.sagepeople.com/face-of-change/?gclid=EAIaIQobChMIqq6ryKDv6AIVCu3tCh0t1wNREAAYASAAEgLB7_D_BwE#</a:t>
            </a:r>
            <a:endParaRPr lang="en-GB" dirty="0"/>
          </a:p>
          <a:p>
            <a:endParaRPr lang="en-GB" dirty="0"/>
          </a:p>
          <a:p>
            <a:r>
              <a:rPr lang="en-GB" dirty="0">
                <a:hlinkClick r:id="rId6"/>
              </a:rPr>
              <a:t>https://hbr.org/2015/07/why-we-love-to-hate-hr-and-what-hr-can-do-about-it</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45</a:t>
            </a:fld>
            <a:endParaRPr lang="en-GB"/>
          </a:p>
        </p:txBody>
      </p:sp>
    </p:spTree>
    <p:extLst>
      <p:ext uri="{BB962C8B-B14F-4D97-AF65-F5344CB8AC3E}">
        <p14:creationId xmlns:p14="http://schemas.microsoft.com/office/powerpoint/2010/main" val="10673436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46</a:t>
            </a:fld>
            <a:endParaRPr lang="en-GB"/>
          </a:p>
        </p:txBody>
      </p:sp>
    </p:spTree>
    <p:extLst>
      <p:ext uri="{BB962C8B-B14F-4D97-AF65-F5344CB8AC3E}">
        <p14:creationId xmlns:p14="http://schemas.microsoft.com/office/powerpoint/2010/main" val="2729128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48</a:t>
            </a:fld>
            <a:endParaRPr lang="en-GB"/>
          </a:p>
        </p:txBody>
      </p:sp>
    </p:spTree>
    <p:extLst>
      <p:ext uri="{BB962C8B-B14F-4D97-AF65-F5344CB8AC3E}">
        <p14:creationId xmlns:p14="http://schemas.microsoft.com/office/powerpoint/2010/main" val="6009241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26/01/2026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26/01/2026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26/01/2026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26/01/2026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26/01/2026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26/01/2026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26/01/2026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241552" y="228600"/>
            <a:ext cx="9747249" cy="914400"/>
          </a:xfrm>
        </p:spPr>
        <p:txBody>
          <a:bodyPr/>
          <a:lstStyle/>
          <a:p>
            <a:r>
              <a:rPr lang="en-US"/>
              <a:t>Click to edit Master title style</a:t>
            </a:r>
          </a:p>
        </p:txBody>
      </p:sp>
      <p:sp>
        <p:nvSpPr>
          <p:cNvPr id="3" name="Text Placeholder 2"/>
          <p:cNvSpPr>
            <a:spLocks noGrp="1"/>
          </p:cNvSpPr>
          <p:nvPr>
            <p:ph type="body" sz="half" idx="1"/>
          </p:nvPr>
        </p:nvSpPr>
        <p:spPr>
          <a:xfrm>
            <a:off x="2614085" y="1600201"/>
            <a:ext cx="45847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7401984" y="1600201"/>
            <a:ext cx="4586816" cy="4525963"/>
          </a:xfrm>
        </p:spPr>
        <p:txBody>
          <a:bodyPr rtlCol="0">
            <a:normAutofit/>
          </a:bodyPr>
          <a:lstStyle/>
          <a:p>
            <a:pPr lvl="0"/>
            <a:endParaRPr lang="en-US" noProof="0" dirty="0"/>
          </a:p>
        </p:txBody>
      </p:sp>
      <p:sp>
        <p:nvSpPr>
          <p:cNvPr id="5" name="Footer Placeholder 4">
            <a:extLst>
              <a:ext uri="{FF2B5EF4-FFF2-40B4-BE49-F238E27FC236}">
                <a16:creationId xmlns:a16="http://schemas.microsoft.com/office/drawing/2014/main" id="{C29DB9AD-F8E1-B144-BC90-496F5A1821D0}"/>
              </a:ext>
            </a:extLst>
          </p:cNvPr>
          <p:cNvSpPr>
            <a:spLocks noGrp="1"/>
          </p:cNvSpPr>
          <p:nvPr>
            <p:ph type="ftr" sz="quarter" idx="10"/>
          </p:nvPr>
        </p:nvSpPr>
        <p:spPr/>
        <p:txBody>
          <a:bodyPr/>
          <a:lstStyle>
            <a:lvl1pPr>
              <a:defRPr/>
            </a:lvl1pPr>
          </a:lstStyle>
          <a:p>
            <a:pPr>
              <a:defRPr/>
            </a:pPr>
            <a:r>
              <a:rPr lang="en-US" altLang="en-US"/>
              <a:t>McGraw-Hill/Irwin  ©2017 The McGraw-Hill Companies, All Rights Reserved </a:t>
            </a:r>
          </a:p>
        </p:txBody>
      </p:sp>
      <p:sp>
        <p:nvSpPr>
          <p:cNvPr id="6" name="Slide Number Placeholder 5">
            <a:extLst>
              <a:ext uri="{FF2B5EF4-FFF2-40B4-BE49-F238E27FC236}">
                <a16:creationId xmlns:a16="http://schemas.microsoft.com/office/drawing/2014/main" id="{0D29BBAA-0A08-2403-6BF6-A137F8BA1CA1}"/>
              </a:ext>
            </a:extLst>
          </p:cNvPr>
          <p:cNvSpPr>
            <a:spLocks noGrp="1"/>
          </p:cNvSpPr>
          <p:nvPr>
            <p:ph type="sldNum" sz="quarter" idx="11"/>
          </p:nvPr>
        </p:nvSpPr>
        <p:spPr/>
        <p:txBody>
          <a:bodyPr/>
          <a:lstStyle>
            <a:lvl1pPr>
              <a:defRPr/>
            </a:lvl1pPr>
          </a:lstStyle>
          <a:p>
            <a:fld id="{06D36DE2-B631-4C59-BFC2-71FB46943580}" type="slidenum">
              <a:rPr lang="en-US" altLang="en-US"/>
              <a:pPr/>
              <a:t>‹#›</a:t>
            </a:fld>
            <a:endParaRPr lang="en-US" altLang="en-US"/>
          </a:p>
        </p:txBody>
      </p:sp>
    </p:spTree>
    <p:extLst>
      <p:ext uri="{BB962C8B-B14F-4D97-AF65-F5344CB8AC3E}">
        <p14:creationId xmlns:p14="http://schemas.microsoft.com/office/powerpoint/2010/main" val="1234721047"/>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26/01/2026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uwtsd.display.vevox.com/#/present/860018/XG6L2HJL9AC6JMJCQP7C"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uwtsd.display.vevox.com/#/present/860018/XG6L2HJL9AC6JMJCQP7C"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svg"/><Relationship Id="rId2" Type="http://schemas.openxmlformats.org/officeDocument/2006/relationships/hyperlink" Target="mailto:h.lee@uwtsd.ac.uk" TargetMode="External"/><Relationship Id="rId1" Type="http://schemas.openxmlformats.org/officeDocument/2006/relationships/slideLayout" Target="../slideLayouts/slideLayout4.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menti.com/alu7ts52c1me"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oleObject" Target="../embeddings/oleObject1.bin"/><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peoplemanagement.co.uk/newsletter-signup#gref"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hyperlink" Target="https://worldpopulationreview.com/country-rankings/happiest-countries-in-the-world" TargetMode="External"/><Relationship Id="rId7"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hyperlink" Target="https://worldpopulationreview.com/country-rankings/happiest-countries-in-the-world"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menti.com/alu7ts52c1m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6.sv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aihr.com/blog/human-resources-function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3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uilding with a lawn and grass&#10;&#10;Description automatically generated">
            <a:extLst>
              <a:ext uri="{FF2B5EF4-FFF2-40B4-BE49-F238E27FC236}">
                <a16:creationId xmlns:a16="http://schemas.microsoft.com/office/drawing/2014/main" id="{51A31C9F-0489-061D-F908-8EE6AEFF3251}"/>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0" y="0"/>
            <a:ext cx="7752184" cy="5781641"/>
          </a:xfrm>
          <a:noFill/>
        </p:spPr>
      </p:pic>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7752184" y="0"/>
            <a:ext cx="4367808" cy="5705872"/>
          </a:xfrm>
          <a:solidFill>
            <a:schemeClr val="bg1">
              <a:lumMod val="95000"/>
            </a:schemeClr>
          </a:solidFill>
        </p:spPr>
        <p:txBody>
          <a:bodyPr>
            <a:normAutofit/>
          </a:bodyPr>
          <a:lstStyle/>
          <a:p>
            <a:pPr marL="0" indent="0">
              <a:buNone/>
            </a:pPr>
            <a:r>
              <a:rPr lang="en-GB" sz="3600" b="1" dirty="0">
                <a:latin typeface="Arial" panose="020B0604020202020204" pitchFamily="34" charset="0"/>
                <a:cs typeface="Arial" panose="020B0604020202020204" pitchFamily="34" charset="0"/>
              </a:rPr>
              <a:t>BMMB7025</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Managing People in Organisations</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Week 1 -  Overview</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2800" b="1" dirty="0" err="1">
                <a:solidFill>
                  <a:schemeClr val="tx1"/>
                </a:solidFill>
              </a:rPr>
              <a:t>Dr.</a:t>
            </a:r>
            <a:r>
              <a:rPr lang="en-GB" sz="2800" b="1" dirty="0">
                <a:solidFill>
                  <a:schemeClr val="tx1"/>
                </a:solidFill>
              </a:rPr>
              <a:t> Helen Lee</a:t>
            </a:r>
            <a:br>
              <a:rPr lang="en-GB" sz="2800" b="1" dirty="0">
                <a:solidFill>
                  <a:schemeClr val="tx1"/>
                </a:solidFill>
              </a:rPr>
            </a:br>
            <a:r>
              <a:rPr lang="en-GB" sz="2800" b="1" dirty="0">
                <a:solidFill>
                  <a:schemeClr val="tx1"/>
                </a:solidFill>
              </a:rPr>
              <a:t>Lecturer </a:t>
            </a:r>
            <a:r>
              <a:rPr lang="en-GB" sz="2800" b="1">
                <a:solidFill>
                  <a:schemeClr val="tx1"/>
                </a:solidFill>
              </a:rPr>
              <a:t>cum Director of Studies </a:t>
            </a:r>
            <a:br>
              <a:rPr lang="en-GB" sz="2800" b="1" dirty="0">
                <a:solidFill>
                  <a:schemeClr val="tx1"/>
                </a:solidFill>
              </a:rPr>
            </a:br>
            <a:r>
              <a:rPr lang="en-GB" sz="2800" b="1" dirty="0">
                <a:solidFill>
                  <a:schemeClr val="tx1"/>
                </a:solidFill>
              </a:rPr>
              <a:t>DHTM, MBA, MSC, B.A. (Hons), CHE, CHIA </a:t>
            </a:r>
            <a:endParaRPr lang="en-US" sz="2800" dirty="0"/>
          </a:p>
        </p:txBody>
      </p:sp>
    </p:spTree>
    <p:extLst>
      <p:ext uri="{BB962C8B-B14F-4D97-AF65-F5344CB8AC3E}">
        <p14:creationId xmlns:p14="http://schemas.microsoft.com/office/powerpoint/2010/main" val="2337787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A73B2-AE48-E578-6A8F-497396E5D90A}"/>
              </a:ext>
            </a:extLst>
          </p:cNvPr>
          <p:cNvSpPr>
            <a:spLocks noGrp="1"/>
          </p:cNvSpPr>
          <p:nvPr>
            <p:ph type="title"/>
          </p:nvPr>
        </p:nvSpPr>
        <p:spPr/>
        <p:txBody>
          <a:bodyPr/>
          <a:lstStyle/>
          <a:p>
            <a:r>
              <a:rPr lang="en-US" dirty="0"/>
              <a:t>Agenda </a:t>
            </a:r>
            <a:endParaRPr lang="en-GB" dirty="0"/>
          </a:p>
        </p:txBody>
      </p:sp>
      <p:sp>
        <p:nvSpPr>
          <p:cNvPr id="3" name="Content Placeholder 2">
            <a:extLst>
              <a:ext uri="{FF2B5EF4-FFF2-40B4-BE49-F238E27FC236}">
                <a16:creationId xmlns:a16="http://schemas.microsoft.com/office/drawing/2014/main" id="{AC46FC95-4A92-5049-A156-84AF7DA217CF}"/>
              </a:ext>
            </a:extLst>
          </p:cNvPr>
          <p:cNvSpPr>
            <a:spLocks noGrp="1"/>
          </p:cNvSpPr>
          <p:nvPr>
            <p:ph idx="1"/>
          </p:nvPr>
        </p:nvSpPr>
        <p:spPr>
          <a:xfrm>
            <a:off x="609600" y="1600201"/>
            <a:ext cx="10972800" cy="3052935"/>
          </a:xfrm>
        </p:spPr>
        <p:txBody>
          <a:bodyPr/>
          <a:lstStyle/>
          <a:p>
            <a:pPr>
              <a:spcBef>
                <a:spcPts val="600"/>
              </a:spcBef>
            </a:pPr>
            <a:r>
              <a:rPr lang="en-GB" dirty="0">
                <a:ea typeface="Times New Roman" panose="02020603050405020304" pitchFamily="18" charset="0"/>
                <a:cs typeface="Arial" panose="020B0604020202020204" pitchFamily="34" charset="0"/>
              </a:rPr>
              <a:t>Warm-up and Introduction</a:t>
            </a:r>
          </a:p>
          <a:p>
            <a:pPr>
              <a:spcBef>
                <a:spcPts val="600"/>
              </a:spcBef>
            </a:pPr>
            <a:r>
              <a:rPr lang="en-GB" dirty="0">
                <a:ea typeface="Times New Roman" panose="02020603050405020304" pitchFamily="18" charset="0"/>
                <a:cs typeface="Arial" panose="020B0604020202020204" pitchFamily="34" charset="0"/>
              </a:rPr>
              <a:t>Module set up and assignment run through</a:t>
            </a:r>
          </a:p>
          <a:p>
            <a:pPr>
              <a:spcBef>
                <a:spcPts val="600"/>
              </a:spcBef>
            </a:pPr>
            <a:r>
              <a:rPr lang="en-GB" dirty="0">
                <a:ea typeface="Times New Roman" panose="02020603050405020304" pitchFamily="18" charset="0"/>
                <a:cs typeface="Arial" panose="020B0604020202020204" pitchFamily="34" charset="0"/>
              </a:rPr>
              <a:t>What is HRM? History and context</a:t>
            </a:r>
          </a:p>
          <a:p>
            <a:pPr>
              <a:spcBef>
                <a:spcPts val="600"/>
              </a:spcBef>
            </a:pPr>
            <a:r>
              <a:rPr lang="en-GB" dirty="0">
                <a:ea typeface="Times New Roman" panose="02020603050405020304" pitchFamily="18" charset="0"/>
                <a:cs typeface="Arial" panose="020B0604020202020204" pitchFamily="34" charset="0"/>
              </a:rPr>
              <a:t>Perspectives and approaches</a:t>
            </a:r>
          </a:p>
          <a:p>
            <a:pPr>
              <a:spcBef>
                <a:spcPts val="600"/>
              </a:spcBef>
            </a:pPr>
            <a:r>
              <a:rPr lang="en-GB" dirty="0">
                <a:ea typeface="Times New Roman" panose="02020603050405020304" pitchFamily="18" charset="0"/>
                <a:cs typeface="Arial" panose="020B0604020202020204" pitchFamily="34" charset="0"/>
              </a:rPr>
              <a:t>The role of HRM </a:t>
            </a:r>
          </a:p>
          <a:p>
            <a:endParaRPr lang="en-GB" dirty="0"/>
          </a:p>
        </p:txBody>
      </p:sp>
    </p:spTree>
    <p:extLst>
      <p:ext uri="{BB962C8B-B14F-4D97-AF65-F5344CB8AC3E}">
        <p14:creationId xmlns:p14="http://schemas.microsoft.com/office/powerpoint/2010/main" val="4202510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2C92A-258C-3A3A-B409-3F5834B021B5}"/>
              </a:ext>
            </a:extLst>
          </p:cNvPr>
          <p:cNvSpPr>
            <a:spLocks noGrp="1"/>
          </p:cNvSpPr>
          <p:nvPr>
            <p:ph type="title"/>
          </p:nvPr>
        </p:nvSpPr>
        <p:spPr>
          <a:xfrm>
            <a:off x="335360" y="481534"/>
            <a:ext cx="7574632" cy="1872208"/>
          </a:xfrm>
        </p:spPr>
        <p:txBody>
          <a:bodyPr/>
          <a:lstStyle/>
          <a:p>
            <a:pPr algn="l"/>
            <a:r>
              <a:rPr lang="en-US" dirty="0"/>
              <a:t>What is the best way to call you ?</a:t>
            </a:r>
            <a:endParaRPr lang="en-GB" dirty="0"/>
          </a:p>
        </p:txBody>
      </p:sp>
      <p:pic>
        <p:nvPicPr>
          <p:cNvPr id="5" name="Picture 4">
            <a:extLst>
              <a:ext uri="{FF2B5EF4-FFF2-40B4-BE49-F238E27FC236}">
                <a16:creationId xmlns:a16="http://schemas.microsoft.com/office/drawing/2014/main" id="{838E8038-4E49-6A55-218F-FD4C5237ED00}"/>
              </a:ext>
            </a:extLst>
          </p:cNvPr>
          <p:cNvPicPr>
            <a:picLocks noChangeAspect="1"/>
          </p:cNvPicPr>
          <p:nvPr/>
        </p:nvPicPr>
        <p:blipFill>
          <a:blip r:embed="rId3"/>
          <a:stretch>
            <a:fillRect/>
          </a:stretch>
        </p:blipFill>
        <p:spPr>
          <a:xfrm>
            <a:off x="8544272" y="1124744"/>
            <a:ext cx="3006943" cy="4252914"/>
          </a:xfrm>
          <a:prstGeom prst="rect">
            <a:avLst/>
          </a:prstGeom>
        </p:spPr>
      </p:pic>
      <p:sp>
        <p:nvSpPr>
          <p:cNvPr id="7" name="TextBox 6">
            <a:extLst>
              <a:ext uri="{FF2B5EF4-FFF2-40B4-BE49-F238E27FC236}">
                <a16:creationId xmlns:a16="http://schemas.microsoft.com/office/drawing/2014/main" id="{AF56ED15-2089-B70B-6767-B424E1161191}"/>
              </a:ext>
            </a:extLst>
          </p:cNvPr>
          <p:cNvSpPr txBox="1"/>
          <p:nvPr/>
        </p:nvSpPr>
        <p:spPr>
          <a:xfrm>
            <a:off x="479376" y="4077072"/>
            <a:ext cx="8208912" cy="646331"/>
          </a:xfrm>
          <a:prstGeom prst="rect">
            <a:avLst/>
          </a:prstGeom>
          <a:noFill/>
        </p:spPr>
        <p:txBody>
          <a:bodyPr wrap="square">
            <a:spAutoFit/>
          </a:bodyPr>
          <a:lstStyle/>
          <a:p>
            <a:r>
              <a:rPr lang="en-GB" dirty="0">
                <a:hlinkClick r:id="rId4"/>
              </a:rPr>
              <a:t>https://uwtsd.display.vevox.com#/present/860018/XG6L2HJL9AC6JMJCQP7C</a:t>
            </a:r>
            <a:endParaRPr lang="en-GB" dirty="0"/>
          </a:p>
          <a:p>
            <a:endParaRPr lang="en-GB" dirty="0"/>
          </a:p>
        </p:txBody>
      </p:sp>
      <p:sp>
        <p:nvSpPr>
          <p:cNvPr id="12" name="Rectangle: Rounded Corners 11">
            <a:extLst>
              <a:ext uri="{FF2B5EF4-FFF2-40B4-BE49-F238E27FC236}">
                <a16:creationId xmlns:a16="http://schemas.microsoft.com/office/drawing/2014/main" id="{44BE3D38-DCE5-3A54-943A-4A3CEE54AC6B}"/>
              </a:ext>
            </a:extLst>
          </p:cNvPr>
          <p:cNvSpPr/>
          <p:nvPr/>
        </p:nvSpPr>
        <p:spPr>
          <a:xfrm>
            <a:off x="911424" y="4869160"/>
            <a:ext cx="4464496" cy="646331"/>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uwtsd.vevox.com</a:t>
            </a:r>
            <a:endParaRPr lang="en-GB" dirty="0"/>
          </a:p>
        </p:txBody>
      </p:sp>
    </p:spTree>
    <p:extLst>
      <p:ext uri="{BB962C8B-B14F-4D97-AF65-F5344CB8AC3E}">
        <p14:creationId xmlns:p14="http://schemas.microsoft.com/office/powerpoint/2010/main" val="4092214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5EDCE-8F57-AF0A-6BE3-AB49A6FA2554}"/>
              </a:ext>
            </a:extLst>
          </p:cNvPr>
          <p:cNvSpPr>
            <a:spLocks noGrp="1"/>
          </p:cNvSpPr>
          <p:nvPr>
            <p:ph type="title"/>
          </p:nvPr>
        </p:nvSpPr>
        <p:spPr>
          <a:xfrm>
            <a:off x="609600" y="274638"/>
            <a:ext cx="6494512" cy="2074242"/>
          </a:xfrm>
        </p:spPr>
        <p:txBody>
          <a:bodyPr>
            <a:normAutofit/>
          </a:bodyPr>
          <a:lstStyle/>
          <a:p>
            <a:r>
              <a:rPr lang="en-US" dirty="0"/>
              <a:t>Please use an emoji to describe your feeling</a:t>
            </a:r>
            <a:endParaRPr lang="en-GB" dirty="0"/>
          </a:p>
        </p:txBody>
      </p:sp>
      <p:pic>
        <p:nvPicPr>
          <p:cNvPr id="5" name="Picture 4">
            <a:extLst>
              <a:ext uri="{FF2B5EF4-FFF2-40B4-BE49-F238E27FC236}">
                <a16:creationId xmlns:a16="http://schemas.microsoft.com/office/drawing/2014/main" id="{309A2394-47DA-D627-4949-12A47AFF39B5}"/>
              </a:ext>
            </a:extLst>
          </p:cNvPr>
          <p:cNvPicPr>
            <a:picLocks noChangeAspect="1"/>
          </p:cNvPicPr>
          <p:nvPr/>
        </p:nvPicPr>
        <p:blipFill>
          <a:blip r:embed="rId2"/>
          <a:stretch>
            <a:fillRect/>
          </a:stretch>
        </p:blipFill>
        <p:spPr>
          <a:xfrm>
            <a:off x="7320136" y="248200"/>
            <a:ext cx="3711898" cy="5373216"/>
          </a:xfrm>
          <a:prstGeom prst="rect">
            <a:avLst/>
          </a:prstGeom>
        </p:spPr>
      </p:pic>
      <p:sp>
        <p:nvSpPr>
          <p:cNvPr id="7" name="TextBox 6">
            <a:extLst>
              <a:ext uri="{FF2B5EF4-FFF2-40B4-BE49-F238E27FC236}">
                <a16:creationId xmlns:a16="http://schemas.microsoft.com/office/drawing/2014/main" id="{9AB926DB-859D-DCC4-00D1-144DD64ED97D}"/>
              </a:ext>
            </a:extLst>
          </p:cNvPr>
          <p:cNvSpPr txBox="1"/>
          <p:nvPr/>
        </p:nvSpPr>
        <p:spPr>
          <a:xfrm>
            <a:off x="633119" y="4005064"/>
            <a:ext cx="6094826" cy="923330"/>
          </a:xfrm>
          <a:prstGeom prst="rect">
            <a:avLst/>
          </a:prstGeom>
          <a:noFill/>
        </p:spPr>
        <p:txBody>
          <a:bodyPr wrap="square">
            <a:spAutoFit/>
          </a:bodyPr>
          <a:lstStyle/>
          <a:p>
            <a:r>
              <a:rPr lang="en-GB" dirty="0">
                <a:hlinkClick r:id="rId3"/>
              </a:rPr>
              <a:t>https://uwtsd.display.vevox.com#/present/860018/XG6L2HJL9AC6JMJCQP7C</a:t>
            </a:r>
            <a:endParaRPr lang="en-GB" dirty="0"/>
          </a:p>
          <a:p>
            <a:endParaRPr lang="en-GB" dirty="0"/>
          </a:p>
        </p:txBody>
      </p:sp>
    </p:spTree>
    <p:extLst>
      <p:ext uri="{BB962C8B-B14F-4D97-AF65-F5344CB8AC3E}">
        <p14:creationId xmlns:p14="http://schemas.microsoft.com/office/powerpoint/2010/main" val="2680078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72B5D-077A-49A7-9E91-5B4F6A352732}"/>
              </a:ext>
            </a:extLst>
          </p:cNvPr>
          <p:cNvSpPr>
            <a:spLocks noGrp="1"/>
          </p:cNvSpPr>
          <p:nvPr>
            <p:ph type="title"/>
          </p:nvPr>
        </p:nvSpPr>
        <p:spPr/>
        <p:txBody>
          <a:bodyPr anchor="ctr">
            <a:normAutofit/>
          </a:bodyPr>
          <a:lstStyle/>
          <a:p>
            <a:r>
              <a:rPr lang="en-GB" b="1" dirty="0">
                <a:solidFill>
                  <a:srgbClr val="002060"/>
                </a:solidFill>
              </a:rPr>
              <a:t>Let me introduce myself……</a:t>
            </a:r>
          </a:p>
        </p:txBody>
      </p:sp>
      <p:pic>
        <p:nvPicPr>
          <p:cNvPr id="4" name="Picture 3">
            <a:extLst>
              <a:ext uri="{FF2B5EF4-FFF2-40B4-BE49-F238E27FC236}">
                <a16:creationId xmlns:a16="http://schemas.microsoft.com/office/drawing/2014/main" id="{76B51D6A-4C5A-418E-A60F-A5B5DE62E726}"/>
              </a:ext>
            </a:extLst>
          </p:cNvPr>
          <p:cNvPicPr>
            <a:picLocks noChangeAspect="1"/>
          </p:cNvPicPr>
          <p:nvPr/>
        </p:nvPicPr>
        <p:blipFill rotWithShape="1">
          <a:blip r:embed="rId3"/>
          <a:srcRect t="14317" b="22221"/>
          <a:stretch/>
        </p:blipFill>
        <p:spPr>
          <a:xfrm>
            <a:off x="1953546" y="1417638"/>
            <a:ext cx="8229600" cy="3917032"/>
          </a:xfrm>
          <a:prstGeom prst="rect">
            <a:avLst/>
          </a:prstGeom>
          <a:ln>
            <a:noFill/>
          </a:ln>
          <a:effectLst>
            <a:softEdge rad="112500"/>
          </a:effectLst>
        </p:spPr>
      </p:pic>
    </p:spTree>
    <p:extLst>
      <p:ext uri="{BB962C8B-B14F-4D97-AF65-F5344CB8AC3E}">
        <p14:creationId xmlns:p14="http://schemas.microsoft.com/office/powerpoint/2010/main" val="3543543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標題 2">
            <a:extLst>
              <a:ext uri="{FF2B5EF4-FFF2-40B4-BE49-F238E27FC236}">
                <a16:creationId xmlns:a16="http://schemas.microsoft.com/office/drawing/2014/main" id="{E9EB34F3-B196-1714-3AA4-475CA45F0BA6}"/>
              </a:ext>
            </a:extLst>
          </p:cNvPr>
          <p:cNvSpPr>
            <a:spLocks noGrp="1"/>
          </p:cNvSpPr>
          <p:nvPr>
            <p:ph type="title"/>
          </p:nvPr>
        </p:nvSpPr>
        <p:spPr>
          <a:xfrm>
            <a:off x="609600" y="274638"/>
            <a:ext cx="10972800" cy="1143000"/>
          </a:xfrm>
        </p:spPr>
        <p:txBody>
          <a:bodyPr anchor="ctr">
            <a:normAutofit/>
          </a:bodyPr>
          <a:lstStyle/>
          <a:p>
            <a:r>
              <a:rPr lang="en-US" altLang="zh-MO" dirty="0"/>
              <a:t>Welcome on- board </a:t>
            </a:r>
            <a:endParaRPr lang="zh-MO" altLang="en-US" dirty="0"/>
          </a:p>
        </p:txBody>
      </p:sp>
      <p:sp>
        <p:nvSpPr>
          <p:cNvPr id="7" name="Content Placeholder 6">
            <a:extLst>
              <a:ext uri="{FF2B5EF4-FFF2-40B4-BE49-F238E27FC236}">
                <a16:creationId xmlns:a16="http://schemas.microsoft.com/office/drawing/2014/main" id="{E241690E-2588-4F90-33A6-812DB33C7B51}"/>
              </a:ext>
            </a:extLst>
          </p:cNvPr>
          <p:cNvSpPr>
            <a:spLocks noGrp="1"/>
          </p:cNvSpPr>
          <p:nvPr>
            <p:ph sz="half" idx="1"/>
          </p:nvPr>
        </p:nvSpPr>
        <p:spPr>
          <a:xfrm>
            <a:off x="609600" y="1600201"/>
            <a:ext cx="6926560" cy="1569396"/>
          </a:xfrm>
        </p:spPr>
        <p:txBody>
          <a:bodyPr>
            <a:normAutofit/>
          </a:bodyPr>
          <a:lstStyle/>
          <a:p>
            <a:pPr marL="0" indent="0">
              <a:buNone/>
            </a:pPr>
            <a:r>
              <a:rPr lang="en-US" altLang="zh-MO" sz="4400" dirty="0"/>
              <a:t>Dr. Helen Lee </a:t>
            </a:r>
          </a:p>
          <a:p>
            <a:pPr marL="0" indent="0">
              <a:buNone/>
            </a:pPr>
            <a:r>
              <a:rPr lang="en-US" altLang="zh-MO" sz="4400" dirty="0">
                <a:hlinkClick r:id="rId2"/>
              </a:rPr>
              <a:t>h.lee@uwtsd.ac.uk</a:t>
            </a:r>
            <a:endParaRPr lang="en-US" altLang="zh-MO" sz="4400" dirty="0"/>
          </a:p>
          <a:p>
            <a:pPr marL="0" indent="0">
              <a:buNone/>
            </a:pPr>
            <a:endParaRPr lang="en-GB" dirty="0"/>
          </a:p>
        </p:txBody>
      </p:sp>
      <p:pic>
        <p:nvPicPr>
          <p:cNvPr id="8" name="Picture 7">
            <a:extLst>
              <a:ext uri="{FF2B5EF4-FFF2-40B4-BE49-F238E27FC236}">
                <a16:creationId xmlns:a16="http://schemas.microsoft.com/office/drawing/2014/main" id="{04E67E9A-F1BB-3102-4D50-52A6ACA522F9}"/>
              </a:ext>
            </a:extLst>
          </p:cNvPr>
          <p:cNvPicPr>
            <a:picLocks noChangeAspect="1"/>
          </p:cNvPicPr>
          <p:nvPr/>
        </p:nvPicPr>
        <p:blipFill>
          <a:blip r:embed="rId3"/>
          <a:srcRect t="11698" b="9072"/>
          <a:stretch/>
        </p:blipFill>
        <p:spPr>
          <a:xfrm>
            <a:off x="6600524" y="1482952"/>
            <a:ext cx="5384800" cy="3989040"/>
          </a:xfrm>
          <a:prstGeom prst="rect">
            <a:avLst/>
          </a:prstGeom>
          <a:noFill/>
        </p:spPr>
      </p:pic>
      <p:pic>
        <p:nvPicPr>
          <p:cNvPr id="9" name="Graphic 8" descr="Classroom with solid fill">
            <a:extLst>
              <a:ext uri="{FF2B5EF4-FFF2-40B4-BE49-F238E27FC236}">
                <a16:creationId xmlns:a16="http://schemas.microsoft.com/office/drawing/2014/main" id="{F44B7D6C-2CF2-BF87-855C-CF6A86FF061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16091" y="3594721"/>
            <a:ext cx="1692612" cy="1692612"/>
          </a:xfrm>
          <a:prstGeom prst="rect">
            <a:avLst/>
          </a:prstGeom>
        </p:spPr>
      </p:pic>
      <p:pic>
        <p:nvPicPr>
          <p:cNvPr id="10" name="Graphic 9" descr="Building with solid fill">
            <a:extLst>
              <a:ext uri="{FF2B5EF4-FFF2-40B4-BE49-F238E27FC236}">
                <a16:creationId xmlns:a16="http://schemas.microsoft.com/office/drawing/2014/main" id="{C4E27B2B-1C73-75FE-A7A7-D2AC57BC3785}"/>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166564" y="3789040"/>
            <a:ext cx="1569396" cy="1569396"/>
          </a:xfrm>
          <a:prstGeom prst="rect">
            <a:avLst/>
          </a:prstGeom>
        </p:spPr>
      </p:pic>
    </p:spTree>
    <p:extLst>
      <p:ext uri="{BB962C8B-B14F-4D97-AF65-F5344CB8AC3E}">
        <p14:creationId xmlns:p14="http://schemas.microsoft.com/office/powerpoint/2010/main" val="4072440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1CBBB-0E22-7CF1-F02A-9E7367E8576B}"/>
              </a:ext>
            </a:extLst>
          </p:cNvPr>
          <p:cNvSpPr>
            <a:spLocks noGrp="1"/>
          </p:cNvSpPr>
          <p:nvPr>
            <p:ph type="title"/>
          </p:nvPr>
        </p:nvSpPr>
        <p:spPr>
          <a:xfrm>
            <a:off x="1415480" y="2492896"/>
            <a:ext cx="9361040" cy="1143000"/>
          </a:xfrm>
        </p:spPr>
        <p:txBody>
          <a:bodyPr>
            <a:normAutofit fontScale="90000"/>
          </a:bodyPr>
          <a:lstStyle/>
          <a:p>
            <a:r>
              <a:rPr lang="en-US" sz="4400"/>
              <a:t>Your turn, please </a:t>
            </a:r>
            <a:r>
              <a:rPr lang="en-US" sz="4400" dirty="0"/>
              <a:t>!  </a:t>
            </a:r>
            <a:br>
              <a:rPr lang="en-GB" sz="4400" dirty="0"/>
            </a:br>
            <a:endParaRPr lang="en-GB" dirty="0"/>
          </a:p>
        </p:txBody>
      </p:sp>
    </p:spTree>
    <p:extLst>
      <p:ext uri="{BB962C8B-B14F-4D97-AF65-F5344CB8AC3E}">
        <p14:creationId xmlns:p14="http://schemas.microsoft.com/office/powerpoint/2010/main" val="4212451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0D4C6-C719-2C06-FA6A-09FCD8964A15}"/>
              </a:ext>
            </a:extLst>
          </p:cNvPr>
          <p:cNvSpPr>
            <a:spLocks noGrp="1"/>
          </p:cNvSpPr>
          <p:nvPr>
            <p:ph type="title"/>
          </p:nvPr>
        </p:nvSpPr>
        <p:spPr>
          <a:xfrm>
            <a:off x="484669" y="908720"/>
            <a:ext cx="5774432" cy="1143000"/>
          </a:xfrm>
        </p:spPr>
        <p:txBody>
          <a:bodyPr>
            <a:normAutofit fontScale="90000"/>
          </a:bodyPr>
          <a:lstStyle/>
          <a:p>
            <a:r>
              <a:rPr lang="en-US" dirty="0"/>
              <a:t>About your work experience! ……. </a:t>
            </a:r>
            <a:endParaRPr lang="en-GB" dirty="0"/>
          </a:p>
        </p:txBody>
      </p:sp>
      <p:sp>
        <p:nvSpPr>
          <p:cNvPr id="6" name="TextBox 5">
            <a:extLst>
              <a:ext uri="{FF2B5EF4-FFF2-40B4-BE49-F238E27FC236}">
                <a16:creationId xmlns:a16="http://schemas.microsoft.com/office/drawing/2014/main" id="{EDD1CA29-30FA-265B-254C-7314B4DB2D5F}"/>
              </a:ext>
            </a:extLst>
          </p:cNvPr>
          <p:cNvSpPr txBox="1"/>
          <p:nvPr/>
        </p:nvSpPr>
        <p:spPr>
          <a:xfrm>
            <a:off x="879863" y="2767280"/>
            <a:ext cx="5247693" cy="1323439"/>
          </a:xfrm>
          <a:prstGeom prst="rect">
            <a:avLst/>
          </a:prstGeom>
          <a:noFill/>
        </p:spPr>
        <p:txBody>
          <a:bodyPr wrap="square">
            <a:spAutoFit/>
          </a:bodyPr>
          <a:lstStyle/>
          <a:p>
            <a:r>
              <a:rPr lang="en-GB" sz="4000" dirty="0">
                <a:hlinkClick r:id="rId2"/>
              </a:rPr>
              <a:t>https://www.menti.com/alu7ts52c1me</a:t>
            </a:r>
            <a:endParaRPr lang="en-GB" sz="4000" dirty="0"/>
          </a:p>
        </p:txBody>
      </p:sp>
      <p:sp>
        <p:nvSpPr>
          <p:cNvPr id="8" name="TextBox 7">
            <a:extLst>
              <a:ext uri="{FF2B5EF4-FFF2-40B4-BE49-F238E27FC236}">
                <a16:creationId xmlns:a16="http://schemas.microsoft.com/office/drawing/2014/main" id="{8EFB7CD3-4504-5CB2-5112-24F962AA8B11}"/>
              </a:ext>
            </a:extLst>
          </p:cNvPr>
          <p:cNvSpPr txBox="1"/>
          <p:nvPr/>
        </p:nvSpPr>
        <p:spPr>
          <a:xfrm>
            <a:off x="8760296" y="4509120"/>
            <a:ext cx="3096344" cy="1200329"/>
          </a:xfrm>
          <a:prstGeom prst="rect">
            <a:avLst/>
          </a:prstGeom>
          <a:noFill/>
        </p:spPr>
        <p:txBody>
          <a:bodyPr wrap="square">
            <a:spAutoFit/>
          </a:bodyPr>
          <a:lstStyle/>
          <a:p>
            <a:r>
              <a:rPr lang="en-US" b="0" i="0" dirty="0">
                <a:effectLst/>
                <a:latin typeface="MentiText"/>
              </a:rPr>
              <a:t>Choose how long the code for your </a:t>
            </a:r>
            <a:r>
              <a:rPr lang="en-US" b="0" i="0" dirty="0" err="1">
                <a:effectLst/>
                <a:latin typeface="MentiText"/>
              </a:rPr>
              <a:t>Menti</a:t>
            </a:r>
            <a:r>
              <a:rPr lang="en-US" b="0" i="0" dirty="0">
                <a:effectLst/>
                <a:latin typeface="MentiText"/>
              </a:rPr>
              <a:t> is active. The code </a:t>
            </a:r>
            <a:r>
              <a:rPr lang="en-US" b="1" i="0" dirty="0">
                <a:effectLst/>
                <a:latin typeface="MentiText"/>
              </a:rPr>
              <a:t>6267 3711</a:t>
            </a:r>
            <a:endParaRPr lang="en-US" dirty="0">
              <a:latin typeface="MentiText"/>
            </a:endParaRPr>
          </a:p>
          <a:p>
            <a:endParaRPr lang="en-GB" dirty="0"/>
          </a:p>
        </p:txBody>
      </p:sp>
      <p:pic>
        <p:nvPicPr>
          <p:cNvPr id="2050" name="Picture 2">
            <a:extLst>
              <a:ext uri="{FF2B5EF4-FFF2-40B4-BE49-F238E27FC236}">
                <a16:creationId xmlns:a16="http://schemas.microsoft.com/office/drawing/2014/main" id="{2FA371C0-42F5-88E8-70A7-DA5DD3878A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0645" y="188640"/>
            <a:ext cx="5440362" cy="5440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62335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072E0-24C0-4A98-8A1D-389E52D66732}"/>
              </a:ext>
            </a:extLst>
          </p:cNvPr>
          <p:cNvSpPr>
            <a:spLocks noGrp="1"/>
          </p:cNvSpPr>
          <p:nvPr>
            <p:ph type="title"/>
          </p:nvPr>
        </p:nvSpPr>
        <p:spPr>
          <a:xfrm>
            <a:off x="1884759" y="3752850"/>
            <a:ext cx="2468166" cy="2452687"/>
          </a:xfrm>
        </p:spPr>
        <p:txBody>
          <a:bodyPr vert="horz" lIns="91440" tIns="45720" rIns="91440" bIns="45720" rtlCol="0" anchor="ctr">
            <a:normAutofit/>
          </a:bodyPr>
          <a:lstStyle/>
          <a:p>
            <a:r>
              <a:rPr lang="en-US" sz="3100" dirty="0"/>
              <a:t>Moodle</a:t>
            </a:r>
          </a:p>
        </p:txBody>
      </p:sp>
      <p:pic>
        <p:nvPicPr>
          <p:cNvPr id="6" name="Content Placeholder 5">
            <a:extLst>
              <a:ext uri="{FF2B5EF4-FFF2-40B4-BE49-F238E27FC236}">
                <a16:creationId xmlns:a16="http://schemas.microsoft.com/office/drawing/2014/main" id="{304AC02E-B3E3-4D80-9545-239088004570}"/>
              </a:ext>
            </a:extLst>
          </p:cNvPr>
          <p:cNvPicPr>
            <a:picLocks noChangeAspect="1"/>
          </p:cNvPicPr>
          <p:nvPr/>
        </p:nvPicPr>
        <p:blipFill rotWithShape="1">
          <a:blip r:embed="rId3"/>
          <a:srcRect r="3275" b="-2"/>
          <a:stretch/>
        </p:blipFill>
        <p:spPr>
          <a:xfrm>
            <a:off x="1524010" y="293625"/>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8" name="Content Placeholder 9">
            <a:extLst>
              <a:ext uri="{FF2B5EF4-FFF2-40B4-BE49-F238E27FC236}">
                <a16:creationId xmlns:a16="http://schemas.microsoft.com/office/drawing/2014/main" id="{803F3CE9-DEE6-4660-8B8A-EDC0E31477C9}"/>
              </a:ext>
            </a:extLst>
          </p:cNvPr>
          <p:cNvSpPr>
            <a:spLocks noGrp="1"/>
          </p:cNvSpPr>
          <p:nvPr>
            <p:ph sz="half" idx="1"/>
          </p:nvPr>
        </p:nvSpPr>
        <p:spPr>
          <a:xfrm>
            <a:off x="4691986" y="3752851"/>
            <a:ext cx="5614060" cy="2452687"/>
          </a:xfrm>
        </p:spPr>
        <p:txBody>
          <a:bodyPr vert="horz" lIns="91440" tIns="45720" rIns="91440" bIns="45720" rtlCol="0" anchor="ctr">
            <a:normAutofit/>
          </a:bodyPr>
          <a:lstStyle/>
          <a:p>
            <a:r>
              <a:rPr lang="en-US" sz="2000" dirty="0"/>
              <a:t>CAN YOU ACCESS IT?</a:t>
            </a:r>
          </a:p>
        </p:txBody>
      </p:sp>
    </p:spTree>
    <p:extLst>
      <p:ext uri="{BB962C8B-B14F-4D97-AF65-F5344CB8AC3E}">
        <p14:creationId xmlns:p14="http://schemas.microsoft.com/office/powerpoint/2010/main" val="876671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5149E7B-A88F-D93A-60E5-51B65A8C8F72}"/>
              </a:ext>
            </a:extLst>
          </p:cNvPr>
          <p:cNvPicPr>
            <a:picLocks noChangeAspect="1"/>
          </p:cNvPicPr>
          <p:nvPr/>
        </p:nvPicPr>
        <p:blipFill>
          <a:blip r:embed="rId3"/>
          <a:stretch>
            <a:fillRect/>
          </a:stretch>
        </p:blipFill>
        <p:spPr>
          <a:xfrm>
            <a:off x="4470783" y="908720"/>
            <a:ext cx="7111618" cy="4218174"/>
          </a:xfrm>
          <a:prstGeom prst="rect">
            <a:avLst/>
          </a:prstGeom>
          <a:noFill/>
        </p:spPr>
      </p:pic>
      <p:sp>
        <p:nvSpPr>
          <p:cNvPr id="13" name="Text Placeholder 3">
            <a:extLst>
              <a:ext uri="{FF2B5EF4-FFF2-40B4-BE49-F238E27FC236}">
                <a16:creationId xmlns:a16="http://schemas.microsoft.com/office/drawing/2014/main" id="{A6DE5035-F8C9-B85B-15CC-F89A75B3C0EC}"/>
              </a:ext>
            </a:extLst>
          </p:cNvPr>
          <p:cNvSpPr>
            <a:spLocks noGrp="1"/>
          </p:cNvSpPr>
          <p:nvPr>
            <p:ph type="body" sz="half" idx="2"/>
          </p:nvPr>
        </p:nvSpPr>
        <p:spPr>
          <a:xfrm>
            <a:off x="609601" y="1435101"/>
            <a:ext cx="3110135" cy="1489843"/>
          </a:xfrm>
        </p:spPr>
        <p:txBody>
          <a:bodyPr>
            <a:normAutofit/>
          </a:bodyPr>
          <a:lstStyle/>
          <a:p>
            <a:r>
              <a:rPr lang="en-US" sz="5400" dirty="0"/>
              <a:t>15 mins</a:t>
            </a:r>
          </a:p>
        </p:txBody>
      </p:sp>
    </p:spTree>
    <p:extLst>
      <p:ext uri="{BB962C8B-B14F-4D97-AF65-F5344CB8AC3E}">
        <p14:creationId xmlns:p14="http://schemas.microsoft.com/office/powerpoint/2010/main" val="496277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B3516-2E4C-D11B-B9A5-01018F18E041}"/>
              </a:ext>
            </a:extLst>
          </p:cNvPr>
          <p:cNvSpPr>
            <a:spLocks noGrp="1"/>
          </p:cNvSpPr>
          <p:nvPr>
            <p:ph type="title"/>
          </p:nvPr>
        </p:nvSpPr>
        <p:spPr/>
        <p:txBody>
          <a:bodyPr/>
          <a:lstStyle/>
          <a:p>
            <a:r>
              <a:rPr lang="en-US" dirty="0"/>
              <a:t>Module Overview </a:t>
            </a:r>
            <a:endParaRPr lang="en-GB" dirty="0"/>
          </a:p>
        </p:txBody>
      </p:sp>
      <p:sp>
        <p:nvSpPr>
          <p:cNvPr id="3" name="Content Placeholder 2">
            <a:extLst>
              <a:ext uri="{FF2B5EF4-FFF2-40B4-BE49-F238E27FC236}">
                <a16:creationId xmlns:a16="http://schemas.microsoft.com/office/drawing/2014/main" id="{44EBC454-3E9C-EC92-59B1-DA2E13C08432}"/>
              </a:ext>
            </a:extLst>
          </p:cNvPr>
          <p:cNvSpPr>
            <a:spLocks noGrp="1"/>
          </p:cNvSpPr>
          <p:nvPr>
            <p:ph sz="half" idx="1"/>
          </p:nvPr>
        </p:nvSpPr>
        <p:spPr>
          <a:xfrm>
            <a:off x="796516" y="1988840"/>
            <a:ext cx="10598968" cy="3340967"/>
          </a:xfrm>
        </p:spPr>
        <p:txBody>
          <a:bodyPr/>
          <a:lstStyle/>
          <a:p>
            <a:pPr marL="0" indent="0">
              <a:buNone/>
            </a:pPr>
            <a:r>
              <a:rPr lang="en-GB" sz="2400" dirty="0">
                <a:latin typeface="Arial" panose="020B0604020202020204" pitchFamily="34" charset="0"/>
                <a:ea typeface="Symbol" panose="05050102010706020507" pitchFamily="18" charset="2"/>
                <a:cs typeface="Symbol" panose="05050102010706020507" pitchFamily="18" charset="2"/>
              </a:rPr>
              <a:t>Aim </a:t>
            </a:r>
            <a:endParaRPr lang="en-GB" sz="2400" spc="0" dirty="0">
              <a:effectLst/>
              <a:latin typeface="Arial" panose="020B0604020202020204" pitchFamily="34" charset="0"/>
              <a:ea typeface="Symbol" panose="05050102010706020507" pitchFamily="18" charset="2"/>
              <a:cs typeface="Symbol" panose="05050102010706020507" pitchFamily="18" charset="2"/>
            </a:endParaRPr>
          </a:p>
          <a:p>
            <a:pPr algn="just"/>
            <a:r>
              <a:rPr lang="en-GB" sz="2400" spc="0" dirty="0">
                <a:effectLst/>
                <a:latin typeface="Arial" panose="020B0604020202020204" pitchFamily="34" charset="0"/>
                <a:ea typeface="Symbol" panose="05050102010706020507" pitchFamily="18" charset="2"/>
                <a:cs typeface="Symbol" panose="05050102010706020507" pitchFamily="18" charset="2"/>
              </a:rPr>
              <a:t>Critically analyse and evaluate </a:t>
            </a:r>
            <a:r>
              <a:rPr lang="en-GB" sz="2400" b="1" spc="0" dirty="0">
                <a:effectLst/>
                <a:latin typeface="Arial" panose="020B0604020202020204" pitchFamily="34" charset="0"/>
                <a:ea typeface="Symbol" panose="05050102010706020507" pitchFamily="18" charset="2"/>
                <a:cs typeface="Symbol" panose="05050102010706020507" pitchFamily="18" charset="2"/>
              </a:rPr>
              <a:t>theoretical and innovative approaches </a:t>
            </a:r>
            <a:r>
              <a:rPr lang="en-GB" sz="2400" spc="0" dirty="0">
                <a:effectLst/>
                <a:latin typeface="Arial" panose="020B0604020202020204" pitchFamily="34" charset="0"/>
                <a:ea typeface="Symbol" panose="05050102010706020507" pitchFamily="18" charset="2"/>
                <a:cs typeface="Symbol" panose="05050102010706020507" pitchFamily="18" charset="2"/>
              </a:rPr>
              <a:t>to people management across a range of organisational sectors, while developing a professional</a:t>
            </a:r>
            <a:r>
              <a:rPr lang="en-GB" sz="2400" spc="-25"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understanding</a:t>
            </a:r>
            <a:r>
              <a:rPr lang="en-GB" sz="2400" spc="-20"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of</a:t>
            </a:r>
            <a:r>
              <a:rPr lang="en-GB" sz="2400" spc="-25"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sustainable</a:t>
            </a:r>
            <a:r>
              <a:rPr lang="en-GB" sz="2400" spc="-20"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competitive</a:t>
            </a:r>
            <a:r>
              <a:rPr lang="en-GB" sz="2400" spc="-20"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advantage</a:t>
            </a:r>
            <a:r>
              <a:rPr lang="en-GB" sz="2400" spc="-30"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through</a:t>
            </a:r>
            <a:r>
              <a:rPr lang="en-GB" sz="2400" spc="-30"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strategic talent management in the modern workplace</a:t>
            </a:r>
          </a:p>
          <a:p>
            <a:endParaRPr lang="en-GB" dirty="0"/>
          </a:p>
        </p:txBody>
      </p:sp>
    </p:spTree>
    <p:extLst>
      <p:ext uri="{BB962C8B-B14F-4D97-AF65-F5344CB8AC3E}">
        <p14:creationId xmlns:p14="http://schemas.microsoft.com/office/powerpoint/2010/main" val="22017130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E0BD5-0D34-4F65-782B-3708FD70C78E}"/>
              </a:ext>
            </a:extLst>
          </p:cNvPr>
          <p:cNvSpPr>
            <a:spLocks noGrp="1"/>
          </p:cNvSpPr>
          <p:nvPr>
            <p:ph type="title"/>
          </p:nvPr>
        </p:nvSpPr>
        <p:spPr>
          <a:xfrm>
            <a:off x="609600" y="274638"/>
            <a:ext cx="10972800" cy="562074"/>
          </a:xfrm>
        </p:spPr>
        <p:txBody>
          <a:bodyPr>
            <a:normAutofit fontScale="90000"/>
          </a:bodyPr>
          <a:lstStyle/>
          <a:p>
            <a:r>
              <a:rPr lang="en-US" dirty="0"/>
              <a:t>Module Overview </a:t>
            </a:r>
            <a:endParaRPr lang="en-GB" dirty="0"/>
          </a:p>
        </p:txBody>
      </p:sp>
      <p:sp>
        <p:nvSpPr>
          <p:cNvPr id="3" name="Content Placeholder 2">
            <a:extLst>
              <a:ext uri="{FF2B5EF4-FFF2-40B4-BE49-F238E27FC236}">
                <a16:creationId xmlns:a16="http://schemas.microsoft.com/office/drawing/2014/main" id="{D1F82EFE-BE2A-C8EF-9E78-77A3276FDEA1}"/>
              </a:ext>
            </a:extLst>
          </p:cNvPr>
          <p:cNvSpPr>
            <a:spLocks noGrp="1"/>
          </p:cNvSpPr>
          <p:nvPr>
            <p:ph sz="half" idx="1"/>
          </p:nvPr>
        </p:nvSpPr>
        <p:spPr>
          <a:xfrm>
            <a:off x="609600" y="908720"/>
            <a:ext cx="11247040" cy="4680521"/>
          </a:xfrm>
        </p:spPr>
        <p:txBody>
          <a:bodyPr>
            <a:normAutofit lnSpcReduction="10000"/>
          </a:bodyPr>
          <a:lstStyle/>
          <a:p>
            <a:pPr marL="0" marR="744855" indent="0">
              <a:lnSpc>
                <a:spcPct val="112000"/>
              </a:lnSpc>
              <a:spcBef>
                <a:spcPts val="20"/>
              </a:spcBef>
              <a:buNone/>
              <a:tabLst>
                <a:tab pos="544830" algn="l"/>
              </a:tabLst>
            </a:pPr>
            <a:r>
              <a:rPr lang="en-GB" sz="2400" spc="-40" dirty="0">
                <a:latin typeface="Arial" panose="020B0604020202020204" pitchFamily="34" charset="0"/>
                <a:ea typeface="Times New Roman" panose="02020603050405020304" pitchFamily="18" charset="0"/>
                <a:cs typeface="Times New Roman" panose="02020603050405020304" pitchFamily="18" charset="0"/>
              </a:rPr>
              <a:t>Objectives </a:t>
            </a:r>
          </a:p>
          <a:p>
            <a:pPr marL="0" marR="744855" indent="0">
              <a:lnSpc>
                <a:spcPct val="112000"/>
              </a:lnSpc>
              <a:spcBef>
                <a:spcPts val="20"/>
              </a:spcBef>
              <a:buNone/>
              <a:tabLst>
                <a:tab pos="544830" algn="l"/>
              </a:tabLst>
            </a:pPr>
            <a:r>
              <a:rPr lang="en-GB" sz="2400" spc="-40" dirty="0">
                <a:effectLst/>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the student should be able </a:t>
            </a:r>
            <a:r>
              <a:rPr lang="en-GB" sz="2400" spc="-40">
                <a:effectLst/>
                <a:latin typeface="Arial" panose="020B0604020202020204" pitchFamily="34" charset="0"/>
                <a:ea typeface="Times New Roman" panose="02020603050405020304" pitchFamily="18" charset="0"/>
                <a:cs typeface="Times New Roman" panose="02020603050405020304" pitchFamily="18" charset="0"/>
              </a:rPr>
              <a:t>to:</a:t>
            </a:r>
          </a:p>
          <a:p>
            <a:pPr marL="0" marR="744855" indent="0">
              <a:lnSpc>
                <a:spcPct val="112000"/>
              </a:lnSpc>
              <a:spcBef>
                <a:spcPts val="20"/>
              </a:spcBef>
              <a:buNone/>
              <a:tabLst>
                <a:tab pos="544830" algn="l"/>
              </a:tabLst>
            </a:pP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marR="810895" lvl="0" indent="-342900">
              <a:lnSpc>
                <a:spcPct val="113000"/>
              </a:lnSpc>
              <a:buFont typeface="Symbol" panose="05050102010706020507" pitchFamily="18" charset="2"/>
              <a:buChar char=""/>
              <a:tabLst>
                <a:tab pos="544830" algn="l"/>
              </a:tabLst>
            </a:pPr>
            <a:r>
              <a:rPr lang="en-GB" sz="2400" spc="-30" dirty="0">
                <a:effectLst/>
                <a:latin typeface="Arial" panose="020B0604020202020204" pitchFamily="34" charset="0"/>
                <a:ea typeface="Symbol" panose="05050102010706020507" pitchFamily="18" charset="2"/>
                <a:cs typeface="Symbol" panose="05050102010706020507" pitchFamily="18" charset="2"/>
              </a:rPr>
              <a:t>critically</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evaluate</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the</a:t>
            </a:r>
            <a:r>
              <a:rPr lang="en-GB" sz="2400" spc="-4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potential</a:t>
            </a:r>
            <a:r>
              <a:rPr lang="en-GB" sz="2400" spc="-55"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and</a:t>
            </a:r>
            <a:r>
              <a:rPr lang="en-GB" sz="2400" spc="-4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appropriateness</a:t>
            </a:r>
            <a:r>
              <a:rPr lang="en-GB" sz="2400" spc="-35"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of</a:t>
            </a:r>
            <a:r>
              <a:rPr lang="en-GB" sz="2400" spc="-45"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managing</a:t>
            </a:r>
            <a:r>
              <a:rPr lang="en-GB" sz="2400" spc="-4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people</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through</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talent </a:t>
            </a:r>
            <a:r>
              <a:rPr lang="en-GB" sz="2400" spc="-20" dirty="0">
                <a:effectLst/>
                <a:latin typeface="Arial" panose="020B0604020202020204" pitchFamily="34" charset="0"/>
                <a:ea typeface="Symbol" panose="05050102010706020507" pitchFamily="18" charset="2"/>
                <a:cs typeface="Symbol" panose="05050102010706020507" pitchFamily="18" charset="2"/>
              </a:rPr>
              <a:t>development</a:t>
            </a:r>
            <a:r>
              <a:rPr lang="en-GB" sz="2400" spc="-30" dirty="0">
                <a:effectLst/>
                <a:latin typeface="Arial" panose="020B0604020202020204" pitchFamily="34" charset="0"/>
                <a:ea typeface="Symbol" panose="05050102010706020507" pitchFamily="18" charset="2"/>
                <a:cs typeface="Symbol" panose="05050102010706020507" pitchFamily="18" charset="2"/>
              </a:rPr>
              <a:t> </a:t>
            </a:r>
            <a:r>
              <a:rPr lang="en-GB" sz="2400" spc="-20" dirty="0">
                <a:effectLst/>
                <a:latin typeface="Arial" panose="020B0604020202020204" pitchFamily="34" charset="0"/>
                <a:ea typeface="Symbol" panose="05050102010706020507" pitchFamily="18" charset="2"/>
                <a:cs typeface="Symbol" panose="05050102010706020507" pitchFamily="18" charset="2"/>
              </a:rPr>
              <a:t>strategies</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20" dirty="0">
                <a:effectLst/>
                <a:latin typeface="Arial" panose="020B0604020202020204" pitchFamily="34" charset="0"/>
                <a:ea typeface="Symbol" panose="05050102010706020507" pitchFamily="18" charset="2"/>
                <a:cs typeface="Symbol" panose="05050102010706020507" pitchFamily="18" charset="2"/>
              </a:rPr>
              <a:t>and</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20" dirty="0">
                <a:effectLst/>
                <a:latin typeface="Arial" panose="020B0604020202020204" pitchFamily="34" charset="0"/>
                <a:ea typeface="Symbol" panose="05050102010706020507" pitchFamily="18" charset="2"/>
                <a:cs typeface="Symbol" panose="05050102010706020507" pitchFamily="18" charset="2"/>
              </a:rPr>
              <a:t>methods</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20" dirty="0">
                <a:effectLst/>
                <a:latin typeface="Arial" panose="020B0604020202020204" pitchFamily="34" charset="0"/>
                <a:ea typeface="Symbol" panose="05050102010706020507" pitchFamily="18" charset="2"/>
                <a:cs typeface="Symbol" panose="05050102010706020507" pitchFamily="18" charset="2"/>
              </a:rPr>
              <a:t>with</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20" dirty="0">
                <a:effectLst/>
                <a:latin typeface="Arial" panose="020B0604020202020204" pitchFamily="34" charset="0"/>
                <a:ea typeface="Symbol" panose="05050102010706020507" pitchFamily="18" charset="2"/>
                <a:cs typeface="Symbol" panose="05050102010706020507" pitchFamily="18" charset="2"/>
              </a:rPr>
              <a:t>reference</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20" dirty="0">
                <a:effectLst/>
                <a:latin typeface="Arial" panose="020B0604020202020204" pitchFamily="34" charset="0"/>
                <a:ea typeface="Symbol" panose="05050102010706020507" pitchFamily="18" charset="2"/>
                <a:cs typeface="Symbol" panose="05050102010706020507" pitchFamily="18" charset="2"/>
              </a:rPr>
              <a:t>to</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20" dirty="0">
                <a:effectLst/>
                <a:latin typeface="Arial" panose="020B0604020202020204" pitchFamily="34" charset="0"/>
                <a:ea typeface="Symbol" panose="05050102010706020507" pitchFamily="18" charset="2"/>
                <a:cs typeface="Symbol" panose="05050102010706020507" pitchFamily="18" charset="2"/>
              </a:rPr>
              <a:t>relevant</a:t>
            </a:r>
            <a:r>
              <a:rPr lang="en-GB" sz="2400" spc="-45" dirty="0">
                <a:effectLst/>
                <a:latin typeface="Arial" panose="020B0604020202020204" pitchFamily="34" charset="0"/>
                <a:ea typeface="Symbol" panose="05050102010706020507" pitchFamily="18" charset="2"/>
                <a:cs typeface="Symbol" panose="05050102010706020507" pitchFamily="18" charset="2"/>
              </a:rPr>
              <a:t> </a:t>
            </a:r>
            <a:r>
              <a:rPr lang="en-GB" sz="2400" spc="-20" dirty="0">
                <a:effectLst/>
                <a:latin typeface="Arial" panose="020B0604020202020204" pitchFamily="34" charset="0"/>
                <a:ea typeface="Symbol" panose="05050102010706020507" pitchFamily="18" charset="2"/>
                <a:cs typeface="Symbol" panose="05050102010706020507" pitchFamily="18" charset="2"/>
              </a:rPr>
              <a:t>contextual</a:t>
            </a:r>
            <a:r>
              <a:rPr lang="en-GB" sz="2400" spc="-55" dirty="0">
                <a:effectLst/>
                <a:latin typeface="Arial" panose="020B0604020202020204" pitchFamily="34" charset="0"/>
                <a:ea typeface="Symbol" panose="05050102010706020507" pitchFamily="18" charset="2"/>
                <a:cs typeface="Symbol" panose="05050102010706020507" pitchFamily="18" charset="2"/>
              </a:rPr>
              <a:t> </a:t>
            </a:r>
            <a:r>
              <a:rPr lang="en-GB" sz="2400" spc="-20" dirty="0">
                <a:effectLst/>
                <a:latin typeface="Arial" panose="020B0604020202020204" pitchFamily="34" charset="0"/>
                <a:ea typeface="Symbol" panose="05050102010706020507" pitchFamily="18" charset="2"/>
                <a:cs typeface="Symbol" panose="05050102010706020507" pitchFamily="18" charset="2"/>
              </a:rPr>
              <a:t>factors</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20" dirty="0">
                <a:effectLst/>
                <a:latin typeface="Arial" panose="020B0604020202020204" pitchFamily="34" charset="0"/>
                <a:ea typeface="Symbol" panose="05050102010706020507" pitchFamily="18" charset="2"/>
                <a:cs typeface="Symbol" panose="05050102010706020507" pitchFamily="18" charset="2"/>
              </a:rPr>
              <a:t>for </a:t>
            </a:r>
            <a:r>
              <a:rPr lang="en-GB" sz="2400" spc="0" dirty="0">
                <a:effectLst/>
                <a:latin typeface="Arial" panose="020B0604020202020204" pitchFamily="34" charset="0"/>
                <a:ea typeface="Symbol" panose="05050102010706020507" pitchFamily="18" charset="2"/>
                <a:cs typeface="Symbol" panose="05050102010706020507" pitchFamily="18" charset="2"/>
              </a:rPr>
              <a:t>competitive</a:t>
            </a:r>
            <a:r>
              <a:rPr lang="en-GB" sz="2400" spc="-20"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advantage;</a:t>
            </a:r>
          </a:p>
          <a:p>
            <a:pPr marL="342900" marR="744855" lvl="0" indent="-342900">
              <a:lnSpc>
                <a:spcPct val="112000"/>
              </a:lnSpc>
              <a:spcBef>
                <a:spcPts val="20"/>
              </a:spcBef>
              <a:buFont typeface="Symbol" panose="05050102010706020507" pitchFamily="18" charset="2"/>
              <a:buChar char=""/>
              <a:tabLst>
                <a:tab pos="544830" algn="l"/>
              </a:tabLst>
            </a:pPr>
            <a:r>
              <a:rPr lang="en-GB" sz="2400" spc="-30" dirty="0">
                <a:effectLst/>
                <a:latin typeface="Arial" panose="020B0604020202020204" pitchFamily="34" charset="0"/>
                <a:ea typeface="Symbol" panose="05050102010706020507" pitchFamily="18" charset="2"/>
                <a:cs typeface="Symbol" panose="05050102010706020507" pitchFamily="18" charset="2"/>
              </a:rPr>
              <a:t>demonstrate</a:t>
            </a:r>
            <a:r>
              <a:rPr lang="en-GB" sz="2400" spc="-4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a</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critical</a:t>
            </a:r>
            <a:r>
              <a:rPr lang="en-GB" sz="2400" spc="-4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understanding</a:t>
            </a:r>
            <a:r>
              <a:rPr lang="en-GB" sz="2400" spc="-4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of</a:t>
            </a:r>
            <a:r>
              <a:rPr lang="en-GB" sz="2400" spc="-45"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advancement</a:t>
            </a:r>
            <a:r>
              <a:rPr lang="en-GB" sz="2400" spc="-45"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and</a:t>
            </a:r>
            <a:r>
              <a:rPr lang="en-GB" sz="2400" spc="-4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emerging</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themes</a:t>
            </a:r>
            <a:r>
              <a:rPr lang="en-GB" sz="2400" spc="-35"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around</a:t>
            </a:r>
            <a:r>
              <a:rPr lang="en-GB" sz="2400" spc="-50" dirty="0">
                <a:effectLst/>
                <a:latin typeface="Arial" panose="020B0604020202020204" pitchFamily="34" charset="0"/>
                <a:ea typeface="Symbol" panose="05050102010706020507" pitchFamily="18" charset="2"/>
                <a:cs typeface="Symbol" panose="05050102010706020507" pitchFamily="18" charset="2"/>
              </a:rPr>
              <a:t> </a:t>
            </a:r>
            <a:r>
              <a:rPr lang="en-GB" sz="2400" spc="-30" dirty="0">
                <a:effectLst/>
                <a:latin typeface="Arial" panose="020B0604020202020204" pitchFamily="34" charset="0"/>
                <a:ea typeface="Symbol" panose="05050102010706020507" pitchFamily="18" charset="2"/>
                <a:cs typeface="Symbol" panose="05050102010706020507" pitchFamily="18" charset="2"/>
              </a:rPr>
              <a:t>the </a:t>
            </a:r>
            <a:r>
              <a:rPr lang="en-GB" sz="2400" spc="-20" dirty="0">
                <a:effectLst/>
                <a:latin typeface="Arial" panose="020B0604020202020204" pitchFamily="34" charset="0"/>
                <a:ea typeface="Symbol" panose="05050102010706020507" pitchFamily="18" charset="2"/>
                <a:cs typeface="Symbol" panose="05050102010706020507" pitchFamily="18" charset="2"/>
              </a:rPr>
              <a:t>relationship between technology and human resource management;</a:t>
            </a:r>
            <a:endParaRPr lang="en-GB" sz="2400" spc="0" dirty="0">
              <a:effectLst/>
              <a:latin typeface="Arial" panose="020B0604020202020204" pitchFamily="34" charset="0"/>
              <a:ea typeface="Symbol" panose="05050102010706020507" pitchFamily="18" charset="2"/>
              <a:cs typeface="Symbol" panose="05050102010706020507" pitchFamily="18" charset="2"/>
            </a:endParaRPr>
          </a:p>
          <a:p>
            <a:pPr marL="342900" marR="1043305" lvl="0" indent="-342900">
              <a:lnSpc>
                <a:spcPct val="112000"/>
              </a:lnSpc>
              <a:spcBef>
                <a:spcPts val="40"/>
              </a:spcBef>
              <a:buFont typeface="Symbol" panose="05050102010706020507" pitchFamily="18" charset="2"/>
              <a:buChar char=""/>
              <a:tabLst>
                <a:tab pos="544830" algn="l"/>
              </a:tabLst>
            </a:pPr>
            <a:r>
              <a:rPr lang="en-GB" sz="2400" spc="0" dirty="0">
                <a:effectLst/>
                <a:latin typeface="Arial" panose="020B0604020202020204" pitchFamily="34" charset="0"/>
                <a:ea typeface="Symbol" panose="05050102010706020507" pitchFamily="18" charset="2"/>
                <a:cs typeface="Symbol" panose="05050102010706020507" pitchFamily="18" charset="2"/>
              </a:rPr>
              <a:t>develop</a:t>
            </a:r>
            <a:r>
              <a:rPr lang="en-GB" sz="2400" spc="-15"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a</a:t>
            </a:r>
            <a:r>
              <a:rPr lang="en-GB" sz="2400" spc="-15"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critical</a:t>
            </a:r>
            <a:r>
              <a:rPr lang="en-GB" sz="2400" spc="-20"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and</a:t>
            </a:r>
            <a:r>
              <a:rPr lang="en-GB" sz="2400" spc="-15"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analytical</a:t>
            </a:r>
            <a:r>
              <a:rPr lang="en-GB" sz="2400" spc="-20"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understanding</a:t>
            </a:r>
            <a:r>
              <a:rPr lang="en-GB" sz="2400" spc="-15"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of</a:t>
            </a:r>
            <a:r>
              <a:rPr lang="en-GB" sz="2400" spc="-30"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contemporary</a:t>
            </a:r>
            <a:r>
              <a:rPr lang="en-GB" sz="2400" spc="-10"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practices</a:t>
            </a:r>
            <a:r>
              <a:rPr lang="en-GB" sz="2400" spc="-35" dirty="0">
                <a:effectLst/>
                <a:latin typeface="Arial" panose="020B0604020202020204" pitchFamily="34" charset="0"/>
                <a:ea typeface="Symbol" panose="05050102010706020507" pitchFamily="18" charset="2"/>
                <a:cs typeface="Symbol" panose="05050102010706020507" pitchFamily="18" charset="2"/>
              </a:rPr>
              <a:t> </a:t>
            </a:r>
            <a:r>
              <a:rPr lang="en-GB" sz="2400" spc="0" dirty="0">
                <a:effectLst/>
                <a:latin typeface="Arial" panose="020B0604020202020204" pitchFamily="34" charset="0"/>
                <a:ea typeface="Symbol" panose="05050102010706020507" pitchFamily="18" charset="2"/>
                <a:cs typeface="Symbol" panose="05050102010706020507" pitchFamily="18" charset="2"/>
              </a:rPr>
              <a:t>and processes relating to human resource management</a:t>
            </a:r>
            <a:r>
              <a:rPr lang="en-GB" sz="1800" spc="0" dirty="0">
                <a:effectLst/>
                <a:latin typeface="Arial" panose="020B0604020202020204" pitchFamily="34" charset="0"/>
                <a:ea typeface="Symbol" panose="05050102010706020507" pitchFamily="18" charset="2"/>
                <a:cs typeface="Symbol" panose="05050102010706020507" pitchFamily="18" charset="2"/>
              </a:rPr>
              <a:t>.</a:t>
            </a:r>
          </a:p>
          <a:p>
            <a:endParaRPr lang="en-GB" dirty="0"/>
          </a:p>
        </p:txBody>
      </p:sp>
    </p:spTree>
    <p:extLst>
      <p:ext uri="{BB962C8B-B14F-4D97-AF65-F5344CB8AC3E}">
        <p14:creationId xmlns:p14="http://schemas.microsoft.com/office/powerpoint/2010/main" val="34552126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2B17F-971E-636D-F394-8341DE72014D}"/>
              </a:ext>
            </a:extLst>
          </p:cNvPr>
          <p:cNvSpPr>
            <a:spLocks noGrp="1"/>
          </p:cNvSpPr>
          <p:nvPr>
            <p:ph type="title"/>
          </p:nvPr>
        </p:nvSpPr>
        <p:spPr>
          <a:xfrm>
            <a:off x="263352" y="548680"/>
            <a:ext cx="4501007" cy="2880320"/>
          </a:xfrm>
        </p:spPr>
        <p:txBody>
          <a:bodyPr>
            <a:normAutofit/>
          </a:bodyPr>
          <a:lstStyle/>
          <a:p>
            <a:r>
              <a:rPr lang="en-US" dirty="0"/>
              <a:t>Module Overview - Schedule</a:t>
            </a:r>
            <a:endParaRPr lang="en-GB" dirty="0"/>
          </a:p>
        </p:txBody>
      </p:sp>
      <p:graphicFrame>
        <p:nvGraphicFramePr>
          <p:cNvPr id="3" name="Object 2">
            <a:extLst>
              <a:ext uri="{FF2B5EF4-FFF2-40B4-BE49-F238E27FC236}">
                <a16:creationId xmlns:a16="http://schemas.microsoft.com/office/drawing/2014/main" id="{D472F776-75FA-98B5-BE35-9097E4D8ECFF}"/>
              </a:ext>
            </a:extLst>
          </p:cNvPr>
          <p:cNvGraphicFramePr>
            <a:graphicFrameLocks noChangeAspect="1"/>
          </p:cNvGraphicFramePr>
          <p:nvPr>
            <p:extLst>
              <p:ext uri="{D42A27DB-BD31-4B8C-83A1-F6EECF244321}">
                <p14:modId xmlns:p14="http://schemas.microsoft.com/office/powerpoint/2010/main" val="1199283784"/>
              </p:ext>
            </p:extLst>
          </p:nvPr>
        </p:nvGraphicFramePr>
        <p:xfrm>
          <a:off x="5951984" y="260649"/>
          <a:ext cx="3888432" cy="5131948"/>
        </p:xfrm>
        <a:graphic>
          <a:graphicData uri="http://schemas.openxmlformats.org/presentationml/2006/ole">
            <mc:AlternateContent xmlns:mc="http://schemas.openxmlformats.org/markup-compatibility/2006">
              <mc:Choice xmlns:v="urn:schemas-microsoft-com:vml" Requires="v">
                <p:oleObj name="Document" r:id="rId2" imgW="5746008" imgH="7583956" progId="Word.Document.12">
                  <p:embed/>
                </p:oleObj>
              </mc:Choice>
              <mc:Fallback>
                <p:oleObj name="Document" r:id="rId2" imgW="5746008" imgH="7583956" progId="Word.Document.12">
                  <p:embed/>
                  <p:pic>
                    <p:nvPicPr>
                      <p:cNvPr id="3" name="Object 2">
                        <a:extLst>
                          <a:ext uri="{FF2B5EF4-FFF2-40B4-BE49-F238E27FC236}">
                            <a16:creationId xmlns:a16="http://schemas.microsoft.com/office/drawing/2014/main" id="{D472F776-75FA-98B5-BE35-9097E4D8ECFF}"/>
                          </a:ext>
                        </a:extLst>
                      </p:cNvPr>
                      <p:cNvPicPr/>
                      <p:nvPr/>
                    </p:nvPicPr>
                    <p:blipFill>
                      <a:blip r:embed="rId3"/>
                      <a:stretch>
                        <a:fillRect/>
                      </a:stretch>
                    </p:blipFill>
                    <p:spPr>
                      <a:xfrm>
                        <a:off x="5951984" y="260649"/>
                        <a:ext cx="3888432" cy="5131948"/>
                      </a:xfrm>
                      <a:prstGeom prst="rect">
                        <a:avLst/>
                      </a:prstGeom>
                    </p:spPr>
                  </p:pic>
                </p:oleObj>
              </mc:Fallback>
            </mc:AlternateContent>
          </a:graphicData>
        </a:graphic>
      </p:graphicFrame>
    </p:spTree>
    <p:extLst>
      <p:ext uri="{BB962C8B-B14F-4D97-AF65-F5344CB8AC3E}">
        <p14:creationId xmlns:p14="http://schemas.microsoft.com/office/powerpoint/2010/main" val="28184757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a:t>Assessments</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623392" y="1484784"/>
            <a:ext cx="10730408" cy="3960440"/>
          </a:xfrm>
        </p:spPr>
        <p:txBody>
          <a:bodyPr vert="horz" lIns="91440" tIns="45720" rIns="91440" bIns="45720" numCol="2" rtlCol="0">
            <a:normAutofit fontScale="40000" lnSpcReduction="20000"/>
          </a:bodyPr>
          <a:lstStyle/>
          <a:p>
            <a:pPr marL="0" indent="0">
              <a:buNone/>
            </a:pPr>
            <a:r>
              <a:rPr lang="en-GB" sz="10000" dirty="0"/>
              <a:t>Assignment 1</a:t>
            </a:r>
          </a:p>
          <a:p>
            <a:r>
              <a:rPr lang="en-GB" sz="10000" dirty="0"/>
              <a:t>Report</a:t>
            </a:r>
          </a:p>
          <a:p>
            <a:r>
              <a:rPr lang="en-GB" sz="10000" dirty="0"/>
              <a:t>2,500 words</a:t>
            </a:r>
          </a:p>
          <a:p>
            <a:r>
              <a:rPr lang="en-GB" sz="10000" dirty="0"/>
              <a:t>50%</a:t>
            </a:r>
          </a:p>
          <a:p>
            <a:r>
              <a:rPr lang="en-GB" sz="10000" dirty="0"/>
              <a:t>Due: 27</a:t>
            </a:r>
            <a:r>
              <a:rPr lang="en-GB" sz="10000" baseline="30000" dirty="0"/>
              <a:t>th</a:t>
            </a:r>
            <a:r>
              <a:rPr lang="en-GB" sz="10000" dirty="0"/>
              <a:t> March 2026</a:t>
            </a:r>
          </a:p>
          <a:p>
            <a:pPr marL="0" indent="0">
              <a:buNone/>
            </a:pPr>
            <a:endParaRPr lang="en-GB" sz="10000" dirty="0"/>
          </a:p>
          <a:p>
            <a:pPr marL="0" indent="0">
              <a:buNone/>
            </a:pPr>
            <a:r>
              <a:rPr lang="en-GB" sz="10000" dirty="0"/>
              <a:t>Assignment 2</a:t>
            </a:r>
          </a:p>
          <a:p>
            <a:r>
              <a:rPr lang="en-GB" sz="10000" dirty="0"/>
              <a:t>Group Presentation</a:t>
            </a:r>
          </a:p>
          <a:p>
            <a:r>
              <a:rPr lang="en-GB" sz="10000" dirty="0"/>
              <a:t>5 mins per student</a:t>
            </a:r>
          </a:p>
          <a:p>
            <a:r>
              <a:rPr lang="en-GB" sz="10000" dirty="0"/>
              <a:t>50%</a:t>
            </a:r>
          </a:p>
          <a:p>
            <a:r>
              <a:rPr lang="en-GB" sz="10000" dirty="0"/>
              <a:t>Due: 26</a:t>
            </a:r>
            <a:r>
              <a:rPr lang="en-GB" sz="10000" baseline="30000" dirty="0"/>
              <a:t>th </a:t>
            </a:r>
            <a:r>
              <a:rPr lang="en-GB" sz="10000" dirty="0"/>
              <a:t> March 2025</a:t>
            </a:r>
          </a:p>
          <a:p>
            <a:pPr marL="0" indent="0">
              <a:buNone/>
            </a:pPr>
            <a:endParaRPr lang="en-GB" sz="2200" dirty="0"/>
          </a:p>
        </p:txBody>
      </p:sp>
    </p:spTree>
    <p:extLst>
      <p:ext uri="{BB962C8B-B14F-4D97-AF65-F5344CB8AC3E}">
        <p14:creationId xmlns:p14="http://schemas.microsoft.com/office/powerpoint/2010/main" val="3012878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07BF3-A908-4893-BB1F-3FC1633C1F43}"/>
              </a:ext>
            </a:extLst>
          </p:cNvPr>
          <p:cNvSpPr>
            <a:spLocks noGrp="1"/>
          </p:cNvSpPr>
          <p:nvPr>
            <p:ph type="title"/>
          </p:nvPr>
        </p:nvSpPr>
        <p:spPr>
          <a:xfrm>
            <a:off x="1371599" y="294538"/>
            <a:ext cx="9895951" cy="1033669"/>
          </a:xfrm>
        </p:spPr>
        <p:txBody>
          <a:bodyPr>
            <a:normAutofit/>
          </a:bodyPr>
          <a:lstStyle/>
          <a:p>
            <a:r>
              <a:rPr lang="en-GB" sz="4000" b="1">
                <a:solidFill>
                  <a:srgbClr val="FFFFFF"/>
                </a:solidFill>
              </a:rPr>
              <a:t>To do today</a:t>
            </a:r>
          </a:p>
        </p:txBody>
      </p:sp>
      <p:sp>
        <p:nvSpPr>
          <p:cNvPr id="3" name="Content Placeholder 2">
            <a:extLst>
              <a:ext uri="{FF2B5EF4-FFF2-40B4-BE49-F238E27FC236}">
                <a16:creationId xmlns:a16="http://schemas.microsoft.com/office/drawing/2014/main" id="{A0DB6C8F-E65D-492D-8F60-BBF75F57DE07}"/>
              </a:ext>
            </a:extLst>
          </p:cNvPr>
          <p:cNvSpPr>
            <a:spLocks noGrp="1"/>
          </p:cNvSpPr>
          <p:nvPr>
            <p:ph idx="1"/>
          </p:nvPr>
        </p:nvSpPr>
        <p:spPr>
          <a:xfrm>
            <a:off x="795996" y="620688"/>
            <a:ext cx="10600007" cy="4498484"/>
          </a:xfrm>
        </p:spPr>
        <p:txBody>
          <a:bodyPr anchor="ctr">
            <a:noAutofit/>
          </a:bodyPr>
          <a:lstStyle/>
          <a:p>
            <a:r>
              <a:rPr lang="en-GB" sz="3200" dirty="0"/>
              <a:t>Engage with CIPD and People Management</a:t>
            </a:r>
          </a:p>
          <a:p>
            <a:r>
              <a:rPr lang="en-GB" sz="3200" dirty="0"/>
              <a:t>Sign up to ‘PM daily’ - </a:t>
            </a:r>
            <a:r>
              <a:rPr lang="en-GB" sz="3200" dirty="0">
                <a:hlinkClick r:id="rId3"/>
              </a:rPr>
              <a:t>https://www.peoplemanagement.co.uk/newsletter-signup#gref</a:t>
            </a:r>
            <a:endParaRPr lang="en-GB" sz="3200" dirty="0"/>
          </a:p>
          <a:p>
            <a:r>
              <a:rPr lang="en-GB" sz="3200" dirty="0"/>
              <a:t>Find the key journals – E.G. HRMJ/Journal of OB/Academy of </a:t>
            </a:r>
            <a:r>
              <a:rPr lang="en-GB" sz="3200" dirty="0" err="1"/>
              <a:t>Mgt</a:t>
            </a:r>
            <a:r>
              <a:rPr lang="en-GB" sz="3200" dirty="0"/>
              <a:t>/ILR Review/Work, Employment and Society/Employee Relations</a:t>
            </a:r>
          </a:p>
          <a:p>
            <a:pPr lvl="1"/>
            <a:r>
              <a:rPr lang="en-GB" sz="3200" dirty="0"/>
              <a:t>Journals are a MUST reference</a:t>
            </a:r>
          </a:p>
          <a:p>
            <a:pPr lvl="1"/>
            <a:r>
              <a:rPr lang="en-GB" sz="3200" dirty="0"/>
              <a:t>No journals = no pass on assignments</a:t>
            </a:r>
          </a:p>
        </p:txBody>
      </p:sp>
    </p:spTree>
    <p:extLst>
      <p:ext uri="{BB962C8B-B14F-4D97-AF65-F5344CB8AC3E}">
        <p14:creationId xmlns:p14="http://schemas.microsoft.com/office/powerpoint/2010/main" val="3680344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F3D91-1273-4105-98CA-8530B1D7D6AE}"/>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dirty="0"/>
              <a:t>Before we begin…</a:t>
            </a:r>
          </a:p>
        </p:txBody>
      </p:sp>
      <p:sp>
        <p:nvSpPr>
          <p:cNvPr id="3" name="Content Placeholder 2">
            <a:extLst>
              <a:ext uri="{FF2B5EF4-FFF2-40B4-BE49-F238E27FC236}">
                <a16:creationId xmlns:a16="http://schemas.microsoft.com/office/drawing/2014/main" id="{119544A7-EB4B-4A0D-B001-E0917464BBE0}"/>
              </a:ext>
            </a:extLst>
          </p:cNvPr>
          <p:cNvSpPr>
            <a:spLocks noGrp="1"/>
          </p:cNvSpPr>
          <p:nvPr>
            <p:ph idx="1"/>
          </p:nvPr>
        </p:nvSpPr>
        <p:spPr>
          <a:xfrm>
            <a:off x="7464612" y="4750893"/>
            <a:ext cx="4087305" cy="1147863"/>
          </a:xfrm>
        </p:spPr>
        <p:txBody>
          <a:bodyPr vert="horz" lIns="91440" tIns="45720" rIns="91440" bIns="45720" rtlCol="0" anchor="t">
            <a:normAutofit/>
          </a:bodyPr>
          <a:lstStyle/>
          <a:p>
            <a:pPr marL="0" indent="0">
              <a:buNone/>
            </a:pPr>
            <a:r>
              <a:rPr lang="en-US" sz="3600" dirty="0"/>
              <a:t>Any questions?</a:t>
            </a:r>
          </a:p>
        </p:txBody>
      </p:sp>
      <p:pic>
        <p:nvPicPr>
          <p:cNvPr id="5" name="Picture 4" descr="Question mark on green pastel background">
            <a:extLst>
              <a:ext uri="{FF2B5EF4-FFF2-40B4-BE49-F238E27FC236}">
                <a16:creationId xmlns:a16="http://schemas.microsoft.com/office/drawing/2014/main" id="{5543DA3D-00F0-4D1F-808A-9F6751DE0081}"/>
              </a:ext>
            </a:extLst>
          </p:cNvPr>
          <p:cNvPicPr>
            <a:picLocks noChangeAspect="1"/>
          </p:cNvPicPr>
          <p:nvPr/>
        </p:nvPicPr>
        <p:blipFill rotWithShape="1">
          <a:blip r:embed="rId2"/>
          <a:srcRect l="23135"/>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127711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BAD1CE-2096-F8DD-D5F0-481763BB783E}"/>
              </a:ext>
            </a:extLst>
          </p:cNvPr>
          <p:cNvSpPr>
            <a:spLocks noGrp="1"/>
          </p:cNvSpPr>
          <p:nvPr>
            <p:ph idx="1"/>
          </p:nvPr>
        </p:nvSpPr>
        <p:spPr>
          <a:xfrm>
            <a:off x="400472" y="2065927"/>
            <a:ext cx="11391056" cy="1396751"/>
          </a:xfrm>
        </p:spPr>
        <p:txBody>
          <a:bodyPr>
            <a:normAutofit/>
          </a:bodyPr>
          <a:lstStyle/>
          <a:p>
            <a:pPr marL="0" indent="0">
              <a:buNone/>
            </a:pPr>
            <a:r>
              <a:rPr lang="en-US" sz="4000" dirty="0"/>
              <a:t>Is people management important in </a:t>
            </a:r>
            <a:r>
              <a:rPr lang="en-US" sz="4000" dirty="0" err="1"/>
              <a:t>organisations</a:t>
            </a:r>
            <a:r>
              <a:rPr lang="en-US" sz="4000" dirty="0"/>
              <a:t> ? Why ?</a:t>
            </a:r>
            <a:endParaRPr lang="en-GB" sz="4000" dirty="0"/>
          </a:p>
        </p:txBody>
      </p:sp>
    </p:spTree>
    <p:extLst>
      <p:ext uri="{BB962C8B-B14F-4D97-AF65-F5344CB8AC3E}">
        <p14:creationId xmlns:p14="http://schemas.microsoft.com/office/powerpoint/2010/main" val="23528484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7D0C8-58DC-9264-894B-D2F64966D314}"/>
              </a:ext>
            </a:extLst>
          </p:cNvPr>
          <p:cNvSpPr>
            <a:spLocks noGrp="1"/>
          </p:cNvSpPr>
          <p:nvPr>
            <p:ph type="title"/>
          </p:nvPr>
        </p:nvSpPr>
        <p:spPr>
          <a:xfrm>
            <a:off x="609600" y="2060848"/>
            <a:ext cx="10972800" cy="2160240"/>
          </a:xfrm>
        </p:spPr>
        <p:txBody>
          <a:bodyPr>
            <a:normAutofit/>
          </a:bodyPr>
          <a:lstStyle/>
          <a:p>
            <a:r>
              <a:rPr lang="en-US" dirty="0"/>
              <a:t>Which country is the most happiest country in the world ? </a:t>
            </a:r>
            <a:endParaRPr lang="en-GB" dirty="0"/>
          </a:p>
        </p:txBody>
      </p:sp>
    </p:spTree>
    <p:extLst>
      <p:ext uri="{BB962C8B-B14F-4D97-AF65-F5344CB8AC3E}">
        <p14:creationId xmlns:p14="http://schemas.microsoft.com/office/powerpoint/2010/main" val="13856209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138CF4F-2EE8-617F-504E-B037CC621553}"/>
              </a:ext>
            </a:extLst>
          </p:cNvPr>
          <p:cNvSpPr txBox="1"/>
          <p:nvPr/>
        </p:nvSpPr>
        <p:spPr>
          <a:xfrm>
            <a:off x="335360" y="4681801"/>
            <a:ext cx="11233248" cy="646331"/>
          </a:xfrm>
          <a:prstGeom prst="rect">
            <a:avLst/>
          </a:prstGeom>
          <a:noFill/>
        </p:spPr>
        <p:txBody>
          <a:bodyPr wrap="square">
            <a:spAutoFit/>
          </a:bodyPr>
          <a:lstStyle/>
          <a:p>
            <a:r>
              <a:rPr lang="en-GB" dirty="0">
                <a:hlinkClick r:id="rId3"/>
              </a:rPr>
              <a:t>https://worldpopulationreview.com/country-rankings/happiest-countries-in-the-world</a:t>
            </a:r>
            <a:endParaRPr lang="en-GB" dirty="0"/>
          </a:p>
          <a:p>
            <a:endParaRPr lang="en-GB" dirty="0"/>
          </a:p>
        </p:txBody>
      </p:sp>
      <p:sp>
        <p:nvSpPr>
          <p:cNvPr id="15" name="Text Placeholder 2">
            <a:extLst>
              <a:ext uri="{FF2B5EF4-FFF2-40B4-BE49-F238E27FC236}">
                <a16:creationId xmlns:a16="http://schemas.microsoft.com/office/drawing/2014/main" id="{09F54FB6-3554-7945-C59C-F3EFE1767AED}"/>
              </a:ext>
            </a:extLst>
          </p:cNvPr>
          <p:cNvSpPr txBox="1">
            <a:spLocks/>
          </p:cNvSpPr>
          <p:nvPr/>
        </p:nvSpPr>
        <p:spPr>
          <a:xfrm>
            <a:off x="184664" y="241427"/>
            <a:ext cx="11095911" cy="626639"/>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4400" dirty="0">
                <a:latin typeface="Arial" panose="020B0604020202020204" pitchFamily="34" charset="0"/>
                <a:cs typeface="Arial" panose="020B0604020202020204" pitchFamily="34" charset="0"/>
              </a:rPr>
              <a:t>Level of happiness by country 2026 </a:t>
            </a:r>
            <a:endParaRPr lang="en-GB" sz="4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47F616D-B694-6492-0772-FD81EAD8BEFF}"/>
              </a:ext>
            </a:extLst>
          </p:cNvPr>
          <p:cNvPicPr>
            <a:picLocks noChangeAspect="1"/>
          </p:cNvPicPr>
          <p:nvPr/>
        </p:nvPicPr>
        <p:blipFill>
          <a:blip r:embed="rId4"/>
          <a:stretch>
            <a:fillRect/>
          </a:stretch>
        </p:blipFill>
        <p:spPr>
          <a:xfrm>
            <a:off x="623392" y="1412776"/>
            <a:ext cx="3888432" cy="133025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7">
            <a:extLst>
              <a:ext uri="{FF2B5EF4-FFF2-40B4-BE49-F238E27FC236}">
                <a16:creationId xmlns:a16="http://schemas.microsoft.com/office/drawing/2014/main" id="{DD36D459-8DA9-686D-84DC-387D6E1DFAFF}"/>
              </a:ext>
            </a:extLst>
          </p:cNvPr>
          <p:cNvPicPr>
            <a:picLocks noChangeAspect="1"/>
          </p:cNvPicPr>
          <p:nvPr/>
        </p:nvPicPr>
        <p:blipFill>
          <a:blip r:embed="rId5"/>
          <a:stretch>
            <a:fillRect/>
          </a:stretch>
        </p:blipFill>
        <p:spPr>
          <a:xfrm>
            <a:off x="4582336" y="1366823"/>
            <a:ext cx="3745911" cy="144950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1" name="Picture 10">
            <a:extLst>
              <a:ext uri="{FF2B5EF4-FFF2-40B4-BE49-F238E27FC236}">
                <a16:creationId xmlns:a16="http://schemas.microsoft.com/office/drawing/2014/main" id="{5D5046CA-5E52-7846-B019-1543DD9857AD}"/>
              </a:ext>
            </a:extLst>
          </p:cNvPr>
          <p:cNvPicPr>
            <a:picLocks noChangeAspect="1"/>
          </p:cNvPicPr>
          <p:nvPr/>
        </p:nvPicPr>
        <p:blipFill>
          <a:blip r:embed="rId6"/>
          <a:stretch>
            <a:fillRect/>
          </a:stretch>
        </p:blipFill>
        <p:spPr>
          <a:xfrm>
            <a:off x="623392" y="2816327"/>
            <a:ext cx="3888433" cy="142106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2">
            <a:extLst>
              <a:ext uri="{FF2B5EF4-FFF2-40B4-BE49-F238E27FC236}">
                <a16:creationId xmlns:a16="http://schemas.microsoft.com/office/drawing/2014/main" id="{54C0D8D1-653A-A5E9-4DB8-C2ED0B4A0C84}"/>
              </a:ext>
            </a:extLst>
          </p:cNvPr>
          <p:cNvPicPr>
            <a:picLocks noChangeAspect="1"/>
          </p:cNvPicPr>
          <p:nvPr/>
        </p:nvPicPr>
        <p:blipFill>
          <a:blip r:embed="rId7"/>
          <a:stretch>
            <a:fillRect/>
          </a:stretch>
        </p:blipFill>
        <p:spPr>
          <a:xfrm>
            <a:off x="4582337" y="2816327"/>
            <a:ext cx="3745911" cy="142106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7" name="Picture 16">
            <a:extLst>
              <a:ext uri="{FF2B5EF4-FFF2-40B4-BE49-F238E27FC236}">
                <a16:creationId xmlns:a16="http://schemas.microsoft.com/office/drawing/2014/main" id="{2274A7D9-D666-2A6A-6133-A5E1E2D97110}"/>
              </a:ext>
            </a:extLst>
          </p:cNvPr>
          <p:cNvPicPr>
            <a:picLocks noChangeAspect="1"/>
          </p:cNvPicPr>
          <p:nvPr/>
        </p:nvPicPr>
        <p:blipFill>
          <a:blip r:embed="rId8"/>
          <a:stretch>
            <a:fillRect/>
          </a:stretch>
        </p:blipFill>
        <p:spPr>
          <a:xfrm>
            <a:off x="8398760" y="2842683"/>
            <a:ext cx="3527893" cy="13947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335257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EE461-09CD-473E-5AF0-C170A81E0F72}"/>
              </a:ext>
            </a:extLst>
          </p:cNvPr>
          <p:cNvSpPr>
            <a:spLocks noGrp="1"/>
          </p:cNvSpPr>
          <p:nvPr>
            <p:ph type="title"/>
          </p:nvPr>
        </p:nvSpPr>
        <p:spPr>
          <a:xfrm>
            <a:off x="285564" y="260648"/>
            <a:ext cx="8654752" cy="778098"/>
          </a:xfrm>
        </p:spPr>
        <p:txBody>
          <a:bodyPr>
            <a:normAutofit fontScale="90000"/>
          </a:bodyPr>
          <a:lstStyle/>
          <a:p>
            <a:r>
              <a:rPr lang="en-US" dirty="0">
                <a:latin typeface="Arial" panose="020B0604020202020204" pitchFamily="34" charset="0"/>
                <a:cs typeface="Arial" panose="020B0604020202020204" pitchFamily="34" charset="0"/>
              </a:rPr>
              <a:t>Level of happiness by country 2026 </a:t>
            </a:r>
            <a:br>
              <a:rPr lang="en-GB" dirty="0">
                <a:latin typeface="Arial" panose="020B0604020202020204" pitchFamily="34" charset="0"/>
                <a:cs typeface="Arial" panose="020B0604020202020204" pitchFamily="34" charset="0"/>
              </a:rPr>
            </a:br>
            <a:endParaRPr lang="en-GB" dirty="0"/>
          </a:p>
        </p:txBody>
      </p:sp>
      <p:pic>
        <p:nvPicPr>
          <p:cNvPr id="5" name="Picture 4">
            <a:extLst>
              <a:ext uri="{FF2B5EF4-FFF2-40B4-BE49-F238E27FC236}">
                <a16:creationId xmlns:a16="http://schemas.microsoft.com/office/drawing/2014/main" id="{7ABD470A-BAEF-8146-2E71-BC53EF0D60B4}"/>
              </a:ext>
            </a:extLst>
          </p:cNvPr>
          <p:cNvPicPr>
            <a:picLocks noChangeAspect="1"/>
          </p:cNvPicPr>
          <p:nvPr/>
        </p:nvPicPr>
        <p:blipFill>
          <a:blip r:embed="rId2"/>
          <a:stretch>
            <a:fillRect/>
          </a:stretch>
        </p:blipFill>
        <p:spPr>
          <a:xfrm>
            <a:off x="609600" y="1268761"/>
            <a:ext cx="11391056" cy="3601818"/>
          </a:xfrm>
          <a:prstGeom prst="rect">
            <a:avLst/>
          </a:prstGeom>
        </p:spPr>
      </p:pic>
      <p:sp>
        <p:nvSpPr>
          <p:cNvPr id="7" name="TextBox 6">
            <a:extLst>
              <a:ext uri="{FF2B5EF4-FFF2-40B4-BE49-F238E27FC236}">
                <a16:creationId xmlns:a16="http://schemas.microsoft.com/office/drawing/2014/main" id="{CF3004C4-279A-3A54-7A20-97831FEDF537}"/>
              </a:ext>
            </a:extLst>
          </p:cNvPr>
          <p:cNvSpPr txBox="1"/>
          <p:nvPr/>
        </p:nvSpPr>
        <p:spPr>
          <a:xfrm>
            <a:off x="911424" y="4869160"/>
            <a:ext cx="9937104" cy="369332"/>
          </a:xfrm>
          <a:prstGeom prst="rect">
            <a:avLst/>
          </a:prstGeom>
          <a:noFill/>
        </p:spPr>
        <p:txBody>
          <a:bodyPr wrap="square">
            <a:spAutoFit/>
          </a:bodyPr>
          <a:lstStyle/>
          <a:p>
            <a:r>
              <a:rPr lang="en-GB" dirty="0">
                <a:hlinkClick r:id="rId3"/>
              </a:rPr>
              <a:t>https://worldpopulationreview.com/country-rankings/happiest-countries-in-the-world</a:t>
            </a:r>
            <a:endParaRPr lang="en-GB" dirty="0"/>
          </a:p>
        </p:txBody>
      </p:sp>
      <p:sp>
        <p:nvSpPr>
          <p:cNvPr id="8" name="Oval 7">
            <a:extLst>
              <a:ext uri="{FF2B5EF4-FFF2-40B4-BE49-F238E27FC236}">
                <a16:creationId xmlns:a16="http://schemas.microsoft.com/office/drawing/2014/main" id="{BB45A5D8-073C-0BE1-82FA-FFE8C15A9D19}"/>
              </a:ext>
            </a:extLst>
          </p:cNvPr>
          <p:cNvSpPr/>
          <p:nvPr/>
        </p:nvSpPr>
        <p:spPr>
          <a:xfrm>
            <a:off x="8544272" y="260648"/>
            <a:ext cx="3326349" cy="1858218"/>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dirty="0"/>
              <a:t>Why does it matter ? </a:t>
            </a:r>
            <a:endParaRPr lang="en-GB" dirty="0"/>
          </a:p>
        </p:txBody>
      </p:sp>
    </p:spTree>
    <p:extLst>
      <p:ext uri="{BB962C8B-B14F-4D97-AF65-F5344CB8AC3E}">
        <p14:creationId xmlns:p14="http://schemas.microsoft.com/office/powerpoint/2010/main" val="18982184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6B0BF-484A-DED1-1913-D08F78A430F6}"/>
              </a:ext>
            </a:extLst>
          </p:cNvPr>
          <p:cNvSpPr>
            <a:spLocks noGrp="1"/>
          </p:cNvSpPr>
          <p:nvPr>
            <p:ph type="title"/>
          </p:nvPr>
        </p:nvSpPr>
        <p:spPr>
          <a:xfrm>
            <a:off x="609599" y="274638"/>
            <a:ext cx="5990457" cy="2578298"/>
          </a:xfrm>
        </p:spPr>
        <p:txBody>
          <a:bodyPr>
            <a:normAutofit/>
          </a:bodyPr>
          <a:lstStyle/>
          <a:p>
            <a:r>
              <a:rPr lang="en-US" dirty="0"/>
              <a:t>Level of happiness </a:t>
            </a:r>
            <a:br>
              <a:rPr lang="en-US" dirty="0"/>
            </a:br>
            <a:r>
              <a:rPr lang="en-US" dirty="0"/>
              <a:t>at work </a:t>
            </a:r>
            <a:endParaRPr lang="en-GB" dirty="0"/>
          </a:p>
        </p:txBody>
      </p:sp>
      <p:sp>
        <p:nvSpPr>
          <p:cNvPr id="3" name="Content Placeholder 2">
            <a:extLst>
              <a:ext uri="{FF2B5EF4-FFF2-40B4-BE49-F238E27FC236}">
                <a16:creationId xmlns:a16="http://schemas.microsoft.com/office/drawing/2014/main" id="{7AB9B94A-6E70-F7C6-41A0-FFCB1A484576}"/>
              </a:ext>
            </a:extLst>
          </p:cNvPr>
          <p:cNvSpPr>
            <a:spLocks noGrp="1"/>
          </p:cNvSpPr>
          <p:nvPr>
            <p:ph idx="1"/>
          </p:nvPr>
        </p:nvSpPr>
        <p:spPr/>
        <p:txBody>
          <a:bodyPr>
            <a:normAutofit fontScale="77500" lnSpcReduction="20000"/>
          </a:bodyPr>
          <a:lstStyle/>
          <a:p>
            <a:pPr marL="0" indent="0">
              <a:buNone/>
            </a:pPr>
            <a:endParaRPr lang="en-US"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hlinkClick r:id="rId2"/>
            </a:endParaRPr>
          </a:p>
          <a:p>
            <a:pPr marL="0" indent="0">
              <a:buNone/>
            </a:pPr>
            <a:r>
              <a:rPr lang="en-GB" dirty="0">
                <a:hlinkClick r:id="rId2"/>
              </a:rPr>
              <a:t>https://www.menti.com/alu7ts52c1me</a:t>
            </a:r>
            <a:endParaRPr lang="en-GB" dirty="0"/>
          </a:p>
          <a:p>
            <a:pPr marL="0" indent="0">
              <a:buNone/>
            </a:pPr>
            <a:r>
              <a:rPr lang="en-GB" b="0" i="0" dirty="0">
                <a:effectLst/>
                <a:latin typeface="MentiText"/>
              </a:rPr>
              <a:t>The code </a:t>
            </a:r>
            <a:r>
              <a:rPr lang="en-GB" b="1" i="0" dirty="0">
                <a:effectLst/>
                <a:latin typeface="MentiText"/>
              </a:rPr>
              <a:t>6267 3711</a:t>
            </a:r>
            <a:endParaRPr lang="en-GB" dirty="0"/>
          </a:p>
          <a:p>
            <a:pPr marL="0" indent="0">
              <a:buNone/>
            </a:pPr>
            <a:endParaRPr lang="en-GB" dirty="0"/>
          </a:p>
        </p:txBody>
      </p:sp>
      <p:pic>
        <p:nvPicPr>
          <p:cNvPr id="4" name="Picture 3">
            <a:extLst>
              <a:ext uri="{FF2B5EF4-FFF2-40B4-BE49-F238E27FC236}">
                <a16:creationId xmlns:a16="http://schemas.microsoft.com/office/drawing/2014/main" id="{E6D7E49C-581F-A89F-8358-39C8559B046B}"/>
              </a:ext>
            </a:extLst>
          </p:cNvPr>
          <p:cNvPicPr>
            <a:picLocks noChangeAspect="1"/>
          </p:cNvPicPr>
          <p:nvPr/>
        </p:nvPicPr>
        <p:blipFill>
          <a:blip r:embed="rId3"/>
          <a:stretch>
            <a:fillRect/>
          </a:stretch>
        </p:blipFill>
        <p:spPr>
          <a:xfrm>
            <a:off x="6568447" y="418356"/>
            <a:ext cx="4869160" cy="4869160"/>
          </a:xfrm>
          <a:prstGeom prst="rect">
            <a:avLst/>
          </a:prstGeom>
        </p:spPr>
      </p:pic>
    </p:spTree>
    <p:extLst>
      <p:ext uri="{BB962C8B-B14F-4D97-AF65-F5344CB8AC3E}">
        <p14:creationId xmlns:p14="http://schemas.microsoft.com/office/powerpoint/2010/main" val="31895140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90F93-FEFC-7696-1B5D-579CB65AB104}"/>
              </a:ext>
            </a:extLst>
          </p:cNvPr>
          <p:cNvSpPr>
            <a:spLocks noGrp="1"/>
          </p:cNvSpPr>
          <p:nvPr>
            <p:ph type="title"/>
          </p:nvPr>
        </p:nvSpPr>
        <p:spPr>
          <a:xfrm>
            <a:off x="609600" y="274638"/>
            <a:ext cx="10972800" cy="562074"/>
          </a:xfrm>
        </p:spPr>
        <p:txBody>
          <a:bodyPr>
            <a:normAutofit fontScale="90000"/>
          </a:bodyPr>
          <a:lstStyle/>
          <a:p>
            <a:r>
              <a:rPr lang="en-US" dirty="0"/>
              <a:t>Sharing session </a:t>
            </a:r>
            <a:endParaRPr lang="en-GB" dirty="0"/>
          </a:p>
        </p:txBody>
      </p:sp>
      <p:sp>
        <p:nvSpPr>
          <p:cNvPr id="3" name="Content Placeholder 2">
            <a:extLst>
              <a:ext uri="{FF2B5EF4-FFF2-40B4-BE49-F238E27FC236}">
                <a16:creationId xmlns:a16="http://schemas.microsoft.com/office/drawing/2014/main" id="{FCF0CCD9-8450-CEDA-EF73-D3BA423A85DB}"/>
              </a:ext>
            </a:extLst>
          </p:cNvPr>
          <p:cNvSpPr>
            <a:spLocks noGrp="1"/>
          </p:cNvSpPr>
          <p:nvPr>
            <p:ph idx="1"/>
          </p:nvPr>
        </p:nvSpPr>
        <p:spPr>
          <a:xfrm>
            <a:off x="695400" y="980728"/>
            <a:ext cx="10972800" cy="4608512"/>
          </a:xfrm>
        </p:spPr>
        <p:txBody>
          <a:bodyPr>
            <a:normAutofit/>
          </a:bodyPr>
          <a:lstStyle/>
          <a:p>
            <a:pPr marL="0" indent="0">
              <a:buNone/>
            </a:pPr>
            <a:r>
              <a:rPr lang="en-US" dirty="0"/>
              <a:t>[From employees’ perspective] </a:t>
            </a:r>
          </a:p>
          <a:p>
            <a:pPr marL="0" indent="0">
              <a:buNone/>
            </a:pPr>
            <a:endParaRPr lang="en-US" dirty="0"/>
          </a:p>
          <a:p>
            <a:pPr marL="0" indent="0">
              <a:buNone/>
            </a:pPr>
            <a:r>
              <a:rPr lang="en-US" dirty="0"/>
              <a:t>1. Please share ONE bad work experience. How did you overcome this pain-point ?</a:t>
            </a:r>
          </a:p>
          <a:p>
            <a:pPr marL="0" indent="0">
              <a:buNone/>
            </a:pPr>
            <a:endParaRPr lang="en-US" dirty="0"/>
          </a:p>
          <a:p>
            <a:pPr marL="0" indent="0">
              <a:buNone/>
            </a:pPr>
            <a:r>
              <a:rPr lang="en-US" dirty="0"/>
              <a:t>2. Please share ONE happy work experience. </a:t>
            </a:r>
          </a:p>
          <a:p>
            <a:pPr marL="0" indent="0">
              <a:buNone/>
            </a:pPr>
            <a:r>
              <a:rPr lang="en-US" dirty="0"/>
              <a:t>What was the implication(s) to you ?</a:t>
            </a:r>
          </a:p>
        </p:txBody>
      </p:sp>
    </p:spTree>
    <p:extLst>
      <p:ext uri="{BB962C8B-B14F-4D97-AF65-F5344CB8AC3E}">
        <p14:creationId xmlns:p14="http://schemas.microsoft.com/office/powerpoint/2010/main" val="18900562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713B4-7411-E65D-EE3F-F353440A00F1}"/>
              </a:ext>
            </a:extLst>
          </p:cNvPr>
          <p:cNvSpPr>
            <a:spLocks noGrp="1"/>
          </p:cNvSpPr>
          <p:nvPr>
            <p:ph type="title"/>
          </p:nvPr>
        </p:nvSpPr>
        <p:spPr/>
        <p:txBody>
          <a:bodyPr/>
          <a:lstStyle/>
          <a:p>
            <a:r>
              <a:rPr lang="en-US" dirty="0"/>
              <a:t>In-class activity</a:t>
            </a:r>
            <a:endParaRPr lang="en-GB" dirty="0"/>
          </a:p>
        </p:txBody>
      </p:sp>
      <p:sp>
        <p:nvSpPr>
          <p:cNvPr id="3" name="Content Placeholder 2">
            <a:extLst>
              <a:ext uri="{FF2B5EF4-FFF2-40B4-BE49-F238E27FC236}">
                <a16:creationId xmlns:a16="http://schemas.microsoft.com/office/drawing/2014/main" id="{7624796A-5E4A-3D8C-C1D8-1197F0A56991}"/>
              </a:ext>
            </a:extLst>
          </p:cNvPr>
          <p:cNvSpPr>
            <a:spLocks noGrp="1"/>
          </p:cNvSpPr>
          <p:nvPr>
            <p:ph idx="1"/>
          </p:nvPr>
        </p:nvSpPr>
        <p:spPr>
          <a:xfrm>
            <a:off x="609600" y="1600201"/>
            <a:ext cx="11031016" cy="3701007"/>
          </a:xfrm>
        </p:spPr>
        <p:txBody>
          <a:bodyPr>
            <a:normAutofit/>
          </a:bodyPr>
          <a:lstStyle/>
          <a:p>
            <a:pPr marL="0" indent="0" algn="ctr">
              <a:buNone/>
            </a:pPr>
            <a:r>
              <a:rPr lang="en-US" sz="4800" dirty="0"/>
              <a:t>Personnel Management </a:t>
            </a:r>
          </a:p>
          <a:p>
            <a:pPr marL="0" indent="0" algn="ctr">
              <a:buNone/>
            </a:pPr>
            <a:r>
              <a:rPr lang="en-US" sz="4800" dirty="0"/>
              <a:t>vs </a:t>
            </a:r>
          </a:p>
          <a:p>
            <a:pPr marL="0" indent="0" algn="ctr">
              <a:buNone/>
            </a:pPr>
            <a:r>
              <a:rPr lang="en-US" sz="4800" dirty="0"/>
              <a:t>HRM  </a:t>
            </a:r>
          </a:p>
        </p:txBody>
      </p:sp>
      <p:sp>
        <p:nvSpPr>
          <p:cNvPr id="5" name="TextBox 4">
            <a:extLst>
              <a:ext uri="{FF2B5EF4-FFF2-40B4-BE49-F238E27FC236}">
                <a16:creationId xmlns:a16="http://schemas.microsoft.com/office/drawing/2014/main" id="{439CF9C8-0ED6-3F06-3D26-63B0C91208DF}"/>
              </a:ext>
            </a:extLst>
          </p:cNvPr>
          <p:cNvSpPr txBox="1"/>
          <p:nvPr/>
        </p:nvSpPr>
        <p:spPr>
          <a:xfrm>
            <a:off x="1343472" y="4549913"/>
            <a:ext cx="9001000" cy="707886"/>
          </a:xfrm>
          <a:prstGeom prst="rect">
            <a:avLst/>
          </a:prstGeom>
          <a:noFill/>
        </p:spPr>
        <p:txBody>
          <a:bodyPr wrap="square">
            <a:spAutoFit/>
          </a:bodyPr>
          <a:lstStyle/>
          <a:p>
            <a:pPr marL="0" indent="0" algn="ctr">
              <a:buNone/>
            </a:pPr>
            <a:r>
              <a:rPr lang="en-US" sz="4000">
                <a:solidFill>
                  <a:srgbClr val="0070C0"/>
                </a:solidFill>
              </a:rPr>
              <a:t>What is/are the difference(s) </a:t>
            </a:r>
            <a:r>
              <a:rPr lang="en-US" sz="4000" dirty="0">
                <a:solidFill>
                  <a:srgbClr val="0070C0"/>
                </a:solidFill>
              </a:rPr>
              <a:t>?</a:t>
            </a:r>
            <a:endParaRPr lang="en-GB" sz="4000" dirty="0">
              <a:solidFill>
                <a:srgbClr val="0070C0"/>
              </a:solidFill>
            </a:endParaRPr>
          </a:p>
        </p:txBody>
      </p:sp>
    </p:spTree>
    <p:extLst>
      <p:ext uri="{BB962C8B-B14F-4D97-AF65-F5344CB8AC3E}">
        <p14:creationId xmlns:p14="http://schemas.microsoft.com/office/powerpoint/2010/main" val="12916669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B0FB0-67CE-46B8-89E9-BBEA875B9BDB}"/>
              </a:ext>
            </a:extLst>
          </p:cNvPr>
          <p:cNvSpPr>
            <a:spLocks noGrp="1"/>
          </p:cNvSpPr>
          <p:nvPr>
            <p:ph type="title"/>
          </p:nvPr>
        </p:nvSpPr>
        <p:spPr>
          <a:xfrm>
            <a:off x="3071664" y="247189"/>
            <a:ext cx="8620885" cy="514978"/>
          </a:xfrm>
        </p:spPr>
        <p:txBody>
          <a:bodyPr>
            <a:normAutofit fontScale="90000"/>
          </a:bodyPr>
          <a:lstStyle/>
          <a:p>
            <a:r>
              <a:rPr lang="en-GB" sz="3600" b="1" dirty="0"/>
              <a:t>What is HRM?</a:t>
            </a:r>
          </a:p>
        </p:txBody>
      </p:sp>
      <p:pic>
        <p:nvPicPr>
          <p:cNvPr id="1026" name="Picture 2" descr="10 Key Functions of Human Resource Management (HRM)">
            <a:extLst>
              <a:ext uri="{FF2B5EF4-FFF2-40B4-BE49-F238E27FC236}">
                <a16:creationId xmlns:a16="http://schemas.microsoft.com/office/drawing/2014/main" id="{CF2C7EEA-5CAD-49D2-B365-54ADDBAB435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16080" y="1872088"/>
            <a:ext cx="4998643" cy="334143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3C5206E-EE86-45B1-9A85-6D1C342684F0}"/>
              </a:ext>
            </a:extLst>
          </p:cNvPr>
          <p:cNvSpPr>
            <a:spLocks noGrp="1"/>
          </p:cNvSpPr>
          <p:nvPr>
            <p:ph idx="1"/>
          </p:nvPr>
        </p:nvSpPr>
        <p:spPr>
          <a:xfrm>
            <a:off x="263352" y="775839"/>
            <a:ext cx="6192688" cy="5306322"/>
          </a:xfrm>
          <a:solidFill>
            <a:schemeClr val="bg1"/>
          </a:solidFill>
        </p:spPr>
        <p:txBody>
          <a:bodyPr>
            <a:noAutofit/>
          </a:bodyPr>
          <a:lstStyle/>
          <a:p>
            <a:r>
              <a:rPr lang="en-GB" sz="2400" dirty="0"/>
              <a:t>‘A distinctive approach to employment management which seeks to achieve competitive advantage through the strategic deployment of a highly committed and capable workforce, using an array of cultural, structural and personnel techniques’ (Storey, 1995, p5)</a:t>
            </a:r>
          </a:p>
          <a:p>
            <a:pPr lvl="0"/>
            <a:r>
              <a:rPr lang="en-GB" sz="2400" dirty="0"/>
              <a:t>‘All those activities associated </a:t>
            </a:r>
            <a:r>
              <a:rPr lang="en-GB" sz="2400" dirty="0">
                <a:solidFill>
                  <a:srgbClr val="FF0000"/>
                </a:solidFill>
              </a:rPr>
              <a:t>with the management of employment relationships </a:t>
            </a:r>
            <a:r>
              <a:rPr lang="en-GB" sz="2400" dirty="0"/>
              <a:t>in the firm’ (Boxall, 2003, p1)</a:t>
            </a:r>
          </a:p>
          <a:p>
            <a:pPr lvl="0"/>
            <a:r>
              <a:rPr lang="en-GB" sz="2400" dirty="0"/>
              <a:t>‘ ‘How people are employed, managed and developed in organisations’ (Armstrong, 2020, p3)</a:t>
            </a:r>
          </a:p>
        </p:txBody>
      </p:sp>
    </p:spTree>
    <p:extLst>
      <p:ext uri="{BB962C8B-B14F-4D97-AF65-F5344CB8AC3E}">
        <p14:creationId xmlns:p14="http://schemas.microsoft.com/office/powerpoint/2010/main" val="1130395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0425B-52C3-AC1B-2B4A-3EE96E8BB86D}"/>
              </a:ext>
            </a:extLst>
          </p:cNvPr>
          <p:cNvSpPr>
            <a:spLocks noGrp="1"/>
          </p:cNvSpPr>
          <p:nvPr>
            <p:ph type="title"/>
          </p:nvPr>
        </p:nvSpPr>
        <p:spPr>
          <a:xfrm>
            <a:off x="479376" y="2060848"/>
            <a:ext cx="10972800" cy="1143000"/>
          </a:xfrm>
        </p:spPr>
        <p:txBody>
          <a:bodyPr>
            <a:normAutofit fontScale="90000"/>
          </a:bodyPr>
          <a:lstStyle/>
          <a:p>
            <a:r>
              <a:rPr lang="en-US" dirty="0"/>
              <a:t>Have you ever engaged yourself in people supervision, coaching or management ? </a:t>
            </a:r>
            <a:endParaRPr lang="en-GB" dirty="0"/>
          </a:p>
        </p:txBody>
      </p:sp>
    </p:spTree>
    <p:extLst>
      <p:ext uri="{BB962C8B-B14F-4D97-AF65-F5344CB8AC3E}">
        <p14:creationId xmlns:p14="http://schemas.microsoft.com/office/powerpoint/2010/main" val="19392211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E70D8-2BFC-4FA8-8471-848B1051FE15}"/>
              </a:ext>
            </a:extLst>
          </p:cNvPr>
          <p:cNvSpPr>
            <a:spLocks noGrp="1"/>
          </p:cNvSpPr>
          <p:nvPr>
            <p:ph type="title"/>
          </p:nvPr>
        </p:nvSpPr>
        <p:spPr>
          <a:xfrm>
            <a:off x="804672" y="2053641"/>
            <a:ext cx="3669161" cy="2760098"/>
          </a:xfrm>
        </p:spPr>
        <p:txBody>
          <a:bodyPr>
            <a:normAutofit/>
          </a:bodyPr>
          <a:lstStyle/>
          <a:p>
            <a:r>
              <a:rPr lang="en-GB" sz="4000" b="1" dirty="0"/>
              <a:t>Personnel Management -&gt; HRM</a:t>
            </a:r>
          </a:p>
        </p:txBody>
      </p:sp>
      <p:sp>
        <p:nvSpPr>
          <p:cNvPr id="3" name="Content Placeholder 2">
            <a:extLst>
              <a:ext uri="{FF2B5EF4-FFF2-40B4-BE49-F238E27FC236}">
                <a16:creationId xmlns:a16="http://schemas.microsoft.com/office/drawing/2014/main" id="{8359C021-BE2B-4F72-81BC-33293CB1A4C4}"/>
              </a:ext>
            </a:extLst>
          </p:cNvPr>
          <p:cNvSpPr>
            <a:spLocks noGrp="1"/>
          </p:cNvSpPr>
          <p:nvPr>
            <p:ph idx="1"/>
          </p:nvPr>
        </p:nvSpPr>
        <p:spPr>
          <a:xfrm>
            <a:off x="6090574" y="801866"/>
            <a:ext cx="5306084" cy="5230634"/>
          </a:xfrm>
          <a:noFill/>
          <a:ln>
            <a:noFill/>
          </a:ln>
        </p:spPr>
        <p:txBody>
          <a:bodyPr anchor="ctr">
            <a:normAutofit/>
          </a:bodyPr>
          <a:lstStyle/>
          <a:p>
            <a:r>
              <a:rPr lang="en-GB" sz="3200" dirty="0"/>
              <a:t>Personnel management</a:t>
            </a:r>
          </a:p>
          <a:p>
            <a:r>
              <a:rPr lang="en-GB" sz="3200" dirty="0"/>
              <a:t>HRM</a:t>
            </a:r>
          </a:p>
          <a:p>
            <a:r>
              <a:rPr lang="en-GB" sz="3200" dirty="0"/>
              <a:t>Drivers</a:t>
            </a:r>
          </a:p>
          <a:p>
            <a:r>
              <a:rPr lang="en-GB" sz="3200" dirty="0"/>
              <a:t>So, personnel management no more?</a:t>
            </a:r>
          </a:p>
        </p:txBody>
      </p:sp>
    </p:spTree>
    <p:extLst>
      <p:ext uri="{BB962C8B-B14F-4D97-AF65-F5344CB8AC3E}">
        <p14:creationId xmlns:p14="http://schemas.microsoft.com/office/powerpoint/2010/main" val="3498271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47C53-D5BF-4689-97B1-0B31480065B0}"/>
              </a:ext>
            </a:extLst>
          </p:cNvPr>
          <p:cNvSpPr>
            <a:spLocks noGrp="1"/>
          </p:cNvSpPr>
          <p:nvPr>
            <p:ph type="title"/>
          </p:nvPr>
        </p:nvSpPr>
        <p:spPr>
          <a:xfrm>
            <a:off x="6312024" y="44624"/>
            <a:ext cx="4977976" cy="1454051"/>
          </a:xfrm>
        </p:spPr>
        <p:txBody>
          <a:bodyPr>
            <a:normAutofit/>
          </a:bodyPr>
          <a:lstStyle/>
          <a:p>
            <a:r>
              <a:rPr lang="en-GB" sz="4000" b="1" dirty="0"/>
              <a:t>Perspectives on HRM</a:t>
            </a:r>
          </a:p>
        </p:txBody>
      </p:sp>
      <p:pic>
        <p:nvPicPr>
          <p:cNvPr id="7" name="Graphic 6" descr="Head with Gears">
            <a:extLst>
              <a:ext uri="{FF2B5EF4-FFF2-40B4-BE49-F238E27FC236}">
                <a16:creationId xmlns:a16="http://schemas.microsoft.com/office/drawing/2014/main" id="{68016644-BB16-48E1-8636-1BC3687EF6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2732" y="1844824"/>
            <a:ext cx="3620021" cy="3620021"/>
          </a:xfrm>
          <a:prstGeom prst="rect">
            <a:avLst/>
          </a:prstGeom>
        </p:spPr>
      </p:pic>
      <p:sp>
        <p:nvSpPr>
          <p:cNvPr id="3" name="Content Placeholder 2">
            <a:extLst>
              <a:ext uri="{FF2B5EF4-FFF2-40B4-BE49-F238E27FC236}">
                <a16:creationId xmlns:a16="http://schemas.microsoft.com/office/drawing/2014/main" id="{642FA96C-AA2F-4FB3-8440-DC8EF35718CC}"/>
              </a:ext>
            </a:extLst>
          </p:cNvPr>
          <p:cNvSpPr>
            <a:spLocks noGrp="1"/>
          </p:cNvSpPr>
          <p:nvPr>
            <p:ph idx="1"/>
          </p:nvPr>
        </p:nvSpPr>
        <p:spPr>
          <a:xfrm>
            <a:off x="3215680" y="1444134"/>
            <a:ext cx="8268921" cy="4183996"/>
          </a:xfrm>
        </p:spPr>
        <p:txBody>
          <a:bodyPr numCol="1" anchor="ctr">
            <a:normAutofit/>
          </a:bodyPr>
          <a:lstStyle/>
          <a:p>
            <a:r>
              <a:rPr lang="en-GB" sz="3200" dirty="0"/>
              <a:t>Universalistic – </a:t>
            </a:r>
            <a:r>
              <a:rPr lang="en-GB" sz="3200" dirty="0">
                <a:solidFill>
                  <a:srgbClr val="FF0000"/>
                </a:solidFill>
              </a:rPr>
              <a:t>the “best” practices in the business world</a:t>
            </a:r>
          </a:p>
          <a:p>
            <a:r>
              <a:rPr lang="en-GB" sz="3200" dirty="0"/>
              <a:t>Contingency – </a:t>
            </a:r>
            <a:r>
              <a:rPr lang="en-GB" sz="3200" dirty="0">
                <a:solidFill>
                  <a:srgbClr val="0070C0"/>
                </a:solidFill>
              </a:rPr>
              <a:t>vertical fit</a:t>
            </a:r>
          </a:p>
          <a:p>
            <a:pPr algn="just"/>
            <a:r>
              <a:rPr lang="en-GB" sz="3200" dirty="0"/>
              <a:t>Configurational - </a:t>
            </a:r>
            <a:r>
              <a:rPr lang="en-GB" sz="3200" dirty="0">
                <a:solidFill>
                  <a:srgbClr val="00B050"/>
                </a:solidFill>
              </a:rPr>
              <a:t>related to organisational performance - </a:t>
            </a:r>
            <a:r>
              <a:rPr lang="en-GB" dirty="0">
                <a:solidFill>
                  <a:srgbClr val="00B050"/>
                </a:solidFill>
                <a:latin typeface="Arial" panose="020B0604020202020204" pitchFamily="34" charset="0"/>
                <a:ea typeface="Times New Roman" panose="02020603050405020304" pitchFamily="18" charset="0"/>
                <a:cs typeface="Times New Roman" panose="02020603050405020304" pitchFamily="18" charset="0"/>
              </a:rPr>
              <a:t>The structures, processes, relationships and boundaries through which an organisation operates.’</a:t>
            </a:r>
          </a:p>
          <a:p>
            <a:endParaRPr lang="en-GB" sz="3200" dirty="0"/>
          </a:p>
        </p:txBody>
      </p:sp>
    </p:spTree>
    <p:extLst>
      <p:ext uri="{BB962C8B-B14F-4D97-AF65-F5344CB8AC3E}">
        <p14:creationId xmlns:p14="http://schemas.microsoft.com/office/powerpoint/2010/main" val="1274661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96AF3-AC14-4339-B15F-AC664D5A88F6}"/>
              </a:ext>
            </a:extLst>
          </p:cNvPr>
          <p:cNvSpPr>
            <a:spLocks noGrp="1"/>
          </p:cNvSpPr>
          <p:nvPr>
            <p:ph type="title"/>
          </p:nvPr>
        </p:nvSpPr>
        <p:spPr>
          <a:xfrm>
            <a:off x="479376" y="404664"/>
            <a:ext cx="8116829" cy="1082757"/>
          </a:xfrm>
        </p:spPr>
        <p:txBody>
          <a:bodyPr anchor="t">
            <a:normAutofit/>
          </a:bodyPr>
          <a:lstStyle/>
          <a:p>
            <a:r>
              <a:rPr lang="en-GB" b="1" dirty="0"/>
              <a:t>Approaches to HRM</a:t>
            </a:r>
          </a:p>
        </p:txBody>
      </p:sp>
      <p:sp>
        <p:nvSpPr>
          <p:cNvPr id="3" name="Content Placeholder 2">
            <a:extLst>
              <a:ext uri="{FF2B5EF4-FFF2-40B4-BE49-F238E27FC236}">
                <a16:creationId xmlns:a16="http://schemas.microsoft.com/office/drawing/2014/main" id="{3320635A-93F8-44BA-BCC0-034CC3CCB6E7}"/>
              </a:ext>
            </a:extLst>
          </p:cNvPr>
          <p:cNvSpPr>
            <a:spLocks noGrp="1"/>
          </p:cNvSpPr>
          <p:nvPr>
            <p:ph idx="1"/>
          </p:nvPr>
        </p:nvSpPr>
        <p:spPr>
          <a:xfrm>
            <a:off x="554302" y="1340768"/>
            <a:ext cx="11639145" cy="4516361"/>
          </a:xfrm>
        </p:spPr>
        <p:txBody>
          <a:bodyPr>
            <a:normAutofit/>
          </a:bodyPr>
          <a:lstStyle/>
          <a:p>
            <a:pPr algn="just"/>
            <a:r>
              <a:rPr lang="en-GB" sz="4400" dirty="0">
                <a:solidFill>
                  <a:srgbClr val="FF0000"/>
                </a:solidFill>
              </a:rPr>
              <a:t>Hard</a:t>
            </a:r>
            <a:r>
              <a:rPr lang="en-GB" sz="4400" dirty="0"/>
              <a:t> - strategic, quantitative aspects of managing human resources, as an economic factor in production</a:t>
            </a:r>
          </a:p>
          <a:p>
            <a:pPr algn="just"/>
            <a:r>
              <a:rPr lang="en-GB" sz="4400" dirty="0">
                <a:solidFill>
                  <a:srgbClr val="FF0000"/>
                </a:solidFill>
              </a:rPr>
              <a:t>Soft </a:t>
            </a:r>
            <a:r>
              <a:rPr lang="en-GB" sz="4400" dirty="0"/>
              <a:t>- Rooted in the Human Relations School. Emphasises communication, motivation and leadership (Storey, 1989).</a:t>
            </a:r>
            <a:r>
              <a:rPr lang="en-GB" sz="4400" dirty="0">
                <a:solidFill>
                  <a:srgbClr val="555555"/>
                </a:solidFill>
                <a:latin typeface="Open Sans"/>
              </a:rPr>
              <a:t> </a:t>
            </a:r>
            <a:endParaRPr lang="en-GB" sz="4400" dirty="0"/>
          </a:p>
        </p:txBody>
      </p:sp>
    </p:spTree>
    <p:extLst>
      <p:ext uri="{BB962C8B-B14F-4D97-AF65-F5344CB8AC3E}">
        <p14:creationId xmlns:p14="http://schemas.microsoft.com/office/powerpoint/2010/main" val="3508283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F100E-2383-429D-8023-26A3A967E477}"/>
              </a:ext>
            </a:extLst>
          </p:cNvPr>
          <p:cNvSpPr>
            <a:spLocks noGrp="1"/>
          </p:cNvSpPr>
          <p:nvPr>
            <p:ph type="title"/>
          </p:nvPr>
        </p:nvSpPr>
        <p:spPr>
          <a:xfrm>
            <a:off x="911424" y="35456"/>
            <a:ext cx="9833548" cy="1325563"/>
          </a:xfrm>
        </p:spPr>
        <p:txBody>
          <a:bodyPr anchor="b">
            <a:normAutofit/>
          </a:bodyPr>
          <a:lstStyle/>
          <a:p>
            <a:pPr algn="ctr"/>
            <a:r>
              <a:rPr lang="en-GB" sz="4800" b="1" dirty="0"/>
              <a:t>The Role of HRM</a:t>
            </a:r>
          </a:p>
        </p:txBody>
      </p:sp>
      <p:sp>
        <p:nvSpPr>
          <p:cNvPr id="3" name="Content Placeholder 2">
            <a:extLst>
              <a:ext uri="{FF2B5EF4-FFF2-40B4-BE49-F238E27FC236}">
                <a16:creationId xmlns:a16="http://schemas.microsoft.com/office/drawing/2014/main" id="{11CA3478-E86C-4DF4-8B19-E06C61C38C4B}"/>
              </a:ext>
            </a:extLst>
          </p:cNvPr>
          <p:cNvSpPr>
            <a:spLocks noGrp="1"/>
          </p:cNvSpPr>
          <p:nvPr>
            <p:ph idx="1"/>
          </p:nvPr>
        </p:nvSpPr>
        <p:spPr>
          <a:xfrm>
            <a:off x="1271464" y="1484784"/>
            <a:ext cx="9833548" cy="4224833"/>
          </a:xfrm>
        </p:spPr>
        <p:txBody>
          <a:bodyPr numCol="2">
            <a:noAutofit/>
          </a:bodyPr>
          <a:lstStyle/>
          <a:p>
            <a:pPr marL="0" indent="0">
              <a:buNone/>
            </a:pPr>
            <a:r>
              <a:rPr lang="en-GB" b="1" dirty="0"/>
              <a:t>Then: </a:t>
            </a:r>
            <a:endParaRPr lang="en-GB" dirty="0"/>
          </a:p>
          <a:p>
            <a:r>
              <a:rPr lang="en-GB" dirty="0"/>
              <a:t>‘Dumping ground’/lack of legitimacy</a:t>
            </a:r>
          </a:p>
          <a:p>
            <a:pPr marL="0" indent="0">
              <a:buNone/>
            </a:pPr>
            <a:r>
              <a:rPr lang="en-GB" b="1" dirty="0"/>
              <a:t>Now:</a:t>
            </a:r>
          </a:p>
          <a:p>
            <a:pPr>
              <a:buFont typeface="Wingdings" panose="05000000000000000000" pitchFamily="2" charset="2"/>
              <a:buChar char="§"/>
            </a:pPr>
            <a:r>
              <a:rPr lang="en-GB" dirty="0"/>
              <a:t>Business partner model</a:t>
            </a:r>
          </a:p>
          <a:p>
            <a:pPr>
              <a:buFont typeface="Wingdings" panose="05000000000000000000" pitchFamily="2" charset="2"/>
              <a:buChar char="§"/>
            </a:pPr>
            <a:r>
              <a:rPr lang="en-GB" dirty="0"/>
              <a:t>High-Performance Work Strategies</a:t>
            </a:r>
          </a:p>
          <a:p>
            <a:pPr>
              <a:buFont typeface="Wingdings" panose="05000000000000000000" pitchFamily="2" charset="2"/>
              <a:buChar char="§"/>
            </a:pPr>
            <a:r>
              <a:rPr lang="en-GB" dirty="0"/>
              <a:t>Functional flexibility </a:t>
            </a:r>
          </a:p>
          <a:p>
            <a:pPr>
              <a:buFont typeface="Wingdings" panose="05000000000000000000" pitchFamily="2" charset="2"/>
              <a:buChar char="§"/>
            </a:pPr>
            <a:r>
              <a:rPr lang="en-GB" dirty="0"/>
              <a:t>Developing HR practices</a:t>
            </a:r>
          </a:p>
          <a:p>
            <a:pPr>
              <a:buFont typeface="Wingdings" panose="05000000000000000000" pitchFamily="2" charset="2"/>
              <a:buChar char="§"/>
            </a:pPr>
            <a:r>
              <a:rPr lang="en-GB" dirty="0"/>
              <a:t>Employment relations</a:t>
            </a:r>
          </a:p>
          <a:p>
            <a:pPr>
              <a:buFont typeface="Wingdings" panose="05000000000000000000" pitchFamily="2" charset="2"/>
              <a:buChar char="§"/>
            </a:pPr>
            <a:r>
              <a:rPr lang="en-GB" dirty="0"/>
              <a:t>Change managers</a:t>
            </a:r>
          </a:p>
          <a:p>
            <a:pPr>
              <a:buFont typeface="Wingdings" panose="05000000000000000000" pitchFamily="2" charset="2"/>
              <a:buChar char="§"/>
            </a:pPr>
            <a:r>
              <a:rPr lang="en-GB" dirty="0"/>
              <a:t>Learning organisations </a:t>
            </a:r>
          </a:p>
          <a:p>
            <a:pPr marL="0" indent="0">
              <a:buNone/>
            </a:pPr>
            <a:r>
              <a:rPr lang="en-GB" b="1" dirty="0"/>
              <a:t>Future:</a:t>
            </a:r>
          </a:p>
          <a:p>
            <a:r>
              <a:rPr lang="en-GB" dirty="0"/>
              <a:t>That is a good question!</a:t>
            </a:r>
          </a:p>
          <a:p>
            <a:r>
              <a:rPr lang="en-GB" dirty="0"/>
              <a:t>Any thoughts?</a:t>
            </a:r>
          </a:p>
        </p:txBody>
      </p:sp>
    </p:spTree>
    <p:extLst>
      <p:ext uri="{BB962C8B-B14F-4D97-AF65-F5344CB8AC3E}">
        <p14:creationId xmlns:p14="http://schemas.microsoft.com/office/powerpoint/2010/main" val="3316230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34712-FE76-490A-A778-7A8F08DD6B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CF852E-DDD5-493E-B370-856DE83194AE}"/>
              </a:ext>
            </a:extLst>
          </p:cNvPr>
          <p:cNvSpPr>
            <a:spLocks noGrp="1"/>
          </p:cNvSpPr>
          <p:nvPr>
            <p:ph idx="1"/>
          </p:nvPr>
        </p:nvSpPr>
        <p:spPr>
          <a:xfrm>
            <a:off x="838200" y="1825625"/>
            <a:ext cx="10142989" cy="3702720"/>
          </a:xfrm>
        </p:spPr>
        <p:txBody>
          <a:bodyPr/>
          <a:lstStyle/>
          <a:p>
            <a:endParaRPr lang="en-GB" dirty="0"/>
          </a:p>
        </p:txBody>
      </p:sp>
      <p:pic>
        <p:nvPicPr>
          <p:cNvPr id="4" name="Picture 2" descr="Evolution of human resources management">
            <a:extLst>
              <a:ext uri="{FF2B5EF4-FFF2-40B4-BE49-F238E27FC236}">
                <a16:creationId xmlns:a16="http://schemas.microsoft.com/office/drawing/2014/main" id="{9805201A-7063-42B2-B1A0-5792CC4BC5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9979"/>
          <a:stretch/>
        </p:blipFill>
        <p:spPr bwMode="auto">
          <a:xfrm>
            <a:off x="1263485" y="423258"/>
            <a:ext cx="9141694" cy="4909830"/>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2">
            <a:extLst>
              <a:ext uri="{FF2B5EF4-FFF2-40B4-BE49-F238E27FC236}">
                <a16:creationId xmlns:a16="http://schemas.microsoft.com/office/drawing/2014/main" id="{EE125BF6-65D6-7111-E0DD-5AD07916BAD8}"/>
              </a:ext>
            </a:extLst>
          </p:cNvPr>
          <p:cNvSpPr txBox="1">
            <a:spLocks/>
          </p:cNvSpPr>
          <p:nvPr/>
        </p:nvSpPr>
        <p:spPr bwMode="auto">
          <a:xfrm>
            <a:off x="2197481" y="5468025"/>
            <a:ext cx="594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1pPr>
            <a:lvl2pPr marL="742950" indent="-28575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2pPr>
            <a:lvl3pPr marL="1143000" indent="-228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3pPr>
            <a:lvl4pPr marL="1600200" indent="-228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4pPr>
            <a:lvl5pPr marL="2057400" indent="-228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9pPr>
          </a:lstStyle>
          <a:p>
            <a:r>
              <a:rPr lang="en-US" altLang="en-US" sz="1200" dirty="0"/>
              <a:t>McGraw-Hill/Irwin  ©2017 The McGraw-Hill Companies, All Rights Reserved </a:t>
            </a:r>
          </a:p>
        </p:txBody>
      </p:sp>
    </p:spTree>
    <p:extLst>
      <p:ext uri="{BB962C8B-B14F-4D97-AF65-F5344CB8AC3E}">
        <p14:creationId xmlns:p14="http://schemas.microsoft.com/office/powerpoint/2010/main" val="38476677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E314E-40FC-8BEF-A513-6C91BEED7013}"/>
              </a:ext>
            </a:extLst>
          </p:cNvPr>
          <p:cNvSpPr>
            <a:spLocks noGrp="1"/>
          </p:cNvSpPr>
          <p:nvPr>
            <p:ph type="title"/>
          </p:nvPr>
        </p:nvSpPr>
        <p:spPr/>
        <p:txBody>
          <a:bodyPr/>
          <a:lstStyle/>
          <a:p>
            <a:r>
              <a:rPr lang="en-GB" dirty="0"/>
              <a:t>HR Functions (2023) </a:t>
            </a:r>
          </a:p>
        </p:txBody>
      </p:sp>
      <p:sp>
        <p:nvSpPr>
          <p:cNvPr id="3" name="Content Placeholder 2">
            <a:extLst>
              <a:ext uri="{FF2B5EF4-FFF2-40B4-BE49-F238E27FC236}">
                <a16:creationId xmlns:a16="http://schemas.microsoft.com/office/drawing/2014/main" id="{4A9BE490-C5E7-B86D-8C1A-A1FA90869BC8}"/>
              </a:ext>
            </a:extLst>
          </p:cNvPr>
          <p:cNvSpPr>
            <a:spLocks noGrp="1"/>
          </p:cNvSpPr>
          <p:nvPr>
            <p:ph idx="1"/>
          </p:nvPr>
        </p:nvSpPr>
        <p:spPr>
          <a:xfrm>
            <a:off x="1219200" y="4759036"/>
            <a:ext cx="10134600" cy="748934"/>
          </a:xfrm>
        </p:spPr>
        <p:txBody>
          <a:bodyPr>
            <a:normAutofit fontScale="70000" lnSpcReduction="20000"/>
          </a:bodyPr>
          <a:lstStyle/>
          <a:p>
            <a:endParaRPr lang="en-GB" dirty="0"/>
          </a:p>
          <a:p>
            <a:r>
              <a:rPr lang="en-US" dirty="0">
                <a:hlinkClick r:id="rId3"/>
              </a:rPr>
              <a:t>12 Key Functions of Human Resources to Know in 2023 – AIHR</a:t>
            </a:r>
            <a:endParaRPr lang="en-GB" dirty="0"/>
          </a:p>
          <a:p>
            <a:endParaRPr lang="en-GB" dirty="0"/>
          </a:p>
          <a:p>
            <a:endParaRPr lang="en-GB" dirty="0"/>
          </a:p>
        </p:txBody>
      </p:sp>
      <p:pic>
        <p:nvPicPr>
          <p:cNvPr id="5" name="Picture 4">
            <a:extLst>
              <a:ext uri="{FF2B5EF4-FFF2-40B4-BE49-F238E27FC236}">
                <a16:creationId xmlns:a16="http://schemas.microsoft.com/office/drawing/2014/main" id="{6FAF75FB-D5AA-D25E-4964-396D0A5EFB72}"/>
              </a:ext>
            </a:extLst>
          </p:cNvPr>
          <p:cNvPicPr>
            <a:picLocks noChangeAspect="1"/>
          </p:cNvPicPr>
          <p:nvPr/>
        </p:nvPicPr>
        <p:blipFill rotWithShape="1">
          <a:blip r:embed="rId4"/>
          <a:srcRect l="20304" t="37677" r="24410" b="15758"/>
          <a:stretch/>
        </p:blipFill>
        <p:spPr>
          <a:xfrm>
            <a:off x="3699413" y="2098964"/>
            <a:ext cx="5444837" cy="3057331"/>
          </a:xfrm>
          <a:prstGeom prst="rect">
            <a:avLst/>
          </a:prstGeom>
        </p:spPr>
      </p:pic>
    </p:spTree>
    <p:extLst>
      <p:ext uri="{BB962C8B-B14F-4D97-AF65-F5344CB8AC3E}">
        <p14:creationId xmlns:p14="http://schemas.microsoft.com/office/powerpoint/2010/main" val="13122138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a:extLst>
              <a:ext uri="{FF2B5EF4-FFF2-40B4-BE49-F238E27FC236}">
                <a16:creationId xmlns:a16="http://schemas.microsoft.com/office/drawing/2014/main" id="{68608E7C-C4D4-41F2-67EA-801A8072D886}"/>
              </a:ext>
            </a:extLst>
          </p:cNvPr>
          <p:cNvSpPr>
            <a:spLocks noGrp="1"/>
          </p:cNvSpPr>
          <p:nvPr>
            <p:ph type="title"/>
          </p:nvPr>
        </p:nvSpPr>
        <p:spPr>
          <a:xfrm>
            <a:off x="2209800" y="228600"/>
            <a:ext cx="8077200" cy="838200"/>
          </a:xfrm>
        </p:spPr>
        <p:txBody>
          <a:bodyPr>
            <a:normAutofit fontScale="90000"/>
          </a:bodyPr>
          <a:lstStyle/>
          <a:p>
            <a:pPr eaLnBrk="1" hangingPunct="1">
              <a:defRPr/>
            </a:pPr>
            <a:br>
              <a:rPr lang="en-US" altLang="en-US" sz="3200" b="1"/>
            </a:br>
            <a:br>
              <a:rPr lang="en-US" altLang="en-US" sz="3200" b="1"/>
            </a:br>
            <a:br>
              <a:rPr lang="en-US" altLang="en-US" sz="3200"/>
            </a:br>
            <a:br>
              <a:rPr lang="en-US" altLang="en-US" sz="3200"/>
            </a:br>
            <a:endParaRPr lang="en-US" altLang="en-US" sz="2600" b="1"/>
          </a:p>
        </p:txBody>
      </p:sp>
      <p:pic>
        <p:nvPicPr>
          <p:cNvPr id="17411" name="Picture 1" descr="A graphic denotes Strategic HRM Practices (analysis and design of work, HR planning, recruiting, selection, training and development, compensation, performance management, employee relations all impact company performance.">
            <a:extLst>
              <a:ext uri="{FF2B5EF4-FFF2-40B4-BE49-F238E27FC236}">
                <a16:creationId xmlns:a16="http://schemas.microsoft.com/office/drawing/2014/main" id="{1AB02D1E-BCF1-4510-3B2E-56034A8B5FD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01800" y="1219201"/>
            <a:ext cx="8915400" cy="438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2" name="Footer Placeholder 1">
            <a:extLst>
              <a:ext uri="{FF2B5EF4-FFF2-40B4-BE49-F238E27FC236}">
                <a16:creationId xmlns:a16="http://schemas.microsoft.com/office/drawing/2014/main" id="{073307BC-E4E2-1BC0-BFFB-D2B89DEB7254}"/>
              </a:ext>
            </a:extLst>
          </p:cNvPr>
          <p:cNvSpPr>
            <a:spLocks noGrp="1"/>
          </p:cNvSpPr>
          <p:nvPr>
            <p:ph type="ftr" sz="quarter" idx="10"/>
          </p:nvPr>
        </p:nvSpPr>
        <p:spPr bwMode="auto">
          <a:xfrm>
            <a:off x="553475" y="5391152"/>
            <a:ext cx="5639257"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dirty="0"/>
              <a:t>McGraw-Hill/Irwin  ©2017 The McGraw-Hill Companies, All Rights Reserved </a:t>
            </a:r>
          </a:p>
        </p:txBody>
      </p:sp>
      <p:sp>
        <p:nvSpPr>
          <p:cNvPr id="17413" name="Slide Number Placeholder 3">
            <a:extLst>
              <a:ext uri="{FF2B5EF4-FFF2-40B4-BE49-F238E27FC236}">
                <a16:creationId xmlns:a16="http://schemas.microsoft.com/office/drawing/2014/main" id="{236E7B79-697D-D2C9-FD61-B430548878A3}"/>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9D09A9B1-6EA7-4EAB-9D2E-0F0F809C568D}" type="slidenum">
              <a:rPr lang="en-US" altLang="en-US" sz="1200"/>
              <a:pPr/>
              <a:t>32</a:t>
            </a:fld>
            <a:endParaRPr lang="en-US" altLang="en-US" sz="120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1" name="Rectangle 2">
            <a:extLst>
              <a:ext uri="{FF2B5EF4-FFF2-40B4-BE49-F238E27FC236}">
                <a16:creationId xmlns:a16="http://schemas.microsoft.com/office/drawing/2014/main" id="{14E30762-6D0D-653A-EC5B-0BC1B00F5A51}"/>
              </a:ext>
            </a:extLst>
          </p:cNvPr>
          <p:cNvSpPr>
            <a:spLocks noGrp="1" noChangeArrowheads="1"/>
          </p:cNvSpPr>
          <p:nvPr>
            <p:ph type="title"/>
          </p:nvPr>
        </p:nvSpPr>
        <p:spPr>
          <a:xfrm>
            <a:off x="1828800" y="0"/>
            <a:ext cx="8301038" cy="1290638"/>
          </a:xfrm>
        </p:spPr>
        <p:txBody>
          <a:bodyPr>
            <a:normAutofit/>
          </a:bodyPr>
          <a:lstStyle/>
          <a:p>
            <a:pPr defTabSz="809625">
              <a:defRPr/>
            </a:pPr>
            <a:r>
              <a:rPr lang="en-US" sz="2800" b="1" dirty="0">
                <a:ea typeface="ＭＳ Ｐゴシック" charset="0"/>
              </a:rPr>
              <a:t>Table 1.1</a:t>
            </a:r>
            <a:br>
              <a:rPr lang="en-US" sz="2800" b="1" dirty="0">
                <a:ea typeface="ＭＳ Ｐゴシック" charset="0"/>
              </a:rPr>
            </a:br>
            <a:r>
              <a:rPr lang="en-US" sz="2800" b="1" dirty="0">
                <a:ea typeface="ＭＳ Ｐゴシック" charset="0"/>
              </a:rPr>
              <a:t> </a:t>
            </a:r>
            <a:r>
              <a:rPr lang="en-US" sz="2800" dirty="0">
                <a:ea typeface="ＭＳ Ｐゴシック" charset="0"/>
              </a:rPr>
              <a:t>Responsibilities of HR Departments- Functions</a:t>
            </a:r>
          </a:p>
        </p:txBody>
      </p:sp>
      <p:graphicFrame>
        <p:nvGraphicFramePr>
          <p:cNvPr id="3" name="Table 2">
            <a:extLst>
              <a:ext uri="{FF2B5EF4-FFF2-40B4-BE49-F238E27FC236}">
                <a16:creationId xmlns:a16="http://schemas.microsoft.com/office/drawing/2014/main" id="{D5FD8BE1-06F3-3D66-BA8E-93C00C8840A3}"/>
              </a:ext>
            </a:extLst>
          </p:cNvPr>
          <p:cNvGraphicFramePr>
            <a:graphicFrameLocks noGrp="1"/>
          </p:cNvGraphicFramePr>
          <p:nvPr/>
        </p:nvGraphicFramePr>
        <p:xfrm>
          <a:off x="2103941" y="1158057"/>
          <a:ext cx="6934200" cy="4186238"/>
        </p:xfrm>
        <a:graphic>
          <a:graphicData uri="http://schemas.openxmlformats.org/drawingml/2006/table">
            <a:tbl>
              <a:tblPr/>
              <a:tblGrid>
                <a:gridCol w="6934200">
                  <a:extLst>
                    <a:ext uri="{9D8B030D-6E8A-4147-A177-3AD203B41FA5}">
                      <a16:colId xmlns:a16="http://schemas.microsoft.com/office/drawing/2014/main" val="20000"/>
                    </a:ext>
                  </a:extLst>
                </a:gridCol>
              </a:tblGrid>
              <a:tr h="45720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Analysis and design of work</a:t>
                      </a:r>
                    </a:p>
                  </a:txBody>
                  <a:tcPr marT="45709" marB="45709" horzOverflow="overflow">
                    <a:lnL>
                      <a:noFill/>
                    </a:lnL>
                    <a:lnR>
                      <a:noFill/>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5720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Recruitment and selection</a:t>
                      </a:r>
                    </a:p>
                  </a:txBody>
                  <a:tcPr marT="45709" marB="45709" horzOverflow="overflow">
                    <a:lnL>
                      <a:noFill/>
                    </a:lnL>
                    <a:lnR>
                      <a:noFill/>
                    </a:lnR>
                    <a:lnT w="12700" cap="flat" cmpd="sng" algn="ctr">
                      <a:solidFill>
                        <a:schemeClr val="accent1"/>
                      </a:solidFill>
                      <a:prstDash val="solid"/>
                      <a:round/>
                      <a:headEnd type="none" w="med" len="med"/>
                      <a:tailEnd type="none" w="med" len="med"/>
                    </a:lnT>
                    <a:lnB>
                      <a:noFill/>
                    </a:lnB>
                    <a:lnTlToBr>
                      <a:noFill/>
                    </a:lnTlToBr>
                    <a:lnBlToTr>
                      <a:noFill/>
                    </a:lnBlToTr>
                    <a:solidFill>
                      <a:schemeClr val="accent1">
                        <a:alpha val="20000"/>
                      </a:schemeClr>
                    </a:solidFill>
                  </a:tcPr>
                </a:tc>
                <a:extLst>
                  <a:ext uri="{0D108BD9-81ED-4DB2-BD59-A6C34878D82A}">
                    <a16:rowId xmlns:a16="http://schemas.microsoft.com/office/drawing/2014/main" val="10001"/>
                  </a:ext>
                </a:extLst>
              </a:tr>
              <a:tr h="45720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Training and development</a:t>
                      </a:r>
                    </a:p>
                  </a:txBody>
                  <a:tcPr marT="45709" marB="45709"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2"/>
                  </a:ext>
                </a:extLst>
              </a:tr>
              <a:tr h="4572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Performance management</a:t>
                      </a:r>
                    </a:p>
                  </a:txBody>
                  <a:tcPr marT="45709" marB="45709" horzOverflow="overflow">
                    <a:lnL>
                      <a:noFill/>
                    </a:lnL>
                    <a:lnR>
                      <a:noFill/>
                    </a:lnR>
                    <a:lnT>
                      <a:noFill/>
                    </a:lnT>
                    <a:lnB>
                      <a:noFill/>
                    </a:lnB>
                    <a:lnTlToBr>
                      <a:noFill/>
                    </a:lnTlToBr>
                    <a:lnBlToTr>
                      <a:noFill/>
                    </a:lnBlToTr>
                    <a:solidFill>
                      <a:schemeClr val="accent1">
                        <a:alpha val="20000"/>
                      </a:schemeClr>
                    </a:solidFill>
                  </a:tcPr>
                </a:tc>
                <a:extLst>
                  <a:ext uri="{0D108BD9-81ED-4DB2-BD59-A6C34878D82A}">
                    <a16:rowId xmlns:a16="http://schemas.microsoft.com/office/drawing/2014/main" val="10003"/>
                  </a:ext>
                </a:extLst>
              </a:tr>
              <a:tr h="45720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Compensation and benefits</a:t>
                      </a:r>
                    </a:p>
                  </a:txBody>
                  <a:tcPr marT="45709" marB="45709"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4"/>
                  </a:ext>
                </a:extLst>
              </a:tr>
              <a:tr h="45720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Employee relations/Labor relations</a:t>
                      </a:r>
                    </a:p>
                  </a:txBody>
                  <a:tcPr marT="45709" marB="45709" horzOverflow="overflow">
                    <a:lnL>
                      <a:noFill/>
                    </a:lnL>
                    <a:lnR>
                      <a:noFill/>
                    </a:lnR>
                    <a:lnT>
                      <a:noFill/>
                    </a:lnT>
                    <a:lnB>
                      <a:noFill/>
                    </a:lnB>
                    <a:lnTlToBr>
                      <a:noFill/>
                    </a:lnTlToBr>
                    <a:lnBlToTr>
                      <a:noFill/>
                    </a:lnBlToTr>
                    <a:solidFill>
                      <a:schemeClr val="accent1">
                        <a:alpha val="20000"/>
                      </a:schemeClr>
                    </a:solidFill>
                  </a:tcPr>
                </a:tc>
                <a:extLst>
                  <a:ext uri="{0D108BD9-81ED-4DB2-BD59-A6C34878D82A}">
                    <a16:rowId xmlns:a16="http://schemas.microsoft.com/office/drawing/2014/main" val="10005"/>
                  </a:ext>
                </a:extLst>
              </a:tr>
              <a:tr h="45720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Employee data and information systems</a:t>
                      </a:r>
                    </a:p>
                  </a:txBody>
                  <a:tcPr marT="45709" marB="45709" horzOverflow="overflow">
                    <a:lnL>
                      <a:noFill/>
                    </a:lnL>
                    <a:lnR>
                      <a:noFill/>
                    </a:lnR>
                    <a:lnT>
                      <a:noFill/>
                    </a:lnT>
                    <a:lnB>
                      <a:noFill/>
                    </a:lnB>
                    <a:lnTlToBr>
                      <a:noFill/>
                    </a:lnTlToBr>
                    <a:lnBlToTr>
                      <a:noFill/>
                    </a:lnBlToTr>
                    <a:solidFill>
                      <a:schemeClr val="accent1">
                        <a:alpha val="20000"/>
                      </a:schemeClr>
                    </a:solidFill>
                  </a:tcPr>
                </a:tc>
                <a:extLst>
                  <a:ext uri="{0D108BD9-81ED-4DB2-BD59-A6C34878D82A}">
                    <a16:rowId xmlns:a16="http://schemas.microsoft.com/office/drawing/2014/main" val="10006"/>
                  </a:ext>
                </a:extLst>
              </a:tr>
              <a:tr h="528638">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Legal compliance</a:t>
                      </a:r>
                      <a:endParaRPr kumimoji="0" lang="en-US" altLang="zh-TW" sz="2400" b="0" i="0" u="none" strike="noStrike" cap="none" normalizeH="0" baseline="0" dirty="0">
                        <a:ln>
                          <a:noFill/>
                        </a:ln>
                        <a:solidFill>
                          <a:srgbClr val="000000"/>
                        </a:solidFill>
                        <a:effectLst/>
                        <a:latin typeface="Calibri" pitchFamily="34" charset="0"/>
                        <a:ea typeface="ＭＳ Ｐゴシック" pitchFamily="34" charset="-128"/>
                      </a:endParaRPr>
                    </a:p>
                  </a:txBody>
                  <a:tcPr marT="45709" marB="45709"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7"/>
                  </a:ext>
                </a:extLst>
              </a:tr>
              <a:tr h="45720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Support for business strategy</a:t>
                      </a:r>
                    </a:p>
                  </a:txBody>
                  <a:tcPr marT="45709" marB="45709" horzOverflow="overflow">
                    <a:lnL>
                      <a:noFill/>
                    </a:lnL>
                    <a:lnR>
                      <a:noFill/>
                    </a:lnR>
                    <a:lnT>
                      <a:noFill/>
                    </a:lnT>
                    <a:lnB w="12700" cap="flat" cmpd="sng" algn="ctr">
                      <a:solidFill>
                        <a:schemeClr val="accent1"/>
                      </a:solidFill>
                      <a:prstDash val="solid"/>
                      <a:round/>
                      <a:headEnd type="none" w="med" len="med"/>
                      <a:tailEnd type="none" w="med" len="med"/>
                    </a:lnB>
                    <a:lnTlToBr>
                      <a:noFill/>
                    </a:lnTlToBr>
                    <a:lnBlToTr>
                      <a:noFill/>
                    </a:lnBlToTr>
                    <a:solidFill>
                      <a:schemeClr val="accent1">
                        <a:alpha val="20000"/>
                      </a:schemeClr>
                    </a:solidFill>
                  </a:tcPr>
                </a:tc>
                <a:extLst>
                  <a:ext uri="{0D108BD9-81ED-4DB2-BD59-A6C34878D82A}">
                    <a16:rowId xmlns:a16="http://schemas.microsoft.com/office/drawing/2014/main" val="10008"/>
                  </a:ext>
                </a:extLst>
              </a:tr>
            </a:tbl>
          </a:graphicData>
        </a:graphic>
      </p:graphicFrame>
      <p:sp>
        <p:nvSpPr>
          <p:cNvPr id="18448" name="Footer Placeholder 2">
            <a:extLst>
              <a:ext uri="{FF2B5EF4-FFF2-40B4-BE49-F238E27FC236}">
                <a16:creationId xmlns:a16="http://schemas.microsoft.com/office/drawing/2014/main" id="{034169D0-7425-6DE4-CAD7-A9AEE1936E3D}"/>
              </a:ext>
            </a:extLst>
          </p:cNvPr>
          <p:cNvSpPr>
            <a:spLocks noGrp="1"/>
          </p:cNvSpPr>
          <p:nvPr>
            <p:ph type="ftr" sz="quarter" idx="10"/>
          </p:nvPr>
        </p:nvSpPr>
        <p:spPr bwMode="auto">
          <a:xfrm>
            <a:off x="2273908" y="5486400"/>
            <a:ext cx="7644184"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dirty="0"/>
              <a:t>McGraw-Hill/Irwin  ©2017 The McGraw-Hill Companies, All Rights Reserved </a:t>
            </a:r>
          </a:p>
        </p:txBody>
      </p:sp>
      <p:sp>
        <p:nvSpPr>
          <p:cNvPr id="18449" name="Slide Number Placeholder 3">
            <a:extLst>
              <a:ext uri="{FF2B5EF4-FFF2-40B4-BE49-F238E27FC236}">
                <a16:creationId xmlns:a16="http://schemas.microsoft.com/office/drawing/2014/main" id="{D563E645-B89D-C5B1-9BF7-7BA4708B5B61}"/>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0618F366-1A48-4E55-8EBE-B5A5AA476495}" type="slidenum">
              <a:rPr lang="en-US" altLang="en-US" sz="1200"/>
              <a:pPr/>
              <a:t>33</a:t>
            </a:fld>
            <a:endParaRPr lang="en-US" altLang="en-US" sz="1200"/>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AA6E8-107E-C5B6-9F53-2CD4C77B2DDA}"/>
              </a:ext>
            </a:extLst>
          </p:cNvPr>
          <p:cNvSpPr>
            <a:spLocks noGrp="1"/>
          </p:cNvSpPr>
          <p:nvPr>
            <p:ph type="title"/>
          </p:nvPr>
        </p:nvSpPr>
        <p:spPr>
          <a:xfrm>
            <a:off x="1559496" y="2276872"/>
            <a:ext cx="9747249" cy="914400"/>
          </a:xfrm>
        </p:spPr>
        <p:txBody>
          <a:bodyPr/>
          <a:lstStyle/>
          <a:p>
            <a:r>
              <a:rPr lang="en-US" dirty="0"/>
              <a:t>What is the future of HR?</a:t>
            </a:r>
            <a:endParaRPr lang="en-GB" dirty="0"/>
          </a:p>
        </p:txBody>
      </p:sp>
    </p:spTree>
    <p:extLst>
      <p:ext uri="{BB962C8B-B14F-4D97-AF65-F5344CB8AC3E}">
        <p14:creationId xmlns:p14="http://schemas.microsoft.com/office/powerpoint/2010/main" val="2514725114"/>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150DF-9330-4667-B29C-5C27874D7E29}"/>
              </a:ext>
            </a:extLst>
          </p:cNvPr>
          <p:cNvSpPr>
            <a:spLocks noGrp="1"/>
          </p:cNvSpPr>
          <p:nvPr>
            <p:ph type="title"/>
          </p:nvPr>
        </p:nvSpPr>
        <p:spPr>
          <a:xfrm>
            <a:off x="479376" y="260648"/>
            <a:ext cx="3320934" cy="2851492"/>
          </a:xfrm>
        </p:spPr>
        <p:txBody>
          <a:bodyPr>
            <a:normAutofit/>
          </a:bodyPr>
          <a:lstStyle/>
          <a:p>
            <a:r>
              <a:rPr lang="en-GB" b="1" dirty="0"/>
              <a:t>Future of HRM: Week 1 Reading</a:t>
            </a:r>
          </a:p>
        </p:txBody>
      </p:sp>
      <p:sp>
        <p:nvSpPr>
          <p:cNvPr id="3" name="Content Placeholder 2">
            <a:extLst>
              <a:ext uri="{FF2B5EF4-FFF2-40B4-BE49-F238E27FC236}">
                <a16:creationId xmlns:a16="http://schemas.microsoft.com/office/drawing/2014/main" id="{E85403D1-099D-42EA-ACE5-BB78A0909E1D}"/>
              </a:ext>
            </a:extLst>
          </p:cNvPr>
          <p:cNvSpPr>
            <a:spLocks noGrp="1"/>
          </p:cNvSpPr>
          <p:nvPr>
            <p:ph idx="1"/>
          </p:nvPr>
        </p:nvSpPr>
        <p:spPr>
          <a:xfrm>
            <a:off x="4501868" y="953293"/>
            <a:ext cx="7570796" cy="5585619"/>
          </a:xfrm>
        </p:spPr>
        <p:txBody>
          <a:bodyPr anchor="ctr">
            <a:normAutofit/>
          </a:bodyPr>
          <a:lstStyle/>
          <a:p>
            <a:r>
              <a:rPr lang="en-GB" dirty="0"/>
              <a:t>HR Trends in 2030: The Future of Human Resource Management</a:t>
            </a:r>
          </a:p>
          <a:p>
            <a:r>
              <a:rPr lang="en-GB" dirty="0"/>
              <a:t>HR 2025: 7 Critical Strategies to Prepare for the Future of HR</a:t>
            </a:r>
          </a:p>
          <a:p>
            <a:r>
              <a:rPr lang="en-GB" dirty="0"/>
              <a:t>The changing face of HR</a:t>
            </a:r>
          </a:p>
          <a:p>
            <a:r>
              <a:rPr lang="en-GB" dirty="0"/>
              <a:t>Why We Love to Hate HR…and What HR Can Do About It</a:t>
            </a:r>
          </a:p>
          <a:p>
            <a:endParaRPr lang="en-GB" b="1" dirty="0"/>
          </a:p>
          <a:p>
            <a:endParaRPr lang="en-GB" b="1" dirty="0"/>
          </a:p>
          <a:p>
            <a:endParaRPr lang="en-GB" dirty="0"/>
          </a:p>
        </p:txBody>
      </p:sp>
      <p:pic>
        <p:nvPicPr>
          <p:cNvPr id="3074" name="Picture 2" descr="Report: People Profession 2030: a collective view of future trends | Reward  and Employee Benefits Association (REBA)">
            <a:extLst>
              <a:ext uri="{FF2B5EF4-FFF2-40B4-BE49-F238E27FC236}">
                <a16:creationId xmlns:a16="http://schemas.microsoft.com/office/drawing/2014/main" id="{8BF0D025-50F5-36AE-0CE3-B82F2B6C61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375497">
            <a:off x="394463" y="2852936"/>
            <a:ext cx="4024709" cy="26658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283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223AB-AEDE-9A50-9E6A-2C85E6C50BA5}"/>
              </a:ext>
            </a:extLst>
          </p:cNvPr>
          <p:cNvSpPr>
            <a:spLocks noGrp="1"/>
          </p:cNvSpPr>
          <p:nvPr>
            <p:ph type="title"/>
          </p:nvPr>
        </p:nvSpPr>
        <p:spPr/>
        <p:txBody>
          <a:bodyPr/>
          <a:lstStyle/>
          <a:p>
            <a:r>
              <a:rPr lang="en-GB" dirty="0"/>
              <a:t>Your reflections…</a:t>
            </a:r>
          </a:p>
        </p:txBody>
      </p:sp>
      <p:sp>
        <p:nvSpPr>
          <p:cNvPr id="3" name="Content Placeholder 2">
            <a:extLst>
              <a:ext uri="{FF2B5EF4-FFF2-40B4-BE49-F238E27FC236}">
                <a16:creationId xmlns:a16="http://schemas.microsoft.com/office/drawing/2014/main" id="{0A8B55FC-9B52-C230-CDEB-56ECFD18C28C}"/>
              </a:ext>
            </a:extLst>
          </p:cNvPr>
          <p:cNvSpPr>
            <a:spLocks noGrp="1"/>
          </p:cNvSpPr>
          <p:nvPr>
            <p:ph idx="1"/>
          </p:nvPr>
        </p:nvSpPr>
        <p:spPr/>
        <p:txBody>
          <a:bodyPr/>
          <a:lstStyle/>
          <a:p>
            <a:endParaRPr lang="en-GB" dirty="0"/>
          </a:p>
          <a:p>
            <a:r>
              <a:rPr lang="en-GB" dirty="0"/>
              <a:t>What have you been thinking about?</a:t>
            </a:r>
          </a:p>
          <a:p>
            <a:endParaRPr lang="en-GB" dirty="0"/>
          </a:p>
          <a:p>
            <a:r>
              <a:rPr lang="en-GB" dirty="0"/>
              <a:t>What have you noticed in your world about people?</a:t>
            </a:r>
          </a:p>
          <a:p>
            <a:pPr marL="0" indent="0">
              <a:buNone/>
            </a:pPr>
            <a:endParaRPr lang="en-GB" dirty="0"/>
          </a:p>
        </p:txBody>
      </p:sp>
    </p:spTree>
    <p:extLst>
      <p:ext uri="{BB962C8B-B14F-4D97-AF65-F5344CB8AC3E}">
        <p14:creationId xmlns:p14="http://schemas.microsoft.com/office/powerpoint/2010/main" val="18298595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41A45C-02E6-427E-A849-1C580FC2ABDB}"/>
              </a:ext>
            </a:extLst>
          </p:cNvPr>
          <p:cNvSpPr>
            <a:spLocks noGrp="1"/>
          </p:cNvSpPr>
          <p:nvPr>
            <p:ph idx="1"/>
          </p:nvPr>
        </p:nvSpPr>
        <p:spPr>
          <a:xfrm>
            <a:off x="4447308" y="746089"/>
            <a:ext cx="6906491" cy="5585619"/>
          </a:xfrm>
        </p:spPr>
        <p:txBody>
          <a:bodyPr anchor="ctr">
            <a:normAutofit/>
          </a:bodyPr>
          <a:lstStyle/>
          <a:p>
            <a:r>
              <a:rPr lang="en-GB" dirty="0"/>
              <a:t>Module information – pages 2 &amp; 3</a:t>
            </a:r>
          </a:p>
          <a:p>
            <a:r>
              <a:rPr lang="en-GB" dirty="0"/>
              <a:t>Reading list – pages 3 &amp; 4 </a:t>
            </a:r>
          </a:p>
          <a:p>
            <a:r>
              <a:rPr lang="en-GB" dirty="0"/>
              <a:t>Journal and website links – page 5</a:t>
            </a:r>
          </a:p>
          <a:p>
            <a:r>
              <a:rPr lang="en-GB" dirty="0"/>
              <a:t>Scheme of work – page 6: </a:t>
            </a:r>
            <a:r>
              <a:rPr lang="en-GB" b="1" dirty="0"/>
              <a:t>IMPORTANT! </a:t>
            </a:r>
            <a:r>
              <a:rPr lang="en-GB" dirty="0"/>
              <a:t>Keep up to date with this</a:t>
            </a:r>
          </a:p>
          <a:p>
            <a:r>
              <a:rPr lang="en-GB" dirty="0"/>
              <a:t>Assessments (and additional guidance) – Pages 7 (A1) &amp; 14 (A2)</a:t>
            </a:r>
          </a:p>
          <a:p>
            <a:endParaRPr lang="en-GB" dirty="0"/>
          </a:p>
          <a:p>
            <a:endParaRPr lang="en-GB" b="1" dirty="0"/>
          </a:p>
        </p:txBody>
      </p:sp>
      <p:sp>
        <p:nvSpPr>
          <p:cNvPr id="5" name="Title 4">
            <a:extLst>
              <a:ext uri="{FF2B5EF4-FFF2-40B4-BE49-F238E27FC236}">
                <a16:creationId xmlns:a16="http://schemas.microsoft.com/office/drawing/2014/main" id="{333BA0A9-8672-8E48-906C-899FBB20DFB7}"/>
              </a:ext>
            </a:extLst>
          </p:cNvPr>
          <p:cNvSpPr>
            <a:spLocks noGrp="1"/>
          </p:cNvSpPr>
          <p:nvPr>
            <p:ph type="title"/>
          </p:nvPr>
        </p:nvSpPr>
        <p:spPr/>
        <p:txBody>
          <a:bodyPr/>
          <a:lstStyle/>
          <a:p>
            <a:endParaRPr lang="en-GB"/>
          </a:p>
        </p:txBody>
      </p:sp>
      <p:pic>
        <p:nvPicPr>
          <p:cNvPr id="6" name="Picture 5">
            <a:extLst>
              <a:ext uri="{FF2B5EF4-FFF2-40B4-BE49-F238E27FC236}">
                <a16:creationId xmlns:a16="http://schemas.microsoft.com/office/drawing/2014/main" id="{C47C1737-09E5-FCD5-E90A-420BA7DC9A09}"/>
              </a:ext>
            </a:extLst>
          </p:cNvPr>
          <p:cNvPicPr>
            <a:picLocks noChangeAspect="1"/>
          </p:cNvPicPr>
          <p:nvPr/>
        </p:nvPicPr>
        <p:blipFill rotWithShape="1">
          <a:blip r:embed="rId2"/>
          <a:srcRect l="36103" t="21836" r="34250" b="9977"/>
          <a:stretch/>
        </p:blipFill>
        <p:spPr>
          <a:xfrm>
            <a:off x="263352" y="253192"/>
            <a:ext cx="3609107" cy="5188093"/>
          </a:xfrm>
          <a:prstGeom prst="rect">
            <a:avLst/>
          </a:prstGeom>
        </p:spPr>
      </p:pic>
    </p:spTree>
    <p:extLst>
      <p:ext uri="{BB962C8B-B14F-4D97-AF65-F5344CB8AC3E}">
        <p14:creationId xmlns:p14="http://schemas.microsoft.com/office/powerpoint/2010/main" val="403702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50686-D586-6B10-6400-D0510EB382EB}"/>
              </a:ext>
            </a:extLst>
          </p:cNvPr>
          <p:cNvSpPr>
            <a:spLocks noGrp="1"/>
          </p:cNvSpPr>
          <p:nvPr>
            <p:ph type="title"/>
          </p:nvPr>
        </p:nvSpPr>
        <p:spPr>
          <a:xfrm>
            <a:off x="1127448" y="2276872"/>
            <a:ext cx="9747249" cy="914400"/>
          </a:xfrm>
        </p:spPr>
        <p:txBody>
          <a:bodyPr/>
          <a:lstStyle/>
          <a:p>
            <a:r>
              <a:rPr lang="en-US"/>
              <a:t>Q&amp;A ! </a:t>
            </a:r>
            <a:endParaRPr lang="en-GB" dirty="0"/>
          </a:p>
        </p:txBody>
      </p:sp>
    </p:spTree>
    <p:extLst>
      <p:ext uri="{BB962C8B-B14F-4D97-AF65-F5344CB8AC3E}">
        <p14:creationId xmlns:p14="http://schemas.microsoft.com/office/powerpoint/2010/main" val="47049346"/>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CC56B-0648-40CB-8FD9-D4B10813AD23}"/>
              </a:ext>
            </a:extLst>
          </p:cNvPr>
          <p:cNvSpPr>
            <a:spLocks noGrp="1"/>
          </p:cNvSpPr>
          <p:nvPr>
            <p:ph type="title"/>
          </p:nvPr>
        </p:nvSpPr>
        <p:spPr>
          <a:xfrm>
            <a:off x="3108411" y="467010"/>
            <a:ext cx="6272033" cy="1837441"/>
          </a:xfrm>
        </p:spPr>
        <p:txBody>
          <a:bodyPr anchor="t">
            <a:normAutofit/>
          </a:bodyPr>
          <a:lstStyle/>
          <a:p>
            <a:r>
              <a:rPr lang="en-GB" b="1" dirty="0"/>
              <a:t>Labour Market: </a:t>
            </a:r>
          </a:p>
        </p:txBody>
      </p:sp>
      <p:sp>
        <p:nvSpPr>
          <p:cNvPr id="3" name="Content Placeholder 2">
            <a:extLst>
              <a:ext uri="{FF2B5EF4-FFF2-40B4-BE49-F238E27FC236}">
                <a16:creationId xmlns:a16="http://schemas.microsoft.com/office/drawing/2014/main" id="{7E9AC648-B96A-4CDC-8B05-C241B524C84B}"/>
              </a:ext>
            </a:extLst>
          </p:cNvPr>
          <p:cNvSpPr>
            <a:spLocks noGrp="1"/>
          </p:cNvSpPr>
          <p:nvPr>
            <p:ph idx="1"/>
          </p:nvPr>
        </p:nvSpPr>
        <p:spPr>
          <a:xfrm>
            <a:off x="1245288" y="1980198"/>
            <a:ext cx="9213296" cy="4334808"/>
          </a:xfrm>
        </p:spPr>
        <p:txBody>
          <a:bodyPr numCol="2">
            <a:normAutofit/>
          </a:bodyPr>
          <a:lstStyle/>
          <a:p>
            <a:pPr marL="0" indent="0">
              <a:spcBef>
                <a:spcPts val="200"/>
              </a:spcBef>
              <a:buNone/>
            </a:pPr>
            <a:r>
              <a:rPr lang="en-GB" sz="2400" dirty="0">
                <a:ea typeface="Times New Roman" panose="02020603050405020304" pitchFamily="18" charset="0"/>
                <a:cs typeface="Times New Roman" panose="02020603050405020304" pitchFamily="18" charset="0"/>
              </a:rPr>
              <a:t>Loose Labour Market</a:t>
            </a:r>
            <a:endParaRPr lang="en-GB" sz="2400" i="1" dirty="0">
              <a:ea typeface="Times New Roman" panose="02020603050405020304" pitchFamily="18" charset="0"/>
              <a:cs typeface="Times New Roman" panose="02020603050405020304" pitchFamily="18" charset="0"/>
            </a:endParaRPr>
          </a:p>
          <a:p>
            <a:pPr>
              <a:tabLst>
                <a:tab pos="457200" algn="l"/>
              </a:tabLst>
            </a:pPr>
            <a:r>
              <a:rPr lang="en-GB" sz="2400" dirty="0">
                <a:ea typeface="Times New Roman" panose="02020603050405020304" pitchFamily="18" charset="0"/>
                <a:cs typeface="Times New Roman" panose="02020603050405020304" pitchFamily="18" charset="0"/>
              </a:rPr>
              <a:t>High unemployment</a:t>
            </a:r>
          </a:p>
          <a:p>
            <a:pPr>
              <a:tabLst>
                <a:tab pos="457200" algn="l"/>
              </a:tabLst>
            </a:pPr>
            <a:r>
              <a:rPr lang="en-GB" sz="2400" dirty="0">
                <a:ea typeface="Times New Roman" panose="02020603050405020304" pitchFamily="18" charset="0"/>
                <a:cs typeface="Times New Roman" panose="02020603050405020304" pitchFamily="18" charset="0"/>
              </a:rPr>
              <a:t>Skills readily available</a:t>
            </a:r>
          </a:p>
          <a:p>
            <a:pPr>
              <a:tabLst>
                <a:tab pos="457200" algn="l"/>
              </a:tabLst>
            </a:pPr>
            <a:r>
              <a:rPr lang="en-GB" sz="2400" dirty="0">
                <a:ea typeface="Times New Roman" panose="02020603050405020304" pitchFamily="18" charset="0"/>
                <a:cs typeface="Times New Roman" panose="02020603050405020304" pitchFamily="18" charset="0"/>
              </a:rPr>
              <a:t>Demand for jobs outstrips supply</a:t>
            </a:r>
          </a:p>
          <a:p>
            <a:pPr>
              <a:tabLst>
                <a:tab pos="457200" algn="l"/>
              </a:tabLst>
            </a:pPr>
            <a:r>
              <a:rPr lang="en-GB" sz="2400" dirty="0">
                <a:ea typeface="Times New Roman" panose="02020603050405020304" pitchFamily="18" charset="0"/>
                <a:cs typeface="Times New Roman" panose="02020603050405020304" pitchFamily="18" charset="0"/>
              </a:rPr>
              <a:t>Employer has increased bargaining power</a:t>
            </a:r>
          </a:p>
          <a:p>
            <a:pPr marL="342900" indent="-342900">
              <a:buFont typeface="Calibri" panose="020F0502020204030204" pitchFamily="34" charset="0"/>
              <a:buChar char=" "/>
              <a:tabLst>
                <a:tab pos="457200" algn="l"/>
              </a:tabLst>
            </a:pPr>
            <a:endParaRPr lang="en-GB" sz="2400" dirty="0">
              <a:ea typeface="Times New Roman" panose="02020603050405020304" pitchFamily="18" charset="0"/>
              <a:cs typeface="Times New Roman" panose="02020603050405020304" pitchFamily="18" charset="0"/>
            </a:endParaRPr>
          </a:p>
          <a:p>
            <a:pPr marL="342900" indent="-342900">
              <a:buFont typeface="Calibri" panose="020F0502020204030204" pitchFamily="34" charset="0"/>
              <a:buChar char=" "/>
              <a:tabLst>
                <a:tab pos="457200" algn="l"/>
              </a:tabLst>
            </a:pPr>
            <a:endParaRPr lang="en-GB" sz="2400" dirty="0">
              <a:ea typeface="Times New Roman" panose="02020603050405020304" pitchFamily="18" charset="0"/>
              <a:cs typeface="Times New Roman" panose="02020603050405020304" pitchFamily="18" charset="0"/>
            </a:endParaRPr>
          </a:p>
          <a:p>
            <a:pPr marL="342900" indent="-342900">
              <a:buFont typeface="Calibri" panose="020F0502020204030204" pitchFamily="34" charset="0"/>
              <a:buChar char=" "/>
              <a:tabLst>
                <a:tab pos="457200" algn="l"/>
              </a:tabLst>
            </a:pPr>
            <a:endParaRPr lang="en-GB" sz="2400" dirty="0">
              <a:ea typeface="Times New Roman" panose="02020603050405020304" pitchFamily="18" charset="0"/>
              <a:cs typeface="Times New Roman" panose="02020603050405020304" pitchFamily="18" charset="0"/>
            </a:endParaRPr>
          </a:p>
          <a:p>
            <a:pPr marL="0" indent="0">
              <a:spcBef>
                <a:spcPts val="200"/>
              </a:spcBef>
              <a:buNone/>
            </a:pPr>
            <a:endParaRPr lang="en-GB" sz="2400" dirty="0">
              <a:ea typeface="Times New Roman" panose="02020603050405020304" pitchFamily="18" charset="0"/>
              <a:cs typeface="Times New Roman" panose="02020603050405020304" pitchFamily="18" charset="0"/>
            </a:endParaRPr>
          </a:p>
          <a:p>
            <a:pPr marL="0" indent="0">
              <a:spcBef>
                <a:spcPts val="200"/>
              </a:spcBef>
              <a:buNone/>
            </a:pPr>
            <a:r>
              <a:rPr lang="en-GB" sz="2400" dirty="0">
                <a:ea typeface="Times New Roman" panose="02020603050405020304" pitchFamily="18" charset="0"/>
                <a:cs typeface="Times New Roman" panose="02020603050405020304" pitchFamily="18" charset="0"/>
              </a:rPr>
              <a:t>Tight Labour Market</a:t>
            </a:r>
            <a:endParaRPr lang="en-GB" sz="2400" i="1" dirty="0">
              <a:ea typeface="Times New Roman" panose="02020603050405020304" pitchFamily="18" charset="0"/>
              <a:cs typeface="Times New Roman" panose="02020603050405020304" pitchFamily="18" charset="0"/>
            </a:endParaRPr>
          </a:p>
          <a:p>
            <a:pPr>
              <a:tabLst>
                <a:tab pos="457200" algn="l"/>
              </a:tabLst>
            </a:pPr>
            <a:r>
              <a:rPr lang="en-GB" sz="2400" dirty="0">
                <a:ea typeface="Times New Roman" panose="02020603050405020304" pitchFamily="18" charset="0"/>
                <a:cs typeface="Times New Roman" panose="02020603050405020304" pitchFamily="18" charset="0"/>
              </a:rPr>
              <a:t>High employment levels</a:t>
            </a:r>
          </a:p>
          <a:p>
            <a:pPr>
              <a:tabLst>
                <a:tab pos="457200" algn="l"/>
              </a:tabLst>
            </a:pPr>
            <a:r>
              <a:rPr lang="en-GB" sz="2400" dirty="0">
                <a:ea typeface="Times New Roman" panose="02020603050405020304" pitchFamily="18" charset="0"/>
                <a:cs typeface="Times New Roman" panose="02020603050405020304" pitchFamily="18" charset="0"/>
              </a:rPr>
              <a:t>Not enough people with specific skills</a:t>
            </a:r>
          </a:p>
          <a:p>
            <a:pPr>
              <a:tabLst>
                <a:tab pos="457200" algn="l"/>
              </a:tabLst>
            </a:pPr>
            <a:r>
              <a:rPr lang="en-GB" sz="2400" dirty="0">
                <a:ea typeface="Times New Roman" panose="02020603050405020304" pitchFamily="18" charset="0"/>
                <a:cs typeface="Times New Roman" panose="02020603050405020304" pitchFamily="18" charset="0"/>
              </a:rPr>
              <a:t>Demand for people outstrips supply</a:t>
            </a:r>
          </a:p>
          <a:p>
            <a:pPr>
              <a:tabLst>
                <a:tab pos="457200" algn="l"/>
              </a:tabLst>
            </a:pPr>
            <a:r>
              <a:rPr lang="en-GB" sz="2400" dirty="0">
                <a:ea typeface="Times New Roman" panose="02020603050405020304" pitchFamily="18" charset="0"/>
                <a:cs typeface="Times New Roman" panose="02020603050405020304" pitchFamily="18" charset="0"/>
              </a:rPr>
              <a:t>Employees have increased bargaining power</a:t>
            </a:r>
          </a:p>
          <a:p>
            <a:endParaRPr lang="en-GB" sz="2000" dirty="0"/>
          </a:p>
        </p:txBody>
      </p:sp>
    </p:spTree>
    <p:extLst>
      <p:ext uri="{BB962C8B-B14F-4D97-AF65-F5344CB8AC3E}">
        <p14:creationId xmlns:p14="http://schemas.microsoft.com/office/powerpoint/2010/main" val="460183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10" end="1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1" end="1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2" end="1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82DC6-4EC2-4375-A121-6594D436C75B}"/>
              </a:ext>
            </a:extLst>
          </p:cNvPr>
          <p:cNvSpPr>
            <a:spLocks noGrp="1"/>
          </p:cNvSpPr>
          <p:nvPr>
            <p:ph type="title"/>
          </p:nvPr>
        </p:nvSpPr>
        <p:spPr>
          <a:xfrm>
            <a:off x="686834" y="1153572"/>
            <a:ext cx="3200400" cy="4461163"/>
          </a:xfrm>
        </p:spPr>
        <p:txBody>
          <a:bodyPr>
            <a:normAutofit/>
          </a:bodyPr>
          <a:lstStyle/>
          <a:p>
            <a:r>
              <a:rPr lang="en-GB" b="1">
                <a:solidFill>
                  <a:srgbClr val="FFFFFF"/>
                </a:solidFill>
              </a:rPr>
              <a:t>The Great Resignation</a:t>
            </a:r>
          </a:p>
        </p:txBody>
      </p:sp>
      <p:sp>
        <p:nvSpPr>
          <p:cNvPr id="50" name="Content Placeholder 2">
            <a:extLst>
              <a:ext uri="{FF2B5EF4-FFF2-40B4-BE49-F238E27FC236}">
                <a16:creationId xmlns:a16="http://schemas.microsoft.com/office/drawing/2014/main" id="{CF4D535D-E85B-4AA4-BA61-024AFE90CFDF}"/>
              </a:ext>
            </a:extLst>
          </p:cNvPr>
          <p:cNvSpPr>
            <a:spLocks noGrp="1"/>
          </p:cNvSpPr>
          <p:nvPr>
            <p:ph idx="1"/>
          </p:nvPr>
        </p:nvSpPr>
        <p:spPr>
          <a:xfrm>
            <a:off x="4447308" y="591344"/>
            <a:ext cx="6906491" cy="5585619"/>
          </a:xfrm>
        </p:spPr>
        <p:txBody>
          <a:bodyPr anchor="ctr">
            <a:normAutofit/>
          </a:bodyPr>
          <a:lstStyle/>
          <a:p>
            <a:r>
              <a:rPr lang="en-GB" dirty="0"/>
              <a:t>What is it?</a:t>
            </a:r>
          </a:p>
          <a:p>
            <a:r>
              <a:rPr lang="en-GB" dirty="0"/>
              <a:t>Why are we seeing it?</a:t>
            </a:r>
          </a:p>
          <a:p>
            <a:r>
              <a:rPr lang="en-GB" dirty="0"/>
              <a:t>What is the business impact?</a:t>
            </a:r>
          </a:p>
          <a:p>
            <a:r>
              <a:rPr lang="en-GB" dirty="0"/>
              <a:t>What can HR do? You tell me…</a:t>
            </a:r>
          </a:p>
        </p:txBody>
      </p:sp>
    </p:spTree>
    <p:extLst>
      <p:ext uri="{BB962C8B-B14F-4D97-AF65-F5344CB8AC3E}">
        <p14:creationId xmlns:p14="http://schemas.microsoft.com/office/powerpoint/2010/main" val="3250062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59909-B275-6E6A-0454-CBBF5D84A8E5}"/>
              </a:ext>
            </a:extLst>
          </p:cNvPr>
          <p:cNvSpPr>
            <a:spLocks noGrp="1"/>
          </p:cNvSpPr>
          <p:nvPr>
            <p:ph type="title"/>
          </p:nvPr>
        </p:nvSpPr>
        <p:spPr/>
        <p:txBody>
          <a:bodyPr/>
          <a:lstStyle/>
          <a:p>
            <a:r>
              <a:rPr lang="en-US" dirty="0" err="1"/>
              <a:t>Labour</a:t>
            </a:r>
            <a:r>
              <a:rPr lang="en-US" dirty="0"/>
              <a:t> Market </a:t>
            </a:r>
            <a:endParaRPr lang="en-GB" dirty="0"/>
          </a:p>
        </p:txBody>
      </p:sp>
      <p:sp>
        <p:nvSpPr>
          <p:cNvPr id="3" name="Content Placeholder 2">
            <a:extLst>
              <a:ext uri="{FF2B5EF4-FFF2-40B4-BE49-F238E27FC236}">
                <a16:creationId xmlns:a16="http://schemas.microsoft.com/office/drawing/2014/main" id="{A9E4210A-BA59-8EF0-048A-30856C66C90C}"/>
              </a:ext>
            </a:extLst>
          </p:cNvPr>
          <p:cNvSpPr>
            <a:spLocks noGrp="1"/>
          </p:cNvSpPr>
          <p:nvPr>
            <p:ph idx="1"/>
          </p:nvPr>
        </p:nvSpPr>
        <p:spPr/>
        <p:txBody>
          <a:bodyPr/>
          <a:lstStyle/>
          <a:p>
            <a:pPr marL="0" indent="0">
              <a:buNone/>
            </a:pPr>
            <a:endParaRPr lang="en-US" dirty="0"/>
          </a:p>
          <a:p>
            <a:pPr marL="0" indent="0">
              <a:buNone/>
            </a:pPr>
            <a:endParaRPr lang="en-US" dirty="0"/>
          </a:p>
          <a:p>
            <a:endParaRPr lang="en-US" dirty="0"/>
          </a:p>
          <a:p>
            <a:pPr marL="0" indent="0">
              <a:buNone/>
            </a:pPr>
            <a:endParaRPr lang="en-GB" dirty="0"/>
          </a:p>
        </p:txBody>
      </p:sp>
      <p:sp>
        <p:nvSpPr>
          <p:cNvPr id="4" name="Content Placeholder 2">
            <a:extLst>
              <a:ext uri="{FF2B5EF4-FFF2-40B4-BE49-F238E27FC236}">
                <a16:creationId xmlns:a16="http://schemas.microsoft.com/office/drawing/2014/main" id="{E452AD54-28B5-A7AA-BAA0-D06B8B1CAFAB}"/>
              </a:ext>
            </a:extLst>
          </p:cNvPr>
          <p:cNvSpPr txBox="1">
            <a:spLocks/>
          </p:cNvSpPr>
          <p:nvPr/>
        </p:nvSpPr>
        <p:spPr>
          <a:xfrm>
            <a:off x="1162844" y="1318283"/>
            <a:ext cx="10189740" cy="4476155"/>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a:t>What is the employment rate in the U.K in 2024 Sep – Nov ?   </a:t>
            </a:r>
          </a:p>
          <a:p>
            <a:pPr marL="0" indent="0">
              <a:buNone/>
            </a:pPr>
            <a:endParaRPr lang="en-GB" dirty="0"/>
          </a:p>
          <a:p>
            <a:pPr marL="0" indent="0">
              <a:buNone/>
            </a:pPr>
            <a:r>
              <a:rPr lang="en-GB" dirty="0"/>
              <a:t>74.8% Slightly decrease when compared that with previous months.</a:t>
            </a:r>
          </a:p>
          <a:p>
            <a:endParaRPr lang="en-GB" dirty="0"/>
          </a:p>
        </p:txBody>
      </p:sp>
    </p:spTree>
    <p:extLst>
      <p:ext uri="{BB962C8B-B14F-4D97-AF65-F5344CB8AC3E}">
        <p14:creationId xmlns:p14="http://schemas.microsoft.com/office/powerpoint/2010/main" val="2094259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4" descr="Different coloured question marks">
            <a:extLst>
              <a:ext uri="{FF2B5EF4-FFF2-40B4-BE49-F238E27FC236}">
                <a16:creationId xmlns:a16="http://schemas.microsoft.com/office/drawing/2014/main" id="{493FA508-D760-4D76-9709-6280D896F8A2}"/>
              </a:ext>
            </a:extLst>
          </p:cNvPr>
          <p:cNvPicPr>
            <a:picLocks noChangeAspect="1"/>
          </p:cNvPicPr>
          <p:nvPr/>
        </p:nvPicPr>
        <p:blipFill rotWithShape="1">
          <a:blip r:embed="rId3"/>
          <a:srcRect l="7358" r="27851" b="8874"/>
          <a:stretch/>
        </p:blipFill>
        <p:spPr>
          <a:xfrm>
            <a:off x="3935760" y="7824"/>
            <a:ext cx="8256240" cy="6857990"/>
          </a:xfrm>
          <a:prstGeom prst="rect">
            <a:avLst/>
          </a:prstGeom>
        </p:spPr>
      </p:pic>
      <p:sp>
        <p:nvSpPr>
          <p:cNvPr id="2" name="Title 1">
            <a:extLst>
              <a:ext uri="{FF2B5EF4-FFF2-40B4-BE49-F238E27FC236}">
                <a16:creationId xmlns:a16="http://schemas.microsoft.com/office/drawing/2014/main" id="{2D6503F2-D501-4ACD-A2BA-75D3962C1C50}"/>
              </a:ext>
            </a:extLst>
          </p:cNvPr>
          <p:cNvSpPr>
            <a:spLocks noGrp="1"/>
          </p:cNvSpPr>
          <p:nvPr>
            <p:ph type="title"/>
          </p:nvPr>
        </p:nvSpPr>
        <p:spPr>
          <a:xfrm>
            <a:off x="477981" y="1122363"/>
            <a:ext cx="4023360" cy="1946597"/>
          </a:xfrm>
        </p:spPr>
        <p:txBody>
          <a:bodyPr vert="horz" lIns="91440" tIns="45720" rIns="91440" bIns="45720" rtlCol="0" anchor="b">
            <a:normAutofit fontScale="90000"/>
          </a:bodyPr>
          <a:lstStyle/>
          <a:p>
            <a:r>
              <a:rPr lang="en-US" dirty="0"/>
              <a:t>Activity:</a:t>
            </a:r>
            <a:br>
              <a:rPr lang="en-US" dirty="0"/>
            </a:br>
            <a:r>
              <a:rPr lang="en-US" dirty="0"/>
              <a:t>The Great Resignation</a:t>
            </a:r>
          </a:p>
        </p:txBody>
      </p:sp>
      <p:sp>
        <p:nvSpPr>
          <p:cNvPr id="3" name="Content Placeholder 2">
            <a:extLst>
              <a:ext uri="{FF2B5EF4-FFF2-40B4-BE49-F238E27FC236}">
                <a16:creationId xmlns:a16="http://schemas.microsoft.com/office/drawing/2014/main" id="{D3587770-0E62-4BD9-AC95-7893E54C1B1E}"/>
              </a:ext>
            </a:extLst>
          </p:cNvPr>
          <p:cNvSpPr>
            <a:spLocks noGrp="1"/>
          </p:cNvSpPr>
          <p:nvPr>
            <p:ph idx="1"/>
          </p:nvPr>
        </p:nvSpPr>
        <p:spPr>
          <a:xfrm>
            <a:off x="191345" y="3573016"/>
            <a:ext cx="3672408" cy="1837367"/>
          </a:xfrm>
        </p:spPr>
        <p:txBody>
          <a:bodyPr vert="horz" lIns="91440" tIns="45720" rIns="91440" bIns="45720" rtlCol="0">
            <a:normAutofit fontScale="92500" lnSpcReduction="10000"/>
          </a:bodyPr>
          <a:lstStyle/>
          <a:p>
            <a:pPr marL="0" indent="0">
              <a:buNone/>
            </a:pPr>
            <a:r>
              <a:rPr lang="en-US" b="1" dirty="0"/>
              <a:t>How are HR responding/should HR respond to the great resignation?</a:t>
            </a:r>
          </a:p>
        </p:txBody>
      </p:sp>
    </p:spTree>
    <p:extLst>
      <p:ext uri="{BB962C8B-B14F-4D97-AF65-F5344CB8AC3E}">
        <p14:creationId xmlns:p14="http://schemas.microsoft.com/office/powerpoint/2010/main" val="2206367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6D3CA-CA01-417B-8009-AF025725F097}"/>
              </a:ext>
            </a:extLst>
          </p:cNvPr>
          <p:cNvSpPr>
            <a:spLocks noGrp="1"/>
          </p:cNvSpPr>
          <p:nvPr>
            <p:ph type="title"/>
          </p:nvPr>
        </p:nvSpPr>
        <p:spPr>
          <a:xfrm>
            <a:off x="643468" y="643467"/>
            <a:ext cx="4804064" cy="5571065"/>
          </a:xfrm>
        </p:spPr>
        <p:txBody>
          <a:bodyPr>
            <a:normAutofit/>
          </a:bodyPr>
          <a:lstStyle/>
          <a:p>
            <a:r>
              <a:rPr lang="en-GB" sz="3600" b="1" dirty="0"/>
              <a:t>Future of HRM:</a:t>
            </a:r>
            <a:br>
              <a:rPr lang="en-GB" sz="3600" b="1" dirty="0"/>
            </a:br>
            <a:r>
              <a:rPr lang="en-GB" sz="3600" b="1" dirty="0"/>
              <a:t>Artificial Intelligence in the Workplace</a:t>
            </a:r>
          </a:p>
        </p:txBody>
      </p:sp>
      <p:sp>
        <p:nvSpPr>
          <p:cNvPr id="3" name="Content Placeholder 2">
            <a:extLst>
              <a:ext uri="{FF2B5EF4-FFF2-40B4-BE49-F238E27FC236}">
                <a16:creationId xmlns:a16="http://schemas.microsoft.com/office/drawing/2014/main" id="{038444C3-9B49-42F3-A9C9-ACEB29AB41FF}"/>
              </a:ext>
            </a:extLst>
          </p:cNvPr>
          <p:cNvSpPr>
            <a:spLocks noGrp="1"/>
          </p:cNvSpPr>
          <p:nvPr>
            <p:ph idx="1"/>
          </p:nvPr>
        </p:nvSpPr>
        <p:spPr>
          <a:xfrm>
            <a:off x="6090999" y="643467"/>
            <a:ext cx="5457533" cy="5571065"/>
          </a:xfrm>
        </p:spPr>
        <p:txBody>
          <a:bodyPr anchor="ctr">
            <a:normAutofit/>
          </a:bodyPr>
          <a:lstStyle/>
          <a:p>
            <a:r>
              <a:rPr lang="en-GB" sz="3200" dirty="0"/>
              <a:t>What is Artificial Intelligence (AI)?</a:t>
            </a:r>
          </a:p>
          <a:p>
            <a:r>
              <a:rPr lang="en-GB" sz="3200" dirty="0"/>
              <a:t>Are we ready for it?</a:t>
            </a:r>
          </a:p>
          <a:p>
            <a:r>
              <a:rPr lang="en-GB" sz="3200" dirty="0"/>
              <a:t>The Fourth Industrial Revolution or Industry 4.0</a:t>
            </a:r>
          </a:p>
          <a:p>
            <a:r>
              <a:rPr lang="en-GB" sz="3200" dirty="0"/>
              <a:t>Role of HR in preparing for this</a:t>
            </a:r>
          </a:p>
          <a:p>
            <a:r>
              <a:rPr lang="en-GB" sz="3200" b="1" i="1" u="sng" dirty="0"/>
              <a:t>Industry 5.0</a:t>
            </a:r>
          </a:p>
          <a:p>
            <a:pPr marL="0" indent="0">
              <a:buNone/>
            </a:pPr>
            <a:endParaRPr lang="en-GB" sz="2000" dirty="0"/>
          </a:p>
        </p:txBody>
      </p:sp>
    </p:spTree>
    <p:extLst>
      <p:ext uri="{BB962C8B-B14F-4D97-AF65-F5344CB8AC3E}">
        <p14:creationId xmlns:p14="http://schemas.microsoft.com/office/powerpoint/2010/main" val="4279346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628B9-1F85-4D96-A177-48EEBD5BBAAB}"/>
              </a:ext>
            </a:extLst>
          </p:cNvPr>
          <p:cNvSpPr>
            <a:spLocks noGrp="1"/>
          </p:cNvSpPr>
          <p:nvPr>
            <p:ph type="title"/>
          </p:nvPr>
        </p:nvSpPr>
        <p:spPr>
          <a:xfrm>
            <a:off x="932831" y="2393889"/>
            <a:ext cx="3493721" cy="2220314"/>
          </a:xfrm>
        </p:spPr>
        <p:txBody>
          <a:bodyPr anchor="t">
            <a:normAutofit/>
          </a:bodyPr>
          <a:lstStyle/>
          <a:p>
            <a:r>
              <a:rPr lang="en-GB" sz="4800" b="1" dirty="0"/>
              <a:t>AI in HRM</a:t>
            </a:r>
          </a:p>
        </p:txBody>
      </p:sp>
      <p:sp>
        <p:nvSpPr>
          <p:cNvPr id="3" name="Content Placeholder 2">
            <a:extLst>
              <a:ext uri="{FF2B5EF4-FFF2-40B4-BE49-F238E27FC236}">
                <a16:creationId xmlns:a16="http://schemas.microsoft.com/office/drawing/2014/main" id="{30C7F75A-FECE-4F32-B259-95A72C3747F8}"/>
              </a:ext>
            </a:extLst>
          </p:cNvPr>
          <p:cNvSpPr>
            <a:spLocks noGrp="1"/>
          </p:cNvSpPr>
          <p:nvPr>
            <p:ph idx="1"/>
          </p:nvPr>
        </p:nvSpPr>
        <p:spPr>
          <a:xfrm>
            <a:off x="5070020" y="1698170"/>
            <a:ext cx="6478513" cy="4516361"/>
          </a:xfrm>
        </p:spPr>
        <p:txBody>
          <a:bodyPr>
            <a:normAutofit/>
          </a:bodyPr>
          <a:lstStyle/>
          <a:p>
            <a:r>
              <a:rPr lang="en-GB" sz="3200" dirty="0"/>
              <a:t>Reduce human error and uncertainty</a:t>
            </a:r>
          </a:p>
          <a:p>
            <a:r>
              <a:rPr lang="en-GB" sz="3200" dirty="0"/>
              <a:t>Recruitment and selection</a:t>
            </a:r>
          </a:p>
          <a:p>
            <a:r>
              <a:rPr lang="en-GB" sz="3200" dirty="0"/>
              <a:t>Learning and Engagement</a:t>
            </a:r>
          </a:p>
          <a:p>
            <a:r>
              <a:rPr lang="en-GB" sz="3200" dirty="0"/>
              <a:t>Manage productivity predictably</a:t>
            </a:r>
          </a:p>
          <a:p>
            <a:r>
              <a:rPr lang="en-GB" sz="3200" dirty="0"/>
              <a:t>Resistance  </a:t>
            </a:r>
          </a:p>
        </p:txBody>
      </p:sp>
    </p:spTree>
    <p:extLst>
      <p:ext uri="{BB962C8B-B14F-4D97-AF65-F5344CB8AC3E}">
        <p14:creationId xmlns:p14="http://schemas.microsoft.com/office/powerpoint/2010/main" val="3279648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150DF-9330-4667-B29C-5C27874D7E29}"/>
              </a:ext>
            </a:extLst>
          </p:cNvPr>
          <p:cNvSpPr>
            <a:spLocks noGrp="1"/>
          </p:cNvSpPr>
          <p:nvPr>
            <p:ph type="title"/>
          </p:nvPr>
        </p:nvSpPr>
        <p:spPr>
          <a:xfrm>
            <a:off x="686834" y="1153572"/>
            <a:ext cx="3200400" cy="4461163"/>
          </a:xfrm>
        </p:spPr>
        <p:txBody>
          <a:bodyPr>
            <a:normAutofit/>
          </a:bodyPr>
          <a:lstStyle/>
          <a:p>
            <a:r>
              <a:rPr lang="en-GB" b="1">
                <a:solidFill>
                  <a:srgbClr val="FFFFFF"/>
                </a:solidFill>
              </a:rPr>
              <a:t>Future of HRM: Week 1 Reading</a:t>
            </a:r>
          </a:p>
        </p:txBody>
      </p:sp>
      <p:sp>
        <p:nvSpPr>
          <p:cNvPr id="3" name="Content Placeholder 2">
            <a:extLst>
              <a:ext uri="{FF2B5EF4-FFF2-40B4-BE49-F238E27FC236}">
                <a16:creationId xmlns:a16="http://schemas.microsoft.com/office/drawing/2014/main" id="{E85403D1-099D-42EA-ACE5-BB78A0909E1D}"/>
              </a:ext>
            </a:extLst>
          </p:cNvPr>
          <p:cNvSpPr>
            <a:spLocks noGrp="1"/>
          </p:cNvSpPr>
          <p:nvPr>
            <p:ph idx="1"/>
          </p:nvPr>
        </p:nvSpPr>
        <p:spPr>
          <a:xfrm>
            <a:off x="4419172" y="953293"/>
            <a:ext cx="6906491" cy="5585619"/>
          </a:xfrm>
        </p:spPr>
        <p:txBody>
          <a:bodyPr anchor="ctr">
            <a:normAutofit/>
          </a:bodyPr>
          <a:lstStyle/>
          <a:p>
            <a:r>
              <a:rPr lang="en-GB" dirty="0"/>
              <a:t>HR Trends in 2020: The Future of Human Resource Management</a:t>
            </a:r>
          </a:p>
          <a:p>
            <a:r>
              <a:rPr lang="en-GB" dirty="0"/>
              <a:t>HR 2025: 7 Critical Strategies to Prepare for the Future of HR</a:t>
            </a:r>
          </a:p>
          <a:p>
            <a:r>
              <a:rPr lang="en-GB" dirty="0"/>
              <a:t>The changing face of HR</a:t>
            </a:r>
          </a:p>
          <a:p>
            <a:r>
              <a:rPr lang="en-GB" dirty="0"/>
              <a:t>Why We Love to Hate HR…and What HR Can Do About It</a:t>
            </a:r>
          </a:p>
          <a:p>
            <a:endParaRPr lang="en-GB" b="1" dirty="0"/>
          </a:p>
          <a:p>
            <a:endParaRPr lang="en-GB" b="1" dirty="0"/>
          </a:p>
          <a:p>
            <a:endParaRPr lang="en-GB" dirty="0"/>
          </a:p>
        </p:txBody>
      </p:sp>
    </p:spTree>
    <p:extLst>
      <p:ext uri="{BB962C8B-B14F-4D97-AF65-F5344CB8AC3E}">
        <p14:creationId xmlns:p14="http://schemas.microsoft.com/office/powerpoint/2010/main" val="325961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709C2-C69C-4A68-A3B1-6D1A2ADDED9D}"/>
              </a:ext>
            </a:extLst>
          </p:cNvPr>
          <p:cNvSpPr>
            <a:spLocks noGrp="1"/>
          </p:cNvSpPr>
          <p:nvPr>
            <p:ph type="title"/>
          </p:nvPr>
        </p:nvSpPr>
        <p:spPr>
          <a:xfrm>
            <a:off x="841248" y="548640"/>
            <a:ext cx="3600860" cy="5431536"/>
          </a:xfrm>
        </p:spPr>
        <p:txBody>
          <a:bodyPr>
            <a:normAutofit/>
          </a:bodyPr>
          <a:lstStyle/>
          <a:p>
            <a:r>
              <a:rPr lang="en-GB" sz="5400" b="1"/>
              <a:t>Summary</a:t>
            </a:r>
          </a:p>
        </p:txBody>
      </p:sp>
      <p:sp>
        <p:nvSpPr>
          <p:cNvPr id="3" name="Content Placeholder 2">
            <a:extLst>
              <a:ext uri="{FF2B5EF4-FFF2-40B4-BE49-F238E27FC236}">
                <a16:creationId xmlns:a16="http://schemas.microsoft.com/office/drawing/2014/main" id="{7AD203DB-BB39-4FF7-B7D0-1E3CB897EB61}"/>
              </a:ext>
            </a:extLst>
          </p:cNvPr>
          <p:cNvSpPr>
            <a:spLocks noGrp="1"/>
          </p:cNvSpPr>
          <p:nvPr>
            <p:ph idx="1"/>
          </p:nvPr>
        </p:nvSpPr>
        <p:spPr>
          <a:xfrm>
            <a:off x="5126418" y="552091"/>
            <a:ext cx="6224335" cy="5431536"/>
          </a:xfrm>
        </p:spPr>
        <p:txBody>
          <a:bodyPr numCol="1" anchor="ctr">
            <a:normAutofit/>
          </a:bodyPr>
          <a:lstStyle/>
          <a:p>
            <a:pPr>
              <a:spcBef>
                <a:spcPts val="600"/>
              </a:spcBef>
            </a:pPr>
            <a:r>
              <a:rPr lang="en-GB" dirty="0">
                <a:ea typeface="Times New Roman" panose="02020603050405020304" pitchFamily="18" charset="0"/>
                <a:cs typeface="Arial" panose="020B0604020202020204" pitchFamily="34" charset="0"/>
              </a:rPr>
              <a:t>Introductions</a:t>
            </a:r>
          </a:p>
          <a:p>
            <a:pPr>
              <a:spcBef>
                <a:spcPts val="600"/>
              </a:spcBef>
            </a:pPr>
            <a:r>
              <a:rPr lang="en-GB" dirty="0">
                <a:ea typeface="Times New Roman" panose="02020603050405020304" pitchFamily="18" charset="0"/>
                <a:cs typeface="Arial" panose="020B0604020202020204" pitchFamily="34" charset="0"/>
              </a:rPr>
              <a:t>Module set up and assignment run through</a:t>
            </a:r>
          </a:p>
          <a:p>
            <a:pPr>
              <a:spcBef>
                <a:spcPts val="600"/>
              </a:spcBef>
            </a:pPr>
            <a:r>
              <a:rPr lang="en-GB" dirty="0">
                <a:ea typeface="Times New Roman" panose="02020603050405020304" pitchFamily="18" charset="0"/>
                <a:cs typeface="Arial" panose="020B0604020202020204" pitchFamily="34" charset="0"/>
              </a:rPr>
              <a:t>What is HRM? History and context</a:t>
            </a:r>
          </a:p>
          <a:p>
            <a:pPr>
              <a:spcBef>
                <a:spcPts val="600"/>
              </a:spcBef>
            </a:pPr>
            <a:r>
              <a:rPr lang="en-GB" dirty="0">
                <a:ea typeface="Times New Roman" panose="02020603050405020304" pitchFamily="18" charset="0"/>
                <a:cs typeface="Arial" panose="020B0604020202020204" pitchFamily="34" charset="0"/>
              </a:rPr>
              <a:t>Perspectives and approaches</a:t>
            </a:r>
          </a:p>
          <a:p>
            <a:pPr>
              <a:spcBef>
                <a:spcPts val="600"/>
              </a:spcBef>
            </a:pPr>
            <a:r>
              <a:rPr lang="en-GB" dirty="0">
                <a:ea typeface="Times New Roman" panose="02020603050405020304" pitchFamily="18" charset="0"/>
                <a:cs typeface="Arial" panose="020B0604020202020204" pitchFamily="34" charset="0"/>
              </a:rPr>
              <a:t>The role of HRM </a:t>
            </a:r>
          </a:p>
        </p:txBody>
      </p:sp>
    </p:spTree>
    <p:extLst>
      <p:ext uri="{BB962C8B-B14F-4D97-AF65-F5344CB8AC3E}">
        <p14:creationId xmlns:p14="http://schemas.microsoft.com/office/powerpoint/2010/main" val="3881333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070D-73AB-6874-6F10-A18CC2B95706}"/>
              </a:ext>
            </a:extLst>
          </p:cNvPr>
          <p:cNvSpPr>
            <a:spLocks noGrp="1"/>
          </p:cNvSpPr>
          <p:nvPr>
            <p:ph type="title"/>
          </p:nvPr>
        </p:nvSpPr>
        <p:spPr>
          <a:xfrm>
            <a:off x="609600" y="274638"/>
            <a:ext cx="10972800" cy="634082"/>
          </a:xfrm>
        </p:spPr>
        <p:txBody>
          <a:bodyPr>
            <a:normAutofit fontScale="90000"/>
          </a:bodyPr>
          <a:lstStyle/>
          <a:p>
            <a:r>
              <a:rPr lang="en-US" dirty="0"/>
              <a:t>In-class activity </a:t>
            </a:r>
            <a:endParaRPr lang="en-GB" dirty="0"/>
          </a:p>
        </p:txBody>
      </p:sp>
      <p:sp>
        <p:nvSpPr>
          <p:cNvPr id="3" name="Content Placeholder 2">
            <a:extLst>
              <a:ext uri="{FF2B5EF4-FFF2-40B4-BE49-F238E27FC236}">
                <a16:creationId xmlns:a16="http://schemas.microsoft.com/office/drawing/2014/main" id="{6894CCC6-C84C-4E53-CCE4-2B55894B2964}"/>
              </a:ext>
            </a:extLst>
          </p:cNvPr>
          <p:cNvSpPr>
            <a:spLocks noGrp="1"/>
          </p:cNvSpPr>
          <p:nvPr>
            <p:ph idx="1"/>
          </p:nvPr>
        </p:nvSpPr>
        <p:spPr>
          <a:xfrm>
            <a:off x="609600" y="908721"/>
            <a:ext cx="10972800" cy="5184575"/>
          </a:xfrm>
        </p:spPr>
        <p:txBody>
          <a:bodyPr>
            <a:normAutofit fontScale="32500" lnSpcReduction="20000"/>
          </a:bodyPr>
          <a:lstStyle/>
          <a:p>
            <a:pPr marL="0" indent="0" algn="just">
              <a:buNone/>
            </a:pPr>
            <a:r>
              <a:rPr lang="en-US" sz="13500" dirty="0"/>
              <a:t>1. Discuss the challenges of managing your teammates at work from perspectives of supervisor, manager or HR practitioner. </a:t>
            </a:r>
          </a:p>
          <a:p>
            <a:pPr marL="0" indent="0">
              <a:buNone/>
            </a:pPr>
            <a:endParaRPr lang="en-US" sz="13500" dirty="0"/>
          </a:p>
          <a:p>
            <a:pPr marL="0" indent="0" algn="just">
              <a:buNone/>
            </a:pPr>
            <a:r>
              <a:rPr lang="en-US" sz="13500" dirty="0"/>
              <a:t>2. Please provide recommendations to the manager and the </a:t>
            </a:r>
            <a:r>
              <a:rPr lang="en-US" sz="13500" dirty="0" err="1"/>
              <a:t>organisation</a:t>
            </a:r>
            <a:r>
              <a:rPr lang="en-US" sz="13500" dirty="0"/>
              <a:t>. . </a:t>
            </a:r>
          </a:p>
          <a:p>
            <a:pPr marL="0" indent="0">
              <a:buNone/>
            </a:pPr>
            <a:endParaRPr lang="en-US" sz="5700" dirty="0"/>
          </a:p>
          <a:p>
            <a:pPr marL="0" indent="0">
              <a:buNone/>
            </a:pPr>
            <a:r>
              <a:rPr lang="en-US" sz="11100" dirty="0"/>
              <a:t>Group formation @ 3-4 pupils each </a:t>
            </a:r>
          </a:p>
          <a:p>
            <a:pPr marL="0" indent="0">
              <a:buNone/>
            </a:pPr>
            <a:endParaRPr lang="en-US" dirty="0"/>
          </a:p>
          <a:p>
            <a:pPr marL="0" indent="0">
              <a:buNone/>
            </a:pPr>
            <a:endParaRPr lang="en-US" dirty="0"/>
          </a:p>
          <a:p>
            <a:pPr marL="0" indent="0">
              <a:buNone/>
            </a:pPr>
            <a:endParaRPr lang="en-US" dirty="0"/>
          </a:p>
          <a:p>
            <a:pPr marL="0" indent="0">
              <a:buNone/>
            </a:pPr>
            <a:r>
              <a:rPr lang="en-US" dirty="0"/>
              <a:t> </a:t>
            </a:r>
            <a:endParaRPr lang="en-GB" dirty="0"/>
          </a:p>
        </p:txBody>
      </p:sp>
    </p:spTree>
    <p:extLst>
      <p:ext uri="{BB962C8B-B14F-4D97-AF65-F5344CB8AC3E}">
        <p14:creationId xmlns:p14="http://schemas.microsoft.com/office/powerpoint/2010/main" val="187382270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BB354-D798-2351-8830-6C0147DFF11C}"/>
              </a:ext>
            </a:extLst>
          </p:cNvPr>
          <p:cNvSpPr>
            <a:spLocks noGrp="1"/>
          </p:cNvSpPr>
          <p:nvPr>
            <p:ph type="title"/>
          </p:nvPr>
        </p:nvSpPr>
        <p:spPr>
          <a:xfrm>
            <a:off x="2389717" y="4509120"/>
            <a:ext cx="7315200" cy="566738"/>
          </a:xfrm>
        </p:spPr>
        <p:txBody>
          <a:bodyPr anchor="b">
            <a:normAutofit/>
          </a:bodyPr>
          <a:lstStyle/>
          <a:p>
            <a:r>
              <a:rPr lang="en-US" dirty="0"/>
              <a:t>Q&amp;A</a:t>
            </a:r>
            <a:endParaRPr lang="en-GB" dirty="0"/>
          </a:p>
        </p:txBody>
      </p:sp>
      <p:pic>
        <p:nvPicPr>
          <p:cNvPr id="4" name="Picture 3">
            <a:extLst>
              <a:ext uri="{FF2B5EF4-FFF2-40B4-BE49-F238E27FC236}">
                <a16:creationId xmlns:a16="http://schemas.microsoft.com/office/drawing/2014/main" id="{73A48D1B-F269-08E6-0FB5-2FA254BFC58C}"/>
              </a:ext>
            </a:extLst>
          </p:cNvPr>
          <p:cNvPicPr>
            <a:picLocks noChangeAspect="1"/>
          </p:cNvPicPr>
          <p:nvPr/>
        </p:nvPicPr>
        <p:blipFill>
          <a:blip r:embed="rId3"/>
          <a:srcRect b="6644"/>
          <a:stretch>
            <a:fillRect/>
          </a:stretch>
        </p:blipFill>
        <p:spPr>
          <a:xfrm>
            <a:off x="2389717" y="612776"/>
            <a:ext cx="7315200" cy="3824337"/>
          </a:xfrm>
          <a:prstGeom prst="rect">
            <a:avLst/>
          </a:prstGeom>
          <a:noFill/>
        </p:spPr>
      </p:pic>
      <p:sp>
        <p:nvSpPr>
          <p:cNvPr id="9" name="Text Placeholder 3">
            <a:extLst>
              <a:ext uri="{FF2B5EF4-FFF2-40B4-BE49-F238E27FC236}">
                <a16:creationId xmlns:a16="http://schemas.microsoft.com/office/drawing/2014/main" id="{0AB1E3E8-AF5E-0A9F-0D85-1E63CACF145D}"/>
              </a:ext>
            </a:extLst>
          </p:cNvPr>
          <p:cNvSpPr>
            <a:spLocks noGrp="1"/>
          </p:cNvSpPr>
          <p:nvPr>
            <p:ph type="body" sz="half" idx="2"/>
          </p:nvPr>
        </p:nvSpPr>
        <p:spPr>
          <a:xfrm>
            <a:off x="2389717" y="5157192"/>
            <a:ext cx="7315200" cy="432048"/>
          </a:xfrm>
        </p:spPr>
        <p:txBody>
          <a:bodyPr/>
          <a:lstStyle/>
          <a:p>
            <a:endParaRPr lang="en-US"/>
          </a:p>
        </p:txBody>
      </p:sp>
    </p:spTree>
    <p:extLst>
      <p:ext uri="{BB962C8B-B14F-4D97-AF65-F5344CB8AC3E}">
        <p14:creationId xmlns:p14="http://schemas.microsoft.com/office/powerpoint/2010/main" val="138020061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FC22F-CDE2-B53B-4FE5-7A634C552E6D}"/>
              </a:ext>
            </a:extLst>
          </p:cNvPr>
          <p:cNvSpPr>
            <a:spLocks noGrp="1"/>
          </p:cNvSpPr>
          <p:nvPr>
            <p:ph type="title"/>
          </p:nvPr>
        </p:nvSpPr>
        <p:spPr/>
        <p:txBody>
          <a:bodyPr/>
          <a:lstStyle/>
          <a:p>
            <a:r>
              <a:rPr lang="en-US" dirty="0"/>
              <a:t>Way forward </a:t>
            </a:r>
            <a:endParaRPr lang="en-GB" dirty="0"/>
          </a:p>
        </p:txBody>
      </p:sp>
      <p:sp>
        <p:nvSpPr>
          <p:cNvPr id="3" name="Content Placeholder 2">
            <a:extLst>
              <a:ext uri="{FF2B5EF4-FFF2-40B4-BE49-F238E27FC236}">
                <a16:creationId xmlns:a16="http://schemas.microsoft.com/office/drawing/2014/main" id="{EBA241E0-72BC-BA49-343A-57B298063C64}"/>
              </a:ext>
            </a:extLst>
          </p:cNvPr>
          <p:cNvSpPr>
            <a:spLocks noGrp="1"/>
          </p:cNvSpPr>
          <p:nvPr>
            <p:ph idx="1"/>
          </p:nvPr>
        </p:nvSpPr>
        <p:spPr>
          <a:xfrm>
            <a:off x="614544" y="1628800"/>
            <a:ext cx="10972800" cy="3917032"/>
          </a:xfrm>
        </p:spPr>
        <p:txBody>
          <a:bodyPr/>
          <a:lstStyle/>
          <a:p>
            <a:r>
              <a:rPr lang="en-US" dirty="0"/>
              <a:t>Assignment Brief </a:t>
            </a:r>
            <a:endParaRPr lang="en-GB" dirty="0"/>
          </a:p>
        </p:txBody>
      </p:sp>
    </p:spTree>
    <p:extLst>
      <p:ext uri="{BB962C8B-B14F-4D97-AF65-F5344CB8AC3E}">
        <p14:creationId xmlns:p14="http://schemas.microsoft.com/office/powerpoint/2010/main" val="21885760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purl.org/dc/elements/1.1/"/>
    <ds:schemaRef ds:uri="http://schemas.microsoft.com/office/2006/documentManagement/types"/>
    <ds:schemaRef ds:uri="http://purl.org/dc/dcmitype/"/>
    <ds:schemaRef ds:uri="http://purl.org/dc/terms/"/>
    <ds:schemaRef ds:uri="303dbf9b-b85b-46a0-94f1-894078c07ecd"/>
    <ds:schemaRef ds:uri="http://schemas.openxmlformats.org/package/2006/metadata/core-properties"/>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5452</Words>
  <Application>Microsoft Office PowerPoint</Application>
  <PresentationFormat>Widescreen</PresentationFormat>
  <Paragraphs>431</Paragraphs>
  <Slides>49</Slides>
  <Notes>26</Notes>
  <HiddenSlides>0</HiddenSlides>
  <MMClips>0</MMClips>
  <ScaleCrop>false</ScaleCrop>
  <HeadingPairs>
    <vt:vector size="8" baseType="variant">
      <vt:variant>
        <vt:lpstr>Fonts Used</vt:lpstr>
      </vt:variant>
      <vt:variant>
        <vt:i4>14</vt:i4>
      </vt:variant>
      <vt:variant>
        <vt:lpstr>Theme</vt:lpstr>
      </vt:variant>
      <vt:variant>
        <vt:i4>1</vt:i4>
      </vt:variant>
      <vt:variant>
        <vt:lpstr>Embedded OLE Servers</vt:lpstr>
      </vt:variant>
      <vt:variant>
        <vt:i4>1</vt:i4>
      </vt:variant>
      <vt:variant>
        <vt:lpstr>Slide Titles</vt:lpstr>
      </vt:variant>
      <vt:variant>
        <vt:i4>49</vt:i4>
      </vt:variant>
    </vt:vector>
  </HeadingPairs>
  <TitlesOfParts>
    <vt:vector size="65" baseType="lpstr">
      <vt:lpstr>Geneva</vt:lpstr>
      <vt:lpstr>MentiText</vt:lpstr>
      <vt:lpstr>ＭＳ Ｐゴシック</vt:lpstr>
      <vt:lpstr>Myriad Pro</vt:lpstr>
      <vt:lpstr>arial</vt:lpstr>
      <vt:lpstr>arial</vt:lpstr>
      <vt:lpstr>Calibri</vt:lpstr>
      <vt:lpstr>Calibri Light</vt:lpstr>
      <vt:lpstr>DM Sans</vt:lpstr>
      <vt:lpstr>Noto Sans</vt:lpstr>
      <vt:lpstr>Open Sans</vt:lpstr>
      <vt:lpstr>Symbol</vt:lpstr>
      <vt:lpstr>Times New Roman</vt:lpstr>
      <vt:lpstr>Wingdings</vt:lpstr>
      <vt:lpstr>20140311PresentationUWTSDTemplate</vt:lpstr>
      <vt:lpstr>Document</vt:lpstr>
      <vt:lpstr>BMMB7025 Managing People in Organisations  Week 1 -  Overview  Dr. Helen Lee Lecturer cum Director of Studies  DHTM, MBA, MSC, B.A. (Hons), CHE, CHIA </vt:lpstr>
      <vt:lpstr>Agenda </vt:lpstr>
      <vt:lpstr>What is the best way to call you ?</vt:lpstr>
      <vt:lpstr>Please use an emoji to describe your feeling</vt:lpstr>
      <vt:lpstr>Let me introduce myself……</vt:lpstr>
      <vt:lpstr>Welcome on- board </vt:lpstr>
      <vt:lpstr>Your turn, please !   </vt:lpstr>
      <vt:lpstr>About your work experience! ……. </vt:lpstr>
      <vt:lpstr>Moodle</vt:lpstr>
      <vt:lpstr>PowerPoint Presentation</vt:lpstr>
      <vt:lpstr>Module Overview </vt:lpstr>
      <vt:lpstr>Module Overview </vt:lpstr>
      <vt:lpstr>Module Overview - Schedule</vt:lpstr>
      <vt:lpstr>Assessments</vt:lpstr>
      <vt:lpstr>To do today</vt:lpstr>
      <vt:lpstr>Before we begin…</vt:lpstr>
      <vt:lpstr>PowerPoint Presentation</vt:lpstr>
      <vt:lpstr>Which country is the most happiest country in the world ? </vt:lpstr>
      <vt:lpstr>PowerPoint Presentation</vt:lpstr>
      <vt:lpstr>Level of happiness by country 2026  </vt:lpstr>
      <vt:lpstr>Level of happiness  at work </vt:lpstr>
      <vt:lpstr>Sharing session </vt:lpstr>
      <vt:lpstr>In-class activity</vt:lpstr>
      <vt:lpstr>What is HRM?</vt:lpstr>
      <vt:lpstr>Have you ever engaged yourself in people supervision, coaching or management ? </vt:lpstr>
      <vt:lpstr>Personnel Management -&gt; HRM</vt:lpstr>
      <vt:lpstr>Perspectives on HRM</vt:lpstr>
      <vt:lpstr>Approaches to HRM</vt:lpstr>
      <vt:lpstr>The Role of HRM</vt:lpstr>
      <vt:lpstr>PowerPoint Presentation</vt:lpstr>
      <vt:lpstr>HR Functions (2023) </vt:lpstr>
      <vt:lpstr>    </vt:lpstr>
      <vt:lpstr>Table 1.1  Responsibilities of HR Departments- Functions</vt:lpstr>
      <vt:lpstr>What is the future of HR?</vt:lpstr>
      <vt:lpstr>Future of HRM: Week 1 Reading</vt:lpstr>
      <vt:lpstr>Your reflections…</vt:lpstr>
      <vt:lpstr>PowerPoint Presentation</vt:lpstr>
      <vt:lpstr>Q&amp;A ! </vt:lpstr>
      <vt:lpstr>Labour Market: </vt:lpstr>
      <vt:lpstr>The Great Resignation</vt:lpstr>
      <vt:lpstr>Labour Market </vt:lpstr>
      <vt:lpstr>Activity: The Great Resignation</vt:lpstr>
      <vt:lpstr>Future of HRM: Artificial Intelligence in the Workplace</vt:lpstr>
      <vt:lpstr>AI in HRM</vt:lpstr>
      <vt:lpstr>Future of HRM: Week 1 Reading</vt:lpstr>
      <vt:lpstr>Summary</vt:lpstr>
      <vt:lpstr>In-class activity </vt:lpstr>
      <vt:lpstr>Q&amp;A</vt:lpstr>
      <vt:lpstr>Way forward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Helen Lee</cp:lastModifiedBy>
  <cp:revision>316</cp:revision>
  <cp:lastPrinted>2019-10-01T11:26:54Z</cp:lastPrinted>
  <dcterms:created xsi:type="dcterms:W3CDTF">2015-04-14T15:21:28Z</dcterms:created>
  <dcterms:modified xsi:type="dcterms:W3CDTF">2026-01-26T11:10:59Z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