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8E2FA7-E14A-41DB-AA37-659DC9649F6E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6C041A-667A-4D80-966F-F300C6B336B1}">
      <dgm:prSet phldrT="[Text]"/>
      <dgm:spPr/>
      <dgm:t>
        <a:bodyPr/>
        <a:lstStyle/>
        <a:p>
          <a:r>
            <a:rPr lang="en-US" b="1" dirty="0"/>
            <a:t>Current Services</a:t>
          </a:r>
          <a:endParaRPr lang="en-US" dirty="0"/>
        </a:p>
      </dgm:t>
    </dgm:pt>
    <dgm:pt modelId="{3B90C35C-9ED3-4F90-A5D9-09ABE2A5D6FF}" type="parTrans" cxnId="{C1CC3DB6-E75E-487A-A008-0F61FD9BFE9C}">
      <dgm:prSet/>
      <dgm:spPr/>
      <dgm:t>
        <a:bodyPr/>
        <a:lstStyle/>
        <a:p>
          <a:endParaRPr lang="en-US"/>
        </a:p>
      </dgm:t>
    </dgm:pt>
    <dgm:pt modelId="{CF1960A6-6F9A-48A5-B600-DF57D1E0CB86}" type="sibTrans" cxnId="{C1CC3DB6-E75E-487A-A008-0F61FD9BFE9C}">
      <dgm:prSet/>
      <dgm:spPr/>
      <dgm:t>
        <a:bodyPr/>
        <a:lstStyle/>
        <a:p>
          <a:endParaRPr lang="en-US"/>
        </a:p>
      </dgm:t>
    </dgm:pt>
    <dgm:pt modelId="{0572916A-5A3D-4F6C-B9FB-B99470B0943E}">
      <dgm:prSet phldrT="[Text]"/>
      <dgm:spPr/>
      <dgm:t>
        <a:bodyPr/>
        <a:lstStyle/>
        <a:p>
          <a:r>
            <a:rPr lang="en-US" b="1" dirty="0"/>
            <a:t>NHS:</a:t>
          </a:r>
          <a:r>
            <a:rPr lang="en-US" dirty="0"/>
            <a:t> provides healthcare, rehabilitation, and geriatric services </a:t>
          </a:r>
          <a:r>
            <a:rPr lang="en-GB" dirty="0"/>
            <a:t>(Anderson et al., 2021).</a:t>
          </a:r>
          <a:endParaRPr lang="en-US" dirty="0"/>
        </a:p>
      </dgm:t>
    </dgm:pt>
    <dgm:pt modelId="{B72F2172-FA4F-4B20-BC06-D29FA2723853}" type="parTrans" cxnId="{52026824-0DFB-40BF-84A9-C0C4978EAA88}">
      <dgm:prSet/>
      <dgm:spPr/>
      <dgm:t>
        <a:bodyPr/>
        <a:lstStyle/>
        <a:p>
          <a:endParaRPr lang="en-US"/>
        </a:p>
      </dgm:t>
    </dgm:pt>
    <dgm:pt modelId="{330AFF91-9C30-4CAD-BC02-5DF18BA1773B}" type="sibTrans" cxnId="{52026824-0DFB-40BF-84A9-C0C4978EAA88}">
      <dgm:prSet/>
      <dgm:spPr/>
      <dgm:t>
        <a:bodyPr/>
        <a:lstStyle/>
        <a:p>
          <a:endParaRPr lang="en-US"/>
        </a:p>
      </dgm:t>
    </dgm:pt>
    <dgm:pt modelId="{B7027E64-302A-4D03-90F8-F2BEE632CCB9}">
      <dgm:prSet phldrT="[Text]"/>
      <dgm:spPr/>
      <dgm:t>
        <a:bodyPr/>
        <a:lstStyle/>
        <a:p>
          <a:r>
            <a:rPr lang="en-US" b="1" dirty="0"/>
            <a:t>Critical Analysis</a:t>
          </a:r>
          <a:endParaRPr lang="en-US" dirty="0"/>
        </a:p>
      </dgm:t>
    </dgm:pt>
    <dgm:pt modelId="{AF44B4A9-65A5-42C0-BA0D-9D764F26B180}" type="parTrans" cxnId="{6ADEF894-6190-47AC-8B5D-E114C7E1AC52}">
      <dgm:prSet/>
      <dgm:spPr/>
      <dgm:t>
        <a:bodyPr/>
        <a:lstStyle/>
        <a:p>
          <a:endParaRPr lang="en-US"/>
        </a:p>
      </dgm:t>
    </dgm:pt>
    <dgm:pt modelId="{330E2B8E-AA43-4ED7-A324-72881E277882}" type="sibTrans" cxnId="{6ADEF894-6190-47AC-8B5D-E114C7E1AC52}">
      <dgm:prSet/>
      <dgm:spPr/>
      <dgm:t>
        <a:bodyPr/>
        <a:lstStyle/>
        <a:p>
          <a:endParaRPr lang="en-US"/>
        </a:p>
      </dgm:t>
    </dgm:pt>
    <dgm:pt modelId="{D543D018-A5D2-44B8-88B0-D7CDD63BF9C2}">
      <dgm:prSet phldrT="[Text]"/>
      <dgm:spPr/>
      <dgm:t>
        <a:bodyPr/>
        <a:lstStyle/>
        <a:p>
          <a:r>
            <a:rPr lang="en-US" dirty="0"/>
            <a:t>Empowerment policies improve autonomy but are limited by funding cuts and system complexity.</a:t>
          </a:r>
        </a:p>
      </dgm:t>
    </dgm:pt>
    <dgm:pt modelId="{07C42542-FBC7-4D50-A4DA-B2833B319558}" type="parTrans" cxnId="{7F4562D4-23BA-434F-9FE2-9A15730C1E69}">
      <dgm:prSet/>
      <dgm:spPr/>
      <dgm:t>
        <a:bodyPr/>
        <a:lstStyle/>
        <a:p>
          <a:endParaRPr lang="en-US"/>
        </a:p>
      </dgm:t>
    </dgm:pt>
    <dgm:pt modelId="{646642FF-8F5F-4DE4-A72C-ED6D29A9CC04}" type="sibTrans" cxnId="{7F4562D4-23BA-434F-9FE2-9A15730C1E69}">
      <dgm:prSet/>
      <dgm:spPr/>
      <dgm:t>
        <a:bodyPr/>
        <a:lstStyle/>
        <a:p>
          <a:endParaRPr lang="en-US"/>
        </a:p>
      </dgm:t>
    </dgm:pt>
    <dgm:pt modelId="{C1C60ADB-AE3A-4E9F-AF55-6F4A8F35A7E9}">
      <dgm:prSet phldrT="[Text]"/>
      <dgm:spPr/>
      <dgm:t>
        <a:bodyPr/>
        <a:lstStyle/>
        <a:p>
          <a:r>
            <a:rPr lang="en-US" b="1" dirty="0"/>
            <a:t>Population Impact</a:t>
          </a:r>
          <a:endParaRPr lang="en-US" dirty="0"/>
        </a:p>
      </dgm:t>
    </dgm:pt>
    <dgm:pt modelId="{64DBB1A8-CD5A-4652-9496-BC14546D6431}" type="parTrans" cxnId="{E0EBAB40-B747-4BD9-AA77-A3F4D2B4E932}">
      <dgm:prSet/>
      <dgm:spPr/>
      <dgm:t>
        <a:bodyPr/>
        <a:lstStyle/>
        <a:p>
          <a:endParaRPr lang="en-US"/>
        </a:p>
      </dgm:t>
    </dgm:pt>
    <dgm:pt modelId="{7CF0AE2A-F09A-4D8F-99AB-14F4DAFD082E}" type="sibTrans" cxnId="{E0EBAB40-B747-4BD9-AA77-A3F4D2B4E932}">
      <dgm:prSet/>
      <dgm:spPr/>
      <dgm:t>
        <a:bodyPr/>
        <a:lstStyle/>
        <a:p>
          <a:endParaRPr lang="en-US"/>
        </a:p>
      </dgm:t>
    </dgm:pt>
    <dgm:pt modelId="{CED395EC-D88A-4524-BB99-CC8AFDB67475}">
      <dgm:prSet phldrT="[Text]"/>
      <dgm:spPr/>
      <dgm:t>
        <a:bodyPr/>
        <a:lstStyle/>
        <a:p>
          <a:r>
            <a:rPr lang="en-US" dirty="0"/>
            <a:t>The 85+ age group is the fastest-growing demographic.</a:t>
          </a:r>
        </a:p>
      </dgm:t>
    </dgm:pt>
    <dgm:pt modelId="{7AACABA9-F016-4F64-BF51-5B41541758F6}" type="parTrans" cxnId="{B894A62D-AF6D-4F5C-A6F9-BCF5BDE8CC03}">
      <dgm:prSet/>
      <dgm:spPr/>
      <dgm:t>
        <a:bodyPr/>
        <a:lstStyle/>
        <a:p>
          <a:endParaRPr lang="en-US"/>
        </a:p>
      </dgm:t>
    </dgm:pt>
    <dgm:pt modelId="{9EA2AAFC-C5EE-42E3-A4FF-1C9BFC93E063}" type="sibTrans" cxnId="{B894A62D-AF6D-4F5C-A6F9-BCF5BDE8CC03}">
      <dgm:prSet/>
      <dgm:spPr/>
      <dgm:t>
        <a:bodyPr/>
        <a:lstStyle/>
        <a:p>
          <a:endParaRPr lang="en-US"/>
        </a:p>
      </dgm:t>
    </dgm:pt>
    <dgm:pt modelId="{25059553-B76E-4BF4-B930-829D5DFD0422}">
      <dgm:prSet phldrT="[Text]"/>
      <dgm:spPr/>
      <dgm:t>
        <a:bodyPr/>
        <a:lstStyle/>
        <a:p>
          <a:r>
            <a:rPr lang="en-US" dirty="0"/>
            <a:t> </a:t>
          </a:r>
          <a:r>
            <a:rPr lang="en-US" b="1" dirty="0"/>
            <a:t>Local Authorities:</a:t>
          </a:r>
          <a:r>
            <a:rPr lang="en-US" dirty="0"/>
            <a:t> offer social care, safeguarding, and residential placements </a:t>
          </a:r>
          <a:r>
            <a:rPr lang="en-GB" dirty="0"/>
            <a:t>(Chester et al., 2024).</a:t>
          </a:r>
          <a:endParaRPr lang="en-US" dirty="0"/>
        </a:p>
      </dgm:t>
    </dgm:pt>
    <dgm:pt modelId="{60BCB4C5-580C-443C-B70B-30DF2C947152}" type="parTrans" cxnId="{2DA6C8B7-6EC2-4E3F-8A88-192B79964ECA}">
      <dgm:prSet/>
      <dgm:spPr/>
      <dgm:t>
        <a:bodyPr/>
        <a:lstStyle/>
        <a:p>
          <a:endParaRPr lang="en-US"/>
        </a:p>
      </dgm:t>
    </dgm:pt>
    <dgm:pt modelId="{F8246279-794C-4145-BD41-0B3AA1B59E56}" type="sibTrans" cxnId="{2DA6C8B7-6EC2-4E3F-8A88-192B79964ECA}">
      <dgm:prSet/>
      <dgm:spPr/>
      <dgm:t>
        <a:bodyPr/>
        <a:lstStyle/>
        <a:p>
          <a:endParaRPr lang="en-US"/>
        </a:p>
      </dgm:t>
    </dgm:pt>
    <dgm:pt modelId="{8B060683-B2FA-4072-8894-561E5A6D67F7}">
      <dgm:prSet phldrT="[Text]"/>
      <dgm:spPr/>
      <dgm:t>
        <a:bodyPr/>
        <a:lstStyle/>
        <a:p>
          <a:r>
            <a:rPr lang="en-US" b="1" dirty="0"/>
            <a:t>Voluntary Sector:</a:t>
          </a:r>
          <a:r>
            <a:rPr lang="en-US" dirty="0"/>
            <a:t> groups such as Age UK deliver community activities and advocacy (Age UK, 2024).</a:t>
          </a:r>
        </a:p>
      </dgm:t>
    </dgm:pt>
    <dgm:pt modelId="{B75185D8-0F98-4815-9A4D-3C76CF3E1C76}" type="parTrans" cxnId="{F88B383E-6B8B-47BD-BAA1-48639F5807EF}">
      <dgm:prSet/>
      <dgm:spPr/>
      <dgm:t>
        <a:bodyPr/>
        <a:lstStyle/>
        <a:p>
          <a:endParaRPr lang="en-US"/>
        </a:p>
      </dgm:t>
    </dgm:pt>
    <dgm:pt modelId="{E4D254AA-2954-4D4F-9C28-D32E2F132D87}" type="sibTrans" cxnId="{F88B383E-6B8B-47BD-BAA1-48639F5807EF}">
      <dgm:prSet/>
      <dgm:spPr/>
      <dgm:t>
        <a:bodyPr/>
        <a:lstStyle/>
        <a:p>
          <a:endParaRPr lang="en-US"/>
        </a:p>
      </dgm:t>
    </dgm:pt>
    <dgm:pt modelId="{B3D0E5E5-2CC8-46C4-A0AD-B060A3CC5598}">
      <dgm:prSet phldrT="[Text]"/>
      <dgm:spPr/>
      <dgm:t>
        <a:bodyPr/>
        <a:lstStyle/>
        <a:p>
          <a:r>
            <a:rPr lang="en-US" dirty="0"/>
            <a:t>Staff shortages hinder continuity of care.</a:t>
          </a:r>
        </a:p>
      </dgm:t>
    </dgm:pt>
    <dgm:pt modelId="{43A60DE0-0FFF-4C06-B479-76AC84D6DB81}" type="parTrans" cxnId="{F3F34C99-CE1B-42AD-8C14-0BA2C74D9B78}">
      <dgm:prSet/>
      <dgm:spPr/>
      <dgm:t>
        <a:bodyPr/>
        <a:lstStyle/>
        <a:p>
          <a:endParaRPr lang="en-US"/>
        </a:p>
      </dgm:t>
    </dgm:pt>
    <dgm:pt modelId="{56C15373-A93E-4ADF-8A65-8A10A0C2F6A8}" type="sibTrans" cxnId="{F3F34C99-CE1B-42AD-8C14-0BA2C74D9B78}">
      <dgm:prSet/>
      <dgm:spPr/>
      <dgm:t>
        <a:bodyPr/>
        <a:lstStyle/>
        <a:p>
          <a:endParaRPr lang="en-US"/>
        </a:p>
      </dgm:t>
    </dgm:pt>
    <dgm:pt modelId="{228542BA-1C99-46ED-8025-55518B9F0318}">
      <dgm:prSet phldrT="[Text]"/>
      <dgm:spPr/>
      <dgm:t>
        <a:bodyPr/>
        <a:lstStyle/>
        <a:p>
          <a:r>
            <a:rPr lang="en-US" dirty="0"/>
            <a:t> Inequalities persist, particularly in rural and deprived areas </a:t>
          </a:r>
          <a:r>
            <a:rPr lang="en-GB" dirty="0"/>
            <a:t>(</a:t>
          </a:r>
          <a:r>
            <a:rPr lang="en-GB" dirty="0" err="1"/>
            <a:t>Fransham</a:t>
          </a:r>
          <a:r>
            <a:rPr lang="en-GB" dirty="0"/>
            <a:t> et al., 2023).</a:t>
          </a:r>
          <a:endParaRPr lang="en-US" dirty="0"/>
        </a:p>
      </dgm:t>
    </dgm:pt>
    <dgm:pt modelId="{9C928492-1852-41C0-9E6B-D312E6B715D1}" type="parTrans" cxnId="{E0BCD4D1-0E90-4F4D-8260-0EC3C895C9B3}">
      <dgm:prSet/>
      <dgm:spPr/>
      <dgm:t>
        <a:bodyPr/>
        <a:lstStyle/>
        <a:p>
          <a:endParaRPr lang="en-US"/>
        </a:p>
      </dgm:t>
    </dgm:pt>
    <dgm:pt modelId="{88835018-B9A4-4338-8065-3B38534CC685}" type="sibTrans" cxnId="{E0BCD4D1-0E90-4F4D-8260-0EC3C895C9B3}">
      <dgm:prSet/>
      <dgm:spPr/>
      <dgm:t>
        <a:bodyPr/>
        <a:lstStyle/>
        <a:p>
          <a:endParaRPr lang="en-US"/>
        </a:p>
      </dgm:t>
    </dgm:pt>
    <dgm:pt modelId="{22595C07-4307-4A74-8B58-15A695852119}">
      <dgm:prSet phldrT="[Text]"/>
      <dgm:spPr/>
      <dgm:t>
        <a:bodyPr/>
        <a:lstStyle/>
        <a:p>
          <a:r>
            <a:rPr lang="en-US" dirty="0"/>
            <a:t>Increased longevity adds pressure on hospitals and long-term care.</a:t>
          </a:r>
        </a:p>
      </dgm:t>
    </dgm:pt>
    <dgm:pt modelId="{7F90ACCA-A1EB-45ED-9C57-FACE5E88EB06}" type="parTrans" cxnId="{EC771596-1408-4204-AA0D-84E989BADDA3}">
      <dgm:prSet/>
      <dgm:spPr/>
      <dgm:t>
        <a:bodyPr/>
        <a:lstStyle/>
        <a:p>
          <a:endParaRPr lang="en-US"/>
        </a:p>
      </dgm:t>
    </dgm:pt>
    <dgm:pt modelId="{7C8C37DB-C335-4340-ACD6-1623B9A6D126}" type="sibTrans" cxnId="{EC771596-1408-4204-AA0D-84E989BADDA3}">
      <dgm:prSet/>
      <dgm:spPr/>
      <dgm:t>
        <a:bodyPr/>
        <a:lstStyle/>
        <a:p>
          <a:endParaRPr lang="en-US"/>
        </a:p>
      </dgm:t>
    </dgm:pt>
    <dgm:pt modelId="{D517ACCE-A3D0-4BF1-A61E-89F68ACAEACC}">
      <dgm:prSet phldrT="[Text]"/>
      <dgm:spPr/>
      <dgm:t>
        <a:bodyPr/>
        <a:lstStyle/>
        <a:p>
          <a:r>
            <a:rPr lang="en-US" dirty="0"/>
            <a:t>Sustainable reform and prevention-focused policies are essential.</a:t>
          </a:r>
        </a:p>
      </dgm:t>
    </dgm:pt>
    <dgm:pt modelId="{05003CA2-233E-4701-8FD2-C275B702FE4E}" type="parTrans" cxnId="{D997316E-A8F5-4013-A0A7-F5FE5109B828}">
      <dgm:prSet/>
      <dgm:spPr/>
      <dgm:t>
        <a:bodyPr/>
        <a:lstStyle/>
        <a:p>
          <a:endParaRPr lang="en-US"/>
        </a:p>
      </dgm:t>
    </dgm:pt>
    <dgm:pt modelId="{0D33C010-60F1-4BA4-9674-4973A7A3BCC0}" type="sibTrans" cxnId="{D997316E-A8F5-4013-A0A7-F5FE5109B828}">
      <dgm:prSet/>
      <dgm:spPr/>
      <dgm:t>
        <a:bodyPr/>
        <a:lstStyle/>
        <a:p>
          <a:endParaRPr lang="en-US"/>
        </a:p>
      </dgm:t>
    </dgm:pt>
    <dgm:pt modelId="{EA0625E8-C41F-40B8-8A72-EDAECB8E0999}" type="pres">
      <dgm:prSet presAssocID="{B18E2FA7-E14A-41DB-AA37-659DC9649F6E}" presName="Name0" presStyleCnt="0">
        <dgm:presLayoutVars>
          <dgm:dir/>
          <dgm:animLvl val="lvl"/>
          <dgm:resizeHandles val="exact"/>
        </dgm:presLayoutVars>
      </dgm:prSet>
      <dgm:spPr/>
    </dgm:pt>
    <dgm:pt modelId="{1EE2BE3C-6C8B-421D-98AA-0BCFBA9F2420}" type="pres">
      <dgm:prSet presAssocID="{C06C041A-667A-4D80-966F-F300C6B336B1}" presName="composite" presStyleCnt="0"/>
      <dgm:spPr/>
    </dgm:pt>
    <dgm:pt modelId="{3551011D-C9A4-469E-A872-D367BBEC159D}" type="pres">
      <dgm:prSet presAssocID="{C06C041A-667A-4D80-966F-F300C6B336B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0EB5ECA9-167E-4F28-BDD8-179323D82FAF}" type="pres">
      <dgm:prSet presAssocID="{C06C041A-667A-4D80-966F-F300C6B336B1}" presName="desTx" presStyleLbl="alignAccFollowNode1" presStyleIdx="0" presStyleCnt="3">
        <dgm:presLayoutVars>
          <dgm:bulletEnabled val="1"/>
        </dgm:presLayoutVars>
      </dgm:prSet>
      <dgm:spPr/>
    </dgm:pt>
    <dgm:pt modelId="{72D2FB5F-3459-47A7-8FCF-CA1D0C56AC66}" type="pres">
      <dgm:prSet presAssocID="{CF1960A6-6F9A-48A5-B600-DF57D1E0CB86}" presName="space" presStyleCnt="0"/>
      <dgm:spPr/>
    </dgm:pt>
    <dgm:pt modelId="{6D9EE1F5-CB5E-493B-BF50-6F5590A82F8F}" type="pres">
      <dgm:prSet presAssocID="{B7027E64-302A-4D03-90F8-F2BEE632CCB9}" presName="composite" presStyleCnt="0"/>
      <dgm:spPr/>
    </dgm:pt>
    <dgm:pt modelId="{7FA26289-DCE4-4269-86C0-3C4474599ED9}" type="pres">
      <dgm:prSet presAssocID="{B7027E64-302A-4D03-90F8-F2BEE632CCB9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C25A8C07-1851-4E9D-8F3B-56A46B61F0A3}" type="pres">
      <dgm:prSet presAssocID="{B7027E64-302A-4D03-90F8-F2BEE632CCB9}" presName="desTx" presStyleLbl="alignAccFollowNode1" presStyleIdx="1" presStyleCnt="3">
        <dgm:presLayoutVars>
          <dgm:bulletEnabled val="1"/>
        </dgm:presLayoutVars>
      </dgm:prSet>
      <dgm:spPr/>
    </dgm:pt>
    <dgm:pt modelId="{2AE467BA-02AB-4FDA-8119-F580C78B94DE}" type="pres">
      <dgm:prSet presAssocID="{330E2B8E-AA43-4ED7-A324-72881E277882}" presName="space" presStyleCnt="0"/>
      <dgm:spPr/>
    </dgm:pt>
    <dgm:pt modelId="{4FAD1E87-D976-4B06-8120-443B23AA10D4}" type="pres">
      <dgm:prSet presAssocID="{C1C60ADB-AE3A-4E9F-AF55-6F4A8F35A7E9}" presName="composite" presStyleCnt="0"/>
      <dgm:spPr/>
    </dgm:pt>
    <dgm:pt modelId="{22DD093B-251F-4FC8-8813-F64566797D2A}" type="pres">
      <dgm:prSet presAssocID="{C1C60ADB-AE3A-4E9F-AF55-6F4A8F35A7E9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5BE0C641-9458-4DBF-8817-5917519B232E}" type="pres">
      <dgm:prSet presAssocID="{C1C60ADB-AE3A-4E9F-AF55-6F4A8F35A7E9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11F6A40F-3C55-4C8E-8875-AB73AB66BC16}" type="presOf" srcId="{CED395EC-D88A-4524-BB99-CC8AFDB67475}" destId="{5BE0C641-9458-4DBF-8817-5917519B232E}" srcOrd="0" destOrd="0" presId="urn:microsoft.com/office/officeart/2005/8/layout/hList1"/>
    <dgm:cxn modelId="{52026824-0DFB-40BF-84A9-C0C4978EAA88}" srcId="{C06C041A-667A-4D80-966F-F300C6B336B1}" destId="{0572916A-5A3D-4F6C-B9FB-B99470B0943E}" srcOrd="0" destOrd="0" parTransId="{B72F2172-FA4F-4B20-BC06-D29FA2723853}" sibTransId="{330AFF91-9C30-4CAD-BC02-5DF18BA1773B}"/>
    <dgm:cxn modelId="{B894A62D-AF6D-4F5C-A6F9-BCF5BDE8CC03}" srcId="{C1C60ADB-AE3A-4E9F-AF55-6F4A8F35A7E9}" destId="{CED395EC-D88A-4524-BB99-CC8AFDB67475}" srcOrd="0" destOrd="0" parTransId="{7AACABA9-F016-4F64-BF51-5B41541758F6}" sibTransId="{9EA2AAFC-C5EE-42E3-A4FF-1C9BFC93E063}"/>
    <dgm:cxn modelId="{3B34F234-EBD3-4A9A-8C16-A15F9988D544}" type="presOf" srcId="{C06C041A-667A-4D80-966F-F300C6B336B1}" destId="{3551011D-C9A4-469E-A872-D367BBEC159D}" srcOrd="0" destOrd="0" presId="urn:microsoft.com/office/officeart/2005/8/layout/hList1"/>
    <dgm:cxn modelId="{FBAA283E-720E-4D9A-B5C2-03F8BD5FF5E6}" type="presOf" srcId="{B7027E64-302A-4D03-90F8-F2BEE632CCB9}" destId="{7FA26289-DCE4-4269-86C0-3C4474599ED9}" srcOrd="0" destOrd="0" presId="urn:microsoft.com/office/officeart/2005/8/layout/hList1"/>
    <dgm:cxn modelId="{F88B383E-6B8B-47BD-BAA1-48639F5807EF}" srcId="{C06C041A-667A-4D80-966F-F300C6B336B1}" destId="{8B060683-B2FA-4072-8894-561E5A6D67F7}" srcOrd="2" destOrd="0" parTransId="{B75185D8-0F98-4815-9A4D-3C76CF3E1C76}" sibTransId="{E4D254AA-2954-4D4F-9C28-D32E2F132D87}"/>
    <dgm:cxn modelId="{E0EBAB40-B747-4BD9-AA77-A3F4D2B4E932}" srcId="{B18E2FA7-E14A-41DB-AA37-659DC9649F6E}" destId="{C1C60ADB-AE3A-4E9F-AF55-6F4A8F35A7E9}" srcOrd="2" destOrd="0" parTransId="{64DBB1A8-CD5A-4652-9496-BC14546D6431}" sibTransId="{7CF0AE2A-F09A-4D8F-99AB-14F4DAFD082E}"/>
    <dgm:cxn modelId="{D997316E-A8F5-4013-A0A7-F5FE5109B828}" srcId="{C1C60ADB-AE3A-4E9F-AF55-6F4A8F35A7E9}" destId="{D517ACCE-A3D0-4BF1-A61E-89F68ACAEACC}" srcOrd="2" destOrd="0" parTransId="{05003CA2-233E-4701-8FD2-C275B702FE4E}" sibTransId="{0D33C010-60F1-4BA4-9674-4973A7A3BCC0}"/>
    <dgm:cxn modelId="{65FD2557-5454-48E5-86A6-4260E96C7146}" type="presOf" srcId="{8B060683-B2FA-4072-8894-561E5A6D67F7}" destId="{0EB5ECA9-167E-4F28-BDD8-179323D82FAF}" srcOrd="0" destOrd="2" presId="urn:microsoft.com/office/officeart/2005/8/layout/hList1"/>
    <dgm:cxn modelId="{61025C77-517C-4EC6-ADA6-C14D86CC4395}" type="presOf" srcId="{B3D0E5E5-2CC8-46C4-A0AD-B060A3CC5598}" destId="{C25A8C07-1851-4E9D-8F3B-56A46B61F0A3}" srcOrd="0" destOrd="1" presId="urn:microsoft.com/office/officeart/2005/8/layout/hList1"/>
    <dgm:cxn modelId="{45E79180-25F6-4B39-9FBE-8FA9131CBA09}" type="presOf" srcId="{0572916A-5A3D-4F6C-B9FB-B99470B0943E}" destId="{0EB5ECA9-167E-4F28-BDD8-179323D82FAF}" srcOrd="0" destOrd="0" presId="urn:microsoft.com/office/officeart/2005/8/layout/hList1"/>
    <dgm:cxn modelId="{237DDC8E-606F-4745-910E-F68591993EB2}" type="presOf" srcId="{22595C07-4307-4A74-8B58-15A695852119}" destId="{5BE0C641-9458-4DBF-8817-5917519B232E}" srcOrd="0" destOrd="1" presId="urn:microsoft.com/office/officeart/2005/8/layout/hList1"/>
    <dgm:cxn modelId="{6ADEF894-6190-47AC-8B5D-E114C7E1AC52}" srcId="{B18E2FA7-E14A-41DB-AA37-659DC9649F6E}" destId="{B7027E64-302A-4D03-90F8-F2BEE632CCB9}" srcOrd="1" destOrd="0" parTransId="{AF44B4A9-65A5-42C0-BA0D-9D764F26B180}" sibTransId="{330E2B8E-AA43-4ED7-A324-72881E277882}"/>
    <dgm:cxn modelId="{EC771596-1408-4204-AA0D-84E989BADDA3}" srcId="{C1C60ADB-AE3A-4E9F-AF55-6F4A8F35A7E9}" destId="{22595C07-4307-4A74-8B58-15A695852119}" srcOrd="1" destOrd="0" parTransId="{7F90ACCA-A1EB-45ED-9C57-FACE5E88EB06}" sibTransId="{7C8C37DB-C335-4340-ACD6-1623B9A6D126}"/>
    <dgm:cxn modelId="{F3F34C99-CE1B-42AD-8C14-0BA2C74D9B78}" srcId="{B7027E64-302A-4D03-90F8-F2BEE632CCB9}" destId="{B3D0E5E5-2CC8-46C4-A0AD-B060A3CC5598}" srcOrd="1" destOrd="0" parTransId="{43A60DE0-0FFF-4C06-B479-76AC84D6DB81}" sibTransId="{56C15373-A93E-4ADF-8A65-8A10A0C2F6A8}"/>
    <dgm:cxn modelId="{2D7E58A0-158B-43A0-AD8F-A9DA5C2CDB29}" type="presOf" srcId="{228542BA-1C99-46ED-8025-55518B9F0318}" destId="{C25A8C07-1851-4E9D-8F3B-56A46B61F0A3}" srcOrd="0" destOrd="2" presId="urn:microsoft.com/office/officeart/2005/8/layout/hList1"/>
    <dgm:cxn modelId="{A63F57A9-D0EC-400B-B2FB-E0CB88A5A328}" type="presOf" srcId="{D543D018-A5D2-44B8-88B0-D7CDD63BF9C2}" destId="{C25A8C07-1851-4E9D-8F3B-56A46B61F0A3}" srcOrd="0" destOrd="0" presId="urn:microsoft.com/office/officeart/2005/8/layout/hList1"/>
    <dgm:cxn modelId="{C1CC3DB6-E75E-487A-A008-0F61FD9BFE9C}" srcId="{B18E2FA7-E14A-41DB-AA37-659DC9649F6E}" destId="{C06C041A-667A-4D80-966F-F300C6B336B1}" srcOrd="0" destOrd="0" parTransId="{3B90C35C-9ED3-4F90-A5D9-09ABE2A5D6FF}" sibTransId="{CF1960A6-6F9A-48A5-B600-DF57D1E0CB86}"/>
    <dgm:cxn modelId="{2DA6C8B7-6EC2-4E3F-8A88-192B79964ECA}" srcId="{C06C041A-667A-4D80-966F-F300C6B336B1}" destId="{25059553-B76E-4BF4-B930-829D5DFD0422}" srcOrd="1" destOrd="0" parTransId="{60BCB4C5-580C-443C-B70B-30DF2C947152}" sibTransId="{F8246279-794C-4145-BD41-0B3AA1B59E56}"/>
    <dgm:cxn modelId="{E0BCD4D1-0E90-4F4D-8260-0EC3C895C9B3}" srcId="{B7027E64-302A-4D03-90F8-F2BEE632CCB9}" destId="{228542BA-1C99-46ED-8025-55518B9F0318}" srcOrd="2" destOrd="0" parTransId="{9C928492-1852-41C0-9E6B-D312E6B715D1}" sibTransId="{88835018-B9A4-4338-8065-3B38534CC685}"/>
    <dgm:cxn modelId="{7F4562D4-23BA-434F-9FE2-9A15730C1E69}" srcId="{B7027E64-302A-4D03-90F8-F2BEE632CCB9}" destId="{D543D018-A5D2-44B8-88B0-D7CDD63BF9C2}" srcOrd="0" destOrd="0" parTransId="{07C42542-FBC7-4D50-A4DA-B2833B319558}" sibTransId="{646642FF-8F5F-4DE4-A72C-ED6D29A9CC04}"/>
    <dgm:cxn modelId="{F37452E0-E60B-47F3-8E27-4919E8B4059F}" type="presOf" srcId="{B18E2FA7-E14A-41DB-AA37-659DC9649F6E}" destId="{EA0625E8-C41F-40B8-8A72-EDAECB8E0999}" srcOrd="0" destOrd="0" presId="urn:microsoft.com/office/officeart/2005/8/layout/hList1"/>
    <dgm:cxn modelId="{F2BB9AE9-6DF0-429D-9C28-F63A40D28D52}" type="presOf" srcId="{C1C60ADB-AE3A-4E9F-AF55-6F4A8F35A7E9}" destId="{22DD093B-251F-4FC8-8813-F64566797D2A}" srcOrd="0" destOrd="0" presId="urn:microsoft.com/office/officeart/2005/8/layout/hList1"/>
    <dgm:cxn modelId="{152EF0F2-111B-4447-A339-25ADBD427A2D}" type="presOf" srcId="{D517ACCE-A3D0-4BF1-A61E-89F68ACAEACC}" destId="{5BE0C641-9458-4DBF-8817-5917519B232E}" srcOrd="0" destOrd="2" presId="urn:microsoft.com/office/officeart/2005/8/layout/hList1"/>
    <dgm:cxn modelId="{6AD52AF3-D5BE-49EF-AD28-0A1EFDD7A177}" type="presOf" srcId="{25059553-B76E-4BF4-B930-829D5DFD0422}" destId="{0EB5ECA9-167E-4F28-BDD8-179323D82FAF}" srcOrd="0" destOrd="1" presId="urn:microsoft.com/office/officeart/2005/8/layout/hList1"/>
    <dgm:cxn modelId="{AA6791DA-FC84-49AE-9A1A-5BDC60A6D0A8}" type="presParOf" srcId="{EA0625E8-C41F-40B8-8A72-EDAECB8E0999}" destId="{1EE2BE3C-6C8B-421D-98AA-0BCFBA9F2420}" srcOrd="0" destOrd="0" presId="urn:microsoft.com/office/officeart/2005/8/layout/hList1"/>
    <dgm:cxn modelId="{ACF8C845-A6A5-46A4-8E89-6CD9C5DFFC7C}" type="presParOf" srcId="{1EE2BE3C-6C8B-421D-98AA-0BCFBA9F2420}" destId="{3551011D-C9A4-469E-A872-D367BBEC159D}" srcOrd="0" destOrd="0" presId="urn:microsoft.com/office/officeart/2005/8/layout/hList1"/>
    <dgm:cxn modelId="{E9490136-E183-45A0-A9DC-765C335CC4C5}" type="presParOf" srcId="{1EE2BE3C-6C8B-421D-98AA-0BCFBA9F2420}" destId="{0EB5ECA9-167E-4F28-BDD8-179323D82FAF}" srcOrd="1" destOrd="0" presId="urn:microsoft.com/office/officeart/2005/8/layout/hList1"/>
    <dgm:cxn modelId="{4914F13E-C09B-4B5E-BA36-660152AB0663}" type="presParOf" srcId="{EA0625E8-C41F-40B8-8A72-EDAECB8E0999}" destId="{72D2FB5F-3459-47A7-8FCF-CA1D0C56AC66}" srcOrd="1" destOrd="0" presId="urn:microsoft.com/office/officeart/2005/8/layout/hList1"/>
    <dgm:cxn modelId="{97563CDD-20F5-485D-9C2C-5758DE5697CB}" type="presParOf" srcId="{EA0625E8-C41F-40B8-8A72-EDAECB8E0999}" destId="{6D9EE1F5-CB5E-493B-BF50-6F5590A82F8F}" srcOrd="2" destOrd="0" presId="urn:microsoft.com/office/officeart/2005/8/layout/hList1"/>
    <dgm:cxn modelId="{2803EB30-9540-4689-B37E-9B64985798C1}" type="presParOf" srcId="{6D9EE1F5-CB5E-493B-BF50-6F5590A82F8F}" destId="{7FA26289-DCE4-4269-86C0-3C4474599ED9}" srcOrd="0" destOrd="0" presId="urn:microsoft.com/office/officeart/2005/8/layout/hList1"/>
    <dgm:cxn modelId="{657853B8-150B-49B3-8E96-98438B4E51D6}" type="presParOf" srcId="{6D9EE1F5-CB5E-493B-BF50-6F5590A82F8F}" destId="{C25A8C07-1851-4E9D-8F3B-56A46B61F0A3}" srcOrd="1" destOrd="0" presId="urn:microsoft.com/office/officeart/2005/8/layout/hList1"/>
    <dgm:cxn modelId="{E7F1B78F-0EAA-4AC4-B6DC-8182A872B306}" type="presParOf" srcId="{EA0625E8-C41F-40B8-8A72-EDAECB8E0999}" destId="{2AE467BA-02AB-4FDA-8119-F580C78B94DE}" srcOrd="3" destOrd="0" presId="urn:microsoft.com/office/officeart/2005/8/layout/hList1"/>
    <dgm:cxn modelId="{7C2DCF59-1F05-4E1E-AAC1-7BAA6EACAE4F}" type="presParOf" srcId="{EA0625E8-C41F-40B8-8A72-EDAECB8E0999}" destId="{4FAD1E87-D976-4B06-8120-443B23AA10D4}" srcOrd="4" destOrd="0" presId="urn:microsoft.com/office/officeart/2005/8/layout/hList1"/>
    <dgm:cxn modelId="{05DB4CE0-AA61-4ACE-A53B-D3904F779FD4}" type="presParOf" srcId="{4FAD1E87-D976-4B06-8120-443B23AA10D4}" destId="{22DD093B-251F-4FC8-8813-F64566797D2A}" srcOrd="0" destOrd="0" presId="urn:microsoft.com/office/officeart/2005/8/layout/hList1"/>
    <dgm:cxn modelId="{A7DD66CF-60B0-45EB-99D9-001F3B103880}" type="presParOf" srcId="{4FAD1E87-D976-4B06-8120-443B23AA10D4}" destId="{5BE0C641-9458-4DBF-8817-5917519B232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8FA8B9-25BC-47E0-810A-86EB522DBB49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1D88907-37A7-41E5-B96E-8E0816F333B7}">
      <dgm:prSet phldrT="[Text]"/>
      <dgm:spPr/>
      <dgm:t>
        <a:bodyPr/>
        <a:lstStyle/>
        <a:p>
          <a:r>
            <a:rPr lang="en-US" b="1" dirty="0"/>
            <a:t>Summary of Key Points</a:t>
          </a:r>
          <a:br>
            <a:rPr lang="en-US" dirty="0"/>
          </a:br>
          <a:r>
            <a:rPr lang="en-US" dirty="0"/>
            <a:t>• Ageing population requires responsive, empowering care.</a:t>
          </a:r>
          <a:br>
            <a:rPr lang="en-US" dirty="0"/>
          </a:br>
          <a:r>
            <a:rPr lang="en-US" dirty="0"/>
            <a:t>• Theories of ageing guide understanding of engagement and continuity.</a:t>
          </a:r>
          <a:br>
            <a:rPr lang="en-US" dirty="0"/>
          </a:br>
          <a:r>
            <a:rPr lang="en-US" dirty="0"/>
            <a:t>• Evaluation shows progress but highlights gaps in funding, equality, and digital access.</a:t>
          </a:r>
        </a:p>
      </dgm:t>
    </dgm:pt>
    <dgm:pt modelId="{3D209BBA-AA84-4F89-80B2-EA6366F6F5F6}" type="parTrans" cxnId="{F2B39AC4-9D55-400F-96C8-FA83FDAC20F1}">
      <dgm:prSet/>
      <dgm:spPr/>
      <dgm:t>
        <a:bodyPr/>
        <a:lstStyle/>
        <a:p>
          <a:endParaRPr lang="en-US"/>
        </a:p>
      </dgm:t>
    </dgm:pt>
    <dgm:pt modelId="{A1A599CE-BED3-4DD0-BB72-1DF0B778B069}" type="sibTrans" cxnId="{F2B39AC4-9D55-400F-96C8-FA83FDAC20F1}">
      <dgm:prSet/>
      <dgm:spPr/>
      <dgm:t>
        <a:bodyPr/>
        <a:lstStyle/>
        <a:p>
          <a:endParaRPr lang="en-US"/>
        </a:p>
      </dgm:t>
    </dgm:pt>
    <dgm:pt modelId="{D270ECEA-649E-4454-BE3E-06944E1384E6}">
      <dgm:prSet phldrT="[Text]"/>
      <dgm:spPr/>
      <dgm:t>
        <a:bodyPr/>
        <a:lstStyle/>
        <a:p>
          <a:r>
            <a:rPr lang="en-US" b="1" dirty="0"/>
            <a:t>Future Outlook</a:t>
          </a:r>
          <a:br>
            <a:rPr lang="en-US" dirty="0"/>
          </a:br>
          <a:r>
            <a:rPr lang="en-US" dirty="0"/>
            <a:t>• Artificial Intelligence may support early health detection .</a:t>
          </a:r>
          <a:br>
            <a:rPr lang="en-US" dirty="0"/>
          </a:br>
          <a:r>
            <a:rPr lang="en-US" dirty="0"/>
            <a:t>• Continued focus on </a:t>
          </a:r>
          <a:r>
            <a:rPr lang="en-US" b="1" dirty="0"/>
            <a:t>person-</a:t>
          </a:r>
          <a:r>
            <a:rPr lang="en-US" b="1" dirty="0" err="1"/>
            <a:t>centred</a:t>
          </a:r>
          <a:r>
            <a:rPr lang="en-US" dirty="0"/>
            <a:t>, inclusive care is essential.</a:t>
          </a:r>
          <a:br>
            <a:rPr lang="en-US" dirty="0"/>
          </a:br>
          <a:r>
            <a:rPr lang="en-US" dirty="0"/>
            <a:t>• Sustainable reform requires joint policy and research innovation </a:t>
          </a:r>
          <a:r>
            <a:rPr lang="en-GB" dirty="0"/>
            <a:t>(Wu &amp; Walker, 2020).</a:t>
          </a:r>
          <a:endParaRPr lang="en-US" dirty="0"/>
        </a:p>
      </dgm:t>
    </dgm:pt>
    <dgm:pt modelId="{5320ECF5-4665-409A-97DF-DBC024A18FE9}" type="parTrans" cxnId="{A72D563D-F382-431C-8D50-EEC14B1D3973}">
      <dgm:prSet/>
      <dgm:spPr/>
      <dgm:t>
        <a:bodyPr/>
        <a:lstStyle/>
        <a:p>
          <a:endParaRPr lang="en-US"/>
        </a:p>
      </dgm:t>
    </dgm:pt>
    <dgm:pt modelId="{CBC8D38D-2C41-49E3-8AC6-116E62454ADA}" type="sibTrans" cxnId="{A72D563D-F382-431C-8D50-EEC14B1D3973}">
      <dgm:prSet/>
      <dgm:spPr/>
      <dgm:t>
        <a:bodyPr/>
        <a:lstStyle/>
        <a:p>
          <a:endParaRPr lang="en-US"/>
        </a:p>
      </dgm:t>
    </dgm:pt>
    <dgm:pt modelId="{A1604616-5283-4EFD-AB6A-20BA5D5D299D}" type="pres">
      <dgm:prSet presAssocID="{588FA8B9-25BC-47E0-810A-86EB522DBB49}" presName="diagram" presStyleCnt="0">
        <dgm:presLayoutVars>
          <dgm:dir/>
          <dgm:resizeHandles val="exact"/>
        </dgm:presLayoutVars>
      </dgm:prSet>
      <dgm:spPr/>
    </dgm:pt>
    <dgm:pt modelId="{775340A1-7C4A-4D8D-9181-7FD0E8BBF055}" type="pres">
      <dgm:prSet presAssocID="{C1D88907-37A7-41E5-B96E-8E0816F333B7}" presName="node" presStyleLbl="node1" presStyleIdx="0" presStyleCnt="2">
        <dgm:presLayoutVars>
          <dgm:bulletEnabled val="1"/>
        </dgm:presLayoutVars>
      </dgm:prSet>
      <dgm:spPr/>
    </dgm:pt>
    <dgm:pt modelId="{8CE33F52-C9D4-46F3-B2C8-33F6C0A4767E}" type="pres">
      <dgm:prSet presAssocID="{A1A599CE-BED3-4DD0-BB72-1DF0B778B069}" presName="sibTrans" presStyleCnt="0"/>
      <dgm:spPr/>
    </dgm:pt>
    <dgm:pt modelId="{C7F8B8F4-EBEC-4D3C-A497-7A703A143C32}" type="pres">
      <dgm:prSet presAssocID="{D270ECEA-649E-4454-BE3E-06944E1384E6}" presName="node" presStyleLbl="node1" presStyleIdx="1" presStyleCnt="2">
        <dgm:presLayoutVars>
          <dgm:bulletEnabled val="1"/>
        </dgm:presLayoutVars>
      </dgm:prSet>
      <dgm:spPr/>
    </dgm:pt>
  </dgm:ptLst>
  <dgm:cxnLst>
    <dgm:cxn modelId="{7DEAC104-767F-4237-81B6-DBD5B5104ECF}" type="presOf" srcId="{588FA8B9-25BC-47E0-810A-86EB522DBB49}" destId="{A1604616-5283-4EFD-AB6A-20BA5D5D299D}" srcOrd="0" destOrd="0" presId="urn:microsoft.com/office/officeart/2005/8/layout/default"/>
    <dgm:cxn modelId="{A72D563D-F382-431C-8D50-EEC14B1D3973}" srcId="{588FA8B9-25BC-47E0-810A-86EB522DBB49}" destId="{D270ECEA-649E-4454-BE3E-06944E1384E6}" srcOrd="1" destOrd="0" parTransId="{5320ECF5-4665-409A-97DF-DBC024A18FE9}" sibTransId="{CBC8D38D-2C41-49E3-8AC6-116E62454ADA}"/>
    <dgm:cxn modelId="{13756F8D-52DC-419D-99FF-35800135C544}" type="presOf" srcId="{C1D88907-37A7-41E5-B96E-8E0816F333B7}" destId="{775340A1-7C4A-4D8D-9181-7FD0E8BBF055}" srcOrd="0" destOrd="0" presId="urn:microsoft.com/office/officeart/2005/8/layout/default"/>
    <dgm:cxn modelId="{F2B39AC4-9D55-400F-96C8-FA83FDAC20F1}" srcId="{588FA8B9-25BC-47E0-810A-86EB522DBB49}" destId="{C1D88907-37A7-41E5-B96E-8E0816F333B7}" srcOrd="0" destOrd="0" parTransId="{3D209BBA-AA84-4F89-80B2-EA6366F6F5F6}" sibTransId="{A1A599CE-BED3-4DD0-BB72-1DF0B778B069}"/>
    <dgm:cxn modelId="{F51921FC-F427-4193-91C1-D7F2429797C5}" type="presOf" srcId="{D270ECEA-649E-4454-BE3E-06944E1384E6}" destId="{C7F8B8F4-EBEC-4D3C-A497-7A703A143C32}" srcOrd="0" destOrd="0" presId="urn:microsoft.com/office/officeart/2005/8/layout/default"/>
    <dgm:cxn modelId="{5914A036-5086-41ED-ADC7-AD63431F0559}" type="presParOf" srcId="{A1604616-5283-4EFD-AB6A-20BA5D5D299D}" destId="{775340A1-7C4A-4D8D-9181-7FD0E8BBF055}" srcOrd="0" destOrd="0" presId="urn:microsoft.com/office/officeart/2005/8/layout/default"/>
    <dgm:cxn modelId="{22B347C1-0D11-4F95-86EF-2743892DB421}" type="presParOf" srcId="{A1604616-5283-4EFD-AB6A-20BA5D5D299D}" destId="{8CE33F52-C9D4-46F3-B2C8-33F6C0A4767E}" srcOrd="1" destOrd="0" presId="urn:microsoft.com/office/officeart/2005/8/layout/default"/>
    <dgm:cxn modelId="{4233B117-83D7-4752-A1A2-691720C81F67}" type="presParOf" srcId="{A1604616-5283-4EFD-AB6A-20BA5D5D299D}" destId="{C7F8B8F4-EBEC-4D3C-A497-7A703A143C32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1011D-C9A4-469E-A872-D367BBEC159D}">
      <dsp:nvSpPr>
        <dsp:cNvPr id="0" name=""/>
        <dsp:cNvSpPr/>
      </dsp:nvSpPr>
      <dsp:spPr>
        <a:xfrm>
          <a:off x="2723" y="64225"/>
          <a:ext cx="2655640" cy="460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Current Services</a:t>
          </a:r>
          <a:endParaRPr lang="en-US" sz="1600" kern="1200" dirty="0"/>
        </a:p>
      </dsp:txBody>
      <dsp:txXfrm>
        <a:off x="2723" y="64225"/>
        <a:ext cx="2655640" cy="460800"/>
      </dsp:txXfrm>
    </dsp:sp>
    <dsp:sp modelId="{0EB5ECA9-167E-4F28-BDD8-179323D82FAF}">
      <dsp:nvSpPr>
        <dsp:cNvPr id="0" name=""/>
        <dsp:cNvSpPr/>
      </dsp:nvSpPr>
      <dsp:spPr>
        <a:xfrm>
          <a:off x="2723" y="525025"/>
          <a:ext cx="2655640" cy="3864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/>
            <a:t>NHS:</a:t>
          </a:r>
          <a:r>
            <a:rPr lang="en-US" sz="1600" kern="1200" dirty="0"/>
            <a:t> provides healthcare, rehabilitation, and geriatric services </a:t>
          </a:r>
          <a:r>
            <a:rPr lang="en-GB" sz="1600" kern="1200" dirty="0"/>
            <a:t>(Anderson et al., 2021).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 </a:t>
          </a:r>
          <a:r>
            <a:rPr lang="en-US" sz="1600" b="1" kern="1200" dirty="0"/>
            <a:t>Local Authorities:</a:t>
          </a:r>
          <a:r>
            <a:rPr lang="en-US" sz="1600" kern="1200" dirty="0"/>
            <a:t> offer social care, safeguarding, and residential placements </a:t>
          </a:r>
          <a:r>
            <a:rPr lang="en-GB" sz="1600" kern="1200" dirty="0"/>
            <a:t>(Chester et al., 2024).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/>
            <a:t>Voluntary Sector:</a:t>
          </a:r>
          <a:r>
            <a:rPr lang="en-US" sz="1600" kern="1200" dirty="0"/>
            <a:t> groups such as Age UK deliver community activities and advocacy (Age UK, 2024).</a:t>
          </a:r>
        </a:p>
      </dsp:txBody>
      <dsp:txXfrm>
        <a:off x="2723" y="525025"/>
        <a:ext cx="2655640" cy="3864960"/>
      </dsp:txXfrm>
    </dsp:sp>
    <dsp:sp modelId="{7FA26289-DCE4-4269-86C0-3C4474599ED9}">
      <dsp:nvSpPr>
        <dsp:cNvPr id="0" name=""/>
        <dsp:cNvSpPr/>
      </dsp:nvSpPr>
      <dsp:spPr>
        <a:xfrm>
          <a:off x="3030153" y="64225"/>
          <a:ext cx="2655640" cy="460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Critical Analysis</a:t>
          </a:r>
          <a:endParaRPr lang="en-US" sz="1600" kern="1200" dirty="0"/>
        </a:p>
      </dsp:txBody>
      <dsp:txXfrm>
        <a:off x="3030153" y="64225"/>
        <a:ext cx="2655640" cy="460800"/>
      </dsp:txXfrm>
    </dsp:sp>
    <dsp:sp modelId="{C25A8C07-1851-4E9D-8F3B-56A46B61F0A3}">
      <dsp:nvSpPr>
        <dsp:cNvPr id="0" name=""/>
        <dsp:cNvSpPr/>
      </dsp:nvSpPr>
      <dsp:spPr>
        <a:xfrm>
          <a:off x="3030153" y="525025"/>
          <a:ext cx="2655640" cy="3864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Empowerment policies improve autonomy but are limited by funding cuts and system complexity.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Staff shortages hinder continuity of care.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 Inequalities persist, particularly in rural and deprived areas </a:t>
          </a:r>
          <a:r>
            <a:rPr lang="en-GB" sz="1600" kern="1200" dirty="0"/>
            <a:t>(</a:t>
          </a:r>
          <a:r>
            <a:rPr lang="en-GB" sz="1600" kern="1200" dirty="0" err="1"/>
            <a:t>Fransham</a:t>
          </a:r>
          <a:r>
            <a:rPr lang="en-GB" sz="1600" kern="1200" dirty="0"/>
            <a:t> et al., 2023).</a:t>
          </a:r>
          <a:endParaRPr lang="en-US" sz="1600" kern="1200" dirty="0"/>
        </a:p>
      </dsp:txBody>
      <dsp:txXfrm>
        <a:off x="3030153" y="525025"/>
        <a:ext cx="2655640" cy="3864960"/>
      </dsp:txXfrm>
    </dsp:sp>
    <dsp:sp modelId="{22DD093B-251F-4FC8-8813-F64566797D2A}">
      <dsp:nvSpPr>
        <dsp:cNvPr id="0" name=""/>
        <dsp:cNvSpPr/>
      </dsp:nvSpPr>
      <dsp:spPr>
        <a:xfrm>
          <a:off x="6057583" y="64225"/>
          <a:ext cx="2655640" cy="460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Population Impact</a:t>
          </a:r>
          <a:endParaRPr lang="en-US" sz="1600" kern="1200" dirty="0"/>
        </a:p>
      </dsp:txBody>
      <dsp:txXfrm>
        <a:off x="6057583" y="64225"/>
        <a:ext cx="2655640" cy="460800"/>
      </dsp:txXfrm>
    </dsp:sp>
    <dsp:sp modelId="{5BE0C641-9458-4DBF-8817-5917519B232E}">
      <dsp:nvSpPr>
        <dsp:cNvPr id="0" name=""/>
        <dsp:cNvSpPr/>
      </dsp:nvSpPr>
      <dsp:spPr>
        <a:xfrm>
          <a:off x="6057583" y="525025"/>
          <a:ext cx="2655640" cy="3864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The 85+ age group is the fastest-growing demographic.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Increased longevity adds pressure on hospitals and long-term care.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Sustainable reform and prevention-focused policies are essential.</a:t>
          </a:r>
        </a:p>
      </dsp:txBody>
      <dsp:txXfrm>
        <a:off x="6057583" y="525025"/>
        <a:ext cx="2655640" cy="38649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5340A1-7C4A-4D8D-9181-7FD0E8BBF055}">
      <dsp:nvSpPr>
        <dsp:cNvPr id="0" name=""/>
        <dsp:cNvSpPr/>
      </dsp:nvSpPr>
      <dsp:spPr>
        <a:xfrm>
          <a:off x="1162" y="797322"/>
          <a:ext cx="4532879" cy="271972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Summary of Key Points</a:t>
          </a:r>
          <a:br>
            <a:rPr lang="en-US" sz="2000" kern="1200" dirty="0"/>
          </a:br>
          <a:r>
            <a:rPr lang="en-US" sz="2000" kern="1200" dirty="0"/>
            <a:t>• Ageing population requires responsive, empowering care.</a:t>
          </a:r>
          <a:br>
            <a:rPr lang="en-US" sz="2000" kern="1200" dirty="0"/>
          </a:br>
          <a:r>
            <a:rPr lang="en-US" sz="2000" kern="1200" dirty="0"/>
            <a:t>• Theories of ageing guide understanding of engagement and continuity.</a:t>
          </a:r>
          <a:br>
            <a:rPr lang="en-US" sz="2000" kern="1200" dirty="0"/>
          </a:br>
          <a:r>
            <a:rPr lang="en-US" sz="2000" kern="1200" dirty="0"/>
            <a:t>• Evaluation shows progress but highlights gaps in funding, equality, and digital access.</a:t>
          </a:r>
        </a:p>
      </dsp:txBody>
      <dsp:txXfrm>
        <a:off x="1162" y="797322"/>
        <a:ext cx="4532879" cy="2719727"/>
      </dsp:txXfrm>
    </dsp:sp>
    <dsp:sp modelId="{C7F8B8F4-EBEC-4D3C-A497-7A703A143C32}">
      <dsp:nvSpPr>
        <dsp:cNvPr id="0" name=""/>
        <dsp:cNvSpPr/>
      </dsp:nvSpPr>
      <dsp:spPr>
        <a:xfrm>
          <a:off x="4987329" y="797322"/>
          <a:ext cx="4532879" cy="271972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4000"/>
                <a:lumMod val="11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2000"/>
                <a:alpha val="100000"/>
                <a:lumMod val="11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Future Outlook</a:t>
          </a:r>
          <a:br>
            <a:rPr lang="en-US" sz="2000" kern="1200" dirty="0"/>
          </a:br>
          <a:r>
            <a:rPr lang="en-US" sz="2000" kern="1200" dirty="0"/>
            <a:t>• Artificial Intelligence may support early health detection .</a:t>
          </a:r>
          <a:br>
            <a:rPr lang="en-US" sz="2000" kern="1200" dirty="0"/>
          </a:br>
          <a:r>
            <a:rPr lang="en-US" sz="2000" kern="1200" dirty="0"/>
            <a:t>• Continued focus on </a:t>
          </a:r>
          <a:r>
            <a:rPr lang="en-US" sz="2000" b="1" kern="1200" dirty="0"/>
            <a:t>person-</a:t>
          </a:r>
          <a:r>
            <a:rPr lang="en-US" sz="2000" b="1" kern="1200" dirty="0" err="1"/>
            <a:t>centred</a:t>
          </a:r>
          <a:r>
            <a:rPr lang="en-US" sz="2000" kern="1200" dirty="0"/>
            <a:t>, inclusive care is essential.</a:t>
          </a:r>
          <a:br>
            <a:rPr lang="en-US" sz="2000" kern="1200" dirty="0"/>
          </a:br>
          <a:r>
            <a:rPr lang="en-US" sz="2000" kern="1200" dirty="0"/>
            <a:t>• Sustainable reform requires joint policy and research innovation </a:t>
          </a:r>
          <a:r>
            <a:rPr lang="en-GB" sz="2000" kern="1200" dirty="0"/>
            <a:t>(Wu &amp; Walker, 2020).</a:t>
          </a:r>
          <a:endParaRPr lang="en-US" sz="2000" kern="1200" dirty="0"/>
        </a:p>
      </dsp:txBody>
      <dsp:txXfrm>
        <a:off x="4987329" y="797322"/>
        <a:ext cx="4532879" cy="2719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91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774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177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330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238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956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757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942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306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300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650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8805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7079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6212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6857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3618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907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27C862C-684D-4CB5-A6F5-7D4F4F1EB37D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4D7A03A-2A72-485B-B529-E4E8A53DC1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513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65" r:id="rId3"/>
    <p:sldLayoutId id="2147483866" r:id="rId4"/>
    <p:sldLayoutId id="2147483867" r:id="rId5"/>
    <p:sldLayoutId id="2147483868" r:id="rId6"/>
    <p:sldLayoutId id="2147483869" r:id="rId7"/>
    <p:sldLayoutId id="2147483870" r:id="rId8"/>
    <p:sldLayoutId id="2147483871" r:id="rId9"/>
    <p:sldLayoutId id="2147483872" r:id="rId10"/>
    <p:sldLayoutId id="2147483873" r:id="rId11"/>
    <p:sldLayoutId id="2147483874" r:id="rId12"/>
    <p:sldLayoutId id="2147483875" r:id="rId13"/>
    <p:sldLayoutId id="2147483876" r:id="rId14"/>
    <p:sldLayoutId id="2147483877" r:id="rId15"/>
    <p:sldLayoutId id="2147483878" r:id="rId16"/>
    <p:sldLayoutId id="214748387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7FEF2-108D-6097-907D-D37137E4E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3882" y="1122363"/>
            <a:ext cx="9144000" cy="96163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Empowering the Older Person: Evaluating Care, Support, and Independence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7FC614-4AF6-721C-8EDC-40849E46860F}"/>
              </a:ext>
            </a:extLst>
          </p:cNvPr>
          <p:cNvSpPr txBox="1"/>
          <p:nvPr/>
        </p:nvSpPr>
        <p:spPr>
          <a:xfrm>
            <a:off x="2478999" y="2562295"/>
            <a:ext cx="7234002" cy="1759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0" lvl="0" algn="ctr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Title and Code: BMHP6027 – Empowering the Older Person</a:t>
            </a:r>
          </a:p>
          <a:p>
            <a:pPr marR="0" lvl="0" algn="ctr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Name of Lecturer: Donna Morgan</a:t>
            </a:r>
          </a:p>
          <a:p>
            <a:pPr marR="0" lvl="0" algn="ctr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2000" kern="1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name/ </a:t>
            </a:r>
            <a:r>
              <a:rPr lang="en-US" sz="2000" kern="10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Paul Amoh / 2246297</a:t>
            </a:r>
            <a:endParaRPr lang="en-US" sz="2000" kern="1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FE92BB2-3257-27DD-C656-0E8DA89CB8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7168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27"/>
    </mc:Choice>
    <mc:Fallback xmlns="">
      <p:transition spd="slow" advTm="183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CEE87-9989-86FA-371A-B91794299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u="sng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75BBDA1-86BD-F740-4AC4-58F14BA5D6E4}"/>
              </a:ext>
            </a:extLst>
          </p:cNvPr>
          <p:cNvSpPr/>
          <p:nvPr/>
        </p:nvSpPr>
        <p:spPr>
          <a:xfrm>
            <a:off x="459283" y="2249354"/>
            <a:ext cx="4699417" cy="39899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70000"/>
              </a:lnSpc>
            </a:pPr>
            <a:r>
              <a:rPr lang="en-US" sz="2400" b="1" dirty="0"/>
              <a:t>Purpose</a:t>
            </a:r>
            <a:br>
              <a:rPr lang="en-US" dirty="0"/>
            </a:br>
            <a:r>
              <a:rPr lang="en-US" dirty="0"/>
              <a:t>• This presentation evaluates how care and support systems empower older adults in the UK.</a:t>
            </a:r>
            <a:br>
              <a:rPr lang="en-US" dirty="0"/>
            </a:br>
            <a:r>
              <a:rPr lang="en-US" dirty="0"/>
              <a:t>• Empowerment ensures dignity, autonomy, and participation in later life </a:t>
            </a:r>
            <a:r>
              <a:rPr lang="en-GB" dirty="0"/>
              <a:t>(</a:t>
            </a:r>
            <a:r>
              <a:rPr lang="en-GB" dirty="0" err="1"/>
              <a:t>Kabadayi</a:t>
            </a:r>
            <a:r>
              <a:rPr lang="en-GB" dirty="0"/>
              <a:t> et al., 2020)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9A8A95-F168-1000-C1BE-8A5A38308582}"/>
              </a:ext>
            </a:extLst>
          </p:cNvPr>
          <p:cNvSpPr txBox="1"/>
          <p:nvPr/>
        </p:nvSpPr>
        <p:spPr>
          <a:xfrm>
            <a:off x="5535660" y="1962304"/>
            <a:ext cx="6093500" cy="301556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70000"/>
              </a:lnSpc>
            </a:pPr>
            <a:r>
              <a:rPr lang="en-US" b="1" dirty="0"/>
              <a:t>Understanding Ageing</a:t>
            </a:r>
            <a:br>
              <a:rPr lang="en-US" sz="1600" dirty="0"/>
            </a:br>
            <a:r>
              <a:rPr lang="en-US" sz="1600" dirty="0"/>
              <a:t>• </a:t>
            </a:r>
            <a:r>
              <a:rPr lang="en-US" sz="1600" b="1" dirty="0"/>
              <a:t>Genetic Theory:</a:t>
            </a:r>
            <a:r>
              <a:rPr lang="en-US" sz="1600" dirty="0"/>
              <a:t> ageing results from programmed cellular limits.</a:t>
            </a:r>
            <a:br>
              <a:rPr lang="en-US" sz="1600" dirty="0"/>
            </a:br>
            <a:r>
              <a:rPr lang="en-US" sz="1600" dirty="0"/>
              <a:t>• </a:t>
            </a:r>
            <a:r>
              <a:rPr lang="en-US" sz="1600" b="1" dirty="0"/>
              <a:t>Wear-and-Tear Theory:</a:t>
            </a:r>
            <a:r>
              <a:rPr lang="en-US" sz="1600" dirty="0"/>
              <a:t> caused by accumulated damage over time </a:t>
            </a:r>
            <a:r>
              <a:rPr lang="en-GB" sz="1600" dirty="0"/>
              <a:t>(Omholt &amp; Kirkwood, 2021)</a:t>
            </a:r>
            <a:endParaRPr lang="en-US" sz="1600" dirty="0"/>
          </a:p>
          <a:p>
            <a:pPr>
              <a:lnSpc>
                <a:spcPct val="170000"/>
              </a:lnSpc>
            </a:pPr>
            <a:r>
              <a:rPr lang="en-US" sz="1600" dirty="0"/>
              <a:t>• Understanding ageing helps design interventions promoting independence and resilience </a:t>
            </a:r>
            <a:r>
              <a:rPr lang="en-GB" sz="1600" dirty="0"/>
              <a:t>(Asiamah, 2023).</a:t>
            </a:r>
            <a:endParaRPr lang="en-US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0842DE-5DD4-8807-EC1B-B735A6030323}"/>
              </a:ext>
            </a:extLst>
          </p:cNvPr>
          <p:cNvSpPr txBox="1"/>
          <p:nvPr/>
        </p:nvSpPr>
        <p:spPr>
          <a:xfrm>
            <a:off x="5535660" y="5207223"/>
            <a:ext cx="6472417" cy="135421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800" b="1" dirty="0"/>
              <a:t>Needs of Older People</a:t>
            </a:r>
            <a:br>
              <a:rPr lang="en-US" sz="1800" dirty="0"/>
            </a:br>
            <a:r>
              <a:rPr lang="en-US" sz="1600" dirty="0"/>
              <a:t>• </a:t>
            </a:r>
            <a:r>
              <a:rPr lang="en-US" sz="1600" b="1" dirty="0"/>
              <a:t>Physical:</a:t>
            </a:r>
            <a:r>
              <a:rPr lang="en-US" sz="1600" dirty="0"/>
              <a:t> support for chronic illness, mobility, and nutrition.</a:t>
            </a:r>
            <a:br>
              <a:rPr lang="en-US" sz="1600" dirty="0"/>
            </a:br>
            <a:r>
              <a:rPr lang="en-US" sz="1600" dirty="0"/>
              <a:t>• </a:t>
            </a:r>
            <a:r>
              <a:rPr lang="en-US" sz="1600" b="1" dirty="0"/>
              <a:t>Emotional:</a:t>
            </a:r>
            <a:r>
              <a:rPr lang="en-US" sz="1600" dirty="0"/>
              <a:t> maintaining identity and emotional stability </a:t>
            </a:r>
            <a:r>
              <a:rPr lang="en-GB" sz="1600" dirty="0"/>
              <a:t>(</a:t>
            </a:r>
            <a:r>
              <a:rPr lang="en-GB" sz="1600" dirty="0" err="1"/>
              <a:t>Krickel</a:t>
            </a:r>
            <a:r>
              <a:rPr lang="en-GB" sz="1600" dirty="0"/>
              <a:t>-Choi, 2024).</a:t>
            </a:r>
            <a:br>
              <a:rPr lang="en-US" sz="1600" dirty="0"/>
            </a:br>
            <a:r>
              <a:rPr lang="en-US" sz="1600" dirty="0"/>
              <a:t>• </a:t>
            </a:r>
            <a:r>
              <a:rPr lang="en-US" sz="1600" b="1" dirty="0"/>
              <a:t>Social:</a:t>
            </a:r>
            <a:r>
              <a:rPr lang="en-US" sz="1600" dirty="0"/>
              <a:t> engagement and connection to reduce loneliness</a:t>
            </a:r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AA7A697D-7A5D-8843-8E2F-AA190A3876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7020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730"/>
    </mc:Choice>
    <mc:Fallback xmlns="">
      <p:transition spd="slow" advTm="67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13F37-E0A3-CB77-BF20-E14F6524E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u="sng" dirty="0"/>
              <a:t>Defining the Scope</a:t>
            </a:r>
            <a:br>
              <a:rPr lang="en-US" sz="4000" u="sng" dirty="0"/>
            </a:br>
            <a:endParaRPr lang="en-US" sz="4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8E073-07B1-1334-7226-E4D70E703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989039" cy="4351338"/>
          </a:xfrm>
        </p:spPr>
        <p:txBody>
          <a:bodyPr numCol="3">
            <a:normAutofit lnSpcReduction="10000"/>
          </a:bodyPr>
          <a:lstStyle/>
          <a:p>
            <a:pPr marL="0" indent="0" algn="ctr">
              <a:buNone/>
            </a:pPr>
            <a:br>
              <a:rPr lang="en-US" dirty="0"/>
            </a:br>
            <a:endParaRPr lang="en-US" dirty="0"/>
          </a:p>
          <a:p>
            <a:pPr marL="0" indent="0" algn="ctr">
              <a:buNone/>
            </a:pPr>
            <a:endParaRPr lang="en-US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/>
              <a:t>UK adults aged 65+ projected to exceed </a:t>
            </a:r>
            <a:r>
              <a:rPr lang="en-US" sz="1800" b="1" i="1" dirty="0"/>
              <a:t>17 million by 2040 </a:t>
            </a:r>
            <a:r>
              <a:rPr lang="en-GB" sz="1800" dirty="0"/>
              <a:t>(Kingston et al., 2022).</a:t>
            </a:r>
            <a:endParaRPr lang="en-US" sz="18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/>
              <a:t> Global population aged 60+ expected to double by 2050.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/>
              <a:t>This demographic shift challenges existing health and care structures </a:t>
            </a:r>
            <a:r>
              <a:rPr lang="en-GB" sz="1800" dirty="0"/>
              <a:t>(Buffel &amp; Phillipson, 2024).</a:t>
            </a:r>
          </a:p>
          <a:p>
            <a:endParaRPr lang="en-GB" sz="2000" dirty="0"/>
          </a:p>
          <a:p>
            <a:pPr marL="0" indent="0">
              <a:buNone/>
            </a:pPr>
            <a:endParaRPr lang="en-US" sz="2400" dirty="0"/>
          </a:p>
          <a:p>
            <a:pPr marL="0" indent="0" algn="ctr">
              <a:buNone/>
            </a:pPr>
            <a:br>
              <a:rPr lang="en-US" dirty="0"/>
            </a:br>
            <a:endParaRPr lang="en-US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/>
              <a:t>Older adults frequently experience multimorbidity and isolation ).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/>
              <a:t>Regional inequalities and staff shortages continue to limit access to consistent care.</a:t>
            </a:r>
          </a:p>
          <a:p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b="1" dirty="0"/>
          </a:p>
          <a:p>
            <a:pPr marL="0" indent="0" algn="ctr">
              <a:buNone/>
            </a:pPr>
            <a:endParaRPr lang="en-US" sz="18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/>
              <a:t>Encourages self-efficacy, decision-making, and inclusion.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/>
              <a:t>Digital technologies and telehealth increase independence </a:t>
            </a:r>
            <a:r>
              <a:rPr lang="en-GB" sz="1800" dirty="0"/>
              <a:t>(Barnett et al., 2024).</a:t>
            </a:r>
            <a:endParaRPr lang="en-US" sz="2000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73682B0-27AF-7AEA-8EFD-EF0E3F0CFFD8}"/>
              </a:ext>
            </a:extLst>
          </p:cNvPr>
          <p:cNvSpPr/>
          <p:nvPr/>
        </p:nvSpPr>
        <p:spPr>
          <a:xfrm>
            <a:off x="838199" y="1690688"/>
            <a:ext cx="3327817" cy="8426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Growing Ageing Population</a:t>
            </a:r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4123B40-17E7-19C4-B62A-66A85936D621}"/>
              </a:ext>
            </a:extLst>
          </p:cNvPr>
          <p:cNvSpPr/>
          <p:nvPr/>
        </p:nvSpPr>
        <p:spPr>
          <a:xfrm>
            <a:off x="8312045" y="1547494"/>
            <a:ext cx="3327817" cy="8426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Importance of Empowerment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E4C5A5E-92D1-754D-0A86-45DCCB07DD50}"/>
              </a:ext>
            </a:extLst>
          </p:cNvPr>
          <p:cNvSpPr/>
          <p:nvPr/>
        </p:nvSpPr>
        <p:spPr>
          <a:xfrm>
            <a:off x="4575122" y="1547494"/>
            <a:ext cx="3327817" cy="8426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Current Context</a:t>
            </a:r>
            <a:endParaRPr lang="en-US" sz="2800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5877F53-7019-2B53-C898-A546C27E4A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29296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758"/>
    </mc:Choice>
    <mc:Fallback xmlns="">
      <p:transition spd="slow" advTm="86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A8172-1DA7-4CB5-E189-651CCCC34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u="sng" dirty="0">
                <a:solidFill>
                  <a:schemeClr val="bg1"/>
                </a:solidFill>
              </a:rPr>
              <a:t>Theoretical Frameworks in Elderly Care</a:t>
            </a:r>
            <a:endParaRPr lang="en-US" sz="4000" u="sng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73187CF-05BA-C3E4-FC26-FCD84B4C43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1339111"/>
              </p:ext>
            </p:extLst>
          </p:nvPr>
        </p:nvGraphicFramePr>
        <p:xfrm>
          <a:off x="838200" y="1960511"/>
          <a:ext cx="10515600" cy="27065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911558948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08700688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103014154"/>
                    </a:ext>
                  </a:extLst>
                </a:gridCol>
              </a:tblGrid>
              <a:tr h="67664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Theory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Key Idea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Relevance to Empowerment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08890690"/>
                  </a:ext>
                </a:extLst>
              </a:tr>
              <a:tr h="67664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Activity Theory (Havighurst, 1961)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Staying active maintains wellbeing.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Encourages social engagement and purpose.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994041"/>
                  </a:ext>
                </a:extLst>
              </a:tr>
              <a:tr h="67664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Disengagement Theory (Cumming &amp; Henry, 1961)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Gradual withdrawal from roles is natural.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Highlights balance between rest and participation.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92328376"/>
                  </a:ext>
                </a:extLst>
              </a:tr>
              <a:tr h="67664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Continuity Theory (Atchley, 1989)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>
                          <a:effectLst/>
                        </a:rPr>
                        <a:t>Maintaining routines preserves identity.</a:t>
                      </a:r>
                      <a:endParaRPr lang="en-US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800" kern="100" dirty="0">
                          <a:effectLst/>
                        </a:rPr>
                        <a:t>Supports consistent, person-</a:t>
                      </a:r>
                      <a:r>
                        <a:rPr lang="en-US" sz="1800" kern="100" dirty="0" err="1">
                          <a:effectLst/>
                        </a:rPr>
                        <a:t>centred</a:t>
                      </a:r>
                      <a:r>
                        <a:rPr lang="en-US" sz="1800" kern="100" dirty="0">
                          <a:effectLst/>
                        </a:rPr>
                        <a:t> care.</a:t>
                      </a:r>
                      <a:endParaRPr lang="en-US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4848298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86C07A8-1040-0F39-266F-02E5E6B814D4}"/>
              </a:ext>
            </a:extLst>
          </p:cNvPr>
          <p:cNvSpPr txBox="1"/>
          <p:nvPr/>
        </p:nvSpPr>
        <p:spPr>
          <a:xfrm>
            <a:off x="838200" y="5131798"/>
            <a:ext cx="9934732" cy="1029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Summary:</a:t>
            </a:r>
            <a:b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These theories explain adaptation and help practitioners design services that promote independence, stability, and meaningful engagement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(Walker, 2020).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30F574F-5275-DB04-A1A3-C6C8795BB7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248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492"/>
    </mc:Choice>
    <mc:Fallback xmlns="">
      <p:transition spd="slow" advTm="79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196CC-4129-809E-17B9-AB6650AC4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5028"/>
            <a:ext cx="10515600" cy="1028960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Evaluation of Current Care Provisions</a:t>
            </a:r>
            <a:br>
              <a:rPr lang="en-US" dirty="0">
                <a:solidFill>
                  <a:schemeClr val="bg1"/>
                </a:solidFill>
              </a:rPr>
            </a:br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5BDA347-0D98-9DF0-97EC-EEA0426F48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0428247"/>
              </p:ext>
            </p:extLst>
          </p:nvPr>
        </p:nvGraphicFramePr>
        <p:xfrm>
          <a:off x="2106950" y="1543988"/>
          <a:ext cx="8715948" cy="4454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ADD1D99-0496-BC50-3F5E-BB7178D822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7116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336"/>
    </mc:Choice>
    <mc:Fallback xmlns="">
      <p:transition spd="slow" advTm="91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FC5A7-1760-C360-C3EB-542B8D09F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u="sng" dirty="0">
                <a:solidFill>
                  <a:schemeClr val="bg1"/>
                </a:solidFill>
              </a:rPr>
              <a:t>Technological Innovations in Elderly Care</a:t>
            </a:r>
            <a:endParaRPr lang="en-US" sz="3200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E5929-7D99-FF54-A9E7-7032C0E0A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571" y="2343830"/>
            <a:ext cx="4415971" cy="337479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Telehealth and remote monitoring improve access to medical support.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Assistive technologies such as smart homes and mobility aids enhance safety and </a:t>
            </a:r>
            <a:r>
              <a:rPr lang="en-US" sz="1600" dirty="0" err="1"/>
              <a:t>independenc</a:t>
            </a:r>
            <a:r>
              <a:rPr lang="en-US" sz="1600" dirty="0"/>
              <a:t>.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Digital inclusion </a:t>
            </a:r>
            <a:r>
              <a:rPr lang="en-US" sz="1600" dirty="0" err="1"/>
              <a:t>programmes</a:t>
            </a:r>
            <a:r>
              <a:rPr lang="en-US" sz="1600" dirty="0"/>
              <a:t> reduce isolation and encourage participation (Age UK, 2024).</a:t>
            </a:r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E7CE64-CBF8-E3AD-0A4F-02FB28F55D9E}"/>
              </a:ext>
            </a:extLst>
          </p:cNvPr>
          <p:cNvSpPr txBox="1"/>
          <p:nvPr/>
        </p:nvSpPr>
        <p:spPr>
          <a:xfrm>
            <a:off x="1246414" y="5846544"/>
            <a:ext cx="96991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•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Benefits: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Greater autonomy, faster response in emergencies, and improved wellbeing.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• </a:t>
            </a:r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Limitations: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Digital exclusion, high costs, and data privacy issues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(Fisk et al., 2023)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dirty="0"/>
          </a:p>
        </p:txBody>
      </p:sp>
      <p:pic>
        <p:nvPicPr>
          <p:cNvPr id="10" name="Picture 2" descr="Aging and the New Home Health, Tech-Enabled - Learning from Nature ...">
            <a:extLst>
              <a:ext uri="{FF2B5EF4-FFF2-40B4-BE49-F238E27FC236}">
                <a16:creationId xmlns:a16="http://schemas.microsoft.com/office/drawing/2014/main" id="{CED5E583-F4DE-5022-961D-FF87A0E518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771" y="1642942"/>
            <a:ext cx="6734629" cy="420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89F4B74-9F80-E068-576F-2EBFC5D176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776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89"/>
    </mc:Choice>
    <mc:Fallback xmlns="">
      <p:transition spd="slow" advTm="445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19838-D207-DBB3-3EAE-3F4E90D58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681037"/>
            <a:ext cx="10515600" cy="544967"/>
          </a:xfrm>
        </p:spPr>
        <p:txBody>
          <a:bodyPr>
            <a:normAutofit fontScale="90000"/>
          </a:bodyPr>
          <a:lstStyle/>
          <a:p>
            <a:r>
              <a:rPr lang="en-US" sz="4000" b="1" u="sng" dirty="0"/>
              <a:t>Case Study 1 – Age UK Digital Inclusion Project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34AA0-1E23-8A2B-EBA9-527161994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086" y="2251755"/>
            <a:ext cx="5475514" cy="339951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/>
              <a:t>Overview:</a:t>
            </a:r>
            <a:br>
              <a:rPr lang="en-US" sz="1400" dirty="0"/>
            </a:br>
            <a:r>
              <a:rPr lang="en-US" sz="1400" dirty="0"/>
              <a:t> Aims to improve digital confidence and reduce loneliness among older adults .</a:t>
            </a:r>
          </a:p>
          <a:p>
            <a:pPr>
              <a:lnSpc>
                <a:spcPct val="150000"/>
              </a:lnSpc>
            </a:pPr>
            <a:r>
              <a:rPr lang="en-US" sz="1400" b="1" dirty="0"/>
              <a:t>Implementation:</a:t>
            </a:r>
            <a:br>
              <a:rPr lang="en-US" sz="1400" dirty="0"/>
            </a:br>
            <a:r>
              <a:rPr lang="en-US" sz="1400" dirty="0"/>
              <a:t>Free training sessions, tablet lending, and ongoing support.</a:t>
            </a:r>
          </a:p>
          <a:p>
            <a:pPr>
              <a:lnSpc>
                <a:spcPct val="150000"/>
              </a:lnSpc>
            </a:pPr>
            <a:r>
              <a:rPr lang="en-US" sz="1400" b="1" dirty="0"/>
              <a:t>Outcomes:</a:t>
            </a:r>
            <a:br>
              <a:rPr lang="en-US" sz="1400" dirty="0"/>
            </a:br>
            <a:r>
              <a:rPr lang="en-US" sz="1400" dirty="0"/>
              <a:t>Increased communication with families, improved wellbeing, and stronger social participation.</a:t>
            </a:r>
          </a:p>
          <a:p>
            <a:pPr>
              <a:lnSpc>
                <a:spcPct val="150000"/>
              </a:lnSpc>
            </a:pPr>
            <a:r>
              <a:rPr lang="en-US" sz="1400" b="1" dirty="0"/>
              <a:t>Critical View:</a:t>
            </a:r>
            <a:br>
              <a:rPr lang="en-US" sz="1400" dirty="0"/>
            </a:br>
            <a:r>
              <a:rPr lang="en-US" sz="1400" dirty="0"/>
              <a:t>Success depends on sustained funding and user-friendly design.</a:t>
            </a:r>
          </a:p>
          <a:p>
            <a:pPr marL="0" indent="0">
              <a:buNone/>
            </a:pPr>
            <a:br>
              <a:rPr lang="en-US" sz="1400" dirty="0"/>
            </a:br>
            <a:endParaRPr lang="en-US" sz="1400" dirty="0"/>
          </a:p>
          <a:p>
            <a:endParaRPr lang="en-US" sz="1400" dirty="0"/>
          </a:p>
        </p:txBody>
      </p:sp>
      <p:pic>
        <p:nvPicPr>
          <p:cNvPr id="3078" name="Picture 6" descr="Support Digital Inclusion for the over 50s - JustGiving">
            <a:extLst>
              <a:ext uri="{FF2B5EF4-FFF2-40B4-BE49-F238E27FC236}">
                <a16:creationId xmlns:a16="http://schemas.microsoft.com/office/drawing/2014/main" id="{1D1B802C-0949-FCEA-4D54-DA18B8626C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5230" y="1542142"/>
            <a:ext cx="5475514" cy="481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C2551D0-3CA6-9374-B85C-F0CB195939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24658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265"/>
    </mc:Choice>
    <mc:Fallback xmlns="">
      <p:transition spd="slow" advTm="44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30CAD-2B52-1E96-0E27-AC7949F95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u="sng" dirty="0">
                <a:solidFill>
                  <a:schemeClr val="bg1"/>
                </a:solidFill>
              </a:rPr>
              <a:t>Case Study 2 – NHS Telecare Pilot</a:t>
            </a:r>
            <a:endParaRPr lang="en-US" sz="4000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A7517-20DC-8873-996E-E9E5330D9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271" y="2172548"/>
            <a:ext cx="6373586" cy="43938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400" b="1" dirty="0"/>
              <a:t>Overview: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 Introduced remote monitoring for older adults with chronic illness.</a:t>
            </a:r>
          </a:p>
          <a:p>
            <a:pPr>
              <a:lnSpc>
                <a:spcPct val="150000"/>
              </a:lnSpc>
            </a:pPr>
            <a:r>
              <a:rPr lang="en-US" sz="1400" b="1" dirty="0"/>
              <a:t>Results: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Reduced hospital admissions and improved safety at home.</a:t>
            </a:r>
          </a:p>
          <a:p>
            <a:pPr>
              <a:lnSpc>
                <a:spcPct val="150000"/>
              </a:lnSpc>
            </a:pPr>
            <a:r>
              <a:rPr lang="en-US" sz="1400" b="1" dirty="0"/>
              <a:t>Limitations: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Limited access in rural areas; concerns about data privacy and device maintenance </a:t>
            </a:r>
            <a:r>
              <a:rPr lang="en-GB" sz="1400" dirty="0"/>
              <a:t>(Greenhalgh et al., 2025)</a:t>
            </a:r>
            <a:endParaRPr lang="en-US" sz="1400" dirty="0"/>
          </a:p>
          <a:p>
            <a:pPr>
              <a:lnSpc>
                <a:spcPct val="150000"/>
              </a:lnSpc>
            </a:pPr>
            <a:r>
              <a:rPr lang="en-US" sz="1400" b="1" dirty="0"/>
              <a:t>Learning Points: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/>
              <a:t>Demonstrates potential for empowerment through technology when inclusion and support are </a:t>
            </a:r>
            <a:r>
              <a:rPr lang="en-US" sz="1400" dirty="0" err="1"/>
              <a:t>prioritised</a:t>
            </a:r>
            <a:r>
              <a:rPr lang="en-US" sz="1400" dirty="0"/>
              <a:t>.</a:t>
            </a:r>
          </a:p>
        </p:txBody>
      </p:sp>
      <p:pic>
        <p:nvPicPr>
          <p:cNvPr id="4102" name="Picture 6" descr="Ijerph 18 07459 g003">
            <a:extLst>
              <a:ext uri="{FF2B5EF4-FFF2-40B4-BE49-F238E27FC236}">
                <a16:creationId xmlns:a16="http://schemas.microsoft.com/office/drawing/2014/main" id="{F54A586F-AEB0-108C-D4E9-E062DA79D8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152" y="1780662"/>
            <a:ext cx="5482848" cy="427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33F770E-1043-6890-3E14-DD5B9D79E1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57685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45"/>
    </mc:Choice>
    <mc:Fallback xmlns="">
      <p:transition spd="slow" advTm="55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5E9CA-F655-EF09-66B5-5AD793C9D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u="sng" dirty="0">
                <a:solidFill>
                  <a:schemeClr val="bg1"/>
                </a:solidFill>
              </a:rPr>
              <a:t>Recommendations for Improvement</a:t>
            </a:r>
            <a:endParaRPr lang="en-US" sz="4000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41E45-468A-2E5B-0CBE-501816386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125232"/>
          </a:xfrm>
        </p:spPr>
        <p:txBody>
          <a:bodyPr numCol="3"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1800" b="1" dirty="0"/>
              <a:t>Strategic Improvements</a:t>
            </a:r>
            <a:br>
              <a:rPr lang="en-US" sz="1800" dirty="0"/>
            </a:br>
            <a:r>
              <a:rPr lang="en-US" sz="1800" dirty="0"/>
              <a:t>• Train staff on empowerment and digital care tools.</a:t>
            </a:r>
            <a:br>
              <a:rPr lang="en-US" sz="1800" dirty="0"/>
            </a:br>
            <a:r>
              <a:rPr lang="en-US" sz="1800" dirty="0"/>
              <a:t>• Fund community-based digital literacy </a:t>
            </a:r>
            <a:r>
              <a:rPr lang="en-US" sz="1800" dirty="0" err="1"/>
              <a:t>programmes</a:t>
            </a:r>
            <a:r>
              <a:rPr lang="en-US" sz="1800" dirty="0"/>
              <a:t>.</a:t>
            </a:r>
            <a:br>
              <a:rPr lang="en-US" sz="1800" dirty="0"/>
            </a:br>
            <a:r>
              <a:rPr lang="en-US" sz="1800" dirty="0"/>
              <a:t>• Strengthen coordination between health, social, and voluntary sectors.</a:t>
            </a:r>
          </a:p>
          <a:p>
            <a:pPr>
              <a:lnSpc>
                <a:spcPct val="150000"/>
              </a:lnSpc>
            </a:pPr>
            <a:endParaRPr lang="en-US" sz="1800" b="1" dirty="0"/>
          </a:p>
          <a:p>
            <a:pPr>
              <a:lnSpc>
                <a:spcPct val="150000"/>
              </a:lnSpc>
            </a:pPr>
            <a:endParaRPr lang="en-US" sz="1800" b="1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800" b="1" dirty="0"/>
              <a:t>Theory-Based Recommendations</a:t>
            </a:r>
            <a:br>
              <a:rPr lang="en-US" sz="1800" dirty="0"/>
            </a:br>
            <a:r>
              <a:rPr lang="en-US" sz="1800" dirty="0"/>
              <a:t>• Apply Activity Theory to encourage engagement in purposeful activities.</a:t>
            </a:r>
            <a:br>
              <a:rPr lang="en-US" sz="1800" dirty="0"/>
            </a:br>
            <a:r>
              <a:rPr lang="en-US" sz="1800" dirty="0"/>
              <a:t>• Use Continuity Theory to maintain identity and life satisfaction</a:t>
            </a:r>
            <a:r>
              <a:rPr lang="en-GB" sz="1800" dirty="0"/>
              <a:t> (Asper, 2018).</a:t>
            </a:r>
            <a:endParaRPr lang="en-US" sz="1800" dirty="0"/>
          </a:p>
          <a:p>
            <a:pPr>
              <a:lnSpc>
                <a:spcPct val="150000"/>
              </a:lnSpc>
            </a:pPr>
            <a:endParaRPr lang="en-US" sz="1800" b="1" dirty="0"/>
          </a:p>
          <a:p>
            <a:pPr>
              <a:lnSpc>
                <a:spcPct val="150000"/>
              </a:lnSpc>
            </a:pPr>
            <a:endParaRPr lang="en-US" sz="1800" b="1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1800" b="1" dirty="0"/>
              <a:t>Policy Implications</a:t>
            </a:r>
            <a:br>
              <a:rPr lang="en-US" sz="1800" dirty="0"/>
            </a:br>
            <a:r>
              <a:rPr lang="en-US" sz="1800" dirty="0"/>
              <a:t>Enforce Care Act principles and expand funding for integrated, tech-enabled care.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5CAAD61-7F8A-6FB3-006E-08402CD618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15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586"/>
    </mc:Choice>
    <mc:Fallback xmlns="">
      <p:transition spd="slow" advTm="50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6CD93-554F-C672-12EF-EA44F6B8E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u="sng" dirty="0">
                <a:solidFill>
                  <a:schemeClr val="bg1"/>
                </a:solidFill>
              </a:rPr>
              <a:t>Conclusion</a:t>
            </a:r>
            <a:br>
              <a:rPr lang="en-US" sz="4000" u="sng" dirty="0"/>
            </a:br>
            <a:endParaRPr lang="en-US" sz="4000" u="sng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62F332C-3FD1-BD95-B7A4-096B262079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3214092"/>
              </p:ext>
            </p:extLst>
          </p:nvPr>
        </p:nvGraphicFramePr>
        <p:xfrm>
          <a:off x="1553028" y="1968499"/>
          <a:ext cx="9521372" cy="4314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14F7E5B-1B55-13AA-EE0E-27D5B43FCE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5919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297"/>
    </mc:Choice>
    <mc:Fallback xmlns="">
      <p:transition spd="slow" advTm="59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4AD67-0DB6-BA17-2A28-B62E28478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u="sng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4B37F-631A-327D-1287-7208854046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Asiamah, N. (2023) ‘Sustainable ageing in a world of crises’, in </a:t>
            </a:r>
            <a:r>
              <a:rPr lang="en-US" i="1" dirty="0"/>
              <a:t>Sustainable </a:t>
            </a:r>
            <a:r>
              <a:rPr lang="en-US" i="1" dirty="0" err="1"/>
              <a:t>Neighbourhoods</a:t>
            </a:r>
            <a:r>
              <a:rPr lang="en-US" i="1" dirty="0"/>
              <a:t> for Ageing in Place: An Interdisciplinary Voice Against Global Crises</a:t>
            </a:r>
            <a:r>
              <a:rPr lang="en-US" dirty="0"/>
              <a:t>. Cham: Springer Nature Switzerland, pp. 217–236.</a:t>
            </a:r>
          </a:p>
          <a:p>
            <a:r>
              <a:rPr lang="en-US" dirty="0"/>
              <a:t>Anderson, M., O'Neill, C., Clark, J.M., Street, A., Woods, M., Johnston-Webber, C., Charlesworth, A., Whyte, M., Foster, M., Majeed, A. and Pitchforth, E. (2021) ‘Securing a sustainable and fit-for-purpose UK health and care workforce’, </a:t>
            </a:r>
            <a:r>
              <a:rPr lang="en-US" i="1" dirty="0"/>
              <a:t>The Lancet</a:t>
            </a:r>
            <a:r>
              <a:rPr lang="en-US" dirty="0"/>
              <a:t>, 397(10288), pp. 1992–2011.</a:t>
            </a:r>
          </a:p>
          <a:p>
            <a:r>
              <a:rPr lang="en-US" dirty="0"/>
              <a:t>Asper, A. (2018) </a:t>
            </a:r>
            <a:r>
              <a:rPr lang="en-US" i="1" dirty="0"/>
              <a:t>Continuity theory</a:t>
            </a:r>
            <a:r>
              <a:rPr lang="en-US" dirty="0"/>
              <a:t> [online].</a:t>
            </a:r>
          </a:p>
          <a:p>
            <a:r>
              <a:rPr lang="en-US" dirty="0"/>
              <a:t>Barnett, R., </a:t>
            </a:r>
            <a:r>
              <a:rPr lang="en-US" dirty="0" err="1"/>
              <a:t>Shakaib</a:t>
            </a:r>
            <a:r>
              <a:rPr lang="en-US" dirty="0"/>
              <a:t>, N., Ingram, T.A., Jones, S., Sengupta, R. and Rouse, P.C. (2024) ‘Rehabilitation interventions delivered via telehealth to support self-management of rheumatic and musculoskeletal diseases: A scoping review protocol’, </a:t>
            </a:r>
            <a:r>
              <a:rPr lang="en-US" i="1" dirty="0"/>
              <a:t>PLOS ONE</a:t>
            </a:r>
            <a:r>
              <a:rPr lang="en-US" dirty="0"/>
              <a:t>, 19(4), p. e0301668.</a:t>
            </a:r>
          </a:p>
          <a:p>
            <a:r>
              <a:rPr lang="en-US" dirty="0"/>
              <a:t>Buffel, T. and Phillipson, C. (2024) </a:t>
            </a:r>
            <a:r>
              <a:rPr lang="en-US" i="1" dirty="0"/>
              <a:t>Ageing in place in urban environments: Critical perspectives</a:t>
            </a:r>
            <a:r>
              <a:rPr lang="en-US" dirty="0"/>
              <a:t>. Abingdon: Taylor &amp; Francis.</a:t>
            </a:r>
          </a:p>
          <a:p>
            <a:r>
              <a:rPr lang="en-US" dirty="0"/>
              <a:t>Chester, H., Martineau, S., Manthorpe, J., Hickman, B., Cooper, V. and Yuan, Z. (2024) </a:t>
            </a:r>
            <a:r>
              <a:rPr lang="en-US" i="1" dirty="0"/>
              <a:t>Predicting and detecting abuse in registered care homes and supported living for people with a learning disability and autistic people</a:t>
            </a:r>
            <a:r>
              <a:rPr lang="en-US" dirty="0"/>
              <a:t>.</a:t>
            </a:r>
          </a:p>
          <a:p>
            <a:r>
              <a:rPr lang="en-US" dirty="0"/>
              <a:t>Fisk, R.P., Gallan, A.S., Joubert, A.M., </a:t>
            </a:r>
            <a:r>
              <a:rPr lang="en-US" dirty="0" err="1"/>
              <a:t>Beekhuyzen</a:t>
            </a:r>
            <a:r>
              <a:rPr lang="en-US" dirty="0"/>
              <a:t>, J., Cheung, L. and Russell-Bennett, R. (2023) ‘Healing the digital divide with digital inclusion: enabling human capabilities’, </a:t>
            </a:r>
            <a:r>
              <a:rPr lang="en-US" i="1" dirty="0"/>
              <a:t>Journal of Service Research</a:t>
            </a:r>
            <a:r>
              <a:rPr lang="en-US" dirty="0"/>
              <a:t>, 26(4), pp. 542–559.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334DCFF-F09A-F0C3-C4EC-FC4ADAAE61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50370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6"/>
    </mc:Choice>
    <mc:Fallback xmlns="">
      <p:transition spd="slow" advTm="3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FF755-056C-AB25-D7D4-A759EB4F1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2E2D8-2BB2-6B71-9333-8E53AEEE7A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err="1"/>
              <a:t>Fransham</a:t>
            </a:r>
            <a:r>
              <a:rPr lang="en-US" dirty="0"/>
              <a:t>, M., Herbertson, M., Pop, M., Bandeira Morais, M. and Lee, N. (2023) ‘Level best? The levelling up agenda and UK regional inequality’, </a:t>
            </a:r>
            <a:r>
              <a:rPr lang="en-US" i="1" dirty="0"/>
              <a:t>Regional Studies</a:t>
            </a:r>
            <a:r>
              <a:rPr lang="en-US" dirty="0"/>
              <a:t>, 57(11), pp. 2339–2352.</a:t>
            </a:r>
          </a:p>
          <a:p>
            <a:r>
              <a:rPr lang="en-US" dirty="0"/>
              <a:t>Greenhalgh, T., Nishio, A.A., Nishio, A., Clarke, A., Byng, R., Dakin, F., Faulkner, S., Hanson, I., Hemmings, N., Hughes, G. and Husain, L. (2025) ‘Remote and digital services in UK general practice 2021–2023: the Remote by Default 2 longitudinal qualitative study synopsis’, </a:t>
            </a:r>
            <a:r>
              <a:rPr lang="en-US" i="1" dirty="0"/>
              <a:t>Health and Social Care Delivery Research</a:t>
            </a:r>
            <a:r>
              <a:rPr lang="en-US" dirty="0"/>
              <a:t>, (31), pp. 1–49.</a:t>
            </a:r>
          </a:p>
          <a:p>
            <a:r>
              <a:rPr lang="en-US" dirty="0" err="1"/>
              <a:t>Kabadayi</a:t>
            </a:r>
            <a:r>
              <a:rPr lang="en-US" dirty="0"/>
              <a:t>, S., Hu, K., Lee, Y., Hanks, L., Walsman, M. and Dobrzykowski, D. (2020) ‘Fostering older adult care experiences to maximize well-being outcomes: a conceptual framework’, </a:t>
            </a:r>
            <a:r>
              <a:rPr lang="en-US" i="1" dirty="0"/>
              <a:t>Journal of Service Management</a:t>
            </a:r>
            <a:r>
              <a:rPr lang="en-US" dirty="0"/>
              <a:t>, 31(5), pp. 953–977.</a:t>
            </a:r>
          </a:p>
          <a:p>
            <a:r>
              <a:rPr lang="en-US" dirty="0"/>
              <a:t>Kingston, A., Wittenberg, R., Hu, B. and Jagger, C. (2022) ‘Projections of dependency and associated social care expenditure for the older population in England to 2038: effect of varying disability progression’, </a:t>
            </a:r>
            <a:r>
              <a:rPr lang="en-US" i="1" dirty="0"/>
              <a:t>Age and Ageing</a:t>
            </a:r>
            <a:r>
              <a:rPr lang="en-US" dirty="0"/>
              <a:t>, 51(7), p. afac158.</a:t>
            </a:r>
          </a:p>
          <a:p>
            <a:r>
              <a:rPr lang="en-US" dirty="0" err="1"/>
              <a:t>Krickel</a:t>
            </a:r>
            <a:r>
              <a:rPr lang="en-US" dirty="0"/>
              <a:t>-Choi, N.C. (2024) ‘State personhood and ontological security as a framework of existence: moving beyond identity, discovering sovereignty’, </a:t>
            </a:r>
            <a:r>
              <a:rPr lang="en-US" i="1" dirty="0"/>
              <a:t>Cambridge Review of International Affairs</a:t>
            </a:r>
            <a:r>
              <a:rPr lang="en-US" dirty="0"/>
              <a:t>, 37(1), pp. 3–21.</a:t>
            </a:r>
          </a:p>
          <a:p>
            <a:r>
              <a:rPr lang="en-US" dirty="0"/>
              <a:t>Omholt, S.W. and Kirkwood, T.B. (2021) ‘Aging as a consequence of selection to reduce the environmental risk of dying’, </a:t>
            </a:r>
            <a:r>
              <a:rPr lang="en-US" i="1" dirty="0"/>
              <a:t>Proceedings of the National Academy of Sciences</a:t>
            </a:r>
            <a:r>
              <a:rPr lang="en-US" dirty="0"/>
              <a:t>, 118(22), p. e2102088118.</a:t>
            </a:r>
          </a:p>
          <a:p>
            <a:r>
              <a:rPr lang="en-US" dirty="0"/>
              <a:t>Walker, J.A. (2020) </a:t>
            </a:r>
            <a:r>
              <a:rPr lang="en-US" i="1" dirty="0"/>
              <a:t>Culturally sensitive hypertension management for African American men</a:t>
            </a:r>
            <a:r>
              <a:rPr lang="en-US" dirty="0"/>
              <a:t> (Doctoral dissertation). Grand Canyon University.</a:t>
            </a:r>
          </a:p>
          <a:p>
            <a:r>
              <a:rPr lang="en-US" dirty="0"/>
              <a:t>Wu, J. and Walker, R.M. (2020) ‘Public management in China: reform, innovation and governance’, </a:t>
            </a:r>
            <a:r>
              <a:rPr lang="en-US" i="1" dirty="0"/>
              <a:t>International Public Management Journal</a:t>
            </a:r>
            <a:r>
              <a:rPr lang="en-US" dirty="0"/>
              <a:t>, 23(3), pp. v–ix.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B53EE6E-DB89-4A82-A2D8-638DA0FE76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82664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4"/>
    </mc:Choice>
    <mc:Fallback xmlns="">
      <p:transition spd="slow" advTm="1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1F513-6614-9E84-40AB-695EBE7332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200" b="1" i="1" dirty="0"/>
              <a:t>Thankyou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593E31F-193B-CBD7-AD9F-AF5B14D5C0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02749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32"/>
    </mc:Choice>
    <mc:Fallback xmlns="">
      <p:transition spd="slow" advTm="45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5" ma:contentTypeDescription="Create a new document." ma:contentTypeScope="" ma:versionID="3fbfb61efb71356bdb93b52bfac128a4">
  <xsd:schema xmlns:xsd="http://www.w3.org/2001/XMLSchema" xmlns:xs="http://www.w3.org/2001/XMLSchema" xmlns:p="http://schemas.microsoft.com/office/2006/metadata/properties" xmlns:ns3="e9586b6e-d655-4ea8-9b46-aa323587a11f" targetNamespace="http://schemas.microsoft.com/office/2006/metadata/properties" ma:root="true" ma:fieldsID="cbf3e80f100f104ada998cbea2a48c8f" ns3:_="">
    <xsd:import namespace="e9586b6e-d655-4ea8-9b46-aa323587a1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0F08C5F-879E-4115-8EE3-C8DF5C2BC3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586b6e-d655-4ea8-9b46-aa323587a1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E53A09B-867A-424F-A788-F53EF21202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F140ED7-2F10-479B-A8C8-47984AD6FFE7}">
  <ds:schemaRefs>
    <ds:schemaRef ds:uri="http://purl.org/dc/terms/"/>
    <ds:schemaRef ds:uri="e9586b6e-d655-4ea8-9b46-aa323587a11f"/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33</TotalTime>
  <Words>1600</Words>
  <Application>Microsoft Office PowerPoint</Application>
  <PresentationFormat>Widescreen</PresentationFormat>
  <Paragraphs>108</Paragraphs>
  <Slides>13</Slides>
  <Notes>0</Notes>
  <HiddenSlides>0</HiddenSlides>
  <MMClips>13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Ion Boardroom</vt:lpstr>
      <vt:lpstr>Empowering the Older Person: Evaluating Care, Support, and Independence</vt:lpstr>
      <vt:lpstr>Introduction</vt:lpstr>
      <vt:lpstr>Defining the Scope </vt:lpstr>
      <vt:lpstr>Theoretical Frameworks in Elderly Care</vt:lpstr>
      <vt:lpstr>Evaluation of Current Care Provisions </vt:lpstr>
      <vt:lpstr>Technological Innovations in Elderly Care</vt:lpstr>
      <vt:lpstr>Case Study 1 – Age UK Digital Inclusion Project </vt:lpstr>
      <vt:lpstr>Case Study 2 – NHS Telecare Pilot</vt:lpstr>
      <vt:lpstr>Recommendations for Improvement</vt:lpstr>
      <vt:lpstr>Conclusion </vt:lpstr>
      <vt:lpstr>References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setup</dc:creator>
  <cp:lastModifiedBy>Paul Amoh (2246297)</cp:lastModifiedBy>
  <cp:revision>6</cp:revision>
  <dcterms:created xsi:type="dcterms:W3CDTF">2025-10-17T14:20:53Z</dcterms:created>
  <dcterms:modified xsi:type="dcterms:W3CDTF">2025-10-27T14:09:20Z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