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14A24D-A350-4919-BF7A-36852C6727EA}" v="4" dt="2026-03-13T11:16:35.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p:scale>
          <a:sx n="60" d="100"/>
          <a:sy n="60" d="100"/>
        </p:scale>
        <p:origin x="908"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id Opykhanyi (2439670)" userId="424a3dbd-a4c0-4a37-9623-8d5bdc5ec025" providerId="ADAL" clId="{721C4560-61C8-4282-98C3-F81ECD29D657}"/>
    <pc:docChg chg="undo custSel modSld">
      <pc:chgData name="Leonid Opykhanyi (2439670)" userId="424a3dbd-a4c0-4a37-9623-8d5bdc5ec025" providerId="ADAL" clId="{721C4560-61C8-4282-98C3-F81ECD29D657}" dt="2026-03-13T11:16:51.293" v="48" actId="255"/>
      <pc:docMkLst>
        <pc:docMk/>
      </pc:docMkLst>
      <pc:sldChg chg="modSp mod">
        <pc:chgData name="Leonid Opykhanyi (2439670)" userId="424a3dbd-a4c0-4a37-9623-8d5bdc5ec025" providerId="ADAL" clId="{721C4560-61C8-4282-98C3-F81ECD29D657}" dt="2026-03-13T11:16:51.293" v="48" actId="255"/>
        <pc:sldMkLst>
          <pc:docMk/>
          <pc:sldMk cId="2897957523" sldId="258"/>
        </pc:sldMkLst>
        <pc:spChg chg="mod">
          <ac:chgData name="Leonid Opykhanyi (2439670)" userId="424a3dbd-a4c0-4a37-9623-8d5bdc5ec025" providerId="ADAL" clId="{721C4560-61C8-4282-98C3-F81ECD29D657}" dt="2026-03-13T11:16:51.293" v="48" actId="255"/>
          <ac:spMkLst>
            <pc:docMk/>
            <pc:sldMk cId="2897957523" sldId="258"/>
            <ac:spMk id="3" creationId="{028A8359-438A-7EDF-F235-AE5BAE7FB208}"/>
          </ac:spMkLst>
        </pc:spChg>
      </pc:sldChg>
      <pc:sldChg chg="modSp mod">
        <pc:chgData name="Leonid Opykhanyi (2439670)" userId="424a3dbd-a4c0-4a37-9623-8d5bdc5ec025" providerId="ADAL" clId="{721C4560-61C8-4282-98C3-F81ECD29D657}" dt="2026-03-12T20:20:42.383" v="43" actId="255"/>
        <pc:sldMkLst>
          <pc:docMk/>
          <pc:sldMk cId="1424087263" sldId="260"/>
        </pc:sldMkLst>
        <pc:spChg chg="mod">
          <ac:chgData name="Leonid Opykhanyi (2439670)" userId="424a3dbd-a4c0-4a37-9623-8d5bdc5ec025" providerId="ADAL" clId="{721C4560-61C8-4282-98C3-F81ECD29D657}" dt="2026-03-12T20:20:42.383" v="43" actId="255"/>
          <ac:spMkLst>
            <pc:docMk/>
            <pc:sldMk cId="1424087263" sldId="260"/>
            <ac:spMk id="3" creationId="{E73EC453-8E6E-AAA5-639A-7F2EB8FCDBC5}"/>
          </ac:spMkLst>
        </pc:spChg>
      </pc:sldChg>
      <pc:sldChg chg="modSp mod">
        <pc:chgData name="Leonid Opykhanyi (2439670)" userId="424a3dbd-a4c0-4a37-9623-8d5bdc5ec025" providerId="ADAL" clId="{721C4560-61C8-4282-98C3-F81ECD29D657}" dt="2026-03-12T20:07:34.958" v="20" actId="27636"/>
        <pc:sldMkLst>
          <pc:docMk/>
          <pc:sldMk cId="359125969" sldId="265"/>
        </pc:sldMkLst>
        <pc:spChg chg="mod">
          <ac:chgData name="Leonid Opykhanyi (2439670)" userId="424a3dbd-a4c0-4a37-9623-8d5bdc5ec025" providerId="ADAL" clId="{721C4560-61C8-4282-98C3-F81ECD29D657}" dt="2026-03-12T20:07:34.958" v="20" actId="27636"/>
          <ac:spMkLst>
            <pc:docMk/>
            <pc:sldMk cId="359125969" sldId="265"/>
            <ac:spMk id="3" creationId="{5F8D0C3B-0DFC-3E5A-28D7-AC7CD95B6A10}"/>
          </ac:spMkLst>
        </pc:spChg>
        <pc:spChg chg="mod">
          <ac:chgData name="Leonid Opykhanyi (2439670)" userId="424a3dbd-a4c0-4a37-9623-8d5bdc5ec025" providerId="ADAL" clId="{721C4560-61C8-4282-98C3-F81ECD29D657}" dt="2026-03-12T20:04:19.184" v="4" actId="571"/>
          <ac:spMkLst>
            <pc:docMk/>
            <pc:sldMk cId="359125969" sldId="265"/>
            <ac:spMk id="7" creationId="{5DC5B167-E43C-17A0-A0BA-3A622E200BC1}"/>
          </ac:spMkLst>
        </pc:spChg>
      </pc:sldChg>
      <pc:sldChg chg="modSp mod">
        <pc:chgData name="Leonid Opykhanyi (2439670)" userId="424a3dbd-a4c0-4a37-9623-8d5bdc5ec025" providerId="ADAL" clId="{721C4560-61C8-4282-98C3-F81ECD29D657}" dt="2026-03-12T20:12:20.697" v="23" actId="5793"/>
        <pc:sldMkLst>
          <pc:docMk/>
          <pc:sldMk cId="1917974163" sldId="267"/>
        </pc:sldMkLst>
        <pc:spChg chg="mod">
          <ac:chgData name="Leonid Opykhanyi (2439670)" userId="424a3dbd-a4c0-4a37-9623-8d5bdc5ec025" providerId="ADAL" clId="{721C4560-61C8-4282-98C3-F81ECD29D657}" dt="2026-03-12T20:12:20.697" v="23" actId="5793"/>
          <ac:spMkLst>
            <pc:docMk/>
            <pc:sldMk cId="1917974163" sldId="267"/>
            <ac:spMk id="3" creationId="{C71705AF-A114-46D3-808C-4A69D3AE5A69}"/>
          </ac:spMkLst>
        </pc:spChg>
      </pc:sldChg>
      <pc:sldChg chg="addSp delSp modSp mod">
        <pc:chgData name="Leonid Opykhanyi (2439670)" userId="424a3dbd-a4c0-4a37-9623-8d5bdc5ec025" providerId="ADAL" clId="{721C4560-61C8-4282-98C3-F81ECD29D657}" dt="2026-03-12T20:18:24.456" v="35" actId="14100"/>
        <pc:sldMkLst>
          <pc:docMk/>
          <pc:sldMk cId="3645478630" sldId="268"/>
        </pc:sldMkLst>
        <pc:picChg chg="add mod">
          <ac:chgData name="Leonid Opykhanyi (2439670)" userId="424a3dbd-a4c0-4a37-9623-8d5bdc5ec025" providerId="ADAL" clId="{721C4560-61C8-4282-98C3-F81ECD29D657}" dt="2026-03-12T20:18:24.456" v="35" actId="14100"/>
          <ac:picMkLst>
            <pc:docMk/>
            <pc:sldMk cId="3645478630" sldId="268"/>
            <ac:picMk id="5" creationId="{2B9BCFB8-4BC3-288F-3790-9E4AC869B788}"/>
          </ac:picMkLst>
        </pc:picChg>
        <pc:picChg chg="del mod">
          <ac:chgData name="Leonid Opykhanyi (2439670)" userId="424a3dbd-a4c0-4a37-9623-8d5bdc5ec025" providerId="ADAL" clId="{721C4560-61C8-4282-98C3-F81ECD29D657}" dt="2026-03-12T20:17:12.064" v="29" actId="21"/>
          <ac:picMkLst>
            <pc:docMk/>
            <pc:sldMk cId="3645478630" sldId="268"/>
            <ac:picMk id="8" creationId="{89EE80A9-3BB2-A946-03D7-EEDB2808D63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3751529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www.britishfloristassociation.org/" TargetMode="External"/><Relationship Id="rId5" Type="http://schemas.openxmlformats.org/officeDocument/2006/relationships/hyperlink" Target="https://www.cim.co.uk/" TargetMode="External"/><Relationship Id="rId4" Type="http://schemas.openxmlformats.org/officeDocument/2006/relationships/hyperlink" Target="https://www.statista.co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318438" y="1122362"/>
            <a:ext cx="10664456" cy="4364038"/>
          </a:xfrm>
        </p:spPr>
        <p:txBody>
          <a:bodyPr>
            <a:normAutofit/>
          </a:bodyPr>
          <a:lstStyle/>
          <a:p>
            <a:r>
              <a:rPr lang="en-GB" sz="3200" dirty="0">
                <a:latin typeface="A"/>
              </a:rPr>
              <a:t>MODULE NAME: </a:t>
            </a:r>
            <a:r>
              <a:rPr lang="en-GB" sz="2800" b="1" dirty="0"/>
              <a:t>Problem Solving and Decision Making </a:t>
            </a:r>
            <a:br>
              <a:rPr lang="en-GB" b="1" dirty="0"/>
            </a:br>
            <a:r>
              <a:rPr lang="en-GB" sz="3200" dirty="0">
                <a:latin typeface="A"/>
              </a:rPr>
              <a:t>MODULE CODE: </a:t>
            </a:r>
            <a:r>
              <a:rPr lang="en-GB" sz="3200" b="1" dirty="0"/>
              <a:t>LCLM4004_LON</a:t>
            </a:r>
            <a:br>
              <a:rPr lang="en-GB" b="1" dirty="0"/>
            </a:br>
            <a:r>
              <a:rPr lang="en-GB" sz="3200" dirty="0">
                <a:latin typeface="A"/>
              </a:rPr>
              <a:t>STUDENT NAME: </a:t>
            </a:r>
            <a:r>
              <a:rPr lang="en-GB" sz="3200" b="1" dirty="0">
                <a:latin typeface="A"/>
              </a:rPr>
              <a:t>Leonid Opykhanyi</a:t>
            </a:r>
            <a:br>
              <a:rPr lang="en-GB" sz="3200" dirty="0">
                <a:latin typeface="A"/>
              </a:rPr>
            </a:br>
            <a:r>
              <a:rPr lang="en-GB" sz="3200" dirty="0">
                <a:latin typeface="A"/>
              </a:rPr>
              <a:t>STUDENT ID: </a:t>
            </a:r>
            <a:r>
              <a:rPr lang="en-GB" sz="3200" b="1" dirty="0">
                <a:latin typeface="A"/>
              </a:rPr>
              <a:t>2439670</a:t>
            </a:r>
            <a:br>
              <a:rPr lang="en-GB" sz="3200" b="1" dirty="0">
                <a:latin typeface="A"/>
              </a:rPr>
            </a:br>
            <a:r>
              <a:rPr lang="en-GB" sz="3200" dirty="0">
                <a:latin typeface="A"/>
              </a:rPr>
              <a:t>LECTURER: </a:t>
            </a:r>
            <a:r>
              <a:rPr lang="en-GB" dirty="0"/>
              <a:t> </a:t>
            </a:r>
            <a:r>
              <a:rPr lang="en-GB" sz="3200" b="1" dirty="0" err="1"/>
              <a:t>Mustakkima</a:t>
            </a:r>
            <a:r>
              <a:rPr lang="en-GB" sz="3200" b="1" dirty="0"/>
              <a:t> Afrin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864940" y="1608037"/>
            <a:ext cx="7604044" cy="4092448"/>
          </a:xfrm>
        </p:spPr>
        <p:txBody>
          <a:bodyPr>
            <a:normAutofit/>
          </a:bodyPr>
          <a:lstStyle/>
          <a:p>
            <a:r>
              <a:rPr lang="en-GB" sz="2400" b="1" dirty="0">
                <a:solidFill>
                  <a:schemeClr val="tx1"/>
                </a:solidFill>
              </a:rPr>
              <a:t>Introduction </a:t>
            </a:r>
          </a:p>
          <a:p>
            <a:r>
              <a:rPr lang="en-GB" sz="2400" b="1" dirty="0">
                <a:solidFill>
                  <a:schemeClr val="tx1"/>
                </a:solidFill>
              </a:rPr>
              <a:t>Company background</a:t>
            </a:r>
          </a:p>
          <a:p>
            <a:r>
              <a:rPr lang="en-GB" sz="2400" b="1" dirty="0">
                <a:solidFill>
                  <a:schemeClr val="tx1"/>
                </a:solidFill>
              </a:rPr>
              <a:t>Problem: nature and scope</a:t>
            </a:r>
          </a:p>
          <a:p>
            <a:r>
              <a:rPr lang="en-GB" sz="2400" b="1" dirty="0">
                <a:solidFill>
                  <a:schemeClr val="tx1"/>
                </a:solidFill>
              </a:rPr>
              <a:t>PESTLE ANALYSIS: Green Haven Florists</a:t>
            </a:r>
          </a:p>
          <a:p>
            <a:r>
              <a:rPr lang="en-GB" sz="2400" b="1" dirty="0">
                <a:solidFill>
                  <a:schemeClr val="tx1"/>
                </a:solidFill>
              </a:rPr>
              <a:t>Cause and effect analysis: Fishbone diagram</a:t>
            </a:r>
          </a:p>
          <a:p>
            <a:r>
              <a:rPr lang="en-GB" sz="2400" b="1" dirty="0">
                <a:solidFill>
                  <a:schemeClr val="tx1"/>
                </a:solidFill>
              </a:rPr>
              <a:t>Conclusion</a:t>
            </a:r>
          </a:p>
          <a:p>
            <a:r>
              <a:rPr lang="en-GB" sz="2400" b="1" dirty="0">
                <a:solidFill>
                  <a:schemeClr val="tx1"/>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411184" y="498348"/>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800" b="1" dirty="0"/>
              <a:t>Green Haven Florists is a small independent flower shop located in Norwich, UK, founded in 2016 by Liam and Priya Patel. The business became well known for its bespoke floral arrangements, eco-friendly packaging, and strong relationships with the local community. The shop serves a variety of customers, including walk-in clients, corporate businesses, and wedding events.</a:t>
            </a:r>
          </a:p>
          <a:p>
            <a:r>
              <a:rPr lang="en-GB" sz="1800" b="1" dirty="0"/>
              <a:t>However, during the past 12 months the company has experienced a significant decline in in-store sales. A drop in sales is defined as a “decrease in the amount sold or revenue generated between two periods” (Calculator Ultra, 2025). This issue has been influenced by several factors, including rising operational costs, increased competition from online flower delivery companies, and changing customer shopping behaviour.</a:t>
            </a:r>
          </a:p>
          <a:p>
            <a:r>
              <a:rPr lang="en-GB" sz="1800" b="1" dirty="0"/>
              <a:t>Understanding the nature and causes of this decline is essential for the business to identify effective strategies that will help improve performance and remain competitive in the modern retail environment.</a:t>
            </a:r>
          </a:p>
          <a:p>
            <a:endParaRPr lang="en-GB" sz="1500" b="1"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371600" y="1388962"/>
            <a:ext cx="10133011" cy="5943600"/>
          </a:xfrm>
        </p:spPr>
        <p:txBody>
          <a:bodyPr>
            <a:normAutofit/>
          </a:bodyPr>
          <a:lstStyle/>
          <a:p>
            <a:r>
              <a:rPr lang="en-GB" sz="2400" b="1" dirty="0">
                <a:solidFill>
                  <a:schemeClr val="tx1"/>
                </a:solidFill>
              </a:rPr>
              <a:t>Green Haven Florists</a:t>
            </a:r>
            <a:endParaRPr lang="en-GB" sz="2400" dirty="0">
              <a:solidFill>
                <a:schemeClr val="tx1"/>
              </a:solidFill>
            </a:endParaRPr>
          </a:p>
          <a:p>
            <a:pPr marL="342900" indent="-342900">
              <a:buFont typeface="Arial" charset="2"/>
              <a:buChar char="•"/>
            </a:pPr>
            <a:r>
              <a:rPr lang="en-GB" b="1" dirty="0">
                <a:solidFill>
                  <a:schemeClr val="tx1"/>
                </a:solidFill>
              </a:rPr>
              <a:t>Founded in 2016</a:t>
            </a:r>
          </a:p>
          <a:p>
            <a:pPr marL="342900" indent="-342900">
              <a:buFont typeface="Arial" charset="2"/>
              <a:buChar char="•"/>
            </a:pPr>
            <a:r>
              <a:rPr lang="en-GB" b="1" dirty="0">
                <a:solidFill>
                  <a:schemeClr val="tx1"/>
                </a:solidFill>
              </a:rPr>
              <a:t>Owners: Liam Patel and Priya Patel</a:t>
            </a:r>
          </a:p>
          <a:p>
            <a:pPr marL="342900" indent="-342900">
              <a:buFont typeface="Arial" charset="2"/>
              <a:buChar char="•"/>
            </a:pPr>
            <a:r>
              <a:rPr lang="en-GB" b="1" dirty="0">
                <a:solidFill>
                  <a:schemeClr val="tx1"/>
                </a:solidFill>
              </a:rPr>
              <a:t>Sells: bespoke floral arrangements, bouquets, wedding and corporate floral services</a:t>
            </a:r>
          </a:p>
          <a:p>
            <a:pPr marL="342900" indent="-342900">
              <a:buFont typeface="Arial" charset="2"/>
              <a:buChar char="•"/>
            </a:pPr>
            <a:r>
              <a:rPr lang="en-GB" b="1" dirty="0">
                <a:solidFill>
                  <a:schemeClr val="tx1"/>
                </a:solidFill>
                <a:ea typeface="+mn-lt"/>
                <a:cs typeface="+mn-lt"/>
              </a:rPr>
              <a:t>strong community ties </a:t>
            </a:r>
            <a:r>
              <a:rPr lang="en-GB" b="1" dirty="0">
                <a:solidFill>
                  <a:schemeClr val="tx1"/>
                </a:solidFill>
              </a:rPr>
              <a:t>popular among environmentally conscious local customers</a:t>
            </a:r>
            <a:endParaRPr lang="en-GB" b="1" dirty="0">
              <a:solidFill>
                <a:schemeClr val="tx1"/>
              </a:solidFill>
              <a:ea typeface="+mn-lt"/>
              <a:cs typeface="+mn-lt"/>
            </a:endParaRPr>
          </a:p>
          <a:p>
            <a:pPr marL="342900" indent="-342900">
              <a:buFont typeface="Arial" charset="2"/>
              <a:buChar char="•"/>
            </a:pPr>
            <a:r>
              <a:rPr lang="en-GB" b="1" dirty="0">
                <a:solidFill>
                  <a:schemeClr val="tx1"/>
                </a:solidFill>
              </a:rPr>
              <a:t>• Sustainability focus: eco-friendly packaging and locally sourced flowers</a:t>
            </a:r>
            <a:br>
              <a:rPr lang="en-GB" b="1" dirty="0">
                <a:solidFill>
                  <a:schemeClr val="tx1"/>
                </a:solidFill>
              </a:rPr>
            </a:br>
            <a:r>
              <a:rPr lang="en-GB" b="1" dirty="0">
                <a:solidFill>
                  <a:schemeClr val="tx1"/>
                </a:solidFill>
              </a:rPr>
              <a:t>• Customers: walk-in customers, corporate clients and weddings</a:t>
            </a:r>
            <a:br>
              <a:rPr lang="en-GB" b="1" dirty="0">
                <a:solidFill>
                  <a:schemeClr val="tx1"/>
                </a:solidFill>
              </a:rPr>
            </a:br>
            <a:r>
              <a:rPr lang="en-GB" b="1" dirty="0">
                <a:solidFill>
                  <a:schemeClr val="tx1"/>
                </a:solidFill>
              </a:rPr>
              <a:t>• Reputation: known for high-quality creative arrangements and personalised     </a:t>
            </a:r>
            <a:r>
              <a:rPr lang="en-GB" b="1" dirty="0">
                <a:solidFill>
                  <a:schemeClr val="accent3">
                    <a:lumMod val="20000"/>
                    <a:lumOff val="80000"/>
                  </a:schemeClr>
                </a:solidFill>
              </a:rPr>
              <a:t>h </a:t>
            </a:r>
            <a:r>
              <a:rPr lang="en-GB" b="1" dirty="0">
                <a:solidFill>
                  <a:schemeClr val="tx1"/>
                </a:solidFill>
              </a:rPr>
              <a:t>service</a:t>
            </a:r>
          </a:p>
          <a:p>
            <a:pPr marL="342900" indent="-342900">
              <a:buFont typeface="Arial" charset="2"/>
              <a:buChar char="•"/>
            </a:pPr>
            <a:r>
              <a:rPr lang="en-GB" b="1" dirty="0">
                <a:solidFill>
                  <a:schemeClr val="tx1"/>
                </a:solidFill>
              </a:rPr>
              <a:t> </a:t>
            </a:r>
            <a:r>
              <a:rPr lang="en-GB" dirty="0">
                <a:solidFill>
                  <a:schemeClr val="tx1"/>
                </a:solidFill>
              </a:rPr>
              <a:t>• </a:t>
            </a:r>
            <a:r>
              <a:rPr lang="en-GB" b="1" dirty="0">
                <a:solidFill>
                  <a:schemeClr val="tx1"/>
                </a:solidFill>
              </a:rPr>
              <a:t>Location:</a:t>
            </a:r>
            <a:r>
              <a:rPr lang="en-GB" dirty="0">
                <a:solidFill>
                  <a:schemeClr val="tx1"/>
                </a:solidFill>
              </a:rPr>
              <a:t> </a:t>
            </a:r>
            <a:r>
              <a:rPr lang="en-GB" b="1" dirty="0">
                <a:solidFill>
                  <a:schemeClr val="tx1"/>
                </a:solidFill>
              </a:rPr>
              <a:t>Norwich, United Kingdom</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114651" y="99906"/>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27859" y="1157468"/>
            <a:ext cx="10502094" cy="5243331"/>
          </a:xfrm>
        </p:spPr>
        <p:txBody>
          <a:bodyPr>
            <a:normAutofit fontScale="47500" lnSpcReduction="20000"/>
          </a:bodyPr>
          <a:lstStyle/>
          <a:p>
            <a:r>
              <a:rPr lang="en-GB" sz="2900" b="1" dirty="0">
                <a:solidFill>
                  <a:srgbClr val="FF0000"/>
                </a:solidFill>
              </a:rPr>
              <a:t>5W2H</a:t>
            </a:r>
          </a:p>
          <a:p>
            <a:r>
              <a:rPr lang="en-GB" sz="3800" b="1" dirty="0">
                <a:solidFill>
                  <a:schemeClr val="tx1"/>
                </a:solidFill>
              </a:rPr>
              <a:t>Who</a:t>
            </a:r>
            <a:r>
              <a:rPr lang="en-GB" sz="3600" b="1" dirty="0">
                <a:solidFill>
                  <a:schemeClr val="tx1"/>
                </a:solidFill>
              </a:rPr>
              <a:t>: </a:t>
            </a:r>
            <a:r>
              <a:rPr lang="en-GB" sz="2900" b="1" dirty="0">
                <a:solidFill>
                  <a:schemeClr val="tx1"/>
                </a:solidFill>
                <a:ea typeface="+mn-lt"/>
                <a:cs typeface="+mn-lt"/>
              </a:rPr>
              <a:t>Liam and Priya Patel</a:t>
            </a:r>
          </a:p>
          <a:p>
            <a:r>
              <a:rPr lang="en-GB" sz="3800" b="1" dirty="0">
                <a:solidFill>
                  <a:schemeClr val="tx1"/>
                </a:solidFill>
              </a:rPr>
              <a:t>What: </a:t>
            </a:r>
            <a:r>
              <a:rPr lang="en-GB" sz="2900" b="1" dirty="0">
                <a:solidFill>
                  <a:schemeClr val="tx1"/>
                </a:solidFill>
              </a:rPr>
              <a:t>A significant 30% decline in in-store sales and reduced customer foot traffic over the past 12 months.</a:t>
            </a:r>
          </a:p>
          <a:p>
            <a:r>
              <a:rPr lang="en-GB" sz="3800" b="1" dirty="0">
                <a:solidFill>
                  <a:schemeClr val="tx1"/>
                </a:solidFill>
              </a:rPr>
              <a:t>Where: </a:t>
            </a:r>
            <a:r>
              <a:rPr lang="en-GB" sz="2900" b="1" dirty="0">
                <a:solidFill>
                  <a:schemeClr val="tx1"/>
                </a:solidFill>
              </a:rPr>
              <a:t>At the Green Haven Florists shop located in Norwich, UK, particularly affecting the high street store</a:t>
            </a:r>
          </a:p>
          <a:p>
            <a:r>
              <a:rPr lang="en-GB" sz="3800" b="1" dirty="0">
                <a:solidFill>
                  <a:schemeClr val="tx1"/>
                </a:solidFill>
              </a:rPr>
              <a:t>Why:</a:t>
            </a:r>
            <a:br>
              <a:rPr lang="en-GB" sz="2900" b="1" dirty="0">
                <a:solidFill>
                  <a:schemeClr val="tx1"/>
                </a:solidFill>
              </a:rPr>
            </a:br>
            <a:r>
              <a:rPr lang="en-GB" sz="2900" b="1" dirty="0">
                <a:solidFill>
                  <a:schemeClr val="tx1"/>
                </a:solidFill>
              </a:rPr>
              <a:t>Several factors including:</a:t>
            </a:r>
          </a:p>
          <a:p>
            <a:r>
              <a:rPr lang="en-GB" sz="2900" b="1" dirty="0">
                <a:solidFill>
                  <a:schemeClr val="tx1"/>
                </a:solidFill>
              </a:rPr>
              <a:t>-increased competition from online flower delivery companies</a:t>
            </a:r>
          </a:p>
          <a:p>
            <a:r>
              <a:rPr lang="en-GB" sz="2900" b="1" dirty="0">
                <a:solidFill>
                  <a:schemeClr val="tx1"/>
                </a:solidFill>
              </a:rPr>
              <a:t>-new local competitors</a:t>
            </a:r>
          </a:p>
          <a:p>
            <a:r>
              <a:rPr lang="en-GB" sz="2900" b="1" dirty="0">
                <a:solidFill>
                  <a:schemeClr val="tx1"/>
                </a:solidFill>
              </a:rPr>
              <a:t>-rising costs of flowers and eco-friendly materials</a:t>
            </a:r>
          </a:p>
          <a:p>
            <a:r>
              <a:rPr lang="en-GB" sz="2900" b="1" dirty="0">
                <a:solidFill>
                  <a:schemeClr val="tx1"/>
                </a:solidFill>
              </a:rPr>
              <a:t>-reduced high street foot traffic</a:t>
            </a:r>
          </a:p>
          <a:p>
            <a:r>
              <a:rPr lang="en-GB" sz="2900" b="1" dirty="0">
                <a:solidFill>
                  <a:schemeClr val="tx1"/>
                </a:solidFill>
              </a:rPr>
              <a:t>-outdated website and limited digital marketing</a:t>
            </a:r>
          </a:p>
          <a:p>
            <a:r>
              <a:rPr lang="en-GB" sz="3800" b="1" dirty="0">
                <a:solidFill>
                  <a:schemeClr val="tx1"/>
                </a:solidFill>
              </a:rPr>
              <a:t>How:</a:t>
            </a:r>
            <a:br>
              <a:rPr lang="en-GB" sz="2900" b="1" dirty="0">
                <a:solidFill>
                  <a:schemeClr val="tx1"/>
                </a:solidFill>
              </a:rPr>
            </a:br>
            <a:r>
              <a:rPr lang="en-GB" sz="2900" b="1" dirty="0">
                <a:solidFill>
                  <a:schemeClr val="tx1"/>
                </a:solidFill>
              </a:rPr>
              <a:t>The problem has reduced store revenue and profitability, making it difficult for the business to maintain its operations and competitive position.</a:t>
            </a:r>
          </a:p>
          <a:p>
            <a:r>
              <a:rPr lang="en-GB" sz="3800" b="1" dirty="0">
                <a:solidFill>
                  <a:schemeClr val="tx1"/>
                </a:solidFill>
              </a:rPr>
              <a:t>How much:</a:t>
            </a:r>
            <a:br>
              <a:rPr lang="en-GB" sz="2900" b="1" dirty="0">
                <a:solidFill>
                  <a:schemeClr val="tx1"/>
                </a:solidFill>
              </a:rPr>
            </a:br>
            <a:r>
              <a:rPr lang="en-GB" sz="2900" b="1" dirty="0">
                <a:solidFill>
                  <a:schemeClr val="tx1"/>
                </a:solidFill>
              </a:rPr>
              <a:t>In-store sales have decreased by approximately 30%, while online sales have only increased slightly and do not compensate for the loss.</a:t>
            </a:r>
          </a:p>
          <a:p>
            <a:endParaRPr lang="en-GB" sz="2800" b="1"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04990" y="1059455"/>
            <a:ext cx="9409329" cy="5798545"/>
          </a:xfrm>
        </p:spPr>
        <p:txBody>
          <a:bodyPr/>
          <a:lstStyle/>
          <a:p>
            <a:r>
              <a:rPr lang="en-GB" b="1" dirty="0">
                <a:solidFill>
                  <a:schemeClr val="tx1"/>
                </a:solidFill>
              </a:rPr>
              <a:t>POLITICAL</a:t>
            </a:r>
          </a:p>
          <a:p>
            <a:r>
              <a:rPr lang="en-GB" b="1" dirty="0">
                <a:solidFill>
                  <a:schemeClr val="tx1"/>
                </a:solidFill>
              </a:rPr>
              <a:t>• Government policies supporting small businesses and local retailers.</a:t>
            </a:r>
            <a:br>
              <a:rPr lang="en-GB" b="1" dirty="0">
                <a:solidFill>
                  <a:schemeClr val="tx1"/>
                </a:solidFill>
              </a:rPr>
            </a:br>
            <a:r>
              <a:rPr lang="en-GB" b="1" dirty="0">
                <a:solidFill>
                  <a:schemeClr val="tx1"/>
                </a:solidFill>
              </a:rPr>
              <a:t>• Regulations related to imported flowers and trade rules, which can affect supply and prices</a:t>
            </a:r>
            <a:r>
              <a:rPr lang="en-GB" dirty="0">
                <a:solidFill>
                  <a:schemeClr val="tx1"/>
                </a:solidFill>
              </a:rPr>
              <a:t>.</a:t>
            </a:r>
            <a:endParaRPr lang="en-GB" b="1" dirty="0">
              <a:solidFill>
                <a:schemeClr val="tx1"/>
              </a:solidFill>
            </a:endParaRPr>
          </a:p>
          <a:p>
            <a:endParaRPr lang="en-GB" b="1" dirty="0">
              <a:solidFill>
                <a:schemeClr val="tx1"/>
              </a:solidFill>
            </a:endParaRPr>
          </a:p>
          <a:p>
            <a:r>
              <a:rPr lang="en-GB" b="1" dirty="0">
                <a:solidFill>
                  <a:schemeClr val="tx1"/>
                </a:solidFill>
              </a:rPr>
              <a:t>ECONOMIC</a:t>
            </a:r>
          </a:p>
          <a:p>
            <a:r>
              <a:rPr lang="en-GB" b="1" dirty="0">
                <a:solidFill>
                  <a:schemeClr val="tx1"/>
                </a:solidFill>
              </a:rPr>
              <a:t>• Inflation and rising costs of flowers, transport, and sustainable packaging.</a:t>
            </a:r>
            <a:br>
              <a:rPr lang="en-GB" b="1" dirty="0">
                <a:solidFill>
                  <a:schemeClr val="tx1"/>
                </a:solidFill>
              </a:rPr>
            </a:br>
            <a:r>
              <a:rPr lang="en-GB" b="1" dirty="0">
                <a:solidFill>
                  <a:schemeClr val="tx1"/>
                </a:solidFill>
              </a:rPr>
              <a:t>• Customers may prefer cheaper online retailers due to economic pressure</a:t>
            </a:r>
            <a:r>
              <a:rPr lang="en-GB" dirty="0">
                <a:solidFill>
                  <a:schemeClr val="tx1"/>
                </a:solidFill>
              </a:rPr>
              <a:t>.</a:t>
            </a:r>
            <a:endParaRPr lang="en-GB" b="1" dirty="0">
              <a:solidFill>
                <a:schemeClr val="tx1"/>
              </a:solidFill>
            </a:endParaRPr>
          </a:p>
          <a:p>
            <a:endParaRPr lang="en-GB" b="1" dirty="0">
              <a:solidFill>
                <a:schemeClr val="tx1"/>
              </a:solidFill>
            </a:endParaRPr>
          </a:p>
          <a:p>
            <a:r>
              <a:rPr lang="en-GB" b="1" dirty="0">
                <a:solidFill>
                  <a:schemeClr val="tx1"/>
                </a:solidFill>
              </a:rPr>
              <a:t>SOCIAL</a:t>
            </a:r>
          </a:p>
          <a:p>
            <a:r>
              <a:rPr lang="en-GB" b="1" dirty="0">
                <a:solidFill>
                  <a:schemeClr val="tx1"/>
                </a:solidFill>
              </a:rPr>
              <a:t>• Growing consumer interest in eco-friendly and sustainable products.</a:t>
            </a:r>
            <a:br>
              <a:rPr lang="en-GB" b="1" dirty="0">
                <a:solidFill>
                  <a:schemeClr val="tx1"/>
                </a:solidFill>
              </a:rPr>
            </a:br>
            <a:r>
              <a:rPr lang="en-GB" b="1" dirty="0">
                <a:solidFill>
                  <a:schemeClr val="tx1"/>
                </a:solidFill>
              </a:rPr>
              <a:t>• Increasing preference for online shopping and home delivery services.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7"/>
            <a:ext cx="9634011" cy="5074803"/>
          </a:xfrm>
        </p:spPr>
        <p:txBody>
          <a:bodyPr>
            <a:normAutofit/>
          </a:bodyPr>
          <a:lstStyle/>
          <a:p>
            <a:r>
              <a:rPr lang="en-GB" b="1" dirty="0"/>
              <a:t>TECHNOLOGICAL</a:t>
            </a:r>
          </a:p>
          <a:p>
            <a:pPr marL="0" indent="0">
              <a:buNone/>
            </a:pPr>
            <a:r>
              <a:rPr lang="en-GB" b="1" dirty="0"/>
              <a:t>• Increasing use of e-commerce platforms and online ordering systems in the flower industry.</a:t>
            </a:r>
            <a:br>
              <a:rPr lang="en-GB" b="1" dirty="0"/>
            </a:br>
            <a:r>
              <a:rPr lang="en-GB" b="1" dirty="0"/>
              <a:t>• Importance of digital marketing and social media (e.g., Instagram) to attract customers.</a:t>
            </a:r>
          </a:p>
          <a:p>
            <a:endParaRPr lang="en-GB" b="1" dirty="0"/>
          </a:p>
          <a:p>
            <a:r>
              <a:rPr lang="en-GB" b="1" dirty="0"/>
              <a:t>LEGAL</a:t>
            </a:r>
          </a:p>
          <a:p>
            <a:pPr marL="0" indent="0">
              <a:buNone/>
            </a:pPr>
            <a:r>
              <a:rPr lang="en-GB" b="1" dirty="0"/>
              <a:t>• Employment laws in the UK affecting wages, working hours, and staff rights.</a:t>
            </a:r>
            <a:br>
              <a:rPr lang="en-GB" b="1" dirty="0"/>
            </a:br>
            <a:r>
              <a:rPr lang="en-GB" b="1" dirty="0"/>
              <a:t>• Consumer protection laws, including rules on product quality, refunds, and online purchases.</a:t>
            </a:r>
          </a:p>
          <a:p>
            <a:endParaRPr lang="en-GB" b="1" dirty="0"/>
          </a:p>
          <a:p>
            <a:r>
              <a:rPr lang="en-GB" b="1" dirty="0"/>
              <a:t>ENVIRON MENTAL </a:t>
            </a:r>
          </a:p>
          <a:p>
            <a:pPr marL="0" indent="0">
              <a:buNone/>
            </a:pPr>
            <a:r>
              <a:rPr lang="en-GB" b="1" dirty="0"/>
              <a:t>• Rising demand for sustainable and eco-friendly packaging.</a:t>
            </a:r>
            <a:br>
              <a:rPr lang="en-GB" b="1" dirty="0"/>
            </a:br>
            <a:r>
              <a:rPr lang="en-GB" b="1" dirty="0"/>
              <a:t>• Environmental impact of imported flowers and transportation emissions.</a:t>
            </a:r>
          </a:p>
          <a:p>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p:txBody>
      </p:sp>
      <p:pic>
        <p:nvPicPr>
          <p:cNvPr id="5" name="Picture 4">
            <a:extLst>
              <a:ext uri="{FF2B5EF4-FFF2-40B4-BE49-F238E27FC236}">
                <a16:creationId xmlns:a16="http://schemas.microsoft.com/office/drawing/2014/main" id="{2B9BCFB8-4BC3-288F-3790-9E4AC869B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744" y="810502"/>
            <a:ext cx="11190512" cy="5443870"/>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lnSpcReduction="10000"/>
          </a:bodyPr>
          <a:lstStyle/>
          <a:p>
            <a:r>
              <a:rPr lang="en-GB" b="1" dirty="0">
                <a:solidFill>
                  <a:schemeClr val="tx1"/>
                </a:solidFill>
              </a:rPr>
              <a:t>The analysis shows that Green Haven Florists is facing a significant decline in in-store sales due to a combination of internal and external factors. Increased competition from online retailers, rising costs, and changing customer behaviour have reduced foot traffic and profitability.</a:t>
            </a:r>
          </a:p>
          <a:p>
            <a:r>
              <a:rPr lang="en-GB" b="1" dirty="0">
                <a:solidFill>
                  <a:schemeClr val="tx1"/>
                </a:solidFill>
              </a:rPr>
              <a:t>The 5W2H analysis helped identify the nature and scope of the problem, while the PESTLE analysis highlighted important external factors such as economic pressures, technological changes, and environmental expectations.</a:t>
            </a:r>
          </a:p>
          <a:p>
            <a:r>
              <a:rPr lang="en-GB" b="1" dirty="0">
                <a:solidFill>
                  <a:schemeClr val="tx1"/>
                </a:solidFill>
              </a:rPr>
              <a:t>Understanding these issues allows the business to identify the root causes and consider strategic improvements, particularly in areas such as digital presence, marketing, and customer services, in order to remain competitive in the modern retail market.</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85000" lnSpcReduction="2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endParaRPr lang="en-GB" b="1" dirty="0">
              <a:latin typeface="Arial"/>
              <a:ea typeface="Roboto"/>
              <a:cs typeface="Roboto"/>
            </a:endParaRPr>
          </a:p>
          <a:p>
            <a:r>
              <a:rPr lang="en-GB" b="1" dirty="0">
                <a:solidFill>
                  <a:schemeClr val="tx1"/>
                </a:solidFill>
              </a:rPr>
              <a:t>Office for National Statistics (2024) Retail sales in Great Britain</a:t>
            </a:r>
            <a:r>
              <a:rPr lang="en-GB" b="1" dirty="0">
                <a:solidFill>
                  <a:schemeClr val="bg2">
                    <a:lumMod val="50000"/>
                  </a:schemeClr>
                </a:solidFill>
              </a:rPr>
              <a:t>. Available at: </a:t>
            </a:r>
            <a:r>
              <a:rPr lang="en-GB" b="1" u="sng" dirty="0">
                <a:hlinkClick r:id="rId3"/>
              </a:rPr>
              <a:t>https://www.ons.gov.uk</a:t>
            </a:r>
            <a:r>
              <a:rPr lang="en-GB" dirty="0"/>
              <a:t> </a:t>
            </a:r>
            <a:r>
              <a:rPr lang="en-GB" b="1" dirty="0"/>
              <a:t>(Accessed: 6 October 2025). </a:t>
            </a:r>
          </a:p>
          <a:p>
            <a:endParaRPr lang="en-GB" dirty="0"/>
          </a:p>
          <a:p>
            <a:r>
              <a:rPr lang="en-GB" b="1" dirty="0">
                <a:solidFill>
                  <a:schemeClr val="tx1"/>
                </a:solidFill>
              </a:rPr>
              <a:t>Statista (2024) Online shopping trends in the UK. </a:t>
            </a:r>
            <a:r>
              <a:rPr lang="en-GB" b="1" dirty="0">
                <a:solidFill>
                  <a:schemeClr val="bg2">
                    <a:lumMod val="50000"/>
                  </a:schemeClr>
                </a:solidFill>
              </a:rPr>
              <a:t>Available at: </a:t>
            </a:r>
            <a:r>
              <a:rPr lang="en-GB" b="1" u="sng" dirty="0">
                <a:hlinkClick r:id="rId4"/>
              </a:rPr>
              <a:t>https://www.statista.com</a:t>
            </a:r>
            <a:r>
              <a:rPr lang="en-GB" dirty="0"/>
              <a:t> </a:t>
            </a:r>
            <a:r>
              <a:rPr lang="en-GB" b="1" dirty="0"/>
              <a:t>(Accessed: 6 October 2025).</a:t>
            </a:r>
          </a:p>
          <a:p>
            <a:r>
              <a:rPr lang="en-GB" b="1" dirty="0"/>
              <a:t> </a:t>
            </a:r>
          </a:p>
          <a:p>
            <a:r>
              <a:rPr lang="en-GB" b="1" dirty="0">
                <a:solidFill>
                  <a:schemeClr val="tx1"/>
                </a:solidFill>
              </a:rPr>
              <a:t>Chartered Institute of Marketing (2023) The importance of digital marketing for small businesses</a:t>
            </a:r>
            <a:r>
              <a:rPr lang="en-GB" b="1" dirty="0">
                <a:solidFill>
                  <a:schemeClr val="bg2">
                    <a:lumMod val="50000"/>
                  </a:schemeClr>
                </a:solidFill>
              </a:rPr>
              <a:t>. Available at: </a:t>
            </a:r>
            <a:r>
              <a:rPr lang="en-GB" b="1" u="sng" dirty="0">
                <a:hlinkClick r:id="rId5"/>
              </a:rPr>
              <a:t>https://www.cim.co.uk</a:t>
            </a:r>
            <a:r>
              <a:rPr lang="en-GB" dirty="0"/>
              <a:t> </a:t>
            </a:r>
            <a:r>
              <a:rPr lang="en-GB" b="1" dirty="0"/>
              <a:t>(Accessed: 6 October 2025).</a:t>
            </a:r>
          </a:p>
          <a:p>
            <a:r>
              <a:rPr lang="en-GB" b="1" dirty="0"/>
              <a:t> </a:t>
            </a:r>
          </a:p>
          <a:p>
            <a:r>
              <a:rPr lang="en-GB" b="1" dirty="0">
                <a:solidFill>
                  <a:schemeClr val="tx1"/>
                </a:solidFill>
              </a:rPr>
              <a:t>British Florist Association (2024) Floristry industry trends and challenges. </a:t>
            </a:r>
            <a:r>
              <a:rPr lang="en-GB" b="1" dirty="0">
                <a:solidFill>
                  <a:schemeClr val="bg2">
                    <a:lumMod val="50000"/>
                  </a:schemeClr>
                </a:solidFill>
              </a:rPr>
              <a:t>Available at:</a:t>
            </a:r>
            <a:r>
              <a:rPr lang="en-GB" b="1" dirty="0">
                <a:solidFill>
                  <a:schemeClr val="tx1"/>
                </a:solidFill>
              </a:rPr>
              <a:t> </a:t>
            </a:r>
            <a:r>
              <a:rPr lang="en-GB" b="1" u="sng" dirty="0">
                <a:hlinkClick r:id="rId6"/>
              </a:rPr>
              <a:t>https://www.britishfloristassociation.org</a:t>
            </a:r>
            <a:r>
              <a:rPr lang="en-GB" dirty="0"/>
              <a:t> </a:t>
            </a:r>
            <a:r>
              <a:rPr lang="en-GB" b="1" dirty="0"/>
              <a:t>(Accessed: 6 October 2025).</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7430</TotalTime>
  <Words>931</Words>
  <Application>Microsoft Office PowerPoint</Application>
  <PresentationFormat>Widescreen</PresentationFormat>
  <Paragraphs>70</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LCLM4004_LON STUDENT NAME: Leonid Opykhanyi STUDENT ID: 2439670 LECTURER:  Mustakkima Afrin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Leonid Opykhanyi (2439670)</cp:lastModifiedBy>
  <cp:revision>92</cp:revision>
  <dcterms:created xsi:type="dcterms:W3CDTF">2024-10-08T15:58:04Z</dcterms:created>
  <dcterms:modified xsi:type="dcterms:W3CDTF">2026-03-13T11:16:56Z</dcterms:modified>
</cp:coreProperties>
</file>