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0"/>
  </p:handoutMasterIdLst>
  <p:sldIdLst>
    <p:sldId id="256" r:id="rId5"/>
    <p:sldId id="257" r:id="rId6"/>
    <p:sldId id="258" r:id="rId7"/>
    <p:sldId id="265" r:id="rId8"/>
    <p:sldId id="276" r:id="rId9"/>
    <p:sldId id="275" r:id="rId10"/>
    <p:sldId id="277" r:id="rId11"/>
    <p:sldId id="278" r:id="rId12"/>
    <p:sldId id="279" r:id="rId13"/>
    <p:sldId id="263" r:id="rId14"/>
    <p:sldId id="262" r:id="rId15"/>
    <p:sldId id="273" r:id="rId16"/>
    <p:sldId id="267" r:id="rId17"/>
    <p:sldId id="270" r:id="rId18"/>
    <p:sldId id="271" r:id="rId19"/>
    <p:sldId id="280" r:id="rId20"/>
    <p:sldId id="281" r:id="rId21"/>
    <p:sldId id="282" r:id="rId22"/>
    <p:sldId id="287" r:id="rId23"/>
    <p:sldId id="283" r:id="rId24"/>
    <p:sldId id="284" r:id="rId25"/>
    <p:sldId id="285" r:id="rId26"/>
    <p:sldId id="286" r:id="rId27"/>
    <p:sldId id="266" r:id="rId28"/>
    <p:sldId id="264"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17/10/2017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image" Target="../media/image6.jpg"/><Relationship Id="rId7" Type="http://schemas.openxmlformats.org/officeDocument/2006/relationships/image" Target="../media/image10.jpg"/><Relationship Id="rId12" Type="http://schemas.openxmlformats.org/officeDocument/2006/relationships/image" Target="../media/image15.jp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g"/><Relationship Id="rId11" Type="http://schemas.openxmlformats.org/officeDocument/2006/relationships/image" Target="../media/image14.jpg"/><Relationship Id="rId5" Type="http://schemas.openxmlformats.org/officeDocument/2006/relationships/image" Target="../media/image8.jpg"/><Relationship Id="rId10" Type="http://schemas.openxmlformats.org/officeDocument/2006/relationships/image" Target="../media/image13.jpg"/><Relationship Id="rId4" Type="http://schemas.openxmlformats.org/officeDocument/2006/relationships/image" Target="../media/image7.jpg"/><Relationship Id="rId9" Type="http://schemas.openxmlformats.org/officeDocument/2006/relationships/image" Target="../media/image12.jpg"/><Relationship Id="rId14" Type="http://schemas.openxmlformats.org/officeDocument/2006/relationships/image" Target="../media/image1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prospects.ac.uk/careers-advice/cvs-and-cover-letters" TargetMode="External"/><Relationship Id="rId2" Type="http://schemas.openxmlformats.org/officeDocument/2006/relationships/hyperlink" Target="http://www.uwtsd.ac.uk/careers/" TargetMode="External"/><Relationship Id="rId1" Type="http://schemas.openxmlformats.org/officeDocument/2006/relationships/slideLayout" Target="../slideLayouts/slideLayout2.xml"/><Relationship Id="rId5" Type="http://schemas.openxmlformats.org/officeDocument/2006/relationships/hyperlink" Target="https://www.kent.ac.uk/careers/cv/cvexamples.htm" TargetMode="External"/><Relationship Id="rId4" Type="http://schemas.openxmlformats.org/officeDocument/2006/relationships/hyperlink" Target="https://targetjobs.co.uk/careers-advice"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mailto:val.davidge@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Val Davidge</a:t>
            </a:r>
            <a:endParaRPr lang="en-GB" sz="6600" dirty="0"/>
          </a:p>
        </p:txBody>
      </p:sp>
      <p:sp>
        <p:nvSpPr>
          <p:cNvPr id="3" name="Subtitle 2"/>
          <p:cNvSpPr>
            <a:spLocks noGrp="1"/>
          </p:cNvSpPr>
          <p:nvPr>
            <p:ph type="subTitle" idx="1"/>
          </p:nvPr>
        </p:nvSpPr>
        <p:spPr/>
        <p:txBody>
          <a:bodyPr>
            <a:normAutofit/>
          </a:bodyPr>
          <a:lstStyle/>
          <a:p>
            <a:r>
              <a:rPr lang="en-GB" sz="4000" dirty="0" smtClean="0">
                <a:solidFill>
                  <a:schemeClr val="bg1"/>
                </a:solidFill>
              </a:rPr>
              <a:t>Careers Adviser</a:t>
            </a:r>
          </a:p>
          <a:p>
            <a:r>
              <a:rPr lang="en-GB" sz="4000" dirty="0" smtClean="0">
                <a:solidFill>
                  <a:schemeClr val="bg1"/>
                </a:solidFill>
              </a:rPr>
              <a:t>Student Services</a:t>
            </a:r>
            <a:endParaRPr lang="en-GB" sz="40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23528" y="116632"/>
            <a:ext cx="8229600" cy="5832649"/>
          </a:xfrm>
        </p:spPr>
        <p:txBody>
          <a:bodyPr>
            <a:normAutofit fontScale="32500" lnSpcReduction="20000"/>
          </a:bodyPr>
          <a:lstStyle/>
          <a:p>
            <a:pPr marL="0" indent="0">
              <a:buFontTx/>
              <a:buNone/>
            </a:pPr>
            <a:r>
              <a:rPr lang="en-US" altLang="en-US" sz="3700" i="1" dirty="0">
                <a:ea typeface="ＭＳ Ｐゴシック" panose="020B0600070205080204" pitchFamily="34" charset="-128"/>
              </a:rPr>
              <a:t>Most Illustrious Lord, Having now sufficiently considered the specimens of all those who proclaim themselves skilled contrivers of instruments of war, and that the invention and operation of the said instruments are nothing different from those in common use: I shall endeavor, without prejudice to any one else, to explain myself to your Excellency, showing your Lordship my secret, and then offering them to your best pleasure and approbation to work with effect at opportune moments on all those things which, in part, shall be briefly noted below.</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1. I have a sort of extremely light and strong bridges, adapted to be most easily carried, and with them you may pursue, and at any time flee from the enemy; and others, secure and indestructible by fire and battle, easy and convenient to lift and place. Also methods of burning and destroying those of the enemy.</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2. I know how, when a place is besieged, to take the water out of the trenches, and make endless variety of bridges, and covered ways and ladders, and other machines pertaining to such expeditions.</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3. If, by reason of the height of the banks, or the strength of the place and its position, it is impossible, when besieging a place, to avail oneself of the plan of bombardment, I have methods for destroying every rock or other fortress, even if it were founded on a rock, etc.</a:t>
            </a:r>
            <a:endParaRPr lang="en-GB" altLang="en-US" sz="3700" dirty="0">
              <a:ea typeface="ＭＳ Ｐゴシック" panose="020B0600070205080204" pitchFamily="34" charset="-128"/>
            </a:endParaRPr>
          </a:p>
          <a:p>
            <a:pPr marL="0" indent="0">
              <a:buFontTx/>
              <a:buNone/>
            </a:pPr>
            <a:r>
              <a:rPr lang="en-US" altLang="en-US" sz="3700" i="1" dirty="0">
                <a:ea typeface="ＭＳ Ｐゴシック" panose="020B0600070205080204" pitchFamily="34" charset="-128"/>
              </a:rPr>
              <a:t>4. Again, I have kinds of mortars; most convenient and easy to carry; and with these I can fling small stones almost resembling a storm; and with the smoke of these cause great terror to the enemy, to his great detriment and confusion</a:t>
            </a:r>
            <a:r>
              <a:rPr lang="en-US" altLang="en-US" sz="3700" i="1" dirty="0" smtClean="0">
                <a:ea typeface="ＭＳ Ｐゴシック" panose="020B0600070205080204" pitchFamily="34" charset="-128"/>
              </a:rPr>
              <a:t>.</a:t>
            </a:r>
          </a:p>
          <a:p>
            <a:pPr marL="0" indent="0">
              <a:buFontTx/>
              <a:buNone/>
              <a:defRPr/>
            </a:pPr>
            <a:r>
              <a:rPr lang="en-US" sz="3700" i="1" dirty="0"/>
              <a:t>5. And if the fight should be at sea I have kinds of many </a:t>
            </a:r>
            <a:r>
              <a:rPr lang="en-US" sz="3700" i="1" dirty="0" err="1"/>
              <a:t>machinesmost</a:t>
            </a:r>
            <a:r>
              <a:rPr lang="en-US" sz="3700" i="1" dirty="0"/>
              <a:t> efficient for offense and defense; and vessels which will resist the attack of the largest guns and powder and fumes.</a:t>
            </a:r>
            <a:endParaRPr lang="en-GB" sz="3700" dirty="0"/>
          </a:p>
          <a:p>
            <a:pPr marL="0" indent="0">
              <a:buFontTx/>
              <a:buNone/>
              <a:defRPr/>
            </a:pPr>
            <a:r>
              <a:rPr lang="en-US" sz="3700" i="1" dirty="0"/>
              <a:t>6. I have means by secret and tortuous mines and ways, made without noise, to reach a designated spot, even if it were needed to pass under a trench or a river.</a:t>
            </a:r>
            <a:endParaRPr lang="en-GB" sz="3700" dirty="0"/>
          </a:p>
          <a:p>
            <a:pPr marL="0" indent="0">
              <a:buFontTx/>
              <a:buNone/>
              <a:defRPr/>
            </a:pPr>
            <a:r>
              <a:rPr lang="en-US" sz="3700" i="1" dirty="0"/>
              <a:t>7.  I will make covered chariots, safe and </a:t>
            </a:r>
            <a:r>
              <a:rPr lang="en-US" sz="3700" i="1" dirty="0" err="1"/>
              <a:t>unattackable</a:t>
            </a:r>
            <a:r>
              <a:rPr lang="en-US" sz="3700" i="1" dirty="0"/>
              <a:t>, which, entering among the enemy with their artillery, there is no body of men so great but they would break them. And behind these, infantry could follow quite unhurt and without any hindrance.</a:t>
            </a:r>
            <a:endParaRPr lang="en-GB" sz="3700" dirty="0"/>
          </a:p>
          <a:p>
            <a:pPr marL="0" indent="0">
              <a:buFontTx/>
              <a:buNone/>
              <a:defRPr/>
            </a:pPr>
            <a:r>
              <a:rPr lang="en-US" sz="3700" i="1" dirty="0"/>
              <a:t>8. In case of need I will make big guns, mortars, and light ordnance of fine and useful forms, out of the common type.</a:t>
            </a:r>
            <a:endParaRPr lang="en-GB" sz="3700" dirty="0"/>
          </a:p>
          <a:p>
            <a:pPr marL="0" indent="0">
              <a:buFontTx/>
              <a:buNone/>
              <a:defRPr/>
            </a:pPr>
            <a:r>
              <a:rPr lang="en-US" sz="3700" i="1" dirty="0"/>
              <a:t>9. Where the operation of bombardment might fail, I would contrive catapults, </a:t>
            </a:r>
            <a:r>
              <a:rPr lang="en-US" sz="3700" i="1" dirty="0" err="1"/>
              <a:t>mangonels</a:t>
            </a:r>
            <a:r>
              <a:rPr lang="en-US" sz="3700" i="1" dirty="0"/>
              <a:t>, </a:t>
            </a:r>
            <a:r>
              <a:rPr lang="en-US" sz="3700" i="1" dirty="0" err="1"/>
              <a:t>trabocchi</a:t>
            </a:r>
            <a:r>
              <a:rPr lang="en-US" sz="3700" i="1" dirty="0"/>
              <a:t>, and other machines of </a:t>
            </a:r>
            <a:r>
              <a:rPr lang="en-US" sz="3700" i="1" dirty="0" err="1"/>
              <a:t>marvellous</a:t>
            </a:r>
            <a:r>
              <a:rPr lang="en-US" sz="3700" i="1" dirty="0"/>
              <a:t> efficacy and not in common use. And in short, according to the variety of cases, I can contrive various and endless means of offense and defense.</a:t>
            </a:r>
            <a:endParaRPr lang="en-GB" sz="3700" dirty="0"/>
          </a:p>
          <a:p>
            <a:pPr marL="0" indent="0">
              <a:buFontTx/>
              <a:buNone/>
              <a:defRPr/>
            </a:pPr>
            <a:r>
              <a:rPr lang="en-US" sz="3700" i="1" dirty="0"/>
              <a:t>10. In times of peace I believe I can give perfect satisfaction and to the equal of any other in architecture and the composition of buildings public and private; and in guiding water from one place to another.</a:t>
            </a:r>
            <a:endParaRPr lang="en-GB" sz="3700" dirty="0"/>
          </a:p>
          <a:p>
            <a:pPr marL="0" indent="0">
              <a:buFontTx/>
              <a:buNone/>
              <a:defRPr/>
            </a:pPr>
            <a:r>
              <a:rPr lang="en-US" sz="3700" i="1" dirty="0"/>
              <a:t>11. I can carry out sculpture in marble, bronze, or clay, and also I can do in painting whatever may be done, as well as any other, be he who he may.</a:t>
            </a:r>
            <a:endParaRPr lang="en-GB" sz="3700" dirty="0"/>
          </a:p>
          <a:p>
            <a:pPr marL="0" indent="0">
              <a:buFontTx/>
              <a:buNone/>
              <a:defRPr/>
            </a:pPr>
            <a:r>
              <a:rPr lang="en-US" sz="3700" i="1" dirty="0"/>
              <a:t>Again, the bronze horse may be taken in hand, which is to be to the immortal glory and eternal honor of the prince your father of happy memory, and of the illustrious house of Sforza.</a:t>
            </a:r>
            <a:endParaRPr lang="en-GB" sz="3700" dirty="0"/>
          </a:p>
          <a:p>
            <a:pPr marL="0" indent="0">
              <a:buFontTx/>
              <a:buNone/>
              <a:defRPr/>
            </a:pPr>
            <a:r>
              <a:rPr lang="en-US" sz="3700" i="1" dirty="0"/>
              <a:t>And if any of the above-named things seem to anyone to be impossible or not feasible, I am most ready to make the experiment in your park, or in whatever place may please your Excellency – to whom I comment myself with the utmost humility, etc.”</a:t>
            </a:r>
            <a:endParaRPr lang="en-GB" sz="3700" dirty="0"/>
          </a:p>
          <a:p>
            <a:pPr marL="0" indent="0">
              <a:buFontTx/>
              <a:buNone/>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a:ea typeface="ＭＳ Ｐゴシック" panose="020B0600070205080204" pitchFamily="34" charset="-128"/>
              </a:rPr>
              <a:t>How to grab an employer’s attention in 30 seconds</a:t>
            </a:r>
            <a:endParaRPr lang="en-GB" dirty="0"/>
          </a:p>
        </p:txBody>
      </p:sp>
      <p:pic>
        <p:nvPicPr>
          <p:cNvPr id="4" name="Content Placeholder 3" descr="sleeping office worke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2381250" y="2243931"/>
            <a:ext cx="4381500" cy="2628900"/>
          </a:xfrm>
        </p:spPr>
      </p:pic>
    </p:spTree>
    <p:extLst>
      <p:ext uri="{BB962C8B-B14F-4D97-AF65-F5344CB8AC3E}">
        <p14:creationId xmlns:p14="http://schemas.microsoft.com/office/powerpoint/2010/main" val="4135052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8.8 seconds to avoid this happening to your cv</a:t>
            </a:r>
            <a:endParaRPr lang="en-GB" dirty="0"/>
          </a:p>
        </p:txBody>
      </p:sp>
      <p:pic>
        <p:nvPicPr>
          <p:cNvPr id="4" name="Content Placeholder 3" descr="http://i.telegraph.co.uk/multimedia/archive/01831/cv_1831629c.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4857" y="1713381"/>
            <a:ext cx="5914285" cy="3690000"/>
          </a:xfrm>
          <a:prstGeom prst="rect">
            <a:avLst/>
          </a:prstGeom>
          <a:noFill/>
          <a:ln>
            <a:noFill/>
          </a:ln>
        </p:spPr>
      </p:pic>
    </p:spTree>
    <p:extLst>
      <p:ext uri="{BB962C8B-B14F-4D97-AF65-F5344CB8AC3E}">
        <p14:creationId xmlns:p14="http://schemas.microsoft.com/office/powerpoint/2010/main" val="117163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principles</a:t>
            </a:r>
            <a:endParaRPr lang="en-GB" dirty="0"/>
          </a:p>
        </p:txBody>
      </p:sp>
      <p:sp>
        <p:nvSpPr>
          <p:cNvPr id="3" name="Content Placeholder 2"/>
          <p:cNvSpPr>
            <a:spLocks noGrp="1"/>
          </p:cNvSpPr>
          <p:nvPr>
            <p:ph idx="1"/>
          </p:nvPr>
        </p:nvSpPr>
        <p:spPr/>
        <p:txBody>
          <a:bodyPr>
            <a:normAutofit lnSpcReduction="10000"/>
          </a:bodyPr>
          <a:lstStyle/>
          <a:p>
            <a:r>
              <a:rPr lang="en-GB" dirty="0" smtClean="0"/>
              <a:t>The more work you put in the better the chance of success</a:t>
            </a:r>
          </a:p>
          <a:p>
            <a:r>
              <a:rPr lang="en-GB" dirty="0" smtClean="0"/>
              <a:t>A skilled employer can tell who has put the effort in</a:t>
            </a:r>
          </a:p>
          <a:p>
            <a:r>
              <a:rPr lang="en-GB" dirty="0" smtClean="0"/>
              <a:t>Like an assignment – you get a 1</a:t>
            </a:r>
            <a:r>
              <a:rPr lang="en-GB" baseline="30000" dirty="0" smtClean="0"/>
              <a:t>st</a:t>
            </a:r>
            <a:r>
              <a:rPr lang="en-GB" dirty="0" smtClean="0"/>
              <a:t> or 2:1 if you address the criteria</a:t>
            </a:r>
          </a:p>
          <a:p>
            <a:r>
              <a:rPr lang="en-GB" dirty="0" smtClean="0"/>
              <a:t>So, think, plan, then write and adapt for each job</a:t>
            </a:r>
          </a:p>
          <a:p>
            <a:endParaRPr lang="en-GB" dirty="0"/>
          </a:p>
        </p:txBody>
      </p:sp>
    </p:spTree>
    <p:extLst>
      <p:ext uri="{BB962C8B-B14F-4D97-AF65-F5344CB8AC3E}">
        <p14:creationId xmlns:p14="http://schemas.microsoft.com/office/powerpoint/2010/main" val="1367901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Chronological</a:t>
            </a:r>
          </a:p>
          <a:p>
            <a:r>
              <a:rPr lang="en-GB" dirty="0" smtClean="0"/>
              <a:t>Skills based</a:t>
            </a:r>
          </a:p>
          <a:p>
            <a:r>
              <a:rPr lang="en-GB" dirty="0" smtClean="0"/>
              <a:t>Academic</a:t>
            </a:r>
          </a:p>
          <a:p>
            <a:r>
              <a:rPr lang="en-GB" dirty="0" smtClean="0"/>
              <a:t>Resume</a:t>
            </a:r>
            <a:endParaRPr lang="en-GB" dirty="0"/>
          </a:p>
        </p:txBody>
      </p:sp>
    </p:spTree>
    <p:extLst>
      <p:ext uri="{BB962C8B-B14F-4D97-AF65-F5344CB8AC3E}">
        <p14:creationId xmlns:p14="http://schemas.microsoft.com/office/powerpoint/2010/main" val="40891530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r>
              <a:rPr lang="en-GB" dirty="0" smtClean="0"/>
              <a:t>Personal details</a:t>
            </a:r>
          </a:p>
          <a:p>
            <a:r>
              <a:rPr lang="en-GB" dirty="0" smtClean="0"/>
              <a:t>Personal statement</a:t>
            </a:r>
          </a:p>
          <a:p>
            <a:r>
              <a:rPr lang="en-GB" dirty="0" smtClean="0"/>
              <a:t>Education</a:t>
            </a:r>
          </a:p>
          <a:p>
            <a:r>
              <a:rPr lang="en-GB" dirty="0" smtClean="0"/>
              <a:t>Work/voluntary experience</a:t>
            </a:r>
          </a:p>
          <a:p>
            <a:r>
              <a:rPr lang="en-GB" dirty="0" smtClean="0"/>
              <a:t>Skills</a:t>
            </a:r>
          </a:p>
          <a:p>
            <a:r>
              <a:rPr lang="en-GB" dirty="0"/>
              <a:t>R</a:t>
            </a:r>
            <a:r>
              <a:rPr lang="en-GB" dirty="0" smtClean="0"/>
              <a:t>eferees</a:t>
            </a:r>
            <a:endParaRPr lang="en-GB" dirty="0"/>
          </a:p>
        </p:txBody>
      </p:sp>
    </p:spTree>
    <p:extLst>
      <p:ext uri="{BB962C8B-B14F-4D97-AF65-F5344CB8AC3E}">
        <p14:creationId xmlns:p14="http://schemas.microsoft.com/office/powerpoint/2010/main" val="227914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Work experience</a:t>
            </a:r>
          </a:p>
          <a:p>
            <a:r>
              <a:rPr lang="en-GB" dirty="0" smtClean="0"/>
              <a:t>Leisure activities</a:t>
            </a:r>
          </a:p>
          <a:p>
            <a:r>
              <a:rPr lang="en-GB" dirty="0" smtClean="0"/>
              <a:t>Hobbies Interests</a:t>
            </a:r>
          </a:p>
          <a:p>
            <a:r>
              <a:rPr lang="en-GB" dirty="0" smtClean="0"/>
              <a:t>Home life</a:t>
            </a:r>
          </a:p>
          <a:p>
            <a:r>
              <a:rPr lang="en-GB" dirty="0" smtClean="0"/>
              <a:t>Academic life</a:t>
            </a:r>
          </a:p>
          <a:p>
            <a:r>
              <a:rPr lang="en-GB" dirty="0" smtClean="0"/>
              <a:t>Voluntary work</a:t>
            </a:r>
          </a:p>
          <a:p>
            <a:r>
              <a:rPr lang="en-GB" dirty="0" smtClean="0"/>
              <a:t>Committee/club/society work</a:t>
            </a:r>
          </a:p>
          <a:p>
            <a:r>
              <a:rPr lang="en-GB" dirty="0" smtClean="0"/>
              <a:t>Representative work</a:t>
            </a:r>
            <a:endParaRPr lang="en-GB" dirty="0"/>
          </a:p>
        </p:txBody>
      </p:sp>
    </p:spTree>
    <p:extLst>
      <p:ext uri="{BB962C8B-B14F-4D97-AF65-F5344CB8AC3E}">
        <p14:creationId xmlns:p14="http://schemas.microsoft.com/office/powerpoint/2010/main" val="2804216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Leave Out?</a:t>
            </a:r>
            <a:endParaRPr lang="en-GB" dirty="0"/>
          </a:p>
        </p:txBody>
      </p:sp>
      <p:sp>
        <p:nvSpPr>
          <p:cNvPr id="3" name="Content Placeholder 2"/>
          <p:cNvSpPr>
            <a:spLocks noGrp="1"/>
          </p:cNvSpPr>
          <p:nvPr>
            <p:ph idx="1"/>
          </p:nvPr>
        </p:nvSpPr>
        <p:spPr>
          <a:xfrm>
            <a:off x="457200" y="1417638"/>
            <a:ext cx="8229600" cy="4099595"/>
          </a:xfrm>
        </p:spPr>
        <p:txBody>
          <a:bodyPr>
            <a:normAutofit fontScale="77500" lnSpcReduction="20000"/>
          </a:bodyPr>
          <a:lstStyle/>
          <a:p>
            <a:r>
              <a:rPr lang="en-GB" dirty="0" smtClean="0"/>
              <a:t>Date of Birth/Age</a:t>
            </a:r>
          </a:p>
          <a:p>
            <a:r>
              <a:rPr lang="en-GB" dirty="0" smtClean="0"/>
              <a:t>Martial Status</a:t>
            </a:r>
          </a:p>
          <a:p>
            <a:r>
              <a:rPr lang="en-GB" dirty="0" smtClean="0"/>
              <a:t>Gender - exception</a:t>
            </a:r>
          </a:p>
          <a:p>
            <a:r>
              <a:rPr lang="en-GB" dirty="0" smtClean="0"/>
              <a:t>Dependants</a:t>
            </a:r>
          </a:p>
          <a:p>
            <a:r>
              <a:rPr lang="en-GB" dirty="0" smtClean="0"/>
              <a:t>Sexual Orientation</a:t>
            </a:r>
          </a:p>
          <a:p>
            <a:r>
              <a:rPr lang="en-GB" dirty="0" smtClean="0"/>
              <a:t>Reason for Leaving</a:t>
            </a:r>
          </a:p>
          <a:p>
            <a:r>
              <a:rPr lang="en-GB" dirty="0" smtClean="0"/>
              <a:t>General health/Disability</a:t>
            </a:r>
          </a:p>
          <a:p>
            <a:r>
              <a:rPr lang="en-GB" dirty="0" smtClean="0"/>
              <a:t>Previous Salary</a:t>
            </a:r>
          </a:p>
          <a:p>
            <a:r>
              <a:rPr lang="en-GB" dirty="0" err="1" smtClean="0"/>
              <a:t>NINo</a:t>
            </a:r>
            <a:endParaRPr lang="en-GB" dirty="0" smtClean="0"/>
          </a:p>
          <a:p>
            <a:r>
              <a:rPr lang="en-GB" dirty="0" smtClean="0"/>
              <a:t>Political or Religious Affiliation</a:t>
            </a:r>
          </a:p>
          <a:p>
            <a:endParaRPr lang="en-GB" dirty="0" smtClean="0"/>
          </a:p>
          <a:p>
            <a:endParaRPr lang="en-GB" dirty="0" smtClean="0"/>
          </a:p>
          <a:p>
            <a:endParaRPr lang="en-GB" dirty="0"/>
          </a:p>
        </p:txBody>
      </p:sp>
    </p:spTree>
    <p:extLst>
      <p:ext uri="{BB962C8B-B14F-4D97-AF65-F5344CB8AC3E}">
        <p14:creationId xmlns:p14="http://schemas.microsoft.com/office/powerpoint/2010/main" val="1468547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ea typeface="ＭＳ Ｐゴシック" panose="020B0600070205080204" pitchFamily="34" charset="-128"/>
              </a:rPr>
              <a:t>Rules</a:t>
            </a:r>
            <a:endParaRPr lang="en-GB" dirty="0"/>
          </a:p>
        </p:txBody>
      </p:sp>
      <p:sp>
        <p:nvSpPr>
          <p:cNvPr id="3" name="Content Placeholder 2"/>
          <p:cNvSpPr>
            <a:spLocks noGrp="1"/>
          </p:cNvSpPr>
          <p:nvPr>
            <p:ph idx="1"/>
          </p:nvPr>
        </p:nvSpPr>
        <p:spPr/>
        <p:txBody>
          <a:bodyPr>
            <a:normAutofit/>
          </a:bodyPr>
          <a:lstStyle/>
          <a:p>
            <a:r>
              <a:rPr lang="en-GB" altLang="en-US" dirty="0">
                <a:ea typeface="ＭＳ Ｐゴシック" panose="020B0600070205080204" pitchFamily="34" charset="-128"/>
              </a:rPr>
              <a:t>Keep it simple, brief, </a:t>
            </a:r>
            <a:r>
              <a:rPr lang="en-GB" altLang="en-US" dirty="0" smtClean="0">
                <a:ea typeface="ＭＳ Ｐゴシック" panose="020B0600070205080204" pitchFamily="34" charset="-128"/>
              </a:rPr>
              <a:t>uncluttered</a:t>
            </a:r>
          </a:p>
          <a:p>
            <a:r>
              <a:rPr lang="en-GB" altLang="en-US" dirty="0">
                <a:ea typeface="ＭＳ Ｐゴシック" panose="020B0600070205080204" pitchFamily="34" charset="-128"/>
              </a:rPr>
              <a:t>Tailored to the </a:t>
            </a:r>
            <a:r>
              <a:rPr lang="en-GB" altLang="en-US" dirty="0" smtClean="0">
                <a:ea typeface="ＭＳ Ｐゴシック" panose="020B0600070205080204" pitchFamily="34" charset="-128"/>
              </a:rPr>
              <a:t>job</a:t>
            </a:r>
          </a:p>
          <a:p>
            <a:r>
              <a:rPr lang="en-GB" altLang="en-US" dirty="0">
                <a:ea typeface="ＭＳ Ｐゴシック" panose="020B0600070205080204" pitchFamily="34" charset="-128"/>
              </a:rPr>
              <a:t>No spelling or grammar </a:t>
            </a:r>
            <a:r>
              <a:rPr lang="en-GB" altLang="en-US" dirty="0" smtClean="0">
                <a:ea typeface="ＭＳ Ｐゴシック" panose="020B0600070205080204" pitchFamily="34" charset="-128"/>
              </a:rPr>
              <a:t>mistakes</a:t>
            </a:r>
            <a:endParaRPr lang="en-GB" altLang="en-US" dirty="0">
              <a:ea typeface="ＭＳ Ｐゴシック" panose="020B0600070205080204" pitchFamily="34" charset="-128"/>
            </a:endParaRPr>
          </a:p>
          <a:p>
            <a:r>
              <a:rPr lang="en-GB" altLang="en-US" dirty="0" smtClean="0">
                <a:ea typeface="ＭＳ Ｐゴシック" panose="020B0600070205080204" pitchFamily="34" charset="-128"/>
              </a:rPr>
              <a:t>Either </a:t>
            </a:r>
            <a:r>
              <a:rPr lang="en-GB" altLang="en-US" dirty="0">
                <a:ea typeface="ＭＳ Ｐゴシック" panose="020B0600070205080204" pitchFamily="34" charset="-128"/>
              </a:rPr>
              <a:t>1 or 2 full </a:t>
            </a:r>
            <a:r>
              <a:rPr lang="en-GB" altLang="en-US" dirty="0" smtClean="0">
                <a:ea typeface="ＭＳ Ｐゴシック" panose="020B0600070205080204" pitchFamily="34" charset="-128"/>
              </a:rPr>
              <a:t>sides of A4</a:t>
            </a:r>
            <a:endParaRPr lang="en-GB" altLang="en-US" dirty="0">
              <a:ea typeface="ＭＳ Ｐゴシック" panose="020B0600070205080204" pitchFamily="34" charset="-128"/>
            </a:endParaRPr>
          </a:p>
          <a:p>
            <a:r>
              <a:rPr lang="en-GB" altLang="en-US" dirty="0">
                <a:ea typeface="ＭＳ Ｐゴシック" panose="020B0600070205080204" pitchFamily="34" charset="-128"/>
              </a:rPr>
              <a:t>High quality </a:t>
            </a:r>
            <a:r>
              <a:rPr lang="en-GB" altLang="en-US" dirty="0" smtClean="0">
                <a:ea typeface="ＭＳ Ｐゴシック" panose="020B0600070205080204" pitchFamily="34" charset="-128"/>
              </a:rPr>
              <a:t>paper or perfect layout online</a:t>
            </a:r>
            <a:endParaRPr lang="en-GB" altLang="en-US" dirty="0">
              <a:ea typeface="ＭＳ Ｐゴシック" panose="020B0600070205080204" pitchFamily="34" charset="-128"/>
            </a:endParaRPr>
          </a:p>
          <a:p>
            <a:r>
              <a:rPr lang="en-GB" altLang="en-US" dirty="0" smtClean="0">
                <a:ea typeface="ＭＳ Ｐゴシック" panose="020B0600070205080204" pitchFamily="34" charset="-128"/>
              </a:rPr>
              <a:t>No </a:t>
            </a:r>
            <a:r>
              <a:rPr lang="en-GB" altLang="en-US" dirty="0">
                <a:ea typeface="ＭＳ Ｐゴシック" panose="020B0600070205080204" pitchFamily="34" charset="-128"/>
              </a:rPr>
              <a:t>jargon</a:t>
            </a:r>
          </a:p>
          <a:p>
            <a:endParaRPr lang="en-GB" dirty="0"/>
          </a:p>
        </p:txBody>
      </p:sp>
    </p:spTree>
    <p:extLst>
      <p:ext uri="{BB962C8B-B14F-4D97-AF65-F5344CB8AC3E}">
        <p14:creationId xmlns:p14="http://schemas.microsoft.com/office/powerpoint/2010/main" val="2459616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Language and Font</a:t>
            </a:r>
            <a:endParaRPr lang="en-GB" dirty="0"/>
          </a:p>
        </p:txBody>
      </p:sp>
      <p:sp>
        <p:nvSpPr>
          <p:cNvPr id="3" name="Content Placeholder 2"/>
          <p:cNvSpPr>
            <a:spLocks noGrp="1"/>
          </p:cNvSpPr>
          <p:nvPr>
            <p:ph idx="1"/>
          </p:nvPr>
        </p:nvSpPr>
        <p:spPr/>
        <p:txBody>
          <a:bodyPr/>
          <a:lstStyle/>
          <a:p>
            <a:r>
              <a:rPr lang="en-GB" altLang="en-US" dirty="0">
                <a:ea typeface="ＭＳ Ｐゴシック" panose="020B0600070205080204" pitchFamily="34" charset="-128"/>
              </a:rPr>
              <a:t>Font – clear font, no smaller than 10</a:t>
            </a:r>
          </a:p>
          <a:p>
            <a:r>
              <a:rPr lang="en-GB" altLang="en-US" dirty="0" smtClean="0">
                <a:ea typeface="ＭＳ Ｐゴシック" panose="020B0600070205080204" pitchFamily="34" charset="-128"/>
              </a:rPr>
              <a:t>Active </a:t>
            </a:r>
            <a:r>
              <a:rPr lang="en-GB" altLang="en-US" dirty="0">
                <a:ea typeface="ＭＳ Ｐゴシック" panose="020B0600070205080204" pitchFamily="34" charset="-128"/>
              </a:rPr>
              <a:t>words</a:t>
            </a:r>
          </a:p>
          <a:p>
            <a:r>
              <a:rPr lang="en-GB" altLang="en-US" dirty="0" smtClean="0">
                <a:ea typeface="ＭＳ Ｐゴシック" panose="020B0600070205080204" pitchFamily="34" charset="-128"/>
              </a:rPr>
              <a:t>Using </a:t>
            </a:r>
            <a:r>
              <a:rPr lang="en-GB" altLang="en-US" dirty="0">
                <a:ea typeface="ＭＳ Ｐゴシック" panose="020B0600070205080204" pitchFamily="34" charset="-128"/>
              </a:rPr>
              <a:t>the 3</a:t>
            </a:r>
            <a:r>
              <a:rPr lang="en-GB" altLang="en-US" baseline="30000" dirty="0">
                <a:ea typeface="ＭＳ Ｐゴシック" panose="020B0600070205080204" pitchFamily="34" charset="-128"/>
              </a:rPr>
              <a:t>rd</a:t>
            </a:r>
            <a:r>
              <a:rPr lang="en-GB" altLang="en-US" dirty="0">
                <a:ea typeface="ＭＳ Ｐゴシック" panose="020B0600070205080204" pitchFamily="34" charset="-128"/>
              </a:rPr>
              <a:t> person can help the flow, don’t use ‘I’ every sentence</a:t>
            </a:r>
          </a:p>
          <a:p>
            <a:endParaRPr lang="en-GB" dirty="0"/>
          </a:p>
        </p:txBody>
      </p:sp>
    </p:spTree>
    <p:extLst>
      <p:ext uri="{BB962C8B-B14F-4D97-AF65-F5344CB8AC3E}">
        <p14:creationId xmlns:p14="http://schemas.microsoft.com/office/powerpoint/2010/main" val="27725496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161619"/>
            <a:ext cx="2552700" cy="17907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610" y="361519"/>
            <a:ext cx="2857500" cy="16002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65577" y="245831"/>
            <a:ext cx="3314700" cy="138112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0004" y="3861048"/>
            <a:ext cx="2399788" cy="132397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99426" y="2998092"/>
            <a:ext cx="2705100" cy="1685925"/>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69198" y="2724007"/>
            <a:ext cx="2396357" cy="2481873"/>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32601" y="4120935"/>
            <a:ext cx="2619375" cy="1515593"/>
          </a:xfrm>
          <a:prstGeom prst="rect">
            <a:avLst/>
          </a:prstGeom>
        </p:spPr>
      </p:pic>
      <p:pic>
        <p:nvPicPr>
          <p:cNvPr id="11" name="Picture 1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6601" y="2036731"/>
            <a:ext cx="2514600" cy="1819275"/>
          </a:xfrm>
          <a:prstGeom prst="rect">
            <a:avLst/>
          </a:prstGeom>
        </p:spPr>
      </p:pic>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993361" y="90056"/>
            <a:ext cx="2143125" cy="2143125"/>
          </a:xfrm>
          <a:prstGeom prst="rect">
            <a:avLst/>
          </a:prstGeom>
        </p:spPr>
      </p:pic>
      <p:pic>
        <p:nvPicPr>
          <p:cNvPr id="13" name="Picture 1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86393" y="4955544"/>
            <a:ext cx="2466975" cy="1847850"/>
          </a:xfrm>
          <a:prstGeom prst="rect">
            <a:avLst/>
          </a:prstGeom>
        </p:spPr>
      </p:pic>
      <p:pic>
        <p:nvPicPr>
          <p:cNvPr id="14" name="Picture 13"/>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425060" y="5185023"/>
            <a:ext cx="1847850" cy="1650903"/>
          </a:xfrm>
          <a:prstGeom prst="rect">
            <a:avLst/>
          </a:prstGeom>
        </p:spPr>
      </p:pic>
      <p:pic>
        <p:nvPicPr>
          <p:cNvPr id="15" name="Picture 14"/>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981700" y="5368388"/>
            <a:ext cx="2828925" cy="1489611"/>
          </a:xfrm>
          <a:prstGeom prst="rect">
            <a:avLst/>
          </a:prstGeom>
        </p:spPr>
      </p:pic>
      <p:sp>
        <p:nvSpPr>
          <p:cNvPr id="16" name="AutoShape 2" descr="Image result for images of people"/>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Content Placeholder 3" descr="C:\Users\Bill\Pictures\Val Oz 2015\2015-08-31\DSCF1368.JPG"/>
          <p:cNvPicPr>
            <a:picLocks/>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204419" y="1968501"/>
            <a:ext cx="2043941" cy="1831200"/>
          </a:xfrm>
          <a:prstGeom prst="rect">
            <a:avLst/>
          </a:prstGeom>
          <a:noFill/>
          <a:ln>
            <a:noFill/>
          </a:ln>
        </p:spPr>
      </p:pic>
    </p:spTree>
    <p:extLst>
      <p:ext uri="{BB962C8B-B14F-4D97-AF65-F5344CB8AC3E}">
        <p14:creationId xmlns:p14="http://schemas.microsoft.com/office/powerpoint/2010/main" val="3940818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Statements</a:t>
            </a:r>
            <a:endParaRPr lang="en-GB" dirty="0"/>
          </a:p>
        </p:txBody>
      </p:sp>
      <p:sp>
        <p:nvSpPr>
          <p:cNvPr id="3" name="Content Placeholder 2"/>
          <p:cNvSpPr>
            <a:spLocks noGrp="1"/>
          </p:cNvSpPr>
          <p:nvPr>
            <p:ph idx="1"/>
          </p:nvPr>
        </p:nvSpPr>
        <p:spPr/>
        <p:txBody>
          <a:bodyPr/>
          <a:lstStyle/>
          <a:p>
            <a:r>
              <a:rPr lang="en-GB" dirty="0" smtClean="0"/>
              <a:t>1 to 3 concise sentences</a:t>
            </a:r>
          </a:p>
          <a:p>
            <a:r>
              <a:rPr lang="en-GB" dirty="0" smtClean="0"/>
              <a:t>A bold statement outlining your purpose including characteristics, skills, experience &amp; interest in sector</a:t>
            </a:r>
          </a:p>
          <a:p>
            <a:endParaRPr lang="en-GB" dirty="0"/>
          </a:p>
        </p:txBody>
      </p:sp>
    </p:spTree>
    <p:extLst>
      <p:ext uri="{BB962C8B-B14F-4D97-AF65-F5344CB8AC3E}">
        <p14:creationId xmlns:p14="http://schemas.microsoft.com/office/powerpoint/2010/main" val="1312508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018"/>
          </a:xfrm>
        </p:spPr>
        <p:txBody>
          <a:bodyPr>
            <a:normAutofit fontScale="90000"/>
          </a:bodyPr>
          <a:lstStyle/>
          <a:p>
            <a:endParaRPr lang="en-GB" dirty="0"/>
          </a:p>
        </p:txBody>
      </p:sp>
      <p:sp>
        <p:nvSpPr>
          <p:cNvPr id="3" name="Content Placeholder 2"/>
          <p:cNvSpPr>
            <a:spLocks noGrp="1"/>
          </p:cNvSpPr>
          <p:nvPr>
            <p:ph idx="1"/>
          </p:nvPr>
        </p:nvSpPr>
        <p:spPr>
          <a:xfrm>
            <a:off x="457200" y="620688"/>
            <a:ext cx="8229600" cy="4896545"/>
          </a:xfrm>
        </p:spPr>
        <p:txBody>
          <a:bodyPr/>
          <a:lstStyle/>
          <a:p>
            <a:r>
              <a:rPr lang="en-GB" dirty="0" smtClean="0"/>
              <a:t>I am an ambitious and personable individual with experience in customer service and administration. Soon to graduate, I am seeking a role to build on my classical studies.</a:t>
            </a:r>
          </a:p>
          <a:p>
            <a:pPr marL="0" indent="0">
              <a:buNone/>
            </a:pPr>
            <a:endParaRPr lang="en-GB" dirty="0" smtClean="0"/>
          </a:p>
          <a:p>
            <a:r>
              <a:rPr lang="en-GB" dirty="0" smtClean="0"/>
              <a:t>IT graduate with project-management, customer service and interpersonal skills.</a:t>
            </a:r>
          </a:p>
          <a:p>
            <a:endParaRPr lang="en-GB" dirty="0"/>
          </a:p>
        </p:txBody>
      </p:sp>
    </p:spTree>
    <p:extLst>
      <p:ext uri="{BB962C8B-B14F-4D97-AF65-F5344CB8AC3E}">
        <p14:creationId xmlns:p14="http://schemas.microsoft.com/office/powerpoint/2010/main" val="318992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Bilingual graduate, who is hardworking, self-motivated and responsible with an outgoing personality. Enjoys meeting new challenges and seeing them through to completion whilst remaining calm and good-humoured under pressure.</a:t>
            </a:r>
            <a:endParaRPr lang="en-GB" dirty="0"/>
          </a:p>
        </p:txBody>
      </p:sp>
    </p:spTree>
    <p:extLst>
      <p:ext uri="{BB962C8B-B14F-4D97-AF65-F5344CB8AC3E}">
        <p14:creationId xmlns:p14="http://schemas.microsoft.com/office/powerpoint/2010/main" val="22234723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00808"/>
            <a:ext cx="8229600" cy="2520280"/>
          </a:xfrm>
        </p:spPr>
        <p:txBody>
          <a:bodyPr/>
          <a:lstStyle/>
          <a:p>
            <a:r>
              <a:rPr lang="en-GB" dirty="0" smtClean="0"/>
              <a:t>Covering letters</a:t>
            </a:r>
            <a:endParaRPr lang="en-GB" dirty="0"/>
          </a:p>
        </p:txBody>
      </p:sp>
      <p:sp>
        <p:nvSpPr>
          <p:cNvPr id="3" name="Content Placeholder 2"/>
          <p:cNvSpPr>
            <a:spLocks noGrp="1"/>
          </p:cNvSpPr>
          <p:nvPr>
            <p:ph idx="1"/>
          </p:nvPr>
        </p:nvSpPr>
        <p:spPr/>
        <p:txBody>
          <a:bodyPr>
            <a:normAutofit/>
          </a:bodyPr>
          <a:lstStyle/>
          <a:p>
            <a:endParaRPr lang="en-GB" dirty="0"/>
          </a:p>
        </p:txBody>
      </p:sp>
    </p:spTree>
    <p:extLst>
      <p:ext uri="{BB962C8B-B14F-4D97-AF65-F5344CB8AC3E}">
        <p14:creationId xmlns:p14="http://schemas.microsoft.com/office/powerpoint/2010/main" val="31187233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marL="0" indent="0">
              <a:buNone/>
            </a:pPr>
            <a:r>
              <a:rPr lang="en-GB" dirty="0"/>
              <a:t>Deer Sir or Madman </a:t>
            </a:r>
          </a:p>
          <a:p>
            <a:pPr marL="0" indent="0">
              <a:buNone/>
            </a:pPr>
            <a:endParaRPr lang="en-GB" dirty="0"/>
          </a:p>
          <a:p>
            <a:pPr marL="0" indent="0">
              <a:buNone/>
            </a:pPr>
            <a:r>
              <a:rPr lang="en-GB" dirty="0"/>
              <a:t>I have wanted to join….(space for company name)….. to work as a …(space for job title)….from an early age as you are a big prestigious employer that lots of people want to work for and you offer high salaries. I would also like to work in another country and you are a global company.</a:t>
            </a:r>
          </a:p>
          <a:p>
            <a:pPr marL="0" indent="0">
              <a:buNone/>
            </a:pPr>
            <a:r>
              <a:rPr lang="en-GB" dirty="0"/>
              <a:t>Hope to hear from you shorty</a:t>
            </a:r>
          </a:p>
          <a:p>
            <a:pPr marL="0" indent="0">
              <a:buNone/>
            </a:pPr>
            <a:endParaRPr lang="en-GB" dirty="0"/>
          </a:p>
          <a:p>
            <a:pPr marL="0" indent="0">
              <a:buNone/>
            </a:pPr>
            <a:r>
              <a:rPr lang="en-GB" dirty="0"/>
              <a:t>Regards</a:t>
            </a:r>
          </a:p>
          <a:p>
            <a:pPr marL="0" indent="0">
              <a:buNone/>
            </a:pPr>
            <a:endParaRPr lang="en-GB" dirty="0"/>
          </a:p>
          <a:p>
            <a:pPr marL="0" indent="0">
              <a:buNone/>
            </a:pPr>
            <a:r>
              <a:rPr lang="en-GB" dirty="0"/>
              <a:t>Frank</a:t>
            </a:r>
          </a:p>
          <a:p>
            <a:endParaRPr lang="en-GB" dirty="0"/>
          </a:p>
        </p:txBody>
      </p:sp>
    </p:spTree>
    <p:extLst>
      <p:ext uri="{BB962C8B-B14F-4D97-AF65-F5344CB8AC3E}">
        <p14:creationId xmlns:p14="http://schemas.microsoft.com/office/powerpoint/2010/main" val="8108530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One side of A4</a:t>
            </a:r>
          </a:p>
        </p:txBody>
      </p:sp>
      <p:sp>
        <p:nvSpPr>
          <p:cNvPr id="3" name="Content Placeholder 2"/>
          <p:cNvSpPr>
            <a:spLocks noGrp="1"/>
          </p:cNvSpPr>
          <p:nvPr>
            <p:ph idx="1"/>
          </p:nvPr>
        </p:nvSpPr>
        <p:spPr/>
        <p:txBody>
          <a:bodyPr>
            <a:normAutofit fontScale="92500" lnSpcReduction="20000"/>
          </a:bodyPr>
          <a:lstStyle/>
          <a:p>
            <a:r>
              <a:rPr lang="en-GB" dirty="0"/>
              <a:t>The name and address of the person you are sending it to and your address</a:t>
            </a:r>
          </a:p>
          <a:p>
            <a:r>
              <a:rPr lang="en-GB" dirty="0"/>
              <a:t>Date </a:t>
            </a:r>
          </a:p>
          <a:p>
            <a:r>
              <a:rPr lang="en-GB" dirty="0"/>
              <a:t>Dear Mr/Mrs Jones</a:t>
            </a:r>
          </a:p>
          <a:p>
            <a:r>
              <a:rPr lang="en-GB" dirty="0"/>
              <a:t>4 or 5 paragraphs</a:t>
            </a:r>
          </a:p>
          <a:p>
            <a:r>
              <a:rPr lang="en-GB" dirty="0"/>
              <a:t>Yours sincerely/faithfully</a:t>
            </a:r>
          </a:p>
          <a:p>
            <a:r>
              <a:rPr lang="en-GB" dirty="0"/>
              <a:t>Signature</a:t>
            </a:r>
          </a:p>
          <a:p>
            <a:r>
              <a:rPr lang="en-GB" dirty="0"/>
              <a:t>Printed </a:t>
            </a:r>
            <a:r>
              <a:rPr lang="en-GB" dirty="0" smtClean="0"/>
              <a:t>name</a:t>
            </a:r>
          </a:p>
          <a:p>
            <a:endParaRPr lang="en-GB" dirty="0"/>
          </a:p>
        </p:txBody>
      </p:sp>
    </p:spTree>
    <p:extLst>
      <p:ext uri="{BB962C8B-B14F-4D97-AF65-F5344CB8AC3E}">
        <p14:creationId xmlns:p14="http://schemas.microsoft.com/office/powerpoint/2010/main" val="136991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Print on white paper (not lined or with punch holes</a:t>
            </a:r>
            <a:r>
              <a:rPr lang="en-GB" dirty="0" smtClean="0"/>
              <a:t>)</a:t>
            </a:r>
            <a:endParaRPr lang="en-GB" dirty="0"/>
          </a:p>
          <a:p>
            <a:r>
              <a:rPr lang="en-GB" dirty="0"/>
              <a:t>Sending by </a:t>
            </a:r>
            <a:r>
              <a:rPr lang="en-GB" dirty="0" smtClean="0"/>
              <a:t>email –</a:t>
            </a:r>
          </a:p>
          <a:p>
            <a:r>
              <a:rPr lang="en-GB" dirty="0" smtClean="0"/>
              <a:t>Main body of email</a:t>
            </a:r>
          </a:p>
          <a:p>
            <a:r>
              <a:rPr lang="en-GB" dirty="0" smtClean="0"/>
              <a:t>Plain font</a:t>
            </a:r>
          </a:p>
          <a:p>
            <a:r>
              <a:rPr lang="en-GB" dirty="0" smtClean="0"/>
              <a:t>Leave full line gap between paragraphs</a:t>
            </a:r>
          </a:p>
          <a:p>
            <a:r>
              <a:rPr lang="en-GB" dirty="0" smtClean="0"/>
              <a:t>Don’t write it all in upper case</a:t>
            </a:r>
          </a:p>
          <a:p>
            <a:endParaRPr lang="en-GB" dirty="0"/>
          </a:p>
          <a:p>
            <a:endParaRPr lang="en-GB" dirty="0"/>
          </a:p>
        </p:txBody>
      </p:sp>
    </p:spTree>
    <p:extLst>
      <p:ext uri="{BB962C8B-B14F-4D97-AF65-F5344CB8AC3E}">
        <p14:creationId xmlns:p14="http://schemas.microsoft.com/office/powerpoint/2010/main" val="3045206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Paragraph</a:t>
            </a:r>
            <a:endParaRPr lang="en-GB" dirty="0"/>
          </a:p>
        </p:txBody>
      </p:sp>
      <p:sp>
        <p:nvSpPr>
          <p:cNvPr id="3" name="Content Placeholder 2"/>
          <p:cNvSpPr>
            <a:spLocks noGrp="1"/>
          </p:cNvSpPr>
          <p:nvPr>
            <p:ph idx="1"/>
          </p:nvPr>
        </p:nvSpPr>
        <p:spPr/>
        <p:txBody>
          <a:bodyPr/>
          <a:lstStyle/>
          <a:p>
            <a:r>
              <a:rPr lang="en-GB" dirty="0" smtClean="0"/>
              <a:t>Why you are writing the letter</a:t>
            </a:r>
          </a:p>
          <a:p>
            <a:r>
              <a:rPr lang="en-GB" dirty="0" smtClean="0"/>
              <a:t>What you are interested in doing</a:t>
            </a:r>
          </a:p>
          <a:p>
            <a:r>
              <a:rPr lang="en-GB" dirty="0" smtClean="0"/>
              <a:t>When you can start and end the placement</a:t>
            </a:r>
            <a:endParaRPr lang="en-GB" dirty="0"/>
          </a:p>
        </p:txBody>
      </p:sp>
    </p:spTree>
    <p:extLst>
      <p:ext uri="{BB962C8B-B14F-4D97-AF65-F5344CB8AC3E}">
        <p14:creationId xmlns:p14="http://schemas.microsoft.com/office/powerpoint/2010/main" val="175349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paragraph</a:t>
            </a:r>
            <a:endParaRPr lang="en-GB" dirty="0"/>
          </a:p>
        </p:txBody>
      </p:sp>
      <p:sp>
        <p:nvSpPr>
          <p:cNvPr id="3" name="Content Placeholder 2"/>
          <p:cNvSpPr>
            <a:spLocks noGrp="1"/>
          </p:cNvSpPr>
          <p:nvPr>
            <p:ph idx="1"/>
          </p:nvPr>
        </p:nvSpPr>
        <p:spPr/>
        <p:txBody>
          <a:bodyPr/>
          <a:lstStyle/>
          <a:p>
            <a:r>
              <a:rPr lang="en-GB" dirty="0" smtClean="0"/>
              <a:t>Why you are attracted to the type of work</a:t>
            </a:r>
          </a:p>
          <a:p>
            <a:r>
              <a:rPr lang="en-GB" dirty="0" smtClean="0"/>
              <a:t>Why you are interested in the company</a:t>
            </a:r>
          </a:p>
          <a:p>
            <a:r>
              <a:rPr lang="en-GB" dirty="0" smtClean="0"/>
              <a:t>What you would like to learn</a:t>
            </a:r>
          </a:p>
          <a:p>
            <a:endParaRPr lang="en-GB" dirty="0" smtClean="0"/>
          </a:p>
          <a:p>
            <a:endParaRPr lang="en-GB" dirty="0"/>
          </a:p>
        </p:txBody>
      </p:sp>
    </p:spTree>
    <p:extLst>
      <p:ext uri="{BB962C8B-B14F-4D97-AF65-F5344CB8AC3E}">
        <p14:creationId xmlns:p14="http://schemas.microsoft.com/office/powerpoint/2010/main" val="1763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 Paragraph</a:t>
            </a:r>
            <a:endParaRPr lang="en-GB" dirty="0"/>
          </a:p>
        </p:txBody>
      </p:sp>
      <p:sp>
        <p:nvSpPr>
          <p:cNvPr id="3" name="Content Placeholder 2"/>
          <p:cNvSpPr>
            <a:spLocks noGrp="1"/>
          </p:cNvSpPr>
          <p:nvPr>
            <p:ph idx="1"/>
          </p:nvPr>
        </p:nvSpPr>
        <p:spPr/>
        <p:txBody>
          <a:bodyPr/>
          <a:lstStyle/>
          <a:p>
            <a:r>
              <a:rPr lang="en-GB" dirty="0" smtClean="0"/>
              <a:t>Highlight some of the skills you already have</a:t>
            </a:r>
          </a:p>
          <a:p>
            <a:r>
              <a:rPr lang="en-GB" dirty="0" smtClean="0"/>
              <a:t>Highlight any experience you may already have</a:t>
            </a:r>
          </a:p>
          <a:p>
            <a:r>
              <a:rPr lang="en-GB" dirty="0" smtClean="0"/>
              <a:t>Mention any strengths you can bring to the company</a:t>
            </a:r>
            <a:endParaRPr lang="en-GB" dirty="0"/>
          </a:p>
        </p:txBody>
      </p:sp>
    </p:spTree>
    <p:extLst>
      <p:ext uri="{BB962C8B-B14F-4D97-AF65-F5344CB8AC3E}">
        <p14:creationId xmlns:p14="http://schemas.microsoft.com/office/powerpoint/2010/main" val="337603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Paragraph</a:t>
            </a:r>
            <a:endParaRPr lang="en-GB" dirty="0"/>
          </a:p>
        </p:txBody>
      </p:sp>
      <p:sp>
        <p:nvSpPr>
          <p:cNvPr id="3" name="Content Placeholder 2"/>
          <p:cNvSpPr>
            <a:spLocks noGrp="1"/>
          </p:cNvSpPr>
          <p:nvPr>
            <p:ph idx="1"/>
          </p:nvPr>
        </p:nvSpPr>
        <p:spPr/>
        <p:txBody>
          <a:bodyPr/>
          <a:lstStyle/>
          <a:p>
            <a:r>
              <a:rPr lang="en-GB" dirty="0" smtClean="0"/>
              <a:t>Indicate you would look forward to meeting them personally</a:t>
            </a:r>
          </a:p>
          <a:p>
            <a:r>
              <a:rPr lang="en-GB" dirty="0" smtClean="0"/>
              <a:t>Mention any dates when you are unavailable</a:t>
            </a:r>
          </a:p>
          <a:p>
            <a:r>
              <a:rPr lang="en-GB" dirty="0" smtClean="0"/>
              <a:t>Mention you have enclosed your CV</a:t>
            </a:r>
          </a:p>
          <a:p>
            <a:r>
              <a:rPr lang="en-GB" dirty="0" smtClean="0"/>
              <a:t>Thank them and say you are looking forward to hearing from them</a:t>
            </a:r>
          </a:p>
          <a:p>
            <a:endParaRPr lang="en-GB" dirty="0" smtClean="0"/>
          </a:p>
          <a:p>
            <a:endParaRPr lang="en-GB" dirty="0"/>
          </a:p>
        </p:txBody>
      </p:sp>
    </p:spTree>
    <p:extLst>
      <p:ext uri="{BB962C8B-B14F-4D97-AF65-F5344CB8AC3E}">
        <p14:creationId xmlns:p14="http://schemas.microsoft.com/office/powerpoint/2010/main" val="358031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defRPr/>
            </a:pPr>
            <a:r>
              <a:rPr lang="en-GB" dirty="0">
                <a:hlinkClick r:id="rId2"/>
              </a:rPr>
              <a:t>http://www.uwtsd.ac.uk/careers/</a:t>
            </a:r>
            <a:r>
              <a:rPr lang="en-GB" dirty="0"/>
              <a:t> </a:t>
            </a:r>
          </a:p>
          <a:p>
            <a:r>
              <a:rPr lang="en-GB" dirty="0">
                <a:hlinkClick r:id="rId3"/>
              </a:rPr>
              <a:t>https://www.prospects.ac.uk/careers-advice/cvs-and-cover-letters</a:t>
            </a:r>
            <a:endParaRPr lang="en-GB" dirty="0"/>
          </a:p>
          <a:p>
            <a:r>
              <a:rPr lang="en-GB" dirty="0">
                <a:hlinkClick r:id="rId4"/>
              </a:rPr>
              <a:t>https://targetjobs.co.uk/careers-advice</a:t>
            </a:r>
            <a:r>
              <a:rPr lang="en-GB" dirty="0"/>
              <a:t> </a:t>
            </a:r>
          </a:p>
          <a:p>
            <a:r>
              <a:rPr lang="en-GB" dirty="0">
                <a:hlinkClick r:id="rId5"/>
              </a:rPr>
              <a:t>https://www.kent.ac.uk/careers/cv/cvexamples.htm</a:t>
            </a:r>
            <a:r>
              <a:rPr lang="en-GB" dirty="0"/>
              <a:t> </a:t>
            </a:r>
          </a:p>
          <a:p>
            <a:endParaRPr lang="en-GB" dirty="0"/>
          </a:p>
        </p:txBody>
      </p:sp>
    </p:spTree>
    <p:extLst>
      <p:ext uri="{BB962C8B-B14F-4D97-AF65-F5344CB8AC3E}">
        <p14:creationId xmlns:p14="http://schemas.microsoft.com/office/powerpoint/2010/main" val="34435140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ea typeface="ＭＳ Ｐゴシック" panose="020B0600070205080204" pitchFamily="34" charset="-128"/>
              </a:rPr>
              <a:t>To speak to us...</a:t>
            </a:r>
            <a:endParaRPr lang="en-GB" dirty="0"/>
          </a:p>
        </p:txBody>
      </p:sp>
      <p:sp>
        <p:nvSpPr>
          <p:cNvPr id="3" name="Content Placeholder 2"/>
          <p:cNvSpPr>
            <a:spLocks noGrp="1"/>
          </p:cNvSpPr>
          <p:nvPr>
            <p:ph idx="1"/>
          </p:nvPr>
        </p:nvSpPr>
        <p:spPr>
          <a:xfrm>
            <a:off x="457200" y="1196752"/>
            <a:ext cx="8229600" cy="4320481"/>
          </a:xfrm>
        </p:spPr>
        <p:txBody>
          <a:bodyPr>
            <a:normAutofit lnSpcReduction="10000"/>
          </a:bodyPr>
          <a:lstStyle/>
          <a:p>
            <a:pPr>
              <a:defRPr/>
            </a:pPr>
            <a:r>
              <a:rPr lang="en-GB" dirty="0" smtClean="0"/>
              <a:t>Call into Careers Office - Mount Pleasant</a:t>
            </a:r>
          </a:p>
          <a:p>
            <a:pPr>
              <a:defRPr/>
            </a:pPr>
            <a:endParaRPr lang="en-GB" dirty="0" smtClean="0"/>
          </a:p>
          <a:p>
            <a:pPr>
              <a:defRPr/>
            </a:pPr>
            <a:r>
              <a:rPr lang="en-GB" dirty="0" smtClean="0"/>
              <a:t>Monday 9am to 12 noon – Student Services, Business School</a:t>
            </a:r>
          </a:p>
          <a:p>
            <a:pPr>
              <a:defRPr/>
            </a:pPr>
            <a:r>
              <a:rPr lang="en-GB" dirty="0" smtClean="0"/>
              <a:t>Tuesday  1.30pm to 4.30pm – Student Services, </a:t>
            </a:r>
            <a:r>
              <a:rPr lang="en-GB" dirty="0" err="1" smtClean="0"/>
              <a:t>Townhill</a:t>
            </a:r>
            <a:endParaRPr lang="en-GB" dirty="0" smtClean="0"/>
          </a:p>
          <a:p>
            <a:pPr marL="0" indent="0">
              <a:buNone/>
              <a:defRPr/>
            </a:pPr>
            <a:endParaRPr lang="en-GB" dirty="0"/>
          </a:p>
          <a:p>
            <a:pPr>
              <a:defRPr/>
            </a:pPr>
            <a:r>
              <a:rPr lang="en-GB" dirty="0"/>
              <a:t>Email: </a:t>
            </a:r>
            <a:r>
              <a:rPr lang="en-GB" dirty="0" smtClean="0">
                <a:hlinkClick r:id="rId2"/>
              </a:rPr>
              <a:t>val.davidge@uwtsd.ac.uk</a:t>
            </a:r>
            <a:endParaRPr lang="en-GB" dirty="0" smtClean="0"/>
          </a:p>
          <a:p>
            <a:endParaRPr lang="en-GB" dirty="0" smtClean="0"/>
          </a:p>
          <a:p>
            <a:endParaRPr lang="en-GB" dirty="0"/>
          </a:p>
        </p:txBody>
      </p:sp>
    </p:spTree>
    <p:extLst>
      <p:ext uri="{BB962C8B-B14F-4D97-AF65-F5344CB8AC3E}">
        <p14:creationId xmlns:p14="http://schemas.microsoft.com/office/powerpoint/2010/main" val="162138847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purl.org/dc/elements/1.1/"/>
    <ds:schemaRef ds:uri="http://purl.org/dc/dcmitype/"/>
    <ds:schemaRef ds:uri="303dbf9b-b85b-46a0-94f1-894078c07ecd"/>
    <ds:schemaRef ds:uri="http://purl.org/dc/terms/"/>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524</TotalTime>
  <Words>1295</Words>
  <Application>Microsoft Office PowerPoint</Application>
  <PresentationFormat>On-screen Show (4:3)</PresentationFormat>
  <Paragraphs>127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MS PGothic</vt:lpstr>
      <vt:lpstr>Arial</vt:lpstr>
      <vt:lpstr>Calibri</vt:lpstr>
      <vt:lpstr>Myriad Pro</vt:lpstr>
      <vt:lpstr>20140311PresentationUWTSDTemplate</vt:lpstr>
      <vt:lpstr>Val Davidge</vt:lpstr>
      <vt:lpstr>PowerPoint Presentation</vt:lpstr>
      <vt:lpstr>How to grab an employer’s attention in 30 seconds</vt:lpstr>
      <vt:lpstr>8.8 seconds to avoid this happening to your cv</vt:lpstr>
      <vt:lpstr>Key principles</vt:lpstr>
      <vt:lpstr>Structure</vt:lpstr>
      <vt:lpstr>Content</vt:lpstr>
      <vt:lpstr>Skills</vt:lpstr>
      <vt:lpstr>What to Leave Out?</vt:lpstr>
      <vt:lpstr>Rules</vt:lpstr>
      <vt:lpstr>Language and Font</vt:lpstr>
      <vt:lpstr>PowerPoint Presentation</vt:lpstr>
      <vt:lpstr>Personal Statements</vt:lpstr>
      <vt:lpstr>PowerPoint Presentation</vt:lpstr>
      <vt:lpstr>PowerPoint Presentation</vt:lpstr>
      <vt:lpstr>Covering letters</vt:lpstr>
      <vt:lpstr>PowerPoint Presentation</vt:lpstr>
      <vt:lpstr>One side of A4</vt:lpstr>
      <vt:lpstr>PowerPoint Presentation</vt:lpstr>
      <vt:lpstr>First Paragraph</vt:lpstr>
      <vt:lpstr>Second paragraph</vt:lpstr>
      <vt:lpstr>Third Paragraph</vt:lpstr>
      <vt:lpstr>Last Paragraph</vt:lpstr>
      <vt:lpstr>PowerPoint Presentation</vt:lpstr>
      <vt:lpstr>To speak to us...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Marie Pitson</cp:lastModifiedBy>
  <cp:revision>49</cp:revision>
  <cp:lastPrinted>2017-10-17T10:14:27Z</cp:lastPrinted>
  <dcterms:created xsi:type="dcterms:W3CDTF">2015-04-14T15:21:28Z</dcterms:created>
  <dcterms:modified xsi:type="dcterms:W3CDTF">2017-10-17T14:15:04Z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