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40"/>
  </p:notesMasterIdLst>
  <p:sldIdLst>
    <p:sldId id="293" r:id="rId2"/>
    <p:sldId id="296" r:id="rId3"/>
    <p:sldId id="292" r:id="rId4"/>
    <p:sldId id="291" r:id="rId5"/>
    <p:sldId id="290" r:id="rId6"/>
    <p:sldId id="289" r:id="rId7"/>
    <p:sldId id="288" r:id="rId8"/>
    <p:sldId id="287" r:id="rId9"/>
    <p:sldId id="286" r:id="rId10"/>
    <p:sldId id="285" r:id="rId11"/>
    <p:sldId id="284" r:id="rId12"/>
    <p:sldId id="283" r:id="rId13"/>
    <p:sldId id="282" r:id="rId14"/>
    <p:sldId id="281" r:id="rId15"/>
    <p:sldId id="280" r:id="rId16"/>
    <p:sldId id="279" r:id="rId17"/>
    <p:sldId id="278" r:id="rId18"/>
    <p:sldId id="294" r:id="rId19"/>
    <p:sldId id="277" r:id="rId20"/>
    <p:sldId id="276" r:id="rId21"/>
    <p:sldId id="275" r:id="rId22"/>
    <p:sldId id="274" r:id="rId23"/>
    <p:sldId id="273" r:id="rId24"/>
    <p:sldId id="272" r:id="rId25"/>
    <p:sldId id="271" r:id="rId26"/>
    <p:sldId id="270" r:id="rId27"/>
    <p:sldId id="269" r:id="rId28"/>
    <p:sldId id="268" r:id="rId29"/>
    <p:sldId id="267" r:id="rId30"/>
    <p:sldId id="266" r:id="rId31"/>
    <p:sldId id="265" r:id="rId32"/>
    <p:sldId id="264" r:id="rId33"/>
    <p:sldId id="263" r:id="rId34"/>
    <p:sldId id="262" r:id="rId35"/>
    <p:sldId id="261" r:id="rId36"/>
    <p:sldId id="260" r:id="rId37"/>
    <p:sldId id="257" r:id="rId38"/>
    <p:sldId id="295"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9CAFC7-6FEB-43F0-AE72-7241F9674090}" v="10" dt="2022-11-28T11:38:56.729"/>
    <p1510:client id="{93A27798-C247-573E-053E-4AA4B11CF336}" v="2" dt="2022-12-01T15:23:01.984"/>
    <p1510:client id="{B82909F7-B327-674E-BCC3-4CF25AB60763}" v="15" dt="2022-11-28T09:24:43.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5" d="100"/>
          <a:sy n="65" d="100"/>
        </p:scale>
        <p:origin x="78" y="55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26D60208-7E1F-D3DB-1B25-4415B44E8B75}"/>
    <pc:docChg chg="addSld addMainMaster">
      <pc:chgData name="Ross Phillips" userId="S::r.phillips@uwtsd.ac.uk::c604230b-847d-4cb1-9e23-f810d4c0fde1" providerId="AD" clId="Web-{26D60208-7E1F-D3DB-1B25-4415B44E8B75}" dt="2022-10-14T16:23:29.428" v="36"/>
      <pc:docMkLst>
        <pc:docMk/>
      </pc:docMkLst>
      <pc:sldChg chg="add">
        <pc:chgData name="Ross Phillips" userId="S::r.phillips@uwtsd.ac.uk::c604230b-847d-4cb1-9e23-f810d4c0fde1" providerId="AD" clId="Web-{26D60208-7E1F-D3DB-1B25-4415B44E8B75}" dt="2022-10-14T16:23:21.131" v="0"/>
        <pc:sldMkLst>
          <pc:docMk/>
          <pc:sldMk cId="1722041042" sldId="257"/>
        </pc:sldMkLst>
      </pc:sldChg>
      <pc:sldChg chg="add">
        <pc:chgData name="Ross Phillips" userId="S::r.phillips@uwtsd.ac.uk::c604230b-847d-4cb1-9e23-f810d4c0fde1" providerId="AD" clId="Web-{26D60208-7E1F-D3DB-1B25-4415B44E8B75}" dt="2022-10-14T16:23:21.350" v="1"/>
        <pc:sldMkLst>
          <pc:docMk/>
          <pc:sldMk cId="3583203274" sldId="258"/>
        </pc:sldMkLst>
      </pc:sldChg>
      <pc:sldChg chg="add">
        <pc:chgData name="Ross Phillips" userId="S::r.phillips@uwtsd.ac.uk::c604230b-847d-4cb1-9e23-f810d4c0fde1" providerId="AD" clId="Web-{26D60208-7E1F-D3DB-1B25-4415B44E8B75}" dt="2022-10-14T16:23:21.553" v="2"/>
        <pc:sldMkLst>
          <pc:docMk/>
          <pc:sldMk cId="2060652738" sldId="259"/>
        </pc:sldMkLst>
      </pc:sldChg>
      <pc:sldChg chg="add">
        <pc:chgData name="Ross Phillips" userId="S::r.phillips@uwtsd.ac.uk::c604230b-847d-4cb1-9e23-f810d4c0fde1" providerId="AD" clId="Web-{26D60208-7E1F-D3DB-1B25-4415B44E8B75}" dt="2022-10-14T16:23:21.787" v="3"/>
        <pc:sldMkLst>
          <pc:docMk/>
          <pc:sldMk cId="3031235904" sldId="260"/>
        </pc:sldMkLst>
      </pc:sldChg>
      <pc:sldChg chg="add">
        <pc:chgData name="Ross Phillips" userId="S::r.phillips@uwtsd.ac.uk::c604230b-847d-4cb1-9e23-f810d4c0fde1" providerId="AD" clId="Web-{26D60208-7E1F-D3DB-1B25-4415B44E8B75}" dt="2022-10-14T16:23:22.037" v="4"/>
        <pc:sldMkLst>
          <pc:docMk/>
          <pc:sldMk cId="311606078" sldId="261"/>
        </pc:sldMkLst>
      </pc:sldChg>
      <pc:sldChg chg="add">
        <pc:chgData name="Ross Phillips" userId="S::r.phillips@uwtsd.ac.uk::c604230b-847d-4cb1-9e23-f810d4c0fde1" providerId="AD" clId="Web-{26D60208-7E1F-D3DB-1B25-4415B44E8B75}" dt="2022-10-14T16:23:22.240" v="5"/>
        <pc:sldMkLst>
          <pc:docMk/>
          <pc:sldMk cId="327624171" sldId="262"/>
        </pc:sldMkLst>
      </pc:sldChg>
      <pc:sldChg chg="add">
        <pc:chgData name="Ross Phillips" userId="S::r.phillips@uwtsd.ac.uk::c604230b-847d-4cb1-9e23-f810d4c0fde1" providerId="AD" clId="Web-{26D60208-7E1F-D3DB-1B25-4415B44E8B75}" dt="2022-10-14T16:23:22.475" v="6"/>
        <pc:sldMkLst>
          <pc:docMk/>
          <pc:sldMk cId="1660392268" sldId="263"/>
        </pc:sldMkLst>
      </pc:sldChg>
      <pc:sldChg chg="add">
        <pc:chgData name="Ross Phillips" userId="S::r.phillips@uwtsd.ac.uk::c604230b-847d-4cb1-9e23-f810d4c0fde1" providerId="AD" clId="Web-{26D60208-7E1F-D3DB-1B25-4415B44E8B75}" dt="2022-10-14T16:23:22.725" v="7"/>
        <pc:sldMkLst>
          <pc:docMk/>
          <pc:sldMk cId="2468760793" sldId="264"/>
        </pc:sldMkLst>
      </pc:sldChg>
      <pc:sldChg chg="add">
        <pc:chgData name="Ross Phillips" userId="S::r.phillips@uwtsd.ac.uk::c604230b-847d-4cb1-9e23-f810d4c0fde1" providerId="AD" clId="Web-{26D60208-7E1F-D3DB-1B25-4415B44E8B75}" dt="2022-10-14T16:23:22.959" v="8"/>
        <pc:sldMkLst>
          <pc:docMk/>
          <pc:sldMk cId="2168729849" sldId="265"/>
        </pc:sldMkLst>
      </pc:sldChg>
      <pc:sldChg chg="add">
        <pc:chgData name="Ross Phillips" userId="S::r.phillips@uwtsd.ac.uk::c604230b-847d-4cb1-9e23-f810d4c0fde1" providerId="AD" clId="Web-{26D60208-7E1F-D3DB-1B25-4415B44E8B75}" dt="2022-10-14T16:23:23.209" v="9"/>
        <pc:sldMkLst>
          <pc:docMk/>
          <pc:sldMk cId="4118137151" sldId="266"/>
        </pc:sldMkLst>
      </pc:sldChg>
      <pc:sldChg chg="add">
        <pc:chgData name="Ross Phillips" userId="S::r.phillips@uwtsd.ac.uk::c604230b-847d-4cb1-9e23-f810d4c0fde1" providerId="AD" clId="Web-{26D60208-7E1F-D3DB-1B25-4415B44E8B75}" dt="2022-10-14T16:23:23.459" v="10"/>
        <pc:sldMkLst>
          <pc:docMk/>
          <pc:sldMk cId="2560922686" sldId="267"/>
        </pc:sldMkLst>
      </pc:sldChg>
      <pc:sldChg chg="add">
        <pc:chgData name="Ross Phillips" userId="S::r.phillips@uwtsd.ac.uk::c604230b-847d-4cb1-9e23-f810d4c0fde1" providerId="AD" clId="Web-{26D60208-7E1F-D3DB-1B25-4415B44E8B75}" dt="2022-10-14T16:23:23.694" v="11"/>
        <pc:sldMkLst>
          <pc:docMk/>
          <pc:sldMk cId="4127345214" sldId="268"/>
        </pc:sldMkLst>
      </pc:sldChg>
      <pc:sldChg chg="add">
        <pc:chgData name="Ross Phillips" userId="S::r.phillips@uwtsd.ac.uk::c604230b-847d-4cb1-9e23-f810d4c0fde1" providerId="AD" clId="Web-{26D60208-7E1F-D3DB-1B25-4415B44E8B75}" dt="2022-10-14T16:23:23.912" v="12"/>
        <pc:sldMkLst>
          <pc:docMk/>
          <pc:sldMk cId="1656703740" sldId="269"/>
        </pc:sldMkLst>
      </pc:sldChg>
      <pc:sldChg chg="add">
        <pc:chgData name="Ross Phillips" userId="S::r.phillips@uwtsd.ac.uk::c604230b-847d-4cb1-9e23-f810d4c0fde1" providerId="AD" clId="Web-{26D60208-7E1F-D3DB-1B25-4415B44E8B75}" dt="2022-10-14T16:23:24.147" v="13"/>
        <pc:sldMkLst>
          <pc:docMk/>
          <pc:sldMk cId="560610178" sldId="270"/>
        </pc:sldMkLst>
      </pc:sldChg>
      <pc:sldChg chg="add">
        <pc:chgData name="Ross Phillips" userId="S::r.phillips@uwtsd.ac.uk::c604230b-847d-4cb1-9e23-f810d4c0fde1" providerId="AD" clId="Web-{26D60208-7E1F-D3DB-1B25-4415B44E8B75}" dt="2022-10-14T16:23:24.350" v="14"/>
        <pc:sldMkLst>
          <pc:docMk/>
          <pc:sldMk cId="2828862558" sldId="271"/>
        </pc:sldMkLst>
      </pc:sldChg>
      <pc:sldChg chg="add">
        <pc:chgData name="Ross Phillips" userId="S::r.phillips@uwtsd.ac.uk::c604230b-847d-4cb1-9e23-f810d4c0fde1" providerId="AD" clId="Web-{26D60208-7E1F-D3DB-1B25-4415B44E8B75}" dt="2022-10-14T16:23:24.600" v="15"/>
        <pc:sldMkLst>
          <pc:docMk/>
          <pc:sldMk cId="362270335" sldId="272"/>
        </pc:sldMkLst>
      </pc:sldChg>
      <pc:sldChg chg="add">
        <pc:chgData name="Ross Phillips" userId="S::r.phillips@uwtsd.ac.uk::c604230b-847d-4cb1-9e23-f810d4c0fde1" providerId="AD" clId="Web-{26D60208-7E1F-D3DB-1B25-4415B44E8B75}" dt="2022-10-14T16:23:24.834" v="16"/>
        <pc:sldMkLst>
          <pc:docMk/>
          <pc:sldMk cId="3638912339" sldId="273"/>
        </pc:sldMkLst>
      </pc:sldChg>
      <pc:sldChg chg="add">
        <pc:chgData name="Ross Phillips" userId="S::r.phillips@uwtsd.ac.uk::c604230b-847d-4cb1-9e23-f810d4c0fde1" providerId="AD" clId="Web-{26D60208-7E1F-D3DB-1B25-4415B44E8B75}" dt="2022-10-14T16:23:25.037" v="17"/>
        <pc:sldMkLst>
          <pc:docMk/>
          <pc:sldMk cId="1009009637" sldId="274"/>
        </pc:sldMkLst>
      </pc:sldChg>
      <pc:sldChg chg="add">
        <pc:chgData name="Ross Phillips" userId="S::r.phillips@uwtsd.ac.uk::c604230b-847d-4cb1-9e23-f810d4c0fde1" providerId="AD" clId="Web-{26D60208-7E1F-D3DB-1B25-4415B44E8B75}" dt="2022-10-14T16:23:25.256" v="18"/>
        <pc:sldMkLst>
          <pc:docMk/>
          <pc:sldMk cId="266225363" sldId="275"/>
        </pc:sldMkLst>
      </pc:sldChg>
      <pc:sldChg chg="add">
        <pc:chgData name="Ross Phillips" userId="S::r.phillips@uwtsd.ac.uk::c604230b-847d-4cb1-9e23-f810d4c0fde1" providerId="AD" clId="Web-{26D60208-7E1F-D3DB-1B25-4415B44E8B75}" dt="2022-10-14T16:23:25.459" v="19"/>
        <pc:sldMkLst>
          <pc:docMk/>
          <pc:sldMk cId="2448192428" sldId="276"/>
        </pc:sldMkLst>
      </pc:sldChg>
      <pc:sldChg chg="add">
        <pc:chgData name="Ross Phillips" userId="S::r.phillips@uwtsd.ac.uk::c604230b-847d-4cb1-9e23-f810d4c0fde1" providerId="AD" clId="Web-{26D60208-7E1F-D3DB-1B25-4415B44E8B75}" dt="2022-10-14T16:23:25.662" v="20"/>
        <pc:sldMkLst>
          <pc:docMk/>
          <pc:sldMk cId="798779747" sldId="277"/>
        </pc:sldMkLst>
      </pc:sldChg>
      <pc:sldChg chg="add">
        <pc:chgData name="Ross Phillips" userId="S::r.phillips@uwtsd.ac.uk::c604230b-847d-4cb1-9e23-f810d4c0fde1" providerId="AD" clId="Web-{26D60208-7E1F-D3DB-1B25-4415B44E8B75}" dt="2022-10-14T16:23:25.897" v="21"/>
        <pc:sldMkLst>
          <pc:docMk/>
          <pc:sldMk cId="1068153081" sldId="278"/>
        </pc:sldMkLst>
      </pc:sldChg>
      <pc:sldChg chg="add">
        <pc:chgData name="Ross Phillips" userId="S::r.phillips@uwtsd.ac.uk::c604230b-847d-4cb1-9e23-f810d4c0fde1" providerId="AD" clId="Web-{26D60208-7E1F-D3DB-1B25-4415B44E8B75}" dt="2022-10-14T16:23:26.131" v="22"/>
        <pc:sldMkLst>
          <pc:docMk/>
          <pc:sldMk cId="1445859393" sldId="279"/>
        </pc:sldMkLst>
      </pc:sldChg>
      <pc:sldChg chg="add">
        <pc:chgData name="Ross Phillips" userId="S::r.phillips@uwtsd.ac.uk::c604230b-847d-4cb1-9e23-f810d4c0fde1" providerId="AD" clId="Web-{26D60208-7E1F-D3DB-1B25-4415B44E8B75}" dt="2022-10-14T16:23:26.365" v="23"/>
        <pc:sldMkLst>
          <pc:docMk/>
          <pc:sldMk cId="1633151975" sldId="280"/>
        </pc:sldMkLst>
      </pc:sldChg>
      <pc:sldChg chg="add">
        <pc:chgData name="Ross Phillips" userId="S::r.phillips@uwtsd.ac.uk::c604230b-847d-4cb1-9e23-f810d4c0fde1" providerId="AD" clId="Web-{26D60208-7E1F-D3DB-1B25-4415B44E8B75}" dt="2022-10-14T16:23:26.600" v="24"/>
        <pc:sldMkLst>
          <pc:docMk/>
          <pc:sldMk cId="3332460042" sldId="281"/>
        </pc:sldMkLst>
      </pc:sldChg>
      <pc:sldChg chg="add">
        <pc:chgData name="Ross Phillips" userId="S::r.phillips@uwtsd.ac.uk::c604230b-847d-4cb1-9e23-f810d4c0fde1" providerId="AD" clId="Web-{26D60208-7E1F-D3DB-1B25-4415B44E8B75}" dt="2022-10-14T16:23:26.850" v="25"/>
        <pc:sldMkLst>
          <pc:docMk/>
          <pc:sldMk cId="3247857531" sldId="282"/>
        </pc:sldMkLst>
      </pc:sldChg>
      <pc:sldChg chg="add">
        <pc:chgData name="Ross Phillips" userId="S::r.phillips@uwtsd.ac.uk::c604230b-847d-4cb1-9e23-f810d4c0fde1" providerId="AD" clId="Web-{26D60208-7E1F-D3DB-1B25-4415B44E8B75}" dt="2022-10-14T16:23:27.084" v="26"/>
        <pc:sldMkLst>
          <pc:docMk/>
          <pc:sldMk cId="3467150056" sldId="283"/>
        </pc:sldMkLst>
      </pc:sldChg>
      <pc:sldChg chg="add">
        <pc:chgData name="Ross Phillips" userId="S::r.phillips@uwtsd.ac.uk::c604230b-847d-4cb1-9e23-f810d4c0fde1" providerId="AD" clId="Web-{26D60208-7E1F-D3DB-1B25-4415B44E8B75}" dt="2022-10-14T16:23:27.350" v="27"/>
        <pc:sldMkLst>
          <pc:docMk/>
          <pc:sldMk cId="181398529" sldId="284"/>
        </pc:sldMkLst>
      </pc:sldChg>
      <pc:sldChg chg="add">
        <pc:chgData name="Ross Phillips" userId="S::r.phillips@uwtsd.ac.uk::c604230b-847d-4cb1-9e23-f810d4c0fde1" providerId="AD" clId="Web-{26D60208-7E1F-D3DB-1B25-4415B44E8B75}" dt="2022-10-14T16:23:27.584" v="28"/>
        <pc:sldMkLst>
          <pc:docMk/>
          <pc:sldMk cId="3401606724" sldId="285"/>
        </pc:sldMkLst>
      </pc:sldChg>
      <pc:sldChg chg="add">
        <pc:chgData name="Ross Phillips" userId="S::r.phillips@uwtsd.ac.uk::c604230b-847d-4cb1-9e23-f810d4c0fde1" providerId="AD" clId="Web-{26D60208-7E1F-D3DB-1B25-4415B44E8B75}" dt="2022-10-14T16:23:27.819" v="29"/>
        <pc:sldMkLst>
          <pc:docMk/>
          <pc:sldMk cId="3850757520" sldId="286"/>
        </pc:sldMkLst>
      </pc:sldChg>
      <pc:sldChg chg="add">
        <pc:chgData name="Ross Phillips" userId="S::r.phillips@uwtsd.ac.uk::c604230b-847d-4cb1-9e23-f810d4c0fde1" providerId="AD" clId="Web-{26D60208-7E1F-D3DB-1B25-4415B44E8B75}" dt="2022-10-14T16:23:28.053" v="30"/>
        <pc:sldMkLst>
          <pc:docMk/>
          <pc:sldMk cId="3593308111" sldId="287"/>
        </pc:sldMkLst>
      </pc:sldChg>
      <pc:sldChg chg="add">
        <pc:chgData name="Ross Phillips" userId="S::r.phillips@uwtsd.ac.uk::c604230b-847d-4cb1-9e23-f810d4c0fde1" providerId="AD" clId="Web-{26D60208-7E1F-D3DB-1B25-4415B44E8B75}" dt="2022-10-14T16:23:28.303" v="31"/>
        <pc:sldMkLst>
          <pc:docMk/>
          <pc:sldMk cId="1709460962" sldId="288"/>
        </pc:sldMkLst>
      </pc:sldChg>
      <pc:sldChg chg="add">
        <pc:chgData name="Ross Phillips" userId="S::r.phillips@uwtsd.ac.uk::c604230b-847d-4cb1-9e23-f810d4c0fde1" providerId="AD" clId="Web-{26D60208-7E1F-D3DB-1B25-4415B44E8B75}" dt="2022-10-14T16:23:28.537" v="32"/>
        <pc:sldMkLst>
          <pc:docMk/>
          <pc:sldMk cId="3918486573" sldId="289"/>
        </pc:sldMkLst>
      </pc:sldChg>
      <pc:sldChg chg="add">
        <pc:chgData name="Ross Phillips" userId="S::r.phillips@uwtsd.ac.uk::c604230b-847d-4cb1-9e23-f810d4c0fde1" providerId="AD" clId="Web-{26D60208-7E1F-D3DB-1B25-4415B44E8B75}" dt="2022-10-14T16:23:28.772" v="33"/>
        <pc:sldMkLst>
          <pc:docMk/>
          <pc:sldMk cId="2623494485" sldId="290"/>
        </pc:sldMkLst>
      </pc:sldChg>
      <pc:sldChg chg="add">
        <pc:chgData name="Ross Phillips" userId="S::r.phillips@uwtsd.ac.uk::c604230b-847d-4cb1-9e23-f810d4c0fde1" providerId="AD" clId="Web-{26D60208-7E1F-D3DB-1B25-4415B44E8B75}" dt="2022-10-14T16:23:29.006" v="34"/>
        <pc:sldMkLst>
          <pc:docMk/>
          <pc:sldMk cId="1089835975" sldId="291"/>
        </pc:sldMkLst>
      </pc:sldChg>
      <pc:sldChg chg="add">
        <pc:chgData name="Ross Phillips" userId="S::r.phillips@uwtsd.ac.uk::c604230b-847d-4cb1-9e23-f810d4c0fde1" providerId="AD" clId="Web-{26D60208-7E1F-D3DB-1B25-4415B44E8B75}" dt="2022-10-14T16:23:29.225" v="35"/>
        <pc:sldMkLst>
          <pc:docMk/>
          <pc:sldMk cId="461269312" sldId="292"/>
        </pc:sldMkLst>
      </pc:sldChg>
      <pc:sldChg chg="add">
        <pc:chgData name="Ross Phillips" userId="S::r.phillips@uwtsd.ac.uk::c604230b-847d-4cb1-9e23-f810d4c0fde1" providerId="AD" clId="Web-{26D60208-7E1F-D3DB-1B25-4415B44E8B75}" dt="2022-10-14T16:23:29.428" v="36"/>
        <pc:sldMkLst>
          <pc:docMk/>
          <pc:sldMk cId="336111744" sldId="293"/>
        </pc:sldMkLst>
      </pc:sldChg>
      <pc:sldMasterChg chg="add addSldLayout">
        <pc:chgData name="Ross Phillips" userId="S::r.phillips@uwtsd.ac.uk::c604230b-847d-4cb1-9e23-f810d4c0fde1" providerId="AD" clId="Web-{26D60208-7E1F-D3DB-1B25-4415B44E8B75}" dt="2022-10-14T16:23:21.131" v="0"/>
        <pc:sldMasterMkLst>
          <pc:docMk/>
          <pc:sldMasterMk cId="2027650679" sldId="2147483713"/>
        </pc:sldMasterMkLst>
        <pc:sldLayoutChg chg="add">
          <pc:chgData name="Ross Phillips" userId="S::r.phillips@uwtsd.ac.uk::c604230b-847d-4cb1-9e23-f810d4c0fde1" providerId="AD" clId="Web-{26D60208-7E1F-D3DB-1B25-4415B44E8B75}" dt="2022-10-14T16:23:21.131" v="0"/>
          <pc:sldLayoutMkLst>
            <pc:docMk/>
            <pc:sldMasterMk cId="2027650679" sldId="2147483713"/>
            <pc:sldLayoutMk cId="199596451" sldId="2147483714"/>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15834979" sldId="2147483715"/>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61306781" sldId="2147483716"/>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301174323" sldId="2147483717"/>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2038436711" sldId="2147483718"/>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1461243298" sldId="2147483719"/>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3829671115" sldId="2147483720"/>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89948872" sldId="2147483721"/>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948947734" sldId="2147483722"/>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2016919920" sldId="2147483723"/>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937097771" sldId="2147483724"/>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1974879182" sldId="2147483725"/>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2461722868" sldId="2147483726"/>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3919864286" sldId="2147483727"/>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2105444369" sldId="2147483728"/>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1432426059" sldId="2147483729"/>
          </pc:sldLayoutMkLst>
        </pc:sldLayoutChg>
        <pc:sldLayoutChg chg="add">
          <pc:chgData name="Ross Phillips" userId="S::r.phillips@uwtsd.ac.uk::c604230b-847d-4cb1-9e23-f810d4c0fde1" providerId="AD" clId="Web-{26D60208-7E1F-D3DB-1B25-4415B44E8B75}" dt="2022-10-14T16:23:21.131" v="0"/>
          <pc:sldLayoutMkLst>
            <pc:docMk/>
            <pc:sldMasterMk cId="2027650679" sldId="2147483713"/>
            <pc:sldLayoutMk cId="2297712304" sldId="2147483730"/>
          </pc:sldLayoutMkLst>
        </pc:sldLayoutChg>
      </pc:sldMasterChg>
    </pc:docChg>
  </pc:docChgLst>
  <pc:docChgLst>
    <pc:chgData name="Ross Phillips" userId="c604230b-847d-4cb1-9e23-f810d4c0fde1" providerId="ADAL" clId="{109CAFC7-6FEB-43F0-AE72-7241F9674090}"/>
    <pc:docChg chg="undo redo custSel addSld delSld modSld delMainMaster">
      <pc:chgData name="Ross Phillips" userId="c604230b-847d-4cb1-9e23-f810d4c0fde1" providerId="ADAL" clId="{109CAFC7-6FEB-43F0-AE72-7241F9674090}" dt="2022-11-28T11:39:05.701" v="230" actId="1076"/>
      <pc:docMkLst>
        <pc:docMk/>
      </pc:docMkLst>
      <pc:sldChg chg="del mod modShow">
        <pc:chgData name="Ross Phillips" userId="c604230b-847d-4cb1-9e23-f810d4c0fde1" providerId="ADAL" clId="{109CAFC7-6FEB-43F0-AE72-7241F9674090}" dt="2022-11-28T11:34:04.502" v="79" actId="2696"/>
        <pc:sldMkLst>
          <pc:docMk/>
          <pc:sldMk cId="3583203274" sldId="258"/>
        </pc:sldMkLst>
      </pc:sldChg>
      <pc:sldChg chg="del mod modShow">
        <pc:chgData name="Ross Phillips" userId="c604230b-847d-4cb1-9e23-f810d4c0fde1" providerId="ADAL" clId="{109CAFC7-6FEB-43F0-AE72-7241F9674090}" dt="2022-11-28T11:34:00.232" v="78" actId="2696"/>
        <pc:sldMkLst>
          <pc:docMk/>
          <pc:sldMk cId="2060652738" sldId="259"/>
        </pc:sldMkLst>
      </pc:sldChg>
      <pc:sldChg chg="modSp mod">
        <pc:chgData name="Ross Phillips" userId="c604230b-847d-4cb1-9e23-f810d4c0fde1" providerId="ADAL" clId="{109CAFC7-6FEB-43F0-AE72-7241F9674090}" dt="2022-11-28T10:55:03.073" v="75" actId="1076"/>
        <pc:sldMkLst>
          <pc:docMk/>
          <pc:sldMk cId="3031235904" sldId="260"/>
        </pc:sldMkLst>
        <pc:picChg chg="mod">
          <ac:chgData name="Ross Phillips" userId="c604230b-847d-4cb1-9e23-f810d4c0fde1" providerId="ADAL" clId="{109CAFC7-6FEB-43F0-AE72-7241F9674090}" dt="2022-11-28T10:55:03.073" v="75" actId="1076"/>
          <ac:picMkLst>
            <pc:docMk/>
            <pc:sldMk cId="3031235904" sldId="260"/>
            <ac:picMk id="5" creationId="{00000000-0000-0000-0000-000000000000}"/>
          </ac:picMkLst>
        </pc:picChg>
      </pc:sldChg>
      <pc:sldChg chg="modSp mod">
        <pc:chgData name="Ross Phillips" userId="c604230b-847d-4cb1-9e23-f810d4c0fde1" providerId="ADAL" clId="{109CAFC7-6FEB-43F0-AE72-7241F9674090}" dt="2022-11-28T10:54:55.304" v="74" actId="1076"/>
        <pc:sldMkLst>
          <pc:docMk/>
          <pc:sldMk cId="311606078" sldId="261"/>
        </pc:sldMkLst>
        <pc:picChg chg="mod">
          <ac:chgData name="Ross Phillips" userId="c604230b-847d-4cb1-9e23-f810d4c0fde1" providerId="ADAL" clId="{109CAFC7-6FEB-43F0-AE72-7241F9674090}" dt="2022-11-28T10:54:55.304" v="74" actId="1076"/>
          <ac:picMkLst>
            <pc:docMk/>
            <pc:sldMk cId="311606078" sldId="261"/>
            <ac:picMk id="5" creationId="{00000000-0000-0000-0000-000000000000}"/>
          </ac:picMkLst>
        </pc:picChg>
      </pc:sldChg>
      <pc:sldChg chg="modSp">
        <pc:chgData name="Ross Phillips" userId="c604230b-847d-4cb1-9e23-f810d4c0fde1" providerId="ADAL" clId="{109CAFC7-6FEB-43F0-AE72-7241F9674090}" dt="2022-11-28T10:54:00.784" v="73" actId="1076"/>
        <pc:sldMkLst>
          <pc:docMk/>
          <pc:sldMk cId="2468760793" sldId="264"/>
        </pc:sldMkLst>
        <pc:picChg chg="mod">
          <ac:chgData name="Ross Phillips" userId="c604230b-847d-4cb1-9e23-f810d4c0fde1" providerId="ADAL" clId="{109CAFC7-6FEB-43F0-AE72-7241F9674090}" dt="2022-11-28T10:54:00.784" v="73" actId="1076"/>
          <ac:picMkLst>
            <pc:docMk/>
            <pc:sldMk cId="2468760793" sldId="264"/>
            <ac:picMk id="1026" creationId="{00000000-0000-0000-0000-000000000000}"/>
          </ac:picMkLst>
        </pc:picChg>
      </pc:sldChg>
      <pc:sldChg chg="modSp mod">
        <pc:chgData name="Ross Phillips" userId="c604230b-847d-4cb1-9e23-f810d4c0fde1" providerId="ADAL" clId="{109CAFC7-6FEB-43F0-AE72-7241F9674090}" dt="2022-11-28T10:53:52.110" v="72" actId="1076"/>
        <pc:sldMkLst>
          <pc:docMk/>
          <pc:sldMk cId="2168729849" sldId="265"/>
        </pc:sldMkLst>
        <pc:picChg chg="mod">
          <ac:chgData name="Ross Phillips" userId="c604230b-847d-4cb1-9e23-f810d4c0fde1" providerId="ADAL" clId="{109CAFC7-6FEB-43F0-AE72-7241F9674090}" dt="2022-11-28T10:53:52.110" v="72" actId="1076"/>
          <ac:picMkLst>
            <pc:docMk/>
            <pc:sldMk cId="2168729849" sldId="265"/>
            <ac:picMk id="5" creationId="{00000000-0000-0000-0000-000000000000}"/>
          </ac:picMkLst>
        </pc:picChg>
      </pc:sldChg>
      <pc:sldChg chg="modSp mod">
        <pc:chgData name="Ross Phillips" userId="c604230b-847d-4cb1-9e23-f810d4c0fde1" providerId="ADAL" clId="{109CAFC7-6FEB-43F0-AE72-7241F9674090}" dt="2022-11-28T10:53:48.007" v="71" actId="1076"/>
        <pc:sldMkLst>
          <pc:docMk/>
          <pc:sldMk cId="4118137151" sldId="266"/>
        </pc:sldMkLst>
        <pc:picChg chg="mod">
          <ac:chgData name="Ross Phillips" userId="c604230b-847d-4cb1-9e23-f810d4c0fde1" providerId="ADAL" clId="{109CAFC7-6FEB-43F0-AE72-7241F9674090}" dt="2022-11-28T10:53:48.007" v="71" actId="1076"/>
          <ac:picMkLst>
            <pc:docMk/>
            <pc:sldMk cId="4118137151" sldId="266"/>
            <ac:picMk id="5" creationId="{00000000-0000-0000-0000-000000000000}"/>
          </ac:picMkLst>
        </pc:picChg>
      </pc:sldChg>
      <pc:sldChg chg="modSp mod">
        <pc:chgData name="Ross Phillips" userId="c604230b-847d-4cb1-9e23-f810d4c0fde1" providerId="ADAL" clId="{109CAFC7-6FEB-43F0-AE72-7241F9674090}" dt="2022-11-28T10:53:44.160" v="70" actId="1076"/>
        <pc:sldMkLst>
          <pc:docMk/>
          <pc:sldMk cId="2560922686" sldId="267"/>
        </pc:sldMkLst>
        <pc:picChg chg="mod">
          <ac:chgData name="Ross Phillips" userId="c604230b-847d-4cb1-9e23-f810d4c0fde1" providerId="ADAL" clId="{109CAFC7-6FEB-43F0-AE72-7241F9674090}" dt="2022-11-28T10:53:44.160" v="70" actId="1076"/>
          <ac:picMkLst>
            <pc:docMk/>
            <pc:sldMk cId="2560922686" sldId="267"/>
            <ac:picMk id="5" creationId="{00000000-0000-0000-0000-000000000000}"/>
          </ac:picMkLst>
        </pc:picChg>
      </pc:sldChg>
      <pc:sldChg chg="modSp mod">
        <pc:chgData name="Ross Phillips" userId="c604230b-847d-4cb1-9e23-f810d4c0fde1" providerId="ADAL" clId="{109CAFC7-6FEB-43F0-AE72-7241F9674090}" dt="2022-11-28T10:53:40.406" v="69" actId="1076"/>
        <pc:sldMkLst>
          <pc:docMk/>
          <pc:sldMk cId="4127345214" sldId="268"/>
        </pc:sldMkLst>
        <pc:picChg chg="mod">
          <ac:chgData name="Ross Phillips" userId="c604230b-847d-4cb1-9e23-f810d4c0fde1" providerId="ADAL" clId="{109CAFC7-6FEB-43F0-AE72-7241F9674090}" dt="2022-11-28T10:53:40.406" v="69" actId="1076"/>
          <ac:picMkLst>
            <pc:docMk/>
            <pc:sldMk cId="4127345214" sldId="268"/>
            <ac:picMk id="5" creationId="{00000000-0000-0000-0000-000000000000}"/>
          </ac:picMkLst>
        </pc:picChg>
      </pc:sldChg>
      <pc:sldChg chg="modSp mod">
        <pc:chgData name="Ross Phillips" userId="c604230b-847d-4cb1-9e23-f810d4c0fde1" providerId="ADAL" clId="{109CAFC7-6FEB-43F0-AE72-7241F9674090}" dt="2022-11-28T10:53:31.951" v="68" actId="1076"/>
        <pc:sldMkLst>
          <pc:docMk/>
          <pc:sldMk cId="1656703740" sldId="269"/>
        </pc:sldMkLst>
        <pc:graphicFrameChg chg="mod modGraphic">
          <ac:chgData name="Ross Phillips" userId="c604230b-847d-4cb1-9e23-f810d4c0fde1" providerId="ADAL" clId="{109CAFC7-6FEB-43F0-AE72-7241F9674090}" dt="2022-11-28T10:53:31.951" v="68" actId="1076"/>
          <ac:graphicFrameMkLst>
            <pc:docMk/>
            <pc:sldMk cId="1656703740" sldId="269"/>
            <ac:graphicFrameMk id="4" creationId="{00000000-0000-0000-0000-000000000000}"/>
          </ac:graphicFrameMkLst>
        </pc:graphicFrameChg>
      </pc:sldChg>
      <pc:sldChg chg="modSp mod">
        <pc:chgData name="Ross Phillips" userId="c604230b-847d-4cb1-9e23-f810d4c0fde1" providerId="ADAL" clId="{109CAFC7-6FEB-43F0-AE72-7241F9674090}" dt="2022-11-28T10:53:23.201" v="66" actId="1076"/>
        <pc:sldMkLst>
          <pc:docMk/>
          <pc:sldMk cId="560610178" sldId="270"/>
        </pc:sldMkLst>
        <pc:graphicFrameChg chg="mod modGraphic">
          <ac:chgData name="Ross Phillips" userId="c604230b-847d-4cb1-9e23-f810d4c0fde1" providerId="ADAL" clId="{109CAFC7-6FEB-43F0-AE72-7241F9674090}" dt="2022-11-28T10:53:23.201" v="66" actId="1076"/>
          <ac:graphicFrameMkLst>
            <pc:docMk/>
            <pc:sldMk cId="560610178" sldId="270"/>
            <ac:graphicFrameMk id="4" creationId="{00000000-0000-0000-0000-000000000000}"/>
          </ac:graphicFrameMkLst>
        </pc:graphicFrameChg>
      </pc:sldChg>
      <pc:sldChg chg="modSp mod">
        <pc:chgData name="Ross Phillips" userId="c604230b-847d-4cb1-9e23-f810d4c0fde1" providerId="ADAL" clId="{109CAFC7-6FEB-43F0-AE72-7241F9674090}" dt="2022-11-28T10:52:53.506" v="64" actId="1076"/>
        <pc:sldMkLst>
          <pc:docMk/>
          <pc:sldMk cId="1009009637" sldId="274"/>
        </pc:sldMkLst>
        <pc:picChg chg="mod">
          <ac:chgData name="Ross Phillips" userId="c604230b-847d-4cb1-9e23-f810d4c0fde1" providerId="ADAL" clId="{109CAFC7-6FEB-43F0-AE72-7241F9674090}" dt="2022-11-28T10:52:53.506" v="64" actId="1076"/>
          <ac:picMkLst>
            <pc:docMk/>
            <pc:sldMk cId="1009009637" sldId="274"/>
            <ac:picMk id="5" creationId="{00000000-0000-0000-0000-000000000000}"/>
          </ac:picMkLst>
        </pc:picChg>
      </pc:sldChg>
      <pc:sldChg chg="modSp mod">
        <pc:chgData name="Ross Phillips" userId="c604230b-847d-4cb1-9e23-f810d4c0fde1" providerId="ADAL" clId="{109CAFC7-6FEB-43F0-AE72-7241F9674090}" dt="2022-11-28T10:52:40.196" v="63" actId="14100"/>
        <pc:sldMkLst>
          <pc:docMk/>
          <pc:sldMk cId="2448192428" sldId="276"/>
        </pc:sldMkLst>
        <pc:spChg chg="mod">
          <ac:chgData name="Ross Phillips" userId="c604230b-847d-4cb1-9e23-f810d4c0fde1" providerId="ADAL" clId="{109CAFC7-6FEB-43F0-AE72-7241F9674090}" dt="2022-11-28T10:52:40.196" v="63" actId="14100"/>
          <ac:spMkLst>
            <pc:docMk/>
            <pc:sldMk cId="2448192428" sldId="276"/>
            <ac:spMk id="2" creationId="{00000000-0000-0000-0000-000000000000}"/>
          </ac:spMkLst>
        </pc:spChg>
        <pc:spChg chg="mod">
          <ac:chgData name="Ross Phillips" userId="c604230b-847d-4cb1-9e23-f810d4c0fde1" providerId="ADAL" clId="{109CAFC7-6FEB-43F0-AE72-7241F9674090}" dt="2022-11-28T10:52:18.712" v="53" actId="27636"/>
          <ac:spMkLst>
            <pc:docMk/>
            <pc:sldMk cId="2448192428" sldId="276"/>
            <ac:spMk id="3" creationId="{00000000-0000-0000-0000-000000000000}"/>
          </ac:spMkLst>
        </pc:spChg>
        <pc:picChg chg="mod">
          <ac:chgData name="Ross Phillips" userId="c604230b-847d-4cb1-9e23-f810d4c0fde1" providerId="ADAL" clId="{109CAFC7-6FEB-43F0-AE72-7241F9674090}" dt="2022-11-28T10:52:31.146" v="61" actId="1076"/>
          <ac:picMkLst>
            <pc:docMk/>
            <pc:sldMk cId="2448192428" sldId="276"/>
            <ac:picMk id="4" creationId="{00000000-0000-0000-0000-000000000000}"/>
          </ac:picMkLst>
        </pc:picChg>
      </pc:sldChg>
      <pc:sldChg chg="modSp mod">
        <pc:chgData name="Ross Phillips" userId="c604230b-847d-4cb1-9e23-f810d4c0fde1" providerId="ADAL" clId="{109CAFC7-6FEB-43F0-AE72-7241F9674090}" dt="2022-11-28T10:15:01.866" v="46" actId="1076"/>
        <pc:sldMkLst>
          <pc:docMk/>
          <pc:sldMk cId="1445859393" sldId="279"/>
        </pc:sldMkLst>
        <pc:picChg chg="mod">
          <ac:chgData name="Ross Phillips" userId="c604230b-847d-4cb1-9e23-f810d4c0fde1" providerId="ADAL" clId="{109CAFC7-6FEB-43F0-AE72-7241F9674090}" dt="2022-11-28T10:15:01.866" v="46" actId="1076"/>
          <ac:picMkLst>
            <pc:docMk/>
            <pc:sldMk cId="1445859393" sldId="279"/>
            <ac:picMk id="5" creationId="{00000000-0000-0000-0000-000000000000}"/>
          </ac:picMkLst>
        </pc:picChg>
      </pc:sldChg>
      <pc:sldChg chg="modSp mod">
        <pc:chgData name="Ross Phillips" userId="c604230b-847d-4cb1-9e23-f810d4c0fde1" providerId="ADAL" clId="{109CAFC7-6FEB-43F0-AE72-7241F9674090}" dt="2022-11-28T10:14:53.928" v="45" actId="167"/>
        <pc:sldMkLst>
          <pc:docMk/>
          <pc:sldMk cId="1633151975" sldId="280"/>
        </pc:sldMkLst>
        <pc:graphicFrameChg chg="mod modGraphic">
          <ac:chgData name="Ross Phillips" userId="c604230b-847d-4cb1-9e23-f810d4c0fde1" providerId="ADAL" clId="{109CAFC7-6FEB-43F0-AE72-7241F9674090}" dt="2022-11-28T10:14:48.992" v="44" actId="1076"/>
          <ac:graphicFrameMkLst>
            <pc:docMk/>
            <pc:sldMk cId="1633151975" sldId="280"/>
            <ac:graphicFrameMk id="4" creationId="{00000000-0000-0000-0000-000000000000}"/>
          </ac:graphicFrameMkLst>
        </pc:graphicFrameChg>
        <pc:picChg chg="mod ord">
          <ac:chgData name="Ross Phillips" userId="c604230b-847d-4cb1-9e23-f810d4c0fde1" providerId="ADAL" clId="{109CAFC7-6FEB-43F0-AE72-7241F9674090}" dt="2022-11-28T10:14:53.928" v="45" actId="167"/>
          <ac:picMkLst>
            <pc:docMk/>
            <pc:sldMk cId="1633151975" sldId="280"/>
            <ac:picMk id="5" creationId="{00000000-0000-0000-0000-000000000000}"/>
          </ac:picMkLst>
        </pc:picChg>
        <pc:picChg chg="mod">
          <ac:chgData name="Ross Phillips" userId="c604230b-847d-4cb1-9e23-f810d4c0fde1" providerId="ADAL" clId="{109CAFC7-6FEB-43F0-AE72-7241F9674090}" dt="2022-11-28T10:14:32.887" v="40" actId="1076"/>
          <ac:picMkLst>
            <pc:docMk/>
            <pc:sldMk cId="1633151975" sldId="280"/>
            <ac:picMk id="6" creationId="{00000000-0000-0000-0000-000000000000}"/>
          </ac:picMkLst>
        </pc:picChg>
      </pc:sldChg>
      <pc:sldChg chg="modSp mod">
        <pc:chgData name="Ross Phillips" userId="c604230b-847d-4cb1-9e23-f810d4c0fde1" providerId="ADAL" clId="{109CAFC7-6FEB-43F0-AE72-7241F9674090}" dt="2022-11-28T10:14:24.767" v="39" actId="1076"/>
        <pc:sldMkLst>
          <pc:docMk/>
          <pc:sldMk cId="3332460042" sldId="281"/>
        </pc:sldMkLst>
        <pc:graphicFrameChg chg="mod modGraphic">
          <ac:chgData name="Ross Phillips" userId="c604230b-847d-4cb1-9e23-f810d4c0fde1" providerId="ADAL" clId="{109CAFC7-6FEB-43F0-AE72-7241F9674090}" dt="2022-11-28T10:14:18.902" v="38" actId="1076"/>
          <ac:graphicFrameMkLst>
            <pc:docMk/>
            <pc:sldMk cId="3332460042" sldId="281"/>
            <ac:graphicFrameMk id="4" creationId="{00000000-0000-0000-0000-000000000000}"/>
          </ac:graphicFrameMkLst>
        </pc:graphicFrameChg>
        <pc:picChg chg="mod">
          <ac:chgData name="Ross Phillips" userId="c604230b-847d-4cb1-9e23-f810d4c0fde1" providerId="ADAL" clId="{109CAFC7-6FEB-43F0-AE72-7241F9674090}" dt="2022-11-28T10:13:58.617" v="35" actId="1076"/>
          <ac:picMkLst>
            <pc:docMk/>
            <pc:sldMk cId="3332460042" sldId="281"/>
            <ac:picMk id="2" creationId="{00000000-0000-0000-0000-000000000000}"/>
          </ac:picMkLst>
        </pc:picChg>
        <pc:picChg chg="mod">
          <ac:chgData name="Ross Phillips" userId="c604230b-847d-4cb1-9e23-f810d4c0fde1" providerId="ADAL" clId="{109CAFC7-6FEB-43F0-AE72-7241F9674090}" dt="2022-11-28T10:14:24.767" v="39" actId="1076"/>
          <ac:picMkLst>
            <pc:docMk/>
            <pc:sldMk cId="3332460042" sldId="281"/>
            <ac:picMk id="5" creationId="{00000000-0000-0000-0000-000000000000}"/>
          </ac:picMkLst>
        </pc:picChg>
      </pc:sldChg>
      <pc:sldChg chg="modSp mod">
        <pc:chgData name="Ross Phillips" userId="c604230b-847d-4cb1-9e23-f810d4c0fde1" providerId="ADAL" clId="{109CAFC7-6FEB-43F0-AE72-7241F9674090}" dt="2022-11-28T10:13:47.963" v="34" actId="1076"/>
        <pc:sldMkLst>
          <pc:docMk/>
          <pc:sldMk cId="3467150056" sldId="283"/>
        </pc:sldMkLst>
        <pc:picChg chg="mod">
          <ac:chgData name="Ross Phillips" userId="c604230b-847d-4cb1-9e23-f810d4c0fde1" providerId="ADAL" clId="{109CAFC7-6FEB-43F0-AE72-7241F9674090}" dt="2022-11-28T10:13:47.963" v="34" actId="1076"/>
          <ac:picMkLst>
            <pc:docMk/>
            <pc:sldMk cId="3467150056" sldId="283"/>
            <ac:picMk id="4" creationId="{00000000-0000-0000-0000-000000000000}"/>
          </ac:picMkLst>
        </pc:picChg>
      </pc:sldChg>
      <pc:sldChg chg="modSp mod">
        <pc:chgData name="Ross Phillips" userId="c604230b-847d-4cb1-9e23-f810d4c0fde1" providerId="ADAL" clId="{109CAFC7-6FEB-43F0-AE72-7241F9674090}" dt="2022-11-28T10:13:41.569" v="33" actId="1076"/>
        <pc:sldMkLst>
          <pc:docMk/>
          <pc:sldMk cId="181398529" sldId="284"/>
        </pc:sldMkLst>
        <pc:picChg chg="mod">
          <ac:chgData name="Ross Phillips" userId="c604230b-847d-4cb1-9e23-f810d4c0fde1" providerId="ADAL" clId="{109CAFC7-6FEB-43F0-AE72-7241F9674090}" dt="2022-11-28T10:13:31.713" v="32" actId="1076"/>
          <ac:picMkLst>
            <pc:docMk/>
            <pc:sldMk cId="181398529" sldId="284"/>
            <ac:picMk id="5" creationId="{00000000-0000-0000-0000-000000000000}"/>
          </ac:picMkLst>
        </pc:picChg>
        <pc:picChg chg="mod">
          <ac:chgData name="Ross Phillips" userId="c604230b-847d-4cb1-9e23-f810d4c0fde1" providerId="ADAL" clId="{109CAFC7-6FEB-43F0-AE72-7241F9674090}" dt="2022-11-28T10:13:41.569" v="33" actId="1076"/>
          <ac:picMkLst>
            <pc:docMk/>
            <pc:sldMk cId="181398529" sldId="284"/>
            <ac:picMk id="6" creationId="{00000000-0000-0000-0000-000000000000}"/>
          </ac:picMkLst>
        </pc:picChg>
      </pc:sldChg>
      <pc:sldChg chg="modSp mod">
        <pc:chgData name="Ross Phillips" userId="c604230b-847d-4cb1-9e23-f810d4c0fde1" providerId="ADAL" clId="{109CAFC7-6FEB-43F0-AE72-7241F9674090}" dt="2022-11-28T10:13:23.294" v="31" actId="1076"/>
        <pc:sldMkLst>
          <pc:docMk/>
          <pc:sldMk cId="3401606724" sldId="285"/>
        </pc:sldMkLst>
        <pc:picChg chg="mod">
          <ac:chgData name="Ross Phillips" userId="c604230b-847d-4cb1-9e23-f810d4c0fde1" providerId="ADAL" clId="{109CAFC7-6FEB-43F0-AE72-7241F9674090}" dt="2022-11-28T10:13:23.294" v="31" actId="1076"/>
          <ac:picMkLst>
            <pc:docMk/>
            <pc:sldMk cId="3401606724" sldId="285"/>
            <ac:picMk id="5" creationId="{00000000-0000-0000-0000-000000000000}"/>
          </ac:picMkLst>
        </pc:picChg>
        <pc:picChg chg="mod">
          <ac:chgData name="Ross Phillips" userId="c604230b-847d-4cb1-9e23-f810d4c0fde1" providerId="ADAL" clId="{109CAFC7-6FEB-43F0-AE72-7241F9674090}" dt="2022-11-28T10:13:18.304" v="29" actId="1076"/>
          <ac:picMkLst>
            <pc:docMk/>
            <pc:sldMk cId="3401606724" sldId="285"/>
            <ac:picMk id="7" creationId="{00000000-0000-0000-0000-000000000000}"/>
          </ac:picMkLst>
        </pc:picChg>
        <pc:picChg chg="mod">
          <ac:chgData name="Ross Phillips" userId="c604230b-847d-4cb1-9e23-f810d4c0fde1" providerId="ADAL" clId="{109CAFC7-6FEB-43F0-AE72-7241F9674090}" dt="2022-11-28T10:13:20.501" v="30" actId="1076"/>
          <ac:picMkLst>
            <pc:docMk/>
            <pc:sldMk cId="3401606724" sldId="285"/>
            <ac:picMk id="8" creationId="{00000000-0000-0000-0000-000000000000}"/>
          </ac:picMkLst>
        </pc:picChg>
      </pc:sldChg>
      <pc:sldChg chg="modSp mod">
        <pc:chgData name="Ross Phillips" userId="c604230b-847d-4cb1-9e23-f810d4c0fde1" providerId="ADAL" clId="{109CAFC7-6FEB-43F0-AE72-7241F9674090}" dt="2022-11-28T10:12:39.409" v="28" actId="1076"/>
        <pc:sldMkLst>
          <pc:docMk/>
          <pc:sldMk cId="1709460962" sldId="288"/>
        </pc:sldMkLst>
        <pc:picChg chg="mod">
          <ac:chgData name="Ross Phillips" userId="c604230b-847d-4cb1-9e23-f810d4c0fde1" providerId="ADAL" clId="{109CAFC7-6FEB-43F0-AE72-7241F9674090}" dt="2022-11-28T10:12:31.588" v="26" actId="1076"/>
          <ac:picMkLst>
            <pc:docMk/>
            <pc:sldMk cId="1709460962" sldId="288"/>
            <ac:picMk id="4" creationId="{00000000-0000-0000-0000-000000000000}"/>
          </ac:picMkLst>
        </pc:picChg>
        <pc:picChg chg="mod">
          <ac:chgData name="Ross Phillips" userId="c604230b-847d-4cb1-9e23-f810d4c0fde1" providerId="ADAL" clId="{109CAFC7-6FEB-43F0-AE72-7241F9674090}" dt="2022-11-28T10:12:39.409" v="28" actId="1076"/>
          <ac:picMkLst>
            <pc:docMk/>
            <pc:sldMk cId="1709460962" sldId="288"/>
            <ac:picMk id="5" creationId="{00000000-0000-0000-0000-000000000000}"/>
          </ac:picMkLst>
        </pc:picChg>
        <pc:picChg chg="mod">
          <ac:chgData name="Ross Phillips" userId="c604230b-847d-4cb1-9e23-f810d4c0fde1" providerId="ADAL" clId="{109CAFC7-6FEB-43F0-AE72-7241F9674090}" dt="2022-11-28T10:12:18.487" v="21" actId="1076"/>
          <ac:picMkLst>
            <pc:docMk/>
            <pc:sldMk cId="1709460962" sldId="288"/>
            <ac:picMk id="6" creationId="{00000000-0000-0000-0000-000000000000}"/>
          </ac:picMkLst>
        </pc:picChg>
        <pc:picChg chg="mod">
          <ac:chgData name="Ross Phillips" userId="c604230b-847d-4cb1-9e23-f810d4c0fde1" providerId="ADAL" clId="{109CAFC7-6FEB-43F0-AE72-7241F9674090}" dt="2022-11-28T10:12:29.447" v="25" actId="1076"/>
          <ac:picMkLst>
            <pc:docMk/>
            <pc:sldMk cId="1709460962" sldId="288"/>
            <ac:picMk id="7" creationId="{00000000-0000-0000-0000-000000000000}"/>
          </ac:picMkLst>
        </pc:picChg>
        <pc:picChg chg="mod">
          <ac:chgData name="Ross Phillips" userId="c604230b-847d-4cb1-9e23-f810d4c0fde1" providerId="ADAL" clId="{109CAFC7-6FEB-43F0-AE72-7241F9674090}" dt="2022-11-28T10:12:35.849" v="27" actId="1076"/>
          <ac:picMkLst>
            <pc:docMk/>
            <pc:sldMk cId="1709460962" sldId="288"/>
            <ac:picMk id="8" creationId="{00000000-0000-0000-0000-000000000000}"/>
          </ac:picMkLst>
        </pc:picChg>
        <pc:picChg chg="mod">
          <ac:chgData name="Ross Phillips" userId="c604230b-847d-4cb1-9e23-f810d4c0fde1" providerId="ADAL" clId="{109CAFC7-6FEB-43F0-AE72-7241F9674090}" dt="2022-11-28T10:12:14.295" v="20" actId="1076"/>
          <ac:picMkLst>
            <pc:docMk/>
            <pc:sldMk cId="1709460962" sldId="288"/>
            <ac:picMk id="10" creationId="{00000000-0000-0000-0000-000000000000}"/>
          </ac:picMkLst>
        </pc:picChg>
        <pc:picChg chg="mod">
          <ac:chgData name="Ross Phillips" userId="c604230b-847d-4cb1-9e23-f810d4c0fde1" providerId="ADAL" clId="{109CAFC7-6FEB-43F0-AE72-7241F9674090}" dt="2022-11-28T10:12:07.706" v="18" actId="1076"/>
          <ac:picMkLst>
            <pc:docMk/>
            <pc:sldMk cId="1709460962" sldId="288"/>
            <ac:picMk id="11" creationId="{00000000-0000-0000-0000-000000000000}"/>
          </ac:picMkLst>
        </pc:picChg>
        <pc:picChg chg="mod">
          <ac:chgData name="Ross Phillips" userId="c604230b-847d-4cb1-9e23-f810d4c0fde1" providerId="ADAL" clId="{109CAFC7-6FEB-43F0-AE72-7241F9674090}" dt="2022-11-28T10:12:02.473" v="17" actId="1076"/>
          <ac:picMkLst>
            <pc:docMk/>
            <pc:sldMk cId="1709460962" sldId="288"/>
            <ac:picMk id="12" creationId="{00000000-0000-0000-0000-000000000000}"/>
          </ac:picMkLst>
        </pc:picChg>
        <pc:picChg chg="mod">
          <ac:chgData name="Ross Phillips" userId="c604230b-847d-4cb1-9e23-f810d4c0fde1" providerId="ADAL" clId="{109CAFC7-6FEB-43F0-AE72-7241F9674090}" dt="2022-11-28T10:12:00.211" v="16" actId="1076"/>
          <ac:picMkLst>
            <pc:docMk/>
            <pc:sldMk cId="1709460962" sldId="288"/>
            <ac:picMk id="13" creationId="{00000000-0000-0000-0000-000000000000}"/>
          </ac:picMkLst>
        </pc:picChg>
      </pc:sldChg>
      <pc:sldChg chg="modSp mod">
        <pc:chgData name="Ross Phillips" userId="c604230b-847d-4cb1-9e23-f810d4c0fde1" providerId="ADAL" clId="{109CAFC7-6FEB-43F0-AE72-7241F9674090}" dt="2022-11-22T16:16:03.426" v="14" actId="1076"/>
        <pc:sldMkLst>
          <pc:docMk/>
          <pc:sldMk cId="3918486573" sldId="289"/>
        </pc:sldMkLst>
        <pc:picChg chg="mod">
          <ac:chgData name="Ross Phillips" userId="c604230b-847d-4cb1-9e23-f810d4c0fde1" providerId="ADAL" clId="{109CAFC7-6FEB-43F0-AE72-7241F9674090}" dt="2022-11-22T16:16:03.426" v="14" actId="1076"/>
          <ac:picMkLst>
            <pc:docMk/>
            <pc:sldMk cId="3918486573" sldId="289"/>
            <ac:picMk id="6" creationId="{00000000-0000-0000-0000-000000000000}"/>
          </ac:picMkLst>
        </pc:picChg>
      </pc:sldChg>
      <pc:sldChg chg="modNotesTx">
        <pc:chgData name="Ross Phillips" userId="c604230b-847d-4cb1-9e23-f810d4c0fde1" providerId="ADAL" clId="{109CAFC7-6FEB-43F0-AE72-7241F9674090}" dt="2022-11-28T10:08:50.667" v="15"/>
        <pc:sldMkLst>
          <pc:docMk/>
          <pc:sldMk cId="2623494485" sldId="290"/>
        </pc:sldMkLst>
      </pc:sldChg>
      <pc:sldChg chg="modSp mod">
        <pc:chgData name="Ross Phillips" userId="c604230b-847d-4cb1-9e23-f810d4c0fde1" providerId="ADAL" clId="{109CAFC7-6FEB-43F0-AE72-7241F9674090}" dt="2022-11-22T16:15:35.770" v="13" actId="1076"/>
        <pc:sldMkLst>
          <pc:docMk/>
          <pc:sldMk cId="336111744" sldId="293"/>
        </pc:sldMkLst>
        <pc:spChg chg="mod">
          <ac:chgData name="Ross Phillips" userId="c604230b-847d-4cb1-9e23-f810d4c0fde1" providerId="ADAL" clId="{109CAFC7-6FEB-43F0-AE72-7241F9674090}" dt="2022-11-22T16:15:25.266" v="10" actId="14100"/>
          <ac:spMkLst>
            <pc:docMk/>
            <pc:sldMk cId="336111744" sldId="293"/>
            <ac:spMk id="2" creationId="{00000000-0000-0000-0000-000000000000}"/>
          </ac:spMkLst>
        </pc:spChg>
        <pc:spChg chg="mod">
          <ac:chgData name="Ross Phillips" userId="c604230b-847d-4cb1-9e23-f810d4c0fde1" providerId="ADAL" clId="{109CAFC7-6FEB-43F0-AE72-7241F9674090}" dt="2022-11-22T16:15:07.351" v="5" actId="27636"/>
          <ac:spMkLst>
            <pc:docMk/>
            <pc:sldMk cId="336111744" sldId="293"/>
            <ac:spMk id="3" creationId="{00000000-0000-0000-0000-000000000000}"/>
          </ac:spMkLst>
        </pc:spChg>
        <pc:picChg chg="mod">
          <ac:chgData name="Ross Phillips" userId="c604230b-847d-4cb1-9e23-f810d4c0fde1" providerId="ADAL" clId="{109CAFC7-6FEB-43F0-AE72-7241F9674090}" dt="2022-11-22T16:15:35.770" v="13" actId="1076"/>
          <ac:picMkLst>
            <pc:docMk/>
            <pc:sldMk cId="336111744" sldId="293"/>
            <ac:picMk id="4" creationId="{00000000-0000-0000-0000-000000000000}"/>
          </ac:picMkLst>
        </pc:picChg>
        <pc:picChg chg="mod">
          <ac:chgData name="Ross Phillips" userId="c604230b-847d-4cb1-9e23-f810d4c0fde1" providerId="ADAL" clId="{109CAFC7-6FEB-43F0-AE72-7241F9674090}" dt="2022-11-22T16:15:32.755" v="12" actId="1076"/>
          <ac:picMkLst>
            <pc:docMk/>
            <pc:sldMk cId="336111744" sldId="293"/>
            <ac:picMk id="5" creationId="{00000000-0000-0000-0000-000000000000}"/>
          </ac:picMkLst>
        </pc:picChg>
      </pc:sldChg>
      <pc:sldChg chg="addSp modSp new mod modAnim">
        <pc:chgData name="Ross Phillips" userId="c604230b-847d-4cb1-9e23-f810d4c0fde1" providerId="ADAL" clId="{109CAFC7-6FEB-43F0-AE72-7241F9674090}" dt="2022-11-28T10:20:58.271" v="49" actId="14100"/>
        <pc:sldMkLst>
          <pc:docMk/>
          <pc:sldMk cId="3877294564" sldId="294"/>
        </pc:sldMkLst>
        <pc:picChg chg="add mod">
          <ac:chgData name="Ross Phillips" userId="c604230b-847d-4cb1-9e23-f810d4c0fde1" providerId="ADAL" clId="{109CAFC7-6FEB-43F0-AE72-7241F9674090}" dt="2022-11-28T10:20:58.271" v="49" actId="14100"/>
          <ac:picMkLst>
            <pc:docMk/>
            <pc:sldMk cId="3877294564" sldId="294"/>
            <ac:picMk id="2" creationId="{B51A67DB-906A-2082-E1E2-A67E8150E7F2}"/>
          </ac:picMkLst>
        </pc:picChg>
      </pc:sldChg>
      <pc:sldChg chg="addSp delSp modSp new mod setBg modClrScheme modAnim chgLayout">
        <pc:chgData name="Ross Phillips" userId="c604230b-847d-4cb1-9e23-f810d4c0fde1" providerId="ADAL" clId="{109CAFC7-6FEB-43F0-AE72-7241F9674090}" dt="2022-11-28T11:39:05.701" v="230" actId="1076"/>
        <pc:sldMkLst>
          <pc:docMk/>
          <pc:sldMk cId="1544630044" sldId="295"/>
        </pc:sldMkLst>
        <pc:spChg chg="del mod ord">
          <ac:chgData name="Ross Phillips" userId="c604230b-847d-4cb1-9e23-f810d4c0fde1" providerId="ADAL" clId="{109CAFC7-6FEB-43F0-AE72-7241F9674090}" dt="2022-11-28T11:34:16.893" v="81" actId="700"/>
          <ac:spMkLst>
            <pc:docMk/>
            <pc:sldMk cId="1544630044" sldId="295"/>
            <ac:spMk id="2" creationId="{71DC6E59-84F4-C51D-7A28-ECDA07F7EF2B}"/>
          </ac:spMkLst>
        </pc:spChg>
        <pc:spChg chg="del mod ord">
          <ac:chgData name="Ross Phillips" userId="c604230b-847d-4cb1-9e23-f810d4c0fde1" providerId="ADAL" clId="{109CAFC7-6FEB-43F0-AE72-7241F9674090}" dt="2022-11-28T11:34:16.893" v="81" actId="700"/>
          <ac:spMkLst>
            <pc:docMk/>
            <pc:sldMk cId="1544630044" sldId="295"/>
            <ac:spMk id="3" creationId="{C666B34B-1C67-97B0-4A2D-DAC38AA97F95}"/>
          </ac:spMkLst>
        </pc:spChg>
        <pc:spChg chg="add mod ord">
          <ac:chgData name="Ross Phillips" userId="c604230b-847d-4cb1-9e23-f810d4c0fde1" providerId="ADAL" clId="{109CAFC7-6FEB-43F0-AE72-7241F9674090}" dt="2022-11-28T11:36:43.793" v="226" actId="26606"/>
          <ac:spMkLst>
            <pc:docMk/>
            <pc:sldMk cId="1544630044" sldId="295"/>
            <ac:spMk id="4" creationId="{A8EA2855-85A7-16A8-26D0-8E2FA8F25290}"/>
          </ac:spMkLst>
        </pc:spChg>
        <pc:spChg chg="add del mod ord">
          <ac:chgData name="Ross Phillips" userId="c604230b-847d-4cb1-9e23-f810d4c0fde1" providerId="ADAL" clId="{109CAFC7-6FEB-43F0-AE72-7241F9674090}" dt="2022-11-28T11:35:41.986" v="213" actId="931"/>
          <ac:spMkLst>
            <pc:docMk/>
            <pc:sldMk cId="1544630044" sldId="295"/>
            <ac:spMk id="5" creationId="{986F85AD-5868-9256-4EC3-61958C1D7AD1}"/>
          </ac:spMkLst>
        </pc:spChg>
        <pc:spChg chg="add mod ord">
          <ac:chgData name="Ross Phillips" userId="c604230b-847d-4cb1-9e23-f810d4c0fde1" providerId="ADAL" clId="{109CAFC7-6FEB-43F0-AE72-7241F9674090}" dt="2022-11-28T11:36:43.793" v="226" actId="26606"/>
          <ac:spMkLst>
            <pc:docMk/>
            <pc:sldMk cId="1544630044" sldId="295"/>
            <ac:spMk id="6" creationId="{611E389E-A7F4-C75E-9D45-4BC61DEDDA0D}"/>
          </ac:spMkLst>
        </pc:spChg>
        <pc:spChg chg="add del">
          <ac:chgData name="Ross Phillips" userId="c604230b-847d-4cb1-9e23-f810d4c0fde1" providerId="ADAL" clId="{109CAFC7-6FEB-43F0-AE72-7241F9674090}" dt="2022-11-28T11:36:28.512" v="220"/>
          <ac:spMkLst>
            <pc:docMk/>
            <pc:sldMk cId="1544630044" sldId="295"/>
            <ac:spMk id="9" creationId="{05EB21B3-B438-512B-E411-6F3404EC09F6}"/>
          </ac:spMkLst>
        </pc:spChg>
        <pc:spChg chg="add">
          <ac:chgData name="Ross Phillips" userId="c604230b-847d-4cb1-9e23-f810d4c0fde1" providerId="ADAL" clId="{109CAFC7-6FEB-43F0-AE72-7241F9674090}" dt="2022-11-28T11:36:43.793" v="226" actId="26606"/>
          <ac:spMkLst>
            <pc:docMk/>
            <pc:sldMk cId="1544630044" sldId="295"/>
            <ac:spMk id="21" creationId="{22AC0F86-9A78-4E84-A4B4-ADB8B2629A0C}"/>
          </ac:spMkLst>
        </pc:spChg>
        <pc:spChg chg="add">
          <ac:chgData name="Ross Phillips" userId="c604230b-847d-4cb1-9e23-f810d4c0fde1" providerId="ADAL" clId="{109CAFC7-6FEB-43F0-AE72-7241F9674090}" dt="2022-11-28T11:36:43.793" v="226" actId="26606"/>
          <ac:spMkLst>
            <pc:docMk/>
            <pc:sldMk cId="1544630044" sldId="295"/>
            <ac:spMk id="29" creationId="{69A54E25-1C05-48E5-A5CC-3778C1D3632D}"/>
          </ac:spMkLst>
        </pc:spChg>
        <pc:grpChg chg="add">
          <ac:chgData name="Ross Phillips" userId="c604230b-847d-4cb1-9e23-f810d4c0fde1" providerId="ADAL" clId="{109CAFC7-6FEB-43F0-AE72-7241F9674090}" dt="2022-11-28T11:36:43.793" v="226" actId="26606"/>
          <ac:grpSpMkLst>
            <pc:docMk/>
            <pc:sldMk cId="1544630044" sldId="295"/>
            <ac:grpSpMk id="13" creationId="{DFB5D1BB-0703-437B-BD1E-1D07F8A2730B}"/>
          </ac:grpSpMkLst>
        </pc:grpChg>
        <pc:grpChg chg="add">
          <ac:chgData name="Ross Phillips" userId="c604230b-847d-4cb1-9e23-f810d4c0fde1" providerId="ADAL" clId="{109CAFC7-6FEB-43F0-AE72-7241F9674090}" dt="2022-11-28T11:36:43.793" v="226" actId="26606"/>
          <ac:grpSpMkLst>
            <pc:docMk/>
            <pc:sldMk cId="1544630044" sldId="295"/>
            <ac:grpSpMk id="23" creationId="{4AF78B9E-8BE2-4706-9377-A05FA25ABABF}"/>
          </ac:grpSpMkLst>
        </pc:grpChg>
        <pc:picChg chg="add mod">
          <ac:chgData name="Ross Phillips" userId="c604230b-847d-4cb1-9e23-f810d4c0fde1" providerId="ADAL" clId="{109CAFC7-6FEB-43F0-AE72-7241F9674090}" dt="2022-11-28T11:36:43.793" v="226" actId="26606"/>
          <ac:picMkLst>
            <pc:docMk/>
            <pc:sldMk cId="1544630044" sldId="295"/>
            <ac:picMk id="8" creationId="{5BC3C7A4-498B-87C7-911D-15A790D448E7}"/>
          </ac:picMkLst>
        </pc:picChg>
        <pc:picChg chg="add mod">
          <ac:chgData name="Ross Phillips" userId="c604230b-847d-4cb1-9e23-f810d4c0fde1" providerId="ADAL" clId="{109CAFC7-6FEB-43F0-AE72-7241F9674090}" dt="2022-11-28T11:39:05.701" v="230" actId="1076"/>
          <ac:picMkLst>
            <pc:docMk/>
            <pc:sldMk cId="1544630044" sldId="295"/>
            <ac:picMk id="10" creationId="{300CACAA-B6BE-03E2-DA1D-F8019437EE55}"/>
          </ac:picMkLst>
        </pc:picChg>
        <pc:cxnChg chg="add">
          <ac:chgData name="Ross Phillips" userId="c604230b-847d-4cb1-9e23-f810d4c0fde1" providerId="ADAL" clId="{109CAFC7-6FEB-43F0-AE72-7241F9674090}" dt="2022-11-28T11:36:43.793" v="226" actId="26606"/>
          <ac:cxnSpMkLst>
            <pc:docMk/>
            <pc:sldMk cId="1544630044" sldId="295"/>
            <ac:cxnSpMk id="19" creationId="{883F92AF-2403-4558-B1D7-72130A1E4BC7}"/>
          </ac:cxnSpMkLst>
        </pc:cxnChg>
        <pc:cxnChg chg="add">
          <ac:chgData name="Ross Phillips" userId="c604230b-847d-4cb1-9e23-f810d4c0fde1" providerId="ADAL" clId="{109CAFC7-6FEB-43F0-AE72-7241F9674090}" dt="2022-11-28T11:36:43.793" v="226" actId="26606"/>
          <ac:cxnSpMkLst>
            <pc:docMk/>
            <pc:sldMk cId="1544630044" sldId="295"/>
            <ac:cxnSpMk id="31" creationId="{0E5D0023-B23E-4823-8D72-B07FFF8CAE96}"/>
          </ac:cxnSpMkLst>
        </pc:cxnChg>
      </pc:sldChg>
      <pc:sldMasterChg chg="del delSldLayout">
        <pc:chgData name="Ross Phillips" userId="c604230b-847d-4cb1-9e23-f810d4c0fde1" providerId="ADAL" clId="{109CAFC7-6FEB-43F0-AE72-7241F9674090}" dt="2022-11-28T11:34:16.893" v="81" actId="700"/>
        <pc:sldMasterMkLst>
          <pc:docMk/>
          <pc:sldMasterMk cId="2460954070" sldId="2147483660"/>
        </pc:sldMasterMkLst>
        <pc:sldLayoutChg chg="del">
          <pc:chgData name="Ross Phillips" userId="c604230b-847d-4cb1-9e23-f810d4c0fde1" providerId="ADAL" clId="{109CAFC7-6FEB-43F0-AE72-7241F9674090}" dt="2022-11-28T11:34:16.893" v="81" actId="700"/>
          <pc:sldLayoutMkLst>
            <pc:docMk/>
            <pc:sldMasterMk cId="2460954070" sldId="2147483660"/>
            <pc:sldLayoutMk cId="2385387890" sldId="2147483661"/>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949138452" sldId="2147483662"/>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2591524520" sldId="2147483663"/>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1203092039" sldId="2147483664"/>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3733172339" sldId="2147483665"/>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3210312558" sldId="2147483666"/>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3146388984" sldId="2147483667"/>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3171841454" sldId="2147483668"/>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1718958274" sldId="2147483669"/>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2202905451" sldId="2147483670"/>
          </pc:sldLayoutMkLst>
        </pc:sldLayoutChg>
        <pc:sldLayoutChg chg="del">
          <pc:chgData name="Ross Phillips" userId="c604230b-847d-4cb1-9e23-f810d4c0fde1" providerId="ADAL" clId="{109CAFC7-6FEB-43F0-AE72-7241F9674090}" dt="2022-11-28T11:34:16.893" v="81" actId="700"/>
          <pc:sldLayoutMkLst>
            <pc:docMk/>
            <pc:sldMasterMk cId="2460954070" sldId="2147483660"/>
            <pc:sldLayoutMk cId="3479445657" sldId="2147483671"/>
          </pc:sldLayoutMkLst>
        </pc:sldLayoutChg>
      </pc:sldMasterChg>
    </pc:docChg>
  </pc:docChgLst>
  <pc:docChgLst>
    <pc:chgData name="Ross Phillips" userId="S::r.phillips@uwtsd.ac.uk::c604230b-847d-4cb1-9e23-f810d4c0fde1" providerId="AD" clId="Web-{18A0BB26-D8BE-D88C-587B-8509B8061E20}"/>
    <pc:docChg chg="delSld">
      <pc:chgData name="Ross Phillips" userId="S::r.phillips@uwtsd.ac.uk::c604230b-847d-4cb1-9e23-f810d4c0fde1" providerId="AD" clId="Web-{18A0BB26-D8BE-D88C-587B-8509B8061E20}" dt="2022-10-17T13:56:08.165" v="0"/>
      <pc:docMkLst>
        <pc:docMk/>
      </pc:docMkLst>
      <pc:sldChg chg="del">
        <pc:chgData name="Ross Phillips" userId="S::r.phillips@uwtsd.ac.uk::c604230b-847d-4cb1-9e23-f810d4c0fde1" providerId="AD" clId="Web-{18A0BB26-D8BE-D88C-587B-8509B8061E20}" dt="2022-10-17T13:56:08.165" v="0"/>
        <pc:sldMkLst>
          <pc:docMk/>
          <pc:sldMk cId="109857222" sldId="256"/>
        </pc:sldMkLst>
      </pc:sldChg>
    </pc:docChg>
  </pc:docChgLst>
  <pc:docChgLst>
    <pc:chgData name="Ross Phillips" userId="S::r.phillips@uwtsd.ac.uk::c604230b-847d-4cb1-9e23-f810d4c0fde1" providerId="AD" clId="Web-{B82909F7-B327-674E-BCC3-4CF25AB60763}"/>
    <pc:docChg chg="modSld">
      <pc:chgData name="Ross Phillips" userId="S::r.phillips@uwtsd.ac.uk::c604230b-847d-4cb1-9e23-f810d4c0fde1" providerId="AD" clId="Web-{B82909F7-B327-674E-BCC3-4CF25AB60763}" dt="2022-11-28T09:24:43.107" v="14" actId="14100"/>
      <pc:docMkLst>
        <pc:docMk/>
      </pc:docMkLst>
      <pc:sldChg chg="modSp">
        <pc:chgData name="Ross Phillips" userId="S::r.phillips@uwtsd.ac.uk::c604230b-847d-4cb1-9e23-f810d4c0fde1" providerId="AD" clId="Web-{B82909F7-B327-674E-BCC3-4CF25AB60763}" dt="2022-11-28T09:24:43.107" v="14" actId="14100"/>
        <pc:sldMkLst>
          <pc:docMk/>
          <pc:sldMk cId="2623494485" sldId="290"/>
        </pc:sldMkLst>
        <pc:spChg chg="mod">
          <ac:chgData name="Ross Phillips" userId="S::r.phillips@uwtsd.ac.uk::c604230b-847d-4cb1-9e23-f810d4c0fde1" providerId="AD" clId="Web-{B82909F7-B327-674E-BCC3-4CF25AB60763}" dt="2022-11-28T09:24:28.279" v="10" actId="14100"/>
          <ac:spMkLst>
            <pc:docMk/>
            <pc:sldMk cId="2623494485" sldId="290"/>
            <ac:spMk id="2" creationId="{00000000-0000-0000-0000-000000000000}"/>
          </ac:spMkLst>
        </pc:spChg>
        <pc:spChg chg="mod">
          <ac:chgData name="Ross Phillips" userId="S::r.phillips@uwtsd.ac.uk::c604230b-847d-4cb1-9e23-f810d4c0fde1" providerId="AD" clId="Web-{B82909F7-B327-674E-BCC3-4CF25AB60763}" dt="2022-11-28T09:24:43.107" v="14" actId="14100"/>
          <ac:spMkLst>
            <pc:docMk/>
            <pc:sldMk cId="2623494485" sldId="290"/>
            <ac:spMk id="4" creationId="{00000000-0000-0000-0000-000000000000}"/>
          </ac:spMkLst>
        </pc:spChg>
        <pc:picChg chg="mod">
          <ac:chgData name="Ross Phillips" userId="S::r.phillips@uwtsd.ac.uk::c604230b-847d-4cb1-9e23-f810d4c0fde1" providerId="AD" clId="Web-{B82909F7-B327-674E-BCC3-4CF25AB60763}" dt="2022-11-28T09:24:02.262" v="3" actId="1076"/>
          <ac:picMkLst>
            <pc:docMk/>
            <pc:sldMk cId="2623494485" sldId="290"/>
            <ac:picMk id="5" creationId="{00000000-0000-0000-0000-000000000000}"/>
          </ac:picMkLst>
        </pc:picChg>
        <pc:picChg chg="mod">
          <ac:chgData name="Ross Phillips" userId="S::r.phillips@uwtsd.ac.uk::c604230b-847d-4cb1-9e23-f810d4c0fde1" providerId="AD" clId="Web-{B82909F7-B327-674E-BCC3-4CF25AB60763}" dt="2022-11-28T09:24:09.606" v="6" actId="1076"/>
          <ac:picMkLst>
            <pc:docMk/>
            <pc:sldMk cId="2623494485" sldId="290"/>
            <ac:picMk id="6" creationId="{00000000-0000-0000-0000-000000000000}"/>
          </ac:picMkLst>
        </pc:picChg>
        <pc:picChg chg="mod">
          <ac:chgData name="Ross Phillips" userId="S::r.phillips@uwtsd.ac.uk::c604230b-847d-4cb1-9e23-f810d4c0fde1" providerId="AD" clId="Web-{B82909F7-B327-674E-BCC3-4CF25AB60763}" dt="2022-11-28T09:23:56.106" v="2" actId="1076"/>
          <ac:picMkLst>
            <pc:docMk/>
            <pc:sldMk cId="2623494485" sldId="290"/>
            <ac:picMk id="7" creationId="{00000000-0000-0000-0000-000000000000}"/>
          </ac:picMkLst>
        </pc:picChg>
        <pc:picChg chg="mod">
          <ac:chgData name="Ross Phillips" userId="S::r.phillips@uwtsd.ac.uk::c604230b-847d-4cb1-9e23-f810d4c0fde1" providerId="AD" clId="Web-{B82909F7-B327-674E-BCC3-4CF25AB60763}" dt="2022-11-28T09:24:12.403" v="7" actId="1076"/>
          <ac:picMkLst>
            <pc:docMk/>
            <pc:sldMk cId="2623494485" sldId="290"/>
            <ac:picMk id="8" creationId="{00000000-0000-0000-0000-000000000000}"/>
          </ac:picMkLst>
        </pc:picChg>
        <pc:picChg chg="mod">
          <ac:chgData name="Ross Phillips" userId="S::r.phillips@uwtsd.ac.uk::c604230b-847d-4cb1-9e23-f810d4c0fde1" providerId="AD" clId="Web-{B82909F7-B327-674E-BCC3-4CF25AB60763}" dt="2022-11-28T09:24:16.106" v="8" actId="1076"/>
          <ac:picMkLst>
            <pc:docMk/>
            <pc:sldMk cId="2623494485" sldId="290"/>
            <ac:picMk id="9" creationId="{00000000-0000-0000-0000-000000000000}"/>
          </ac:picMkLst>
        </pc:picChg>
        <pc:picChg chg="mod">
          <ac:chgData name="Ross Phillips" userId="S::r.phillips@uwtsd.ac.uk::c604230b-847d-4cb1-9e23-f810d4c0fde1" providerId="AD" clId="Web-{B82909F7-B327-674E-BCC3-4CF25AB60763}" dt="2022-11-28T09:24:18.653" v="9" actId="1076"/>
          <ac:picMkLst>
            <pc:docMk/>
            <pc:sldMk cId="2623494485" sldId="290"/>
            <ac:picMk id="10" creationId="{00000000-0000-0000-0000-000000000000}"/>
          </ac:picMkLst>
        </pc:picChg>
        <pc:picChg chg="mod">
          <ac:chgData name="Ross Phillips" userId="S::r.phillips@uwtsd.ac.uk::c604230b-847d-4cb1-9e23-f810d4c0fde1" providerId="AD" clId="Web-{B82909F7-B327-674E-BCC3-4CF25AB60763}" dt="2022-11-28T09:24:03.434" v="4" actId="1076"/>
          <ac:picMkLst>
            <pc:docMk/>
            <pc:sldMk cId="2623494485" sldId="290"/>
            <ac:picMk id="11" creationId="{00000000-0000-0000-0000-000000000000}"/>
          </ac:picMkLst>
        </pc:picChg>
        <pc:picChg chg="mod">
          <ac:chgData name="Ross Phillips" userId="S::r.phillips@uwtsd.ac.uk::c604230b-847d-4cb1-9e23-f810d4c0fde1" providerId="AD" clId="Web-{B82909F7-B327-674E-BCC3-4CF25AB60763}" dt="2022-11-28T09:23:54.012" v="1" actId="1076"/>
          <ac:picMkLst>
            <pc:docMk/>
            <pc:sldMk cId="2623494485" sldId="290"/>
            <ac:picMk id="13" creationId="{00000000-0000-0000-0000-000000000000}"/>
          </ac:picMkLst>
        </pc:picChg>
        <pc:picChg chg="mod">
          <ac:chgData name="Ross Phillips" userId="S::r.phillips@uwtsd.ac.uk::c604230b-847d-4cb1-9e23-f810d4c0fde1" providerId="AD" clId="Web-{B82909F7-B327-674E-BCC3-4CF25AB60763}" dt="2022-11-28T09:24:05.450" v="5" actId="1076"/>
          <ac:picMkLst>
            <pc:docMk/>
            <pc:sldMk cId="2623494485" sldId="290"/>
            <ac:picMk id="14" creationId="{00000000-0000-0000-0000-000000000000}"/>
          </ac:picMkLst>
        </pc:picChg>
        <pc:picChg chg="mod">
          <ac:chgData name="Ross Phillips" userId="S::r.phillips@uwtsd.ac.uk::c604230b-847d-4cb1-9e23-f810d4c0fde1" providerId="AD" clId="Web-{B82909F7-B327-674E-BCC3-4CF25AB60763}" dt="2022-11-28T09:23:49.012" v="0" actId="1076"/>
          <ac:picMkLst>
            <pc:docMk/>
            <pc:sldMk cId="2623494485" sldId="290"/>
            <ac:picMk id="15" creationId="{00000000-0000-0000-0000-000000000000}"/>
          </ac:picMkLst>
        </pc:picChg>
      </pc:sldChg>
    </pc:docChg>
  </pc:docChgLst>
  <pc:docChgLst>
    <pc:chgData name="Ross Phillips" userId="S::r.phillips@uwtsd.ac.uk::c604230b-847d-4cb1-9e23-f810d4c0fde1" providerId="AD" clId="Web-{93A27798-C247-573E-053E-4AA4B11CF336}"/>
    <pc:docChg chg="addSld sldOrd">
      <pc:chgData name="Ross Phillips" userId="S::r.phillips@uwtsd.ac.uk::c604230b-847d-4cb1-9e23-f810d4c0fde1" providerId="AD" clId="Web-{93A27798-C247-573E-053E-4AA4B11CF336}" dt="2022-12-01T15:23:01.984" v="1"/>
      <pc:docMkLst>
        <pc:docMk/>
      </pc:docMkLst>
      <pc:sldChg chg="add ord">
        <pc:chgData name="Ross Phillips" userId="S::r.phillips@uwtsd.ac.uk::c604230b-847d-4cb1-9e23-f810d4c0fde1" providerId="AD" clId="Web-{93A27798-C247-573E-053E-4AA4B11CF336}" dt="2022-12-01T15:23:01.984" v="1"/>
        <pc:sldMkLst>
          <pc:docMk/>
          <pc:sldMk cId="1532179798"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DDB0EF-5CAF-4BAF-9889-6C950812CBEA}" type="datetimeFigureOut">
              <a:t>12/1/2022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BE57FF-3A70-467D-A1BC-75E5348BFF1F}" type="slidenum">
              <a:t>‹#›</a:t>
            </a:fld>
            <a:endParaRPr lang="en-GB"/>
          </a:p>
        </p:txBody>
      </p:sp>
    </p:spTree>
    <p:extLst>
      <p:ext uri="{BB962C8B-B14F-4D97-AF65-F5344CB8AC3E}">
        <p14:creationId xmlns:p14="http://schemas.microsoft.com/office/powerpoint/2010/main" val="3859960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a:t>
            </a:fld>
            <a:endParaRPr lang="en-GB"/>
          </a:p>
        </p:txBody>
      </p:sp>
    </p:spTree>
    <p:extLst>
      <p:ext uri="{BB962C8B-B14F-4D97-AF65-F5344CB8AC3E}">
        <p14:creationId xmlns:p14="http://schemas.microsoft.com/office/powerpoint/2010/main" val="686844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aims and objectives</a:t>
            </a:r>
          </a:p>
        </p:txBody>
      </p:sp>
      <p:sp>
        <p:nvSpPr>
          <p:cNvPr id="4" name="Slide Number Placeholder 3"/>
          <p:cNvSpPr>
            <a:spLocks noGrp="1"/>
          </p:cNvSpPr>
          <p:nvPr>
            <p:ph type="sldNum" sz="quarter" idx="10"/>
          </p:nvPr>
        </p:nvSpPr>
        <p:spPr/>
        <p:txBody>
          <a:bodyPr/>
          <a:lstStyle/>
          <a:p>
            <a:fld id="{77BEFCF3-FB66-4CC1-8384-1217BECA3C82}" type="slidenum">
              <a:rPr lang="en-GB" smtClean="0"/>
              <a:t>2</a:t>
            </a:fld>
            <a:endParaRPr lang="en-GB"/>
          </a:p>
        </p:txBody>
      </p:sp>
    </p:spTree>
    <p:extLst>
      <p:ext uri="{BB962C8B-B14F-4D97-AF65-F5344CB8AC3E}">
        <p14:creationId xmlns:p14="http://schemas.microsoft.com/office/powerpoint/2010/main" val="9846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https://ideaboardz.com/for/Types%20of%20Play/4741089</a:t>
            </a:r>
          </a:p>
        </p:txBody>
      </p:sp>
      <p:sp>
        <p:nvSpPr>
          <p:cNvPr id="4" name="Slide Number Placeholder 3"/>
          <p:cNvSpPr>
            <a:spLocks noGrp="1"/>
          </p:cNvSpPr>
          <p:nvPr>
            <p:ph type="sldNum" sz="quarter" idx="5"/>
          </p:nvPr>
        </p:nvSpPr>
        <p:spPr/>
        <p:txBody>
          <a:bodyPr/>
          <a:lstStyle/>
          <a:p>
            <a:fld id="{5CBE57FF-3A70-467D-A1BC-75E5348BFF1F}" type="slidenum">
              <a:rPr lang="en-GB" smtClean="0"/>
              <a:t>4</a:t>
            </a:fld>
            <a:endParaRPr lang="en-GB"/>
          </a:p>
        </p:txBody>
      </p:sp>
    </p:spTree>
    <p:extLst>
      <p:ext uri="{BB962C8B-B14F-4D97-AF65-F5344CB8AC3E}">
        <p14:creationId xmlns:p14="http://schemas.microsoft.com/office/powerpoint/2010/main" val="3137772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Moyles there are 7 types of play. </a:t>
            </a:r>
          </a:p>
          <a:p>
            <a:endParaRPr lang="en-GB" dirty="0"/>
          </a:p>
          <a:p>
            <a:r>
              <a:rPr lang="en-GB" dirty="0"/>
              <a:t>Physical – tree climbing, chasing</a:t>
            </a:r>
          </a:p>
          <a:p>
            <a:r>
              <a:rPr lang="en-GB" dirty="0"/>
              <a:t>Imaginary – role play, playing with cars/dolls</a:t>
            </a:r>
          </a:p>
          <a:p>
            <a:r>
              <a:rPr lang="en-GB" dirty="0"/>
              <a:t>Creative – drawing, playing with play dough</a:t>
            </a:r>
          </a:p>
          <a:p>
            <a:r>
              <a:rPr lang="en-GB" dirty="0"/>
              <a:t>Constructive – </a:t>
            </a:r>
            <a:r>
              <a:rPr lang="en-GB" dirty="0" err="1"/>
              <a:t>lego</a:t>
            </a:r>
            <a:r>
              <a:rPr lang="en-GB" dirty="0"/>
              <a:t>, building</a:t>
            </a:r>
          </a:p>
          <a:p>
            <a:r>
              <a:rPr lang="en-GB" dirty="0"/>
              <a:t>Exploratory – den building ,  using senses (messy play)</a:t>
            </a:r>
          </a:p>
          <a:p>
            <a:r>
              <a:rPr lang="en-GB" dirty="0"/>
              <a:t>social – playing with peers, skipping, </a:t>
            </a:r>
            <a:r>
              <a:rPr lang="en-GB" dirty="0" err="1"/>
              <a:t>etc</a:t>
            </a:r>
            <a:endParaRPr lang="en-GB" dirty="0"/>
          </a:p>
          <a:p>
            <a:r>
              <a:rPr lang="en-GB" dirty="0"/>
              <a:t>Games with rules – hide and seek, tag, </a:t>
            </a:r>
          </a:p>
          <a:p>
            <a:endParaRPr lang="en-GB" dirty="0"/>
          </a:p>
          <a:p>
            <a:endParaRPr lang="en-GB" dirty="0"/>
          </a:p>
          <a:p>
            <a:endParaRPr lang="en-GB" dirty="0"/>
          </a:p>
          <a:p>
            <a:endParaRPr lang="en-GB" dirty="0"/>
          </a:p>
          <a:p>
            <a:r>
              <a:rPr lang="en-GB" dirty="0"/>
              <a:t> Other theorists may refer to them differently </a:t>
            </a:r>
            <a:r>
              <a:rPr lang="en-GB" dirty="0" err="1"/>
              <a:t>eg</a:t>
            </a:r>
            <a:r>
              <a:rPr lang="en-GB" dirty="0"/>
              <a:t>. Imaginary play = Fantasy play.  Types of play can overlap and it is possible for more than one type of play to occur in each play episode </a:t>
            </a:r>
            <a:r>
              <a:rPr lang="en-GB" dirty="0" err="1"/>
              <a:t>eg</a:t>
            </a:r>
            <a:r>
              <a:rPr lang="en-GB" dirty="0"/>
              <a:t>.  </a:t>
            </a:r>
          </a:p>
          <a:p>
            <a:endParaRPr lang="en-GB" dirty="0"/>
          </a:p>
          <a:p>
            <a:r>
              <a:rPr lang="en-GB" b="1" u="sng" dirty="0" err="1"/>
              <a:t>Ouestion</a:t>
            </a:r>
            <a:r>
              <a:rPr lang="en-GB" b="1" u="sng" dirty="0"/>
              <a:t> – can someone give me an example of when two types of play occur at the same time</a:t>
            </a:r>
          </a:p>
          <a:p>
            <a:endParaRPr lang="en-GB" dirty="0"/>
          </a:p>
          <a:p>
            <a:r>
              <a:rPr lang="en-GB" dirty="0"/>
              <a:t>Social and games with rules can occur at same time.  Same as creativity and constructive play</a:t>
            </a:r>
          </a:p>
        </p:txBody>
      </p:sp>
      <p:sp>
        <p:nvSpPr>
          <p:cNvPr id="4" name="Slide Number Placeholder 3"/>
          <p:cNvSpPr>
            <a:spLocks noGrp="1"/>
          </p:cNvSpPr>
          <p:nvPr>
            <p:ph type="sldNum" sz="quarter" idx="10"/>
          </p:nvPr>
        </p:nvSpPr>
        <p:spPr/>
        <p:txBody>
          <a:bodyPr/>
          <a:lstStyle/>
          <a:p>
            <a:fld id="{77BEFCF3-FB66-4CC1-8384-1217BECA3C82}" type="slidenum">
              <a:rPr lang="en-GB" smtClean="0"/>
              <a:t>5</a:t>
            </a:fld>
            <a:endParaRPr lang="en-GB"/>
          </a:p>
        </p:txBody>
      </p:sp>
    </p:spTree>
    <p:extLst>
      <p:ext uri="{BB962C8B-B14F-4D97-AF65-F5344CB8AC3E}">
        <p14:creationId xmlns:p14="http://schemas.microsoft.com/office/powerpoint/2010/main" val="486968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Wilson’s definition of creative play – big emphasis on experiential learning and using all senses to explore and experiment with different properties and materials.  </a:t>
            </a:r>
          </a:p>
          <a:p>
            <a:endParaRPr lang="en-GB" dirty="0"/>
          </a:p>
          <a:p>
            <a:r>
              <a:rPr lang="en-GB" dirty="0"/>
              <a:t>As children express themselves through creativity this enhances their self esteem.  </a:t>
            </a:r>
          </a:p>
          <a:p>
            <a:endParaRPr lang="en-GB" dirty="0"/>
          </a:p>
          <a:p>
            <a:r>
              <a:rPr lang="en-GB" dirty="0"/>
              <a:t>Problem solving plays a big part in creative play – this also increase confidence and self esteem</a:t>
            </a:r>
          </a:p>
          <a:p>
            <a:endParaRPr lang="en-GB" dirty="0"/>
          </a:p>
          <a:p>
            <a:r>
              <a:rPr lang="en-GB" b="1" u="sng" dirty="0"/>
              <a:t>Question = give an example of an creative play activity that might be carried out in the classroom </a:t>
            </a:r>
          </a:p>
        </p:txBody>
      </p:sp>
      <p:sp>
        <p:nvSpPr>
          <p:cNvPr id="4" name="Slide Number Placeholder 3"/>
          <p:cNvSpPr>
            <a:spLocks noGrp="1"/>
          </p:cNvSpPr>
          <p:nvPr>
            <p:ph type="sldNum" sz="quarter" idx="10"/>
          </p:nvPr>
        </p:nvSpPr>
        <p:spPr/>
        <p:txBody>
          <a:bodyPr/>
          <a:lstStyle/>
          <a:p>
            <a:fld id="{77BEFCF3-FB66-4CC1-8384-1217BECA3C82}" type="slidenum">
              <a:rPr lang="en-GB" smtClean="0"/>
              <a:t>6</a:t>
            </a:fld>
            <a:endParaRPr lang="en-GB"/>
          </a:p>
        </p:txBody>
      </p:sp>
    </p:spTree>
    <p:extLst>
      <p:ext uri="{BB962C8B-B14F-4D97-AF65-F5344CB8AC3E}">
        <p14:creationId xmlns:p14="http://schemas.microsoft.com/office/powerpoint/2010/main" val="1202318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Creative play – included in creative development in FP 7 areas of learning but should cross over to other areas  such as knowledge and understanding of the world (link between art and science) </a:t>
            </a:r>
          </a:p>
          <a:p>
            <a:endParaRPr lang="en-GB" dirty="0"/>
          </a:p>
          <a:p>
            <a:r>
              <a:rPr lang="en-GB" dirty="0"/>
              <a:t>Four main areas focused on: Art, craft, design and music (not massive emphasis on drama/role play = this is covered in language, literacy and communication skills).  Also included as ‘creative movement’ </a:t>
            </a:r>
          </a:p>
          <a:p>
            <a:endParaRPr lang="en-GB" dirty="0"/>
          </a:p>
          <a:p>
            <a:r>
              <a:rPr lang="en-GB" dirty="0"/>
              <a:t>Indoor and outdoor play important – especially using materials from the natural environment – free play (children play naturally) = making perfume with roses, Structured activity – collage with leaves</a:t>
            </a:r>
          </a:p>
          <a:p>
            <a:endParaRPr lang="en-GB" dirty="0"/>
          </a:p>
          <a:p>
            <a:r>
              <a:rPr lang="en-GB" dirty="0"/>
              <a:t>Through creative play children should be encouraged to develop their individual ideas (teacher as facilitator) – creative play most used form of play in play therapy  (along with role play)</a:t>
            </a:r>
          </a:p>
        </p:txBody>
      </p:sp>
      <p:sp>
        <p:nvSpPr>
          <p:cNvPr id="4" name="Slide Number Placeholder 3"/>
          <p:cNvSpPr>
            <a:spLocks noGrp="1"/>
          </p:cNvSpPr>
          <p:nvPr>
            <p:ph type="sldNum" sz="quarter" idx="10"/>
          </p:nvPr>
        </p:nvSpPr>
        <p:spPr/>
        <p:txBody>
          <a:bodyPr/>
          <a:lstStyle/>
          <a:p>
            <a:fld id="{77BEFCF3-FB66-4CC1-8384-1217BECA3C82}" type="slidenum">
              <a:rPr lang="en-GB" smtClean="0"/>
              <a:t>7</a:t>
            </a:fld>
            <a:endParaRPr lang="en-GB"/>
          </a:p>
        </p:txBody>
      </p:sp>
    </p:spTree>
    <p:extLst>
      <p:ext uri="{BB962C8B-B14F-4D97-AF65-F5344CB8AC3E}">
        <p14:creationId xmlns:p14="http://schemas.microsoft.com/office/powerpoint/2010/main" val="4115458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VAK = Visual, Auditory and Kinaesthetic = seeing – the colours , hearing – may paint to music,  doing – feeling materials </a:t>
            </a:r>
          </a:p>
          <a:p>
            <a:endParaRPr lang="en-GB" dirty="0"/>
          </a:p>
          <a:p>
            <a:r>
              <a:rPr lang="en-GB" dirty="0"/>
              <a:t>Role of practitioner – to facilitate and not lead (creative play must be children’s own ideas in order to express themselves)</a:t>
            </a:r>
          </a:p>
          <a:p>
            <a:endParaRPr lang="en-GB" dirty="0"/>
          </a:p>
          <a:p>
            <a:r>
              <a:rPr lang="en-GB" dirty="0"/>
              <a:t>Practitioner must ensure that the learning environment is equipped for facilitating creative play – plenty of materials which are accessible to children.  </a:t>
            </a:r>
          </a:p>
          <a:p>
            <a:endParaRPr lang="en-GB" dirty="0"/>
          </a:p>
          <a:p>
            <a:r>
              <a:rPr lang="en-GB" dirty="0"/>
              <a:t>Practitioner may challenge children by introducing new materials (will need to develop manipulation skills).</a:t>
            </a:r>
          </a:p>
          <a:p>
            <a:endParaRPr lang="en-GB" dirty="0"/>
          </a:p>
          <a:p>
            <a:r>
              <a:rPr lang="en-GB" dirty="0"/>
              <a:t>Creative play will be assessed through observing, monitoring and evaluation – documenting through photographs (will not necessary have a finished product to display in class </a:t>
            </a:r>
            <a:r>
              <a:rPr lang="en-GB" dirty="0" err="1"/>
              <a:t>e.g</a:t>
            </a:r>
            <a:r>
              <a:rPr lang="en-GB" dirty="0"/>
              <a:t> it could be a mud pie) </a:t>
            </a:r>
          </a:p>
          <a:p>
            <a:endParaRPr lang="en-GB" dirty="0"/>
          </a:p>
          <a:p>
            <a:r>
              <a:rPr lang="en-GB" dirty="0"/>
              <a:t>Learning environments and activities should reflect culture </a:t>
            </a:r>
            <a:r>
              <a:rPr lang="en-GB" dirty="0" err="1"/>
              <a:t>e.g</a:t>
            </a:r>
            <a:r>
              <a:rPr lang="en-GB" dirty="0"/>
              <a:t> Welsh dances in creative movements or dances from other cultures.  Looking at artists from Wales and other countries</a:t>
            </a:r>
          </a:p>
          <a:p>
            <a:endParaRPr lang="en-GB" dirty="0"/>
          </a:p>
          <a:p>
            <a:r>
              <a:rPr lang="en-GB" b="1" u="sng" dirty="0"/>
              <a:t>Discuss - are there more opportunities for creative play outdoors of indoors</a:t>
            </a:r>
          </a:p>
        </p:txBody>
      </p:sp>
      <p:sp>
        <p:nvSpPr>
          <p:cNvPr id="4" name="Slide Number Placeholder 3"/>
          <p:cNvSpPr>
            <a:spLocks noGrp="1"/>
          </p:cNvSpPr>
          <p:nvPr>
            <p:ph type="sldNum" sz="quarter" idx="10"/>
          </p:nvPr>
        </p:nvSpPr>
        <p:spPr/>
        <p:txBody>
          <a:bodyPr/>
          <a:lstStyle/>
          <a:p>
            <a:fld id="{77BEFCF3-FB66-4CC1-8384-1217BECA3C82}" type="slidenum">
              <a:rPr lang="en-GB" smtClean="0"/>
              <a:t>8</a:t>
            </a:fld>
            <a:endParaRPr lang="en-GB"/>
          </a:p>
        </p:txBody>
      </p:sp>
    </p:spTree>
    <p:extLst>
      <p:ext uri="{BB962C8B-B14F-4D97-AF65-F5344CB8AC3E}">
        <p14:creationId xmlns:p14="http://schemas.microsoft.com/office/powerpoint/2010/main" val="1319359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Creative development categorised</a:t>
            </a:r>
            <a:r>
              <a:rPr lang="en-GB" baseline="0" dirty="0"/>
              <a:t> in two areas: art, craft and design and music.  </a:t>
            </a:r>
          </a:p>
          <a:p>
            <a:endParaRPr lang="en-GB" dirty="0"/>
          </a:p>
          <a:p>
            <a:r>
              <a:rPr lang="en-GB" dirty="0"/>
              <a:t>Through play children will become familiar with different textures, objects and materials – Creative play </a:t>
            </a:r>
          </a:p>
          <a:p>
            <a:endParaRPr lang="en-GB" dirty="0"/>
          </a:p>
          <a:p>
            <a:r>
              <a:rPr lang="en-GB" dirty="0"/>
              <a:t>In simplest terms, drawing, painting and creating models but out of what? Outside environment – house for bugs, drawing a picture with a stick in the sand.  Messy play </a:t>
            </a:r>
          </a:p>
        </p:txBody>
      </p:sp>
      <p:sp>
        <p:nvSpPr>
          <p:cNvPr id="4" name="Slide Number Placeholder 3"/>
          <p:cNvSpPr>
            <a:spLocks noGrp="1"/>
          </p:cNvSpPr>
          <p:nvPr>
            <p:ph type="sldNum" sz="quarter" idx="10"/>
          </p:nvPr>
        </p:nvSpPr>
        <p:spPr/>
        <p:txBody>
          <a:bodyPr/>
          <a:lstStyle/>
          <a:p>
            <a:fld id="{77BEFCF3-FB66-4CC1-8384-1217BECA3C82}" type="slidenum">
              <a:rPr lang="en-GB" smtClean="0"/>
              <a:t>9</a:t>
            </a:fld>
            <a:endParaRPr lang="en-GB"/>
          </a:p>
        </p:txBody>
      </p:sp>
    </p:spTree>
    <p:extLst>
      <p:ext uri="{BB962C8B-B14F-4D97-AF65-F5344CB8AC3E}">
        <p14:creationId xmlns:p14="http://schemas.microsoft.com/office/powerpoint/2010/main" val="4227227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Children should enjoy practical opportunities to create sounds, explore a range of different sound sources, play simple musical instruments, and respond to different sounds. This will encourage many skills, including listening which is a key skill in all Areas of Learning. </a:t>
            </a:r>
          </a:p>
          <a:p>
            <a:endParaRPr lang="en-GB" dirty="0"/>
          </a:p>
          <a:p>
            <a:r>
              <a:rPr lang="en-GB" dirty="0"/>
              <a:t>Music and dance are linked together – areas of learning can interlink </a:t>
            </a:r>
            <a:r>
              <a:rPr lang="en-GB" dirty="0" err="1"/>
              <a:t>e.g</a:t>
            </a:r>
            <a:r>
              <a:rPr lang="en-GB" dirty="0"/>
              <a:t> traditional music and Personal and Social Development, Well-being and Cultural Diversity</a:t>
            </a:r>
          </a:p>
          <a:p>
            <a:endParaRPr lang="en-GB" dirty="0"/>
          </a:p>
        </p:txBody>
      </p:sp>
      <p:sp>
        <p:nvSpPr>
          <p:cNvPr id="4" name="Slide Number Placeholder 3"/>
          <p:cNvSpPr>
            <a:spLocks noGrp="1"/>
          </p:cNvSpPr>
          <p:nvPr>
            <p:ph type="sldNum" sz="quarter" idx="10"/>
          </p:nvPr>
        </p:nvSpPr>
        <p:spPr/>
        <p:txBody>
          <a:bodyPr/>
          <a:lstStyle/>
          <a:p>
            <a:fld id="{77BEFCF3-FB66-4CC1-8384-1217BECA3C82}" type="slidenum">
              <a:rPr lang="en-GB" smtClean="0"/>
              <a:t>10</a:t>
            </a:fld>
            <a:endParaRPr lang="en-GB"/>
          </a:p>
        </p:txBody>
      </p:sp>
    </p:spTree>
    <p:extLst>
      <p:ext uri="{BB962C8B-B14F-4D97-AF65-F5344CB8AC3E}">
        <p14:creationId xmlns:p14="http://schemas.microsoft.com/office/powerpoint/2010/main" val="3027561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enhanced are skills that promote enquiry.</a:t>
            </a:r>
          </a:p>
          <a:p>
            <a:endParaRPr lang="en-GB" dirty="0"/>
          </a:p>
          <a:p>
            <a:r>
              <a:rPr lang="en-GB" dirty="0"/>
              <a:t>These skills are also associated with confidence (therefore creative development will assist independent and active learning).  </a:t>
            </a:r>
          </a:p>
          <a:p>
            <a:endParaRPr lang="en-GB" dirty="0"/>
          </a:p>
          <a:p>
            <a:r>
              <a:rPr lang="en-GB" dirty="0"/>
              <a:t>All skills are relevant to real world and will equip children with skills for the future (world of work) </a:t>
            </a:r>
          </a:p>
          <a:p>
            <a:endParaRPr lang="en-GB" dirty="0"/>
          </a:p>
          <a:p>
            <a:r>
              <a:rPr lang="en-GB" b="1" u="sng" dirty="0"/>
              <a:t>Why is it useful for children to develop these skills for later life?</a:t>
            </a:r>
          </a:p>
          <a:p>
            <a:r>
              <a:rPr lang="en-GB" dirty="0"/>
              <a:t>Skills relate to world of work</a:t>
            </a:r>
          </a:p>
        </p:txBody>
      </p:sp>
      <p:sp>
        <p:nvSpPr>
          <p:cNvPr id="4" name="Slide Number Placeholder 3"/>
          <p:cNvSpPr>
            <a:spLocks noGrp="1"/>
          </p:cNvSpPr>
          <p:nvPr>
            <p:ph type="sldNum" sz="quarter" idx="10"/>
          </p:nvPr>
        </p:nvSpPr>
        <p:spPr/>
        <p:txBody>
          <a:bodyPr/>
          <a:lstStyle/>
          <a:p>
            <a:fld id="{77BEFCF3-FB66-4CC1-8384-1217BECA3C82}" type="slidenum">
              <a:rPr lang="en-GB" smtClean="0"/>
              <a:t>12</a:t>
            </a:fld>
            <a:endParaRPr lang="en-GB"/>
          </a:p>
        </p:txBody>
      </p:sp>
    </p:spTree>
    <p:extLst>
      <p:ext uri="{BB962C8B-B14F-4D97-AF65-F5344CB8AC3E}">
        <p14:creationId xmlns:p14="http://schemas.microsoft.com/office/powerpoint/2010/main" val="447586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skills are essential to</a:t>
            </a:r>
            <a:r>
              <a:rPr lang="en-GB" baseline="0" dirty="0"/>
              <a:t> this area of learning and can also be developed across the curriculum.  </a:t>
            </a:r>
          </a:p>
          <a:p>
            <a:r>
              <a:rPr lang="en-GB" baseline="0" dirty="0"/>
              <a:t>Important to understand that these skills are built on throughout the FP – get more complex as phase progresses.  </a:t>
            </a:r>
          </a:p>
          <a:p>
            <a:r>
              <a:rPr lang="en-GB" baseline="0" dirty="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13</a:t>
            </a:fld>
            <a:endParaRPr lang="en-GB"/>
          </a:p>
        </p:txBody>
      </p:sp>
    </p:spTree>
    <p:extLst>
      <p:ext uri="{BB962C8B-B14F-4D97-AF65-F5344CB8AC3E}">
        <p14:creationId xmlns:p14="http://schemas.microsoft.com/office/powerpoint/2010/main" val="1324304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skills are essential to</a:t>
            </a:r>
            <a:r>
              <a:rPr lang="en-GB" baseline="0" dirty="0"/>
              <a:t> this area of learning and can also be developed across the curriculum.  </a:t>
            </a:r>
          </a:p>
          <a:p>
            <a:r>
              <a:rPr lang="en-GB" baseline="0" dirty="0"/>
              <a:t>Important to understand that these skills are built on throughout the FP – get more complex as phase progresses.  </a:t>
            </a:r>
          </a:p>
          <a:p>
            <a:r>
              <a:rPr lang="en-GB" baseline="0" dirty="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14</a:t>
            </a:fld>
            <a:endParaRPr lang="en-GB"/>
          </a:p>
        </p:txBody>
      </p:sp>
    </p:spTree>
    <p:extLst>
      <p:ext uri="{BB962C8B-B14F-4D97-AF65-F5344CB8AC3E}">
        <p14:creationId xmlns:p14="http://schemas.microsoft.com/office/powerpoint/2010/main" val="210354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 Brown</a:t>
            </a:r>
          </a:p>
        </p:txBody>
      </p:sp>
      <p:sp>
        <p:nvSpPr>
          <p:cNvPr id="4" name="Slide Number Placeholder 3"/>
          <p:cNvSpPr>
            <a:spLocks noGrp="1"/>
          </p:cNvSpPr>
          <p:nvPr>
            <p:ph type="sldNum" sz="quarter" idx="10"/>
          </p:nvPr>
        </p:nvSpPr>
        <p:spPr/>
        <p:txBody>
          <a:bodyPr/>
          <a:lstStyle/>
          <a:p>
            <a:fld id="{77BEFCF3-FB66-4CC1-8384-1217BECA3C82}" type="slidenum">
              <a:rPr lang="en-GB" smtClean="0"/>
              <a:t>16</a:t>
            </a:fld>
            <a:endParaRPr lang="en-GB"/>
          </a:p>
        </p:txBody>
      </p:sp>
    </p:spTree>
    <p:extLst>
      <p:ext uri="{BB962C8B-B14F-4D97-AF65-F5344CB8AC3E}">
        <p14:creationId xmlns:p14="http://schemas.microsoft.com/office/powerpoint/2010/main" val="2443646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7BEFCF3-FB66-4CC1-8384-1217BECA3C82}" type="slidenum">
              <a:rPr lang="en-GB" smtClean="0"/>
              <a:t>18</a:t>
            </a:fld>
            <a:endParaRPr lang="en-GB"/>
          </a:p>
        </p:txBody>
      </p:sp>
    </p:spTree>
    <p:extLst>
      <p:ext uri="{BB962C8B-B14F-4D97-AF65-F5344CB8AC3E}">
        <p14:creationId xmlns:p14="http://schemas.microsoft.com/office/powerpoint/2010/main" val="2845349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Week 7</a:t>
            </a:r>
          </a:p>
        </p:txBody>
      </p:sp>
      <p:sp>
        <p:nvSpPr>
          <p:cNvPr id="4" name="Slide Number Placeholder 3"/>
          <p:cNvSpPr>
            <a:spLocks noGrp="1"/>
          </p:cNvSpPr>
          <p:nvPr>
            <p:ph type="sldNum" sz="quarter" idx="10"/>
          </p:nvPr>
        </p:nvSpPr>
        <p:spPr/>
        <p:txBody>
          <a:bodyPr/>
          <a:lstStyle/>
          <a:p>
            <a:fld id="{DA0E4EF0-16DA-4709-8DAB-C6A91C6587A4}" type="slidenum">
              <a:rPr lang="en-GB" smtClean="0"/>
              <a:t>19</a:t>
            </a:fld>
            <a:endParaRPr lang="en-GB"/>
          </a:p>
        </p:txBody>
      </p:sp>
    </p:spTree>
    <p:extLst>
      <p:ext uri="{BB962C8B-B14F-4D97-AF65-F5344CB8AC3E}">
        <p14:creationId xmlns:p14="http://schemas.microsoft.com/office/powerpoint/2010/main" val="3210466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aims and objectives </a:t>
            </a:r>
          </a:p>
        </p:txBody>
      </p:sp>
      <p:sp>
        <p:nvSpPr>
          <p:cNvPr id="4" name="Slide Number Placeholder 3"/>
          <p:cNvSpPr>
            <a:spLocks noGrp="1"/>
          </p:cNvSpPr>
          <p:nvPr>
            <p:ph type="sldNum" sz="quarter" idx="10"/>
          </p:nvPr>
        </p:nvSpPr>
        <p:spPr/>
        <p:txBody>
          <a:bodyPr/>
          <a:lstStyle/>
          <a:p>
            <a:fld id="{DA0E4EF0-16DA-4709-8DAB-C6A91C6587A4}" type="slidenum">
              <a:rPr lang="en-GB" smtClean="0"/>
              <a:t>20</a:t>
            </a:fld>
            <a:endParaRPr lang="en-GB"/>
          </a:p>
        </p:txBody>
      </p:sp>
    </p:spTree>
    <p:extLst>
      <p:ext uri="{BB962C8B-B14F-4D97-AF65-F5344CB8AC3E}">
        <p14:creationId xmlns:p14="http://schemas.microsoft.com/office/powerpoint/2010/main" val="4016939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Indoor and outdoor environment </a:t>
            </a:r>
          </a:p>
          <a:p>
            <a:endParaRPr lang="en-GB" dirty="0"/>
          </a:p>
          <a:p>
            <a:r>
              <a:rPr lang="en-GB" dirty="0"/>
              <a:t>Seven areas of learning : </a:t>
            </a:r>
          </a:p>
          <a:p>
            <a:endParaRPr lang="en-GB" dirty="0"/>
          </a:p>
          <a:p>
            <a:r>
              <a:rPr lang="en-GB" dirty="0"/>
              <a:t>Personal and Social Development, Well-being and Cultural Diversity</a:t>
            </a:r>
          </a:p>
          <a:p>
            <a:r>
              <a:rPr lang="en-GB" dirty="0"/>
              <a:t>Language, Literacy and Communication Skills</a:t>
            </a:r>
          </a:p>
          <a:p>
            <a:r>
              <a:rPr lang="en-GB" dirty="0"/>
              <a:t>Mathematical Development</a:t>
            </a:r>
          </a:p>
          <a:p>
            <a:r>
              <a:rPr lang="en-GB" dirty="0"/>
              <a:t>Welsh Language Development</a:t>
            </a:r>
          </a:p>
          <a:p>
            <a:r>
              <a:rPr lang="en-GB" dirty="0"/>
              <a:t>Knowledge and Understanding of the World</a:t>
            </a:r>
          </a:p>
          <a:p>
            <a:r>
              <a:rPr lang="en-GB" dirty="0"/>
              <a:t>Physical Development</a:t>
            </a:r>
          </a:p>
          <a:p>
            <a:r>
              <a:rPr lang="en-GB" dirty="0"/>
              <a:t>Creative Development</a:t>
            </a:r>
          </a:p>
          <a:p>
            <a:endParaRPr lang="en-GB" dirty="0"/>
          </a:p>
          <a:p>
            <a:r>
              <a:rPr lang="en-GB" dirty="0"/>
              <a:t>Knowledge and understanding – relates most to science</a:t>
            </a:r>
          </a:p>
          <a:p>
            <a:endParaRPr lang="en-GB" dirty="0"/>
          </a:p>
          <a:p>
            <a:endParaRPr lang="en-GB" dirty="0"/>
          </a:p>
          <a:p>
            <a:r>
              <a:rPr lang="en-GB" dirty="0"/>
              <a:t>Opportunities should be given to children</a:t>
            </a:r>
            <a:r>
              <a:rPr lang="en-GB" baseline="0" dirty="0"/>
              <a:t> throughout the FP to explore a wide range of stimuli.  Also,</a:t>
            </a:r>
            <a:r>
              <a:rPr lang="en-GB" dirty="0"/>
              <a:t>  children should be given experiences that help them to increase their curiosity about the world around them and help them to begin to understand past events, people and places, living things, and the work people do. </a:t>
            </a:r>
          </a:p>
          <a:p>
            <a:endParaRPr lang="en-GB" dirty="0"/>
          </a:p>
          <a:p>
            <a:endParaRPr lang="en-GB" dirty="0"/>
          </a:p>
          <a:p>
            <a:r>
              <a:rPr lang="en-GB" dirty="0"/>
              <a:t>should be encouraged to enjoy learning by exploration, enquiry, experimentation, asking questions and trying to find answers. </a:t>
            </a:r>
          </a:p>
        </p:txBody>
      </p:sp>
      <p:sp>
        <p:nvSpPr>
          <p:cNvPr id="4" name="Slide Number Placeholder 3"/>
          <p:cNvSpPr>
            <a:spLocks noGrp="1"/>
          </p:cNvSpPr>
          <p:nvPr>
            <p:ph type="sldNum" sz="quarter" idx="10"/>
          </p:nvPr>
        </p:nvSpPr>
        <p:spPr/>
        <p:txBody>
          <a:bodyPr/>
          <a:lstStyle/>
          <a:p>
            <a:fld id="{DA0E4EF0-16DA-4709-8DAB-C6A91C6587A4}" type="slidenum">
              <a:rPr lang="en-GB" smtClean="0"/>
              <a:t>22</a:t>
            </a:fld>
            <a:endParaRPr lang="en-GB"/>
          </a:p>
        </p:txBody>
      </p:sp>
    </p:spTree>
    <p:extLst>
      <p:ext uri="{BB962C8B-B14F-4D97-AF65-F5344CB8AC3E}">
        <p14:creationId xmlns:p14="http://schemas.microsoft.com/office/powerpoint/2010/main" val="21154731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Knowledge and understanding of the world relates to everyday lives,</a:t>
            </a:r>
          </a:p>
          <a:p>
            <a:r>
              <a:rPr lang="en-GB" dirty="0"/>
              <a:t>their homes, families, other people, the local environment and community, and the wider world – this provides children with a meaningful experience = this encourages them to ask questions, explore and wonder at their environment. </a:t>
            </a:r>
          </a:p>
          <a:p>
            <a:endParaRPr lang="en-GB" dirty="0"/>
          </a:p>
          <a:p>
            <a:r>
              <a:rPr lang="en-GB" dirty="0"/>
              <a:t>Big focus on science (although science is not mentioned once) – key words relate to scientific enquiry and methods.  See highlighted words</a:t>
            </a:r>
          </a:p>
        </p:txBody>
      </p:sp>
      <p:sp>
        <p:nvSpPr>
          <p:cNvPr id="4" name="Slide Number Placeholder 3"/>
          <p:cNvSpPr>
            <a:spLocks noGrp="1"/>
          </p:cNvSpPr>
          <p:nvPr>
            <p:ph type="sldNum" sz="quarter" idx="10"/>
          </p:nvPr>
        </p:nvSpPr>
        <p:spPr/>
        <p:txBody>
          <a:bodyPr/>
          <a:lstStyle/>
          <a:p>
            <a:fld id="{DA0E4EF0-16DA-4709-8DAB-C6A91C6587A4}" type="slidenum">
              <a:rPr lang="en-GB" smtClean="0"/>
              <a:t>24</a:t>
            </a:fld>
            <a:endParaRPr lang="en-GB"/>
          </a:p>
        </p:txBody>
      </p:sp>
    </p:spTree>
    <p:extLst>
      <p:ext uri="{BB962C8B-B14F-4D97-AF65-F5344CB8AC3E}">
        <p14:creationId xmlns:p14="http://schemas.microsoft.com/office/powerpoint/2010/main" val="34285779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skills are essential to</a:t>
            </a:r>
            <a:r>
              <a:rPr lang="en-GB" baseline="0" dirty="0"/>
              <a:t> this area of learning and can also be developed across the curriculum.  </a:t>
            </a:r>
          </a:p>
          <a:p>
            <a:r>
              <a:rPr lang="en-GB" baseline="0" dirty="0"/>
              <a:t>Important to understand that these skills are built on throughout the FP – get more complex as phase progresses.  </a:t>
            </a:r>
          </a:p>
          <a:p>
            <a:r>
              <a:rPr lang="en-GB" baseline="0" dirty="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25</a:t>
            </a:fld>
            <a:endParaRPr lang="en-GB"/>
          </a:p>
        </p:txBody>
      </p:sp>
    </p:spTree>
    <p:extLst>
      <p:ext uri="{BB962C8B-B14F-4D97-AF65-F5344CB8AC3E}">
        <p14:creationId xmlns:p14="http://schemas.microsoft.com/office/powerpoint/2010/main" val="31363293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skills are essential to</a:t>
            </a:r>
            <a:r>
              <a:rPr lang="en-GB" baseline="0" dirty="0"/>
              <a:t> this area of learning and can also be developed across the curriculum.  </a:t>
            </a:r>
          </a:p>
          <a:p>
            <a:r>
              <a:rPr lang="en-GB" baseline="0" dirty="0"/>
              <a:t>Important to understand that these skills are built on throughout the FP – get more complex as phase progresses.  </a:t>
            </a:r>
          </a:p>
          <a:p>
            <a:r>
              <a:rPr lang="en-GB" baseline="0" dirty="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26</a:t>
            </a:fld>
            <a:endParaRPr lang="en-GB"/>
          </a:p>
        </p:txBody>
      </p:sp>
    </p:spTree>
    <p:extLst>
      <p:ext uri="{BB962C8B-B14F-4D97-AF65-F5344CB8AC3E}">
        <p14:creationId xmlns:p14="http://schemas.microsoft.com/office/powerpoint/2010/main" val="1126159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endParaRPr lang="en-GB" dirty="0"/>
          </a:p>
          <a:p>
            <a:pPr defTabSz="897849">
              <a:defRPr/>
            </a:pPr>
            <a:r>
              <a:rPr lang="en-GB" dirty="0"/>
              <a:t>Weather is revisited across phase (daily basis) – more complex in upper FP – integrates other areas such as language, geography and art </a:t>
            </a:r>
            <a:r>
              <a:rPr lang="en-GB" dirty="0" err="1"/>
              <a:t>etc</a:t>
            </a:r>
            <a:endParaRPr lang="en-GB" dirty="0"/>
          </a:p>
          <a:p>
            <a:pPr defTabSz="897849">
              <a:defRPr/>
            </a:pPr>
            <a:endParaRPr lang="en-GB" dirty="0"/>
          </a:p>
          <a:p>
            <a:pPr defTabSz="897849">
              <a:defRPr/>
            </a:pPr>
            <a:r>
              <a:rPr lang="en-GB" dirty="0"/>
              <a:t> – areas – big emphasis on locality and being educated about local areas.  Compare local area with other areas = weather climates</a:t>
            </a:r>
          </a:p>
          <a:p>
            <a:pPr defTabSz="897849">
              <a:defRPr/>
            </a:pPr>
            <a:endParaRPr lang="en-GB" dirty="0"/>
          </a:p>
          <a:p>
            <a:pPr defTabSz="897849">
              <a:defRPr/>
            </a:pPr>
            <a:endParaRPr lang="en-GB" dirty="0"/>
          </a:p>
          <a:p>
            <a:pPr defTabSz="897849">
              <a:defRPr/>
            </a:pPr>
            <a:r>
              <a:rPr lang="en-GB" dirty="0"/>
              <a:t>Visiting contrasting places; this develops skills of enquiry </a:t>
            </a:r>
            <a:r>
              <a:rPr lang="en-GB" dirty="0" err="1"/>
              <a:t>eg</a:t>
            </a:r>
            <a:r>
              <a:rPr lang="en-GB" dirty="0"/>
              <a:t>. Visiting a stony beach and a sandy beach.  </a:t>
            </a:r>
          </a:p>
          <a:p>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27</a:t>
            </a:fld>
            <a:endParaRPr lang="en-GB"/>
          </a:p>
        </p:txBody>
      </p:sp>
    </p:spTree>
    <p:extLst>
      <p:ext uri="{BB962C8B-B14F-4D97-AF65-F5344CB8AC3E}">
        <p14:creationId xmlns:p14="http://schemas.microsoft.com/office/powerpoint/2010/main" val="4182448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parts of body – anatomy</a:t>
            </a:r>
          </a:p>
          <a:p>
            <a:endParaRPr lang="en-GB" dirty="0"/>
          </a:p>
          <a:p>
            <a:r>
              <a:rPr lang="en-GB" dirty="0"/>
              <a:t>Recording of data</a:t>
            </a:r>
            <a:r>
              <a:rPr lang="en-GB" baseline="0" dirty="0"/>
              <a:t> – how many people have blonde hair or how many spiders did we find.  As skills develop this area of learning will progress – maybe just counting in lower FP but could lead to producing graphs in upper FP.  </a:t>
            </a:r>
          </a:p>
          <a:p>
            <a:endParaRPr lang="en-GB" baseline="0" dirty="0"/>
          </a:p>
          <a:p>
            <a:r>
              <a:rPr lang="en-GB" baseline="0" dirty="0"/>
              <a:t>Digging and planting – how a plant grows, what does a plant need to grow</a:t>
            </a:r>
            <a:r>
              <a:rPr lang="en-GB" dirty="0"/>
              <a:t> – this can be revisited through the stages</a:t>
            </a:r>
          </a:p>
        </p:txBody>
      </p:sp>
      <p:sp>
        <p:nvSpPr>
          <p:cNvPr id="4" name="Slide Number Placeholder 3"/>
          <p:cNvSpPr>
            <a:spLocks noGrp="1"/>
          </p:cNvSpPr>
          <p:nvPr>
            <p:ph type="sldNum" sz="quarter" idx="10"/>
          </p:nvPr>
        </p:nvSpPr>
        <p:spPr/>
        <p:txBody>
          <a:bodyPr/>
          <a:lstStyle/>
          <a:p>
            <a:fld id="{DA0E4EF0-16DA-4709-8DAB-C6A91C6587A4}" type="slidenum">
              <a:rPr lang="en-GB" smtClean="0"/>
              <a:t>28</a:t>
            </a:fld>
            <a:endParaRPr lang="en-GB"/>
          </a:p>
        </p:txBody>
      </p:sp>
    </p:spTree>
    <p:extLst>
      <p:ext uri="{BB962C8B-B14F-4D97-AF65-F5344CB8AC3E}">
        <p14:creationId xmlns:p14="http://schemas.microsoft.com/office/powerpoint/2010/main" val="25698918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Myself and non living things = focus on the properties and manipulation of different materials, could be as simple as playing with sand/water or could be identifying whether an item in transparent or translucent.  </a:t>
            </a:r>
          </a:p>
          <a:p>
            <a:endParaRPr lang="en-GB" dirty="0"/>
          </a:p>
          <a:p>
            <a:r>
              <a:rPr lang="en-GB" dirty="0"/>
              <a:t>Moulding materials into different shapes -  sand, play dough, clay – why do these bend and the table doesn’t (enquiry) .</a:t>
            </a:r>
          </a:p>
          <a:p>
            <a:endParaRPr lang="en-GB" dirty="0"/>
          </a:p>
          <a:p>
            <a:r>
              <a:rPr lang="en-GB" dirty="0"/>
              <a:t>Cooking – cooking often related to time of year e.g. festive biscuits </a:t>
            </a:r>
            <a:r>
              <a:rPr lang="en-GB" dirty="0" err="1"/>
              <a:t>etc</a:t>
            </a:r>
            <a:r>
              <a:rPr lang="en-GB" dirty="0"/>
              <a:t> or Welsh cakes (curriculum cymraeg) </a:t>
            </a:r>
          </a:p>
          <a:p>
            <a:endParaRPr lang="en-GB" dirty="0"/>
          </a:p>
          <a:p>
            <a:r>
              <a:rPr lang="en-GB" dirty="0"/>
              <a:t>Sunlight, shadows, times of year – as child progresses through the phases then their skills and thinking will develop as will their enquiring abilities. </a:t>
            </a:r>
          </a:p>
        </p:txBody>
      </p:sp>
      <p:sp>
        <p:nvSpPr>
          <p:cNvPr id="4" name="Slide Number Placeholder 3"/>
          <p:cNvSpPr>
            <a:spLocks noGrp="1"/>
          </p:cNvSpPr>
          <p:nvPr>
            <p:ph type="sldNum" sz="quarter" idx="10"/>
          </p:nvPr>
        </p:nvSpPr>
        <p:spPr/>
        <p:txBody>
          <a:bodyPr/>
          <a:lstStyle/>
          <a:p>
            <a:fld id="{DA0E4EF0-16DA-4709-8DAB-C6A91C6587A4}" type="slidenum">
              <a:rPr lang="en-GB" smtClean="0"/>
              <a:t>29</a:t>
            </a:fld>
            <a:endParaRPr lang="en-GB"/>
          </a:p>
        </p:txBody>
      </p:sp>
    </p:spTree>
    <p:extLst>
      <p:ext uri="{BB962C8B-B14F-4D97-AF65-F5344CB8AC3E}">
        <p14:creationId xmlns:p14="http://schemas.microsoft.com/office/powerpoint/2010/main" val="24941644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Hutt – draws</a:t>
            </a:r>
            <a:r>
              <a:rPr lang="en-GB" baseline="0" dirty="0"/>
              <a:t> on Piagetian principles. She categorised play into three categories.</a:t>
            </a:r>
          </a:p>
          <a:p>
            <a:endParaRPr lang="en-GB" baseline="0" dirty="0"/>
          </a:p>
          <a:p>
            <a:pPr lvl="0"/>
            <a:r>
              <a:rPr lang="en-GB" baseline="0" dirty="0"/>
              <a:t>Ludic play/behaviour allows children to make understanding their own (much like Piaget’s accommodation and assimilation – children’s cognitive task is to adjust the acquisition of new understandings  in such a way they can make use of the information) – example = </a:t>
            </a:r>
            <a:r>
              <a:rPr lang="en-US" dirty="0"/>
              <a:t>A child seeing a zebra for the first time and calling it a horse. The child assimilates this information into her schema for a horse. When the child accommodates information, she takes into consideration the different properties of a zebra compared to a horse, perhaps calling a zebra a horse with stripes. When she eventually learns the name of zebra, she has accommodated this information.</a:t>
            </a:r>
            <a:endParaRPr lang="en-GB" dirty="0"/>
          </a:p>
          <a:p>
            <a:endParaRPr lang="en-GB" dirty="0"/>
          </a:p>
          <a:p>
            <a:endParaRPr lang="en-GB" dirty="0"/>
          </a:p>
          <a:p>
            <a:r>
              <a:rPr lang="en-GB" dirty="0"/>
              <a:t>Play is a tool for allowing children to explore, while they explore they engage themselves in purposeful interest that subconsciously relates to science </a:t>
            </a:r>
          </a:p>
        </p:txBody>
      </p:sp>
      <p:sp>
        <p:nvSpPr>
          <p:cNvPr id="4" name="Slide Number Placeholder 3"/>
          <p:cNvSpPr>
            <a:spLocks noGrp="1"/>
          </p:cNvSpPr>
          <p:nvPr>
            <p:ph type="sldNum" sz="quarter" idx="10"/>
          </p:nvPr>
        </p:nvSpPr>
        <p:spPr/>
        <p:txBody>
          <a:bodyPr/>
          <a:lstStyle/>
          <a:p>
            <a:fld id="{DA0E4EF0-16DA-4709-8DAB-C6A91C6587A4}" type="slidenum">
              <a:rPr lang="en-GB" smtClean="0"/>
              <a:t>31</a:t>
            </a:fld>
            <a:endParaRPr lang="en-GB"/>
          </a:p>
        </p:txBody>
      </p:sp>
    </p:spTree>
    <p:extLst>
      <p:ext uri="{BB962C8B-B14F-4D97-AF65-F5344CB8AC3E}">
        <p14:creationId xmlns:p14="http://schemas.microsoft.com/office/powerpoint/2010/main" val="39490423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Driver (1983) - framework of learning that acquired through the epistemic behaviours of problem solving, exploration and use of materials and skills: </a:t>
            </a:r>
          </a:p>
          <a:p>
            <a:pPr defTabSz="897849">
              <a:defRPr/>
            </a:pPr>
            <a:endParaRPr lang="en-GB" dirty="0"/>
          </a:p>
          <a:p>
            <a:pPr defTabSz="897849">
              <a:defRPr/>
            </a:pPr>
            <a:r>
              <a:rPr lang="en-GB" dirty="0"/>
              <a:t>Driver has a constructivist view point – the pupil as a scientist and learning is about constructing a meaning.  Play gives children the opportunity to experiment and manipulate the environment around them (much like a scientist)</a:t>
            </a:r>
          </a:p>
          <a:p>
            <a:pPr defTabSz="897849">
              <a:defRPr/>
            </a:pPr>
            <a:endParaRPr lang="en-GB" dirty="0"/>
          </a:p>
          <a:p>
            <a:pPr defTabSz="897849">
              <a:defRPr/>
            </a:pPr>
            <a:r>
              <a:rPr lang="en-GB" dirty="0"/>
              <a:t>main principles</a:t>
            </a:r>
          </a:p>
          <a:p>
            <a:pPr defTabSz="897849">
              <a:defRPr/>
            </a:pPr>
            <a:endParaRPr lang="en-GB" dirty="0"/>
          </a:p>
          <a:p>
            <a:pPr marL="224462" indent="-224462" defTabSz="897849">
              <a:buFontTx/>
              <a:buAutoNum type="arabicPeriod"/>
              <a:defRPr/>
            </a:pPr>
            <a:r>
              <a:rPr lang="en-GB" dirty="0"/>
              <a:t>One idea - Constructing and testing bridges made of blocks .</a:t>
            </a:r>
          </a:p>
          <a:p>
            <a:pPr marL="224462" indent="-224462" defTabSz="897849">
              <a:buFontTx/>
              <a:buAutoNum type="arabicPeriod"/>
              <a:defRPr/>
            </a:pPr>
            <a:r>
              <a:rPr lang="en-GB" dirty="0"/>
              <a:t>Idea – working and playing  with their peers.</a:t>
            </a:r>
          </a:p>
          <a:p>
            <a:pPr marL="224462" indent="-224462" defTabSz="897849">
              <a:buFontTx/>
              <a:buAutoNum type="arabicPeriod"/>
              <a:defRPr/>
            </a:pPr>
            <a:r>
              <a:rPr lang="en-GB" dirty="0"/>
              <a:t>Experimentation – playing sinking and floating in the water tray with different objects (why do some smaller items sink and bigger items float – the properties of the object).</a:t>
            </a:r>
          </a:p>
          <a:p>
            <a:pPr marL="224462" indent="-224462" defTabSz="897849">
              <a:buFontTx/>
              <a:buAutoNum type="arabicPeriod"/>
              <a:defRPr/>
            </a:pPr>
            <a:r>
              <a:rPr lang="en-GB" dirty="0"/>
              <a:t>Neither adults or children are able to develop an understanding of a concept without engaging in first hand experiences</a:t>
            </a:r>
          </a:p>
          <a:p>
            <a:pPr marL="224462" indent="-224462" defTabSz="897849">
              <a:buFontTx/>
              <a:buAutoNum type="arabicPeriod"/>
              <a:defRPr/>
            </a:pPr>
            <a:endParaRPr lang="en-GB" dirty="0"/>
          </a:p>
          <a:p>
            <a:r>
              <a:rPr lang="en-GB" dirty="0"/>
              <a:t>Link to Bruner’s </a:t>
            </a:r>
            <a:r>
              <a:rPr lang="en-GB" dirty="0" err="1"/>
              <a:t>Sprial</a:t>
            </a:r>
            <a:r>
              <a:rPr lang="en-GB" baseline="0" dirty="0"/>
              <a:t> Curriculum theory</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32</a:t>
            </a:fld>
            <a:endParaRPr lang="en-GB"/>
          </a:p>
        </p:txBody>
      </p:sp>
    </p:spTree>
    <p:extLst>
      <p:ext uri="{BB962C8B-B14F-4D97-AF65-F5344CB8AC3E}">
        <p14:creationId xmlns:p14="http://schemas.microsoft.com/office/powerpoint/2010/main" val="12500324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Driver (1983) - framework of learning that acquired through the epistemic behaviours of problem solving, exploration and use of materials and skills: </a:t>
            </a:r>
          </a:p>
          <a:p>
            <a:pPr defTabSz="897849">
              <a:defRPr/>
            </a:pPr>
            <a:endParaRPr lang="en-GB" dirty="0"/>
          </a:p>
          <a:p>
            <a:pPr defTabSz="897849">
              <a:defRPr/>
            </a:pPr>
            <a:r>
              <a:rPr lang="en-GB" dirty="0"/>
              <a:t>Driver has a constructivist view point – the pupil as a scientist and learning is about constructing a meaning.  Play gives children the opportunity to experiment and manipulate the environment around them (much like a scientist)</a:t>
            </a:r>
          </a:p>
          <a:p>
            <a:pPr defTabSz="897849">
              <a:defRPr/>
            </a:pPr>
            <a:endParaRPr lang="en-GB" dirty="0"/>
          </a:p>
          <a:p>
            <a:pPr defTabSz="897849">
              <a:defRPr/>
            </a:pPr>
            <a:r>
              <a:rPr lang="en-GB" dirty="0"/>
              <a:t>main principles</a:t>
            </a:r>
          </a:p>
          <a:p>
            <a:pPr defTabSz="897849">
              <a:defRPr/>
            </a:pPr>
            <a:endParaRPr lang="en-GB" dirty="0"/>
          </a:p>
          <a:p>
            <a:pPr marL="224462" indent="-224462" defTabSz="897849">
              <a:buFontTx/>
              <a:buAutoNum type="arabicPeriod"/>
              <a:defRPr/>
            </a:pPr>
            <a:r>
              <a:rPr lang="en-GB" dirty="0"/>
              <a:t>One idea - Constructing and testing bridges made of blocks .</a:t>
            </a:r>
          </a:p>
          <a:p>
            <a:pPr marL="224462" indent="-224462" defTabSz="897849">
              <a:buFontTx/>
              <a:buAutoNum type="arabicPeriod"/>
              <a:defRPr/>
            </a:pPr>
            <a:r>
              <a:rPr lang="en-GB" dirty="0"/>
              <a:t>Idea – working and playing  with their peers.</a:t>
            </a:r>
          </a:p>
          <a:p>
            <a:pPr marL="224462" indent="-224462" defTabSz="897849">
              <a:buFontTx/>
              <a:buAutoNum type="arabicPeriod"/>
              <a:defRPr/>
            </a:pPr>
            <a:r>
              <a:rPr lang="en-GB" dirty="0"/>
              <a:t>Experimentation – playing sinking and floating in the water tray with different objects (why do some smaller items sink and bigger items float – the properties of the object).</a:t>
            </a:r>
          </a:p>
          <a:p>
            <a:pPr marL="224462" indent="-224462" defTabSz="897849">
              <a:buFontTx/>
              <a:buAutoNum type="arabicPeriod"/>
              <a:defRPr/>
            </a:pPr>
            <a:r>
              <a:rPr lang="en-GB" dirty="0"/>
              <a:t>Neither adults or children are able to develop an understanding of a concept without engaging in first hand experiences</a:t>
            </a:r>
          </a:p>
          <a:p>
            <a:pPr marL="224462" indent="-224462" defTabSz="897849">
              <a:buFontTx/>
              <a:buAutoNum type="arabicPeriod"/>
              <a:defRPr/>
            </a:pPr>
            <a:endParaRPr lang="en-GB" dirty="0"/>
          </a:p>
          <a:p>
            <a:pPr marL="0" indent="0" defTabSz="897849">
              <a:buFontTx/>
              <a:buNone/>
              <a:defRPr/>
            </a:pPr>
            <a:r>
              <a:rPr lang="en-GB" dirty="0"/>
              <a:t>Link</a:t>
            </a:r>
            <a:r>
              <a:rPr lang="en-GB" baseline="0" dirty="0"/>
              <a:t> with Bruner’s Spiral Curriculum theory</a:t>
            </a:r>
            <a:endParaRPr lang="en-GB" dirty="0"/>
          </a:p>
          <a:p>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33</a:t>
            </a:fld>
            <a:endParaRPr lang="en-GB"/>
          </a:p>
        </p:txBody>
      </p:sp>
    </p:spTree>
    <p:extLst>
      <p:ext uri="{BB962C8B-B14F-4D97-AF65-F5344CB8AC3E}">
        <p14:creationId xmlns:p14="http://schemas.microsoft.com/office/powerpoint/2010/main" val="14606359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‘left and right’ brained thinking patterns – ‘haven't got a scientific brain’ – each of us have a dominant brain side – right brain = more creative.  - </a:t>
            </a:r>
          </a:p>
          <a:p>
            <a:endParaRPr lang="en-GB" dirty="0"/>
          </a:p>
          <a:p>
            <a:r>
              <a:rPr lang="en-GB" dirty="0"/>
              <a:t>recent studies have shown that the brain behaves like a computer that forges links between neurons to increase the number of pathways that electric signals can travel.  - more children’s brains are stimulated the more complex their neural networks become – learning is the creation of networks (better brain we have). – a lack of stimulation = poorer brain we have.</a:t>
            </a:r>
          </a:p>
          <a:p>
            <a:endParaRPr lang="en-GB" dirty="0"/>
          </a:p>
          <a:p>
            <a:r>
              <a:rPr lang="en-GB" dirty="0"/>
              <a:t>Emotional encoding – if children feel good about themselves they will learn more – play is an enjoyable activity and therefore children are likely to learn more when they are playing .</a:t>
            </a:r>
          </a:p>
        </p:txBody>
      </p:sp>
      <p:sp>
        <p:nvSpPr>
          <p:cNvPr id="4" name="Slide Number Placeholder 3"/>
          <p:cNvSpPr>
            <a:spLocks noGrp="1"/>
          </p:cNvSpPr>
          <p:nvPr>
            <p:ph type="sldNum" sz="quarter" idx="10"/>
          </p:nvPr>
        </p:nvSpPr>
        <p:spPr/>
        <p:txBody>
          <a:bodyPr/>
          <a:lstStyle/>
          <a:p>
            <a:fld id="{DA0E4EF0-16DA-4709-8DAB-C6A91C6587A4}" type="slidenum">
              <a:rPr lang="en-GB" smtClean="0"/>
              <a:t>34</a:t>
            </a:fld>
            <a:endParaRPr lang="en-GB"/>
          </a:p>
        </p:txBody>
      </p:sp>
    </p:spTree>
    <p:extLst>
      <p:ext uri="{BB962C8B-B14F-4D97-AF65-F5344CB8AC3E}">
        <p14:creationId xmlns:p14="http://schemas.microsoft.com/office/powerpoint/2010/main" val="2101372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boys and girls play differently and generally tend to have different interests- this could mean that they are acquiring different scientific ideas through play.</a:t>
            </a:r>
          </a:p>
          <a:p>
            <a:endParaRPr lang="en-GB" dirty="0"/>
          </a:p>
          <a:p>
            <a:r>
              <a:rPr lang="en-GB" dirty="0"/>
              <a:t>Girls = learn more about biological  and chemical concepts = role play area = mixing, drying, heating, - boys not interested in this area or if they are  - they are often bossed about by girls and loose interest.  </a:t>
            </a:r>
          </a:p>
          <a:p>
            <a:endParaRPr lang="en-GB" dirty="0"/>
          </a:p>
          <a:p>
            <a:r>
              <a:rPr lang="en-GB" dirty="0"/>
              <a:t>Boys = forces and movements = cars and construction activities and wheeled toys outdoors. – girls when playing with equipment tend to prefer ‘fixed’ equipment and do not tend to modify equipment as boys do = think of child and aeroplane (made out of any object).  = as this type of play is identified more (by practitioners) like scientific play than role-play then science is typically seen as more of a ‘boys’ area of the curriculum.  </a:t>
            </a:r>
          </a:p>
        </p:txBody>
      </p:sp>
      <p:sp>
        <p:nvSpPr>
          <p:cNvPr id="4" name="Slide Number Placeholder 3"/>
          <p:cNvSpPr>
            <a:spLocks noGrp="1"/>
          </p:cNvSpPr>
          <p:nvPr>
            <p:ph type="sldNum" sz="quarter" idx="10"/>
          </p:nvPr>
        </p:nvSpPr>
        <p:spPr/>
        <p:txBody>
          <a:bodyPr/>
          <a:lstStyle/>
          <a:p>
            <a:fld id="{DA0E4EF0-16DA-4709-8DAB-C6A91C6587A4}" type="slidenum">
              <a:rPr lang="en-GB" smtClean="0"/>
              <a:t>35</a:t>
            </a:fld>
            <a:endParaRPr lang="en-GB"/>
          </a:p>
        </p:txBody>
      </p:sp>
    </p:spTree>
    <p:extLst>
      <p:ext uri="{BB962C8B-B14F-4D97-AF65-F5344CB8AC3E}">
        <p14:creationId xmlns:p14="http://schemas.microsoft.com/office/powerpoint/2010/main" val="36698374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0E4EF0-16DA-4709-8DAB-C6A91C6587A4}" type="slidenum">
              <a:rPr lang="en-GB" smtClean="0"/>
              <a:t>36</a:t>
            </a:fld>
            <a:endParaRPr lang="en-GB"/>
          </a:p>
        </p:txBody>
      </p:sp>
    </p:spTree>
    <p:extLst>
      <p:ext uri="{BB962C8B-B14F-4D97-AF65-F5344CB8AC3E}">
        <p14:creationId xmlns:p14="http://schemas.microsoft.com/office/powerpoint/2010/main" val="2971095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96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83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30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17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8436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1243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9671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948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8947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16919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7097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4879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61722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9864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54443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2426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7712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01/12/2022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02765067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eg"/><Relationship Id="rId7" Type="http://schemas.openxmlformats.org/officeDocument/2006/relationships/image" Target="../media/image13.jpeg"/><Relationship Id="rId12"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2.png"/><Relationship Id="rId11" Type="http://schemas.openxmlformats.org/officeDocument/2006/relationships/image" Target="../media/image17.jpeg"/><Relationship Id="rId5" Type="http://schemas.openxmlformats.org/officeDocument/2006/relationships/image" Target="../media/image11.jpeg"/><Relationship Id="rId10" Type="http://schemas.openxmlformats.org/officeDocument/2006/relationships/image" Target="../media/image16.png"/><Relationship Id="rId4" Type="http://schemas.openxmlformats.org/officeDocument/2006/relationships/image" Target="../media/image10.jpeg"/><Relationship Id="rId9" Type="http://schemas.openxmlformats.org/officeDocument/2006/relationships/image" Target="../media/image15.jpe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7.jpeg"/><Relationship Id="rId7" Type="http://schemas.openxmlformats.org/officeDocument/2006/relationships/image" Target="../media/image12.png"/><Relationship Id="rId12"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0.jpeg"/><Relationship Id="rId11" Type="http://schemas.openxmlformats.org/officeDocument/2006/relationships/image" Target="../media/image11.jpeg"/><Relationship Id="rId5" Type="http://schemas.openxmlformats.org/officeDocument/2006/relationships/image" Target="../media/image13.jpeg"/><Relationship Id="rId10" Type="http://schemas.openxmlformats.org/officeDocument/2006/relationships/image" Target="../media/image9.jpeg"/><Relationship Id="rId4" Type="http://schemas.openxmlformats.org/officeDocument/2006/relationships/image" Target="../media/image15.jpeg"/><Relationship Id="rId9" Type="http://schemas.openxmlformats.org/officeDocument/2006/relationships/image" Target="../media/image2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api/storage/31cf2c99-da4c-4851-9eac-99c438bbc483/datblygiad-creadigol.pdf"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21.jpg"/><Relationship Id="rId4" Type="http://schemas.openxmlformats.org/officeDocument/2006/relationships/hyperlink" Target="https://hwb.gov.wales/api/storage/79ced21b-4cb3-483d-826a-5547319b281c/creative-development.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28.gif"/></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8.gif"/></Relationships>
</file>

<file path=ppt/slides/_rels/slide1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www.ted.com/talks/tim_brown_on_creativity_and_play"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31.jpeg"/><Relationship Id="rId4" Type="http://schemas.openxmlformats.org/officeDocument/2006/relationships/image" Target="../media/image30.jpg"/></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7.xml"/><Relationship Id="rId1" Type="http://schemas.openxmlformats.org/officeDocument/2006/relationships/video" Target="https://www.youtube.com/embed/RjwUn-aA0VY?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ales.gov.uk/dcells/publications/policy_strategy_and_planning/early-wales/whatisfoundation/foundationphase/2274085/frameworkforchildrene.pdf?lang=e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wales.gov.uk/topics/educationandskills/earlyyearshome/foundation_phase/foundationphasepractitioners/creativedevelopment/?lang=e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hwb.gov.wales/api/storage/66d6ae8c-ae72-4408-ac54-99fce61197d3/knowledge-and-understanding-of-the-world.pdf"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wales.gov.uk/dcells/publications/policy_strategy_and_planning/early-wales/whatisfoundation/foundationphase/2274085/frameworkforchildrene.pdf?lang=en"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wales.gov.uk/dcells/publications/policy_strategy_and_planning/early"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40.jpeg"/><Relationship Id="rId2" Type="http://schemas.openxmlformats.org/officeDocument/2006/relationships/slideLayout" Target="../slideLayouts/slideLayout4.xml"/><Relationship Id="rId1" Type="http://schemas.openxmlformats.org/officeDocument/2006/relationships/video" Target="https://www.youtube.com/embed/6eulFWM_FsY?feature=oembed" TargetMode="External"/><Relationship Id="rId6" Type="http://schemas.openxmlformats.org/officeDocument/2006/relationships/image" Target="../media/image39.jp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020" y="1752606"/>
            <a:ext cx="8917497" cy="1822514"/>
          </a:xfrm>
        </p:spPr>
        <p:txBody>
          <a:bodyPr>
            <a:noAutofit/>
          </a:bodyPr>
          <a:lstStyle/>
          <a:p>
            <a:r>
              <a:rPr lang="en-GB" sz="3600" b="1" i="1" dirty="0" err="1"/>
              <a:t>Chwarae</a:t>
            </a:r>
            <a:r>
              <a:rPr lang="en-GB" sz="3600" b="1" i="1" dirty="0"/>
              <a:t> </a:t>
            </a:r>
            <a:r>
              <a:rPr lang="en-GB" sz="3600" b="1" i="1" dirty="0" err="1"/>
              <a:t>Creadigol</a:t>
            </a:r>
            <a:r>
              <a:rPr lang="en-GB" sz="3600" b="1" i="1" dirty="0"/>
              <a:t> a </a:t>
            </a:r>
            <a:r>
              <a:rPr lang="en-GB" sz="3600" b="1" i="1" dirty="0" err="1"/>
              <a:t>Dysgu</a:t>
            </a:r>
            <a:r>
              <a:rPr lang="en-GB" sz="3600" b="1" i="1" dirty="0"/>
              <a:t> </a:t>
            </a:r>
            <a:r>
              <a:rPr lang="en-GB" sz="3600" b="1" i="1" dirty="0" err="1"/>
              <a:t>drwy</a:t>
            </a:r>
            <a:r>
              <a:rPr lang="en-GB" sz="3600" b="1" i="1" dirty="0"/>
              <a:t> </a:t>
            </a:r>
            <a:r>
              <a:rPr lang="en-GB" sz="3600" b="1" i="1" dirty="0" err="1"/>
              <a:t>Ymholiad</a:t>
            </a:r>
            <a:br>
              <a:rPr lang="en-GB" sz="3600" b="1" i="1" dirty="0"/>
            </a:br>
            <a:r>
              <a:rPr lang="en-GB" sz="3600" b="1" dirty="0"/>
              <a:t>Creative Play and Enquiry Based Learning</a:t>
            </a:r>
            <a:br>
              <a:rPr lang="en-GB" sz="3600" b="1" dirty="0"/>
            </a:br>
            <a:endParaRPr lang="en-GB" sz="3600" b="1" dirty="0"/>
          </a:p>
        </p:txBody>
      </p:sp>
      <p:sp>
        <p:nvSpPr>
          <p:cNvPr id="3" name="Subtitle 2"/>
          <p:cNvSpPr>
            <a:spLocks noGrp="1"/>
          </p:cNvSpPr>
          <p:nvPr>
            <p:ph type="body" idx="1"/>
          </p:nvPr>
        </p:nvSpPr>
        <p:spPr/>
        <p:txBody>
          <a:bodyPr>
            <a:normAutofit/>
          </a:bodyPr>
          <a:lstStyle/>
          <a:p>
            <a:endParaRPr lang="en-GB" b="1" dirty="0">
              <a:latin typeface="+mj-lt"/>
            </a:endParaRPr>
          </a:p>
        </p:txBody>
      </p:sp>
      <p:pic>
        <p:nvPicPr>
          <p:cNvPr id="4" name="Picture 3" descr="Unconscious mind clipart - Clipgroun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31484" y="4194665"/>
            <a:ext cx="1582626" cy="1582626"/>
          </a:xfrm>
          <a:prstGeom prst="rect">
            <a:avLst/>
          </a:prstGeom>
        </p:spPr>
      </p:pic>
      <p:pic>
        <p:nvPicPr>
          <p:cNvPr id="5" name="Picture 4" descr="Unconscious mind clipart - Clipgroun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741808" y="4136635"/>
            <a:ext cx="1512168" cy="1582626"/>
          </a:xfrm>
          <a:prstGeom prst="rect">
            <a:avLst/>
          </a:prstGeom>
        </p:spPr>
      </p:pic>
    </p:spTree>
    <p:extLst>
      <p:ext uri="{BB962C8B-B14F-4D97-AF65-F5344CB8AC3E}">
        <p14:creationId xmlns:p14="http://schemas.microsoft.com/office/powerpoint/2010/main" val="336111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C4C6-2355-B483-7F3A-6B651F0789FE}"/>
              </a:ext>
            </a:extLst>
          </p:cNvPr>
          <p:cNvSpPr>
            <a:spLocks noGrp="1"/>
          </p:cNvSpPr>
          <p:nvPr>
            <p:ph type="title"/>
          </p:nvPr>
        </p:nvSpPr>
        <p:spPr/>
        <p:txBody>
          <a:bodyPr/>
          <a:lstStyle/>
          <a:p>
            <a:r>
              <a:rPr lang="en-GB"/>
              <a:t>Recap</a:t>
            </a:r>
          </a:p>
        </p:txBody>
      </p:sp>
      <p:sp>
        <p:nvSpPr>
          <p:cNvPr id="3" name="Content Placeholder 2">
            <a:extLst>
              <a:ext uri="{FF2B5EF4-FFF2-40B4-BE49-F238E27FC236}">
                <a16:creationId xmlns:a16="http://schemas.microsoft.com/office/drawing/2014/main" id="{A9E8B60D-8320-1B60-E340-91CB3D0E9A40}"/>
              </a:ext>
            </a:extLst>
          </p:cNvPr>
          <p:cNvSpPr>
            <a:spLocks noGrp="1"/>
          </p:cNvSpPr>
          <p:nvPr>
            <p:ph sz="half" idx="1"/>
          </p:nvPr>
        </p:nvSpPr>
        <p:spPr/>
        <p:txBody>
          <a:bodyPr/>
          <a:lstStyle/>
          <a:p>
            <a:r>
              <a:rPr lang="en-GB"/>
              <a:t>Beth </a:t>
            </a:r>
            <a:r>
              <a:rPr lang="en-GB" err="1"/>
              <a:t>wnaethon</a:t>
            </a:r>
            <a:r>
              <a:rPr lang="en-GB"/>
              <a:t> </a:t>
            </a:r>
            <a:r>
              <a:rPr lang="en-GB" err="1"/>
              <a:t>ni</a:t>
            </a:r>
            <a:r>
              <a:rPr lang="en-GB"/>
              <a:t> </a:t>
            </a:r>
            <a:r>
              <a:rPr lang="en-GB" err="1"/>
              <a:t>ei</a:t>
            </a:r>
            <a:r>
              <a:rPr lang="en-GB"/>
              <a:t> </a:t>
            </a:r>
            <a:r>
              <a:rPr lang="en-GB" err="1"/>
              <a:t>gwmpasu</a:t>
            </a:r>
            <a:r>
              <a:rPr lang="en-GB"/>
              <a:t> </a:t>
            </a:r>
            <a:r>
              <a:rPr lang="en-GB" err="1"/>
              <a:t>ddydd</a:t>
            </a:r>
            <a:r>
              <a:rPr lang="en-GB"/>
              <a:t> </a:t>
            </a:r>
            <a:r>
              <a:rPr lang="en-GB" err="1"/>
              <a:t>Llun</a:t>
            </a:r>
            <a:r>
              <a:rPr lang="en-GB"/>
              <a:t>?</a:t>
            </a:r>
          </a:p>
          <a:p>
            <a:endParaRPr lang="en-GB"/>
          </a:p>
          <a:p>
            <a:r>
              <a:rPr lang="en-GB" err="1"/>
              <a:t>Oes</a:t>
            </a:r>
            <a:r>
              <a:rPr lang="en-GB"/>
              <a:t> </a:t>
            </a:r>
            <a:r>
              <a:rPr lang="en-GB" err="1"/>
              <a:t>gennych</a:t>
            </a:r>
            <a:r>
              <a:rPr lang="en-GB"/>
              <a:t> chi </a:t>
            </a:r>
            <a:r>
              <a:rPr lang="en-GB" err="1"/>
              <a:t>unrhyw</a:t>
            </a:r>
            <a:r>
              <a:rPr lang="en-GB"/>
              <a:t> </a:t>
            </a:r>
            <a:r>
              <a:rPr lang="en-GB" err="1"/>
              <a:t>gwestiynau</a:t>
            </a:r>
            <a:r>
              <a:rPr lang="en-GB"/>
              <a:t>?</a:t>
            </a:r>
          </a:p>
        </p:txBody>
      </p:sp>
      <p:sp>
        <p:nvSpPr>
          <p:cNvPr id="4" name="Content Placeholder 3">
            <a:extLst>
              <a:ext uri="{FF2B5EF4-FFF2-40B4-BE49-F238E27FC236}">
                <a16:creationId xmlns:a16="http://schemas.microsoft.com/office/drawing/2014/main" id="{F967CB13-8B93-6A6C-9688-27488C8D5DDB}"/>
              </a:ext>
            </a:extLst>
          </p:cNvPr>
          <p:cNvSpPr>
            <a:spLocks noGrp="1"/>
          </p:cNvSpPr>
          <p:nvPr>
            <p:ph sz="half" idx="2"/>
          </p:nvPr>
        </p:nvSpPr>
        <p:spPr/>
        <p:txBody>
          <a:bodyPr/>
          <a:lstStyle/>
          <a:p>
            <a:r>
              <a:rPr lang="en-GB"/>
              <a:t>What did we cover on Monday? </a:t>
            </a:r>
          </a:p>
          <a:p>
            <a:endParaRPr lang="en-GB"/>
          </a:p>
          <a:p>
            <a:r>
              <a:rPr lang="en-GB"/>
              <a:t>Do you have any questions?</a:t>
            </a:r>
          </a:p>
        </p:txBody>
      </p:sp>
    </p:spTree>
    <p:extLst>
      <p:ext uri="{BB962C8B-B14F-4D97-AF65-F5344CB8AC3E}">
        <p14:creationId xmlns:p14="http://schemas.microsoft.com/office/powerpoint/2010/main" val="1532179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t>Nod ac </a:t>
            </a:r>
            <a:r>
              <a:rPr lang="en-GB" b="1" dirty="0" err="1"/>
              <a:t>Amcanion</a:t>
            </a:r>
            <a:r>
              <a:rPr lang="en-GB" b="1" dirty="0"/>
              <a:t> / </a:t>
            </a:r>
            <a:br>
              <a:rPr lang="en-GB" b="1" dirty="0"/>
            </a:br>
            <a:r>
              <a:rPr lang="en-GB" b="1" dirty="0"/>
              <a:t>Aim and Objectives</a:t>
            </a:r>
          </a:p>
        </p:txBody>
      </p:sp>
      <p:sp>
        <p:nvSpPr>
          <p:cNvPr id="2" name="Content Placeholder 1"/>
          <p:cNvSpPr>
            <a:spLocks noGrp="1"/>
          </p:cNvSpPr>
          <p:nvPr>
            <p:ph sz="half" idx="1"/>
          </p:nvPr>
        </p:nvSpPr>
        <p:spPr/>
        <p:txBody>
          <a:bodyPr>
            <a:normAutofit fontScale="77500" lnSpcReduction="20000"/>
          </a:bodyPr>
          <a:lstStyle/>
          <a:p>
            <a:pPr marL="0" indent="0">
              <a:buNone/>
            </a:pPr>
            <a:r>
              <a:rPr lang="en-GB" b="1" dirty="0"/>
              <a:t>Nod:</a:t>
            </a:r>
          </a:p>
          <a:p>
            <a:r>
              <a:rPr lang="en-GB" dirty="0" err="1"/>
              <a:t>Ymchwilio</a:t>
            </a:r>
            <a:r>
              <a:rPr lang="en-GB" dirty="0"/>
              <a:t> </a:t>
            </a:r>
            <a:r>
              <a:rPr lang="en-GB" dirty="0" err="1"/>
              <a:t>i'r</a:t>
            </a:r>
            <a:r>
              <a:rPr lang="en-GB" dirty="0"/>
              <a:t> </a:t>
            </a:r>
            <a:r>
              <a:rPr lang="en-GB" dirty="0" err="1"/>
              <a:t>cysyniad</a:t>
            </a:r>
            <a:r>
              <a:rPr lang="en-GB" dirty="0"/>
              <a:t> o </a:t>
            </a:r>
            <a:r>
              <a:rPr lang="en-GB" dirty="0" err="1"/>
              <a:t>chwarae</a:t>
            </a:r>
            <a:r>
              <a:rPr lang="en-GB" dirty="0"/>
              <a:t> a </a:t>
            </a:r>
            <a:r>
              <a:rPr lang="en-GB" dirty="0" err="1"/>
              <a:t>sut</a:t>
            </a:r>
            <a:r>
              <a:rPr lang="en-GB" dirty="0"/>
              <a:t> </a:t>
            </a:r>
            <a:r>
              <a:rPr lang="en-GB" dirty="0" err="1"/>
              <a:t>mae'n</a:t>
            </a:r>
            <a:r>
              <a:rPr lang="en-GB" dirty="0"/>
              <a:t> </a:t>
            </a:r>
            <a:r>
              <a:rPr lang="en-GB" dirty="0" err="1"/>
              <a:t>berthnasol</a:t>
            </a:r>
            <a:r>
              <a:rPr lang="en-GB" dirty="0"/>
              <a:t> </a:t>
            </a:r>
            <a:r>
              <a:rPr lang="en-GB" dirty="0" err="1"/>
              <a:t>i</a:t>
            </a:r>
            <a:r>
              <a:rPr lang="en-GB" dirty="0"/>
              <a:t> </a:t>
            </a:r>
            <a:r>
              <a:rPr lang="en-GB" dirty="0" err="1"/>
              <a:t>ymholiad</a:t>
            </a:r>
            <a:r>
              <a:rPr lang="en-GB" dirty="0"/>
              <a:t> </a:t>
            </a:r>
            <a:r>
              <a:rPr lang="en-GB" dirty="0" err="1"/>
              <a:t>creadigol</a:t>
            </a:r>
            <a:endParaRPr lang="en-GB" dirty="0"/>
          </a:p>
          <a:p>
            <a:endParaRPr lang="en-GB" b="1" dirty="0"/>
          </a:p>
          <a:p>
            <a:pPr marL="0" indent="0">
              <a:buNone/>
            </a:pPr>
            <a:r>
              <a:rPr lang="en-GB" b="1" dirty="0" err="1"/>
              <a:t>Amcanion</a:t>
            </a:r>
            <a:r>
              <a:rPr lang="en-GB" b="1" dirty="0"/>
              <a:t>:</a:t>
            </a:r>
          </a:p>
          <a:p>
            <a:pPr marL="0" indent="0">
              <a:buNone/>
            </a:pPr>
            <a:endParaRPr lang="en-GB" b="1" dirty="0"/>
          </a:p>
          <a:p>
            <a:r>
              <a:rPr lang="en-GB" dirty="0" err="1"/>
              <a:t>Ystyried</a:t>
            </a:r>
            <a:r>
              <a:rPr lang="en-GB" dirty="0"/>
              <a:t> </a:t>
            </a:r>
            <a:r>
              <a:rPr lang="en-GB" dirty="0" err="1"/>
              <a:t>ystod</a:t>
            </a:r>
            <a:r>
              <a:rPr lang="en-GB" dirty="0"/>
              <a:t> o </a:t>
            </a:r>
            <a:r>
              <a:rPr lang="en-GB" dirty="0" err="1"/>
              <a:t>strategaethau</a:t>
            </a:r>
            <a:r>
              <a:rPr lang="en-GB" dirty="0"/>
              <a:t> </a:t>
            </a:r>
            <a:r>
              <a:rPr lang="en-GB" dirty="0" err="1"/>
              <a:t>chwarae</a:t>
            </a:r>
            <a:r>
              <a:rPr lang="en-GB" dirty="0"/>
              <a:t> </a:t>
            </a:r>
            <a:r>
              <a:rPr lang="en-GB" dirty="0" err="1"/>
              <a:t>sy'n</a:t>
            </a:r>
            <a:r>
              <a:rPr lang="en-GB" dirty="0"/>
              <a:t> </a:t>
            </a:r>
            <a:r>
              <a:rPr lang="en-GB" dirty="0" err="1"/>
              <a:t>cefnogi</a:t>
            </a:r>
            <a:r>
              <a:rPr lang="en-GB" dirty="0"/>
              <a:t> </a:t>
            </a:r>
            <a:r>
              <a:rPr lang="en-GB" dirty="0" err="1"/>
              <a:t>ymholi</a:t>
            </a:r>
            <a:r>
              <a:rPr lang="en-GB" dirty="0"/>
              <a:t> </a:t>
            </a:r>
            <a:r>
              <a:rPr lang="en-GB" dirty="0" err="1"/>
              <a:t>creadigol</a:t>
            </a:r>
            <a:r>
              <a:rPr lang="en-GB" dirty="0"/>
              <a:t>  </a:t>
            </a:r>
          </a:p>
          <a:p>
            <a:r>
              <a:rPr lang="en-GB" dirty="0" err="1"/>
              <a:t>Dadansoddi</a:t>
            </a:r>
            <a:r>
              <a:rPr lang="en-GB" dirty="0"/>
              <a:t> </a:t>
            </a:r>
            <a:r>
              <a:rPr lang="en-GB" dirty="0" err="1"/>
              <a:t>effeithlonrwydd</a:t>
            </a:r>
            <a:r>
              <a:rPr lang="en-GB" dirty="0"/>
              <a:t> </a:t>
            </a:r>
            <a:r>
              <a:rPr lang="en-GB" dirty="0" err="1"/>
              <a:t>chwarae</a:t>
            </a:r>
            <a:r>
              <a:rPr lang="en-GB" dirty="0"/>
              <a:t> </a:t>
            </a:r>
            <a:r>
              <a:rPr lang="en-GB" dirty="0" err="1"/>
              <a:t>creadigol</a:t>
            </a:r>
            <a:r>
              <a:rPr lang="en-GB" dirty="0"/>
              <a:t> </a:t>
            </a:r>
            <a:r>
              <a:rPr lang="en-GB" dirty="0" err="1"/>
              <a:t>fel</a:t>
            </a:r>
            <a:r>
              <a:rPr lang="en-GB" dirty="0"/>
              <a:t> </a:t>
            </a:r>
            <a:r>
              <a:rPr lang="en-GB" dirty="0" err="1"/>
              <a:t>offeryn</a:t>
            </a:r>
            <a:r>
              <a:rPr lang="en-GB" dirty="0"/>
              <a:t> </a:t>
            </a:r>
            <a:r>
              <a:rPr lang="en-GB" dirty="0" err="1"/>
              <a:t>ar</a:t>
            </a:r>
            <a:r>
              <a:rPr lang="en-GB" dirty="0"/>
              <a:t> </a:t>
            </a:r>
            <a:r>
              <a:rPr lang="en-GB" dirty="0" err="1"/>
              <a:t>gyfer</a:t>
            </a:r>
            <a:r>
              <a:rPr lang="en-GB" dirty="0"/>
              <a:t> </a:t>
            </a:r>
            <a:r>
              <a:rPr lang="en-GB" dirty="0" err="1"/>
              <a:t>dysgu</a:t>
            </a:r>
            <a:endParaRPr lang="en-GB" dirty="0"/>
          </a:p>
          <a:p>
            <a:pPr marL="0" indent="0">
              <a:buNone/>
            </a:pPr>
            <a:endParaRPr lang="en-GB" dirty="0"/>
          </a:p>
          <a:p>
            <a:pPr marL="0" indent="0">
              <a:buNone/>
            </a:pPr>
            <a:endParaRPr lang="en-GB" dirty="0"/>
          </a:p>
        </p:txBody>
      </p:sp>
      <p:sp>
        <p:nvSpPr>
          <p:cNvPr id="5" name="Content Placeholder 4">
            <a:extLst>
              <a:ext uri="{FF2B5EF4-FFF2-40B4-BE49-F238E27FC236}">
                <a16:creationId xmlns:a16="http://schemas.microsoft.com/office/drawing/2014/main" id="{59A6D201-D7CF-E472-52EA-229CA217EB93}"/>
              </a:ext>
            </a:extLst>
          </p:cNvPr>
          <p:cNvSpPr>
            <a:spLocks noGrp="1"/>
          </p:cNvSpPr>
          <p:nvPr>
            <p:ph sz="half" idx="2"/>
          </p:nvPr>
        </p:nvSpPr>
        <p:spPr/>
        <p:txBody>
          <a:bodyPr>
            <a:normAutofit fontScale="77500" lnSpcReduction="20000"/>
          </a:bodyPr>
          <a:lstStyle/>
          <a:p>
            <a:pPr marL="0" indent="0">
              <a:buNone/>
            </a:pPr>
            <a:r>
              <a:rPr lang="en-GB" b="1" dirty="0"/>
              <a:t>Aim:</a:t>
            </a:r>
          </a:p>
          <a:p>
            <a:r>
              <a:rPr lang="en-GB" dirty="0"/>
              <a:t>To investigate the concept of play and how it relates to creative enquiry </a:t>
            </a:r>
          </a:p>
          <a:p>
            <a:pPr marL="0" indent="0">
              <a:buNone/>
            </a:pPr>
            <a:endParaRPr lang="en-GB" b="1" dirty="0"/>
          </a:p>
          <a:p>
            <a:pPr marL="0" indent="0">
              <a:buNone/>
            </a:pPr>
            <a:r>
              <a:rPr lang="en-GB" b="1" dirty="0"/>
              <a:t>Objectives:</a:t>
            </a:r>
          </a:p>
          <a:p>
            <a:pPr marL="0" indent="0">
              <a:buNone/>
            </a:pPr>
            <a:endParaRPr lang="en-GB" b="1" dirty="0"/>
          </a:p>
          <a:p>
            <a:r>
              <a:rPr lang="en-GB" dirty="0"/>
              <a:t>To consider a range of play strategies that support creative enquiry  </a:t>
            </a:r>
          </a:p>
          <a:p>
            <a:pPr lvl="0"/>
            <a:r>
              <a:rPr lang="en-GB" dirty="0"/>
              <a:t>To analyse the efficiency of creative play as a tool for learning </a:t>
            </a:r>
          </a:p>
          <a:p>
            <a:endParaRPr lang="en-GB" dirty="0"/>
          </a:p>
        </p:txBody>
      </p:sp>
      <p:sp>
        <p:nvSpPr>
          <p:cNvPr id="4" name="Content Placeholder 1"/>
          <p:cNvSpPr txBox="1">
            <a:spLocks/>
          </p:cNvSpPr>
          <p:nvPr/>
        </p:nvSpPr>
        <p:spPr>
          <a:xfrm>
            <a:off x="1986005" y="2675467"/>
            <a:ext cx="3749955"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61269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000" b="1" dirty="0"/>
              <a:t>Dysgu </a:t>
            </a:r>
            <a:r>
              <a:rPr lang="en-GB" sz="3000" b="1" dirty="0" err="1"/>
              <a:t>Trwy</a:t>
            </a:r>
            <a:r>
              <a:rPr lang="en-GB" sz="3000" b="1" dirty="0"/>
              <a:t> </a:t>
            </a:r>
            <a:r>
              <a:rPr lang="en-GB" sz="3000" b="1" dirty="0" err="1"/>
              <a:t>Chwarae</a:t>
            </a:r>
            <a:r>
              <a:rPr lang="en-GB" sz="3000" b="1" dirty="0"/>
              <a:t> – </a:t>
            </a:r>
            <a:r>
              <a:rPr lang="en-GB" sz="3000" b="1" dirty="0" err="1"/>
              <a:t>Datblygiad</a:t>
            </a:r>
            <a:r>
              <a:rPr lang="en-GB" sz="3000" b="1" dirty="0"/>
              <a:t> </a:t>
            </a:r>
            <a:r>
              <a:rPr lang="en-GB" sz="3000" b="1" dirty="0" err="1"/>
              <a:t>Creadigol</a:t>
            </a:r>
            <a:br>
              <a:rPr lang="en-GB" sz="3000" b="1" dirty="0"/>
            </a:br>
            <a:r>
              <a:rPr lang="en-GB" sz="3000" b="1" dirty="0"/>
              <a:t>Learning Through Play – Creative Development</a:t>
            </a:r>
          </a:p>
        </p:txBody>
      </p:sp>
      <p:sp>
        <p:nvSpPr>
          <p:cNvPr id="2" name="Content Placeholder 1"/>
          <p:cNvSpPr>
            <a:spLocks noGrp="1"/>
          </p:cNvSpPr>
          <p:nvPr>
            <p:ph sz="half" idx="1"/>
          </p:nvPr>
        </p:nvSpPr>
        <p:spPr/>
        <p:txBody>
          <a:bodyPr/>
          <a:lstStyle/>
          <a:p>
            <a:r>
              <a:rPr lang="en-GB" dirty="0">
                <a:hlinkClick r:id="rId2"/>
              </a:rPr>
              <a:t>Dysgu </a:t>
            </a:r>
            <a:r>
              <a:rPr lang="en-GB" dirty="0" err="1">
                <a:hlinkClick r:id="rId2"/>
              </a:rPr>
              <a:t>Trwy</a:t>
            </a:r>
            <a:r>
              <a:rPr lang="en-GB" dirty="0">
                <a:hlinkClick r:id="rId2"/>
              </a:rPr>
              <a:t> </a:t>
            </a:r>
            <a:r>
              <a:rPr lang="en-GB" dirty="0" err="1">
                <a:hlinkClick r:id="rId2"/>
              </a:rPr>
              <a:t>Chwarae</a:t>
            </a:r>
            <a:r>
              <a:rPr lang="en-GB" dirty="0">
                <a:hlinkClick r:id="rId2"/>
              </a:rPr>
              <a:t> - Dysgu </a:t>
            </a:r>
            <a:r>
              <a:rPr lang="en-GB" dirty="0" err="1">
                <a:hlinkClick r:id="rId2"/>
              </a:rPr>
              <a:t>Creadigol</a:t>
            </a:r>
            <a:endParaRPr lang="en-GB" dirty="0"/>
          </a:p>
        </p:txBody>
      </p:sp>
      <p:sp>
        <p:nvSpPr>
          <p:cNvPr id="8" name="Content Placeholder 7">
            <a:extLst>
              <a:ext uri="{FF2B5EF4-FFF2-40B4-BE49-F238E27FC236}">
                <a16:creationId xmlns:a16="http://schemas.microsoft.com/office/drawing/2014/main" id="{5F4A510C-94C2-A558-569F-C8D98AF14B37}"/>
              </a:ext>
            </a:extLst>
          </p:cNvPr>
          <p:cNvSpPr>
            <a:spLocks noGrp="1"/>
          </p:cNvSpPr>
          <p:nvPr>
            <p:ph sz="half" idx="2"/>
          </p:nvPr>
        </p:nvSpPr>
        <p:spPr/>
        <p:txBody>
          <a:bodyPr/>
          <a:lstStyle/>
          <a:p>
            <a:endParaRPr lang="en-GB"/>
          </a:p>
        </p:txBody>
      </p:sp>
      <p:sp>
        <p:nvSpPr>
          <p:cNvPr id="4" name="Content Placeholder 1"/>
          <p:cNvSpPr txBox="1">
            <a:spLocks/>
          </p:cNvSpPr>
          <p:nvPr/>
        </p:nvSpPr>
        <p:spPr>
          <a:xfrm>
            <a:off x="7248128" y="2420888"/>
            <a:ext cx="2700288"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hlinkClick r:id="rId2"/>
              </a:rPr>
              <a:t>Learning Through Play - Creative Development</a:t>
            </a:r>
            <a:endParaRPr lang="en-GB" dirty="0"/>
          </a:p>
        </p:txBody>
      </p:sp>
      <p:pic>
        <p:nvPicPr>
          <p:cNvPr id="5" name="Picture 4" descr="Press Play: Using Video for Meetings and Events | Sm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3792" y="3395747"/>
            <a:ext cx="3312368" cy="1500978"/>
          </a:xfrm>
          <a:prstGeom prst="rect">
            <a:avLst/>
          </a:prstGeom>
        </p:spPr>
      </p:pic>
      <p:sp>
        <p:nvSpPr>
          <p:cNvPr id="6" name="TextBox 5"/>
          <p:cNvSpPr txBox="1"/>
          <p:nvPr/>
        </p:nvSpPr>
        <p:spPr>
          <a:xfrm>
            <a:off x="7258472" y="5080942"/>
            <a:ext cx="2952328" cy="1200329"/>
          </a:xfrm>
          <a:prstGeom prst="rect">
            <a:avLst/>
          </a:prstGeom>
          <a:noFill/>
        </p:spPr>
        <p:txBody>
          <a:bodyPr wrap="square" rtlCol="0">
            <a:spAutoFit/>
          </a:bodyPr>
          <a:lstStyle/>
          <a:p>
            <a:r>
              <a:rPr lang="en-GB" dirty="0"/>
              <a:t>Make notes on anything that you find interesting and be prepared to feedback to the rest of the group.</a:t>
            </a:r>
          </a:p>
        </p:txBody>
      </p:sp>
      <p:sp>
        <p:nvSpPr>
          <p:cNvPr id="7" name="TextBox 6"/>
          <p:cNvSpPr txBox="1"/>
          <p:nvPr/>
        </p:nvSpPr>
        <p:spPr>
          <a:xfrm>
            <a:off x="2135560" y="5073942"/>
            <a:ext cx="2952328" cy="1200329"/>
          </a:xfrm>
          <a:prstGeom prst="rect">
            <a:avLst/>
          </a:prstGeom>
          <a:noFill/>
        </p:spPr>
        <p:txBody>
          <a:bodyPr wrap="square" rtlCol="0">
            <a:spAutoFit/>
          </a:bodyPr>
          <a:lstStyle/>
          <a:p>
            <a:r>
              <a:rPr lang="en-GB" dirty="0" err="1"/>
              <a:t>Gwnewch</a:t>
            </a:r>
            <a:r>
              <a:rPr lang="en-GB" dirty="0"/>
              <a:t> nodiadau </a:t>
            </a:r>
            <a:r>
              <a:rPr lang="en-GB" dirty="0" err="1"/>
              <a:t>ar</a:t>
            </a:r>
            <a:r>
              <a:rPr lang="en-GB" dirty="0"/>
              <a:t> unrhyw </a:t>
            </a:r>
            <a:r>
              <a:rPr lang="en-GB" dirty="0" err="1"/>
              <a:t>beth</a:t>
            </a:r>
            <a:r>
              <a:rPr lang="en-GB" dirty="0"/>
              <a:t> sy’n </a:t>
            </a:r>
            <a:r>
              <a:rPr lang="en-GB" dirty="0" err="1"/>
              <a:t>ddiddorol</a:t>
            </a:r>
            <a:r>
              <a:rPr lang="en-GB" dirty="0"/>
              <a:t> </a:t>
            </a:r>
            <a:r>
              <a:rPr lang="en-GB" dirty="0" err="1"/>
              <a:t>i</a:t>
            </a:r>
            <a:r>
              <a:rPr lang="en-GB" dirty="0"/>
              <a:t> chi a </a:t>
            </a:r>
            <a:r>
              <a:rPr lang="en-GB" dirty="0" err="1"/>
              <a:t>byddwch</a:t>
            </a:r>
            <a:r>
              <a:rPr lang="en-GB" dirty="0"/>
              <a:t> yn </a:t>
            </a:r>
            <a:r>
              <a:rPr lang="en-GB" dirty="0" err="1"/>
              <a:t>barod</a:t>
            </a:r>
            <a:r>
              <a:rPr lang="en-GB" dirty="0"/>
              <a:t> </a:t>
            </a:r>
            <a:r>
              <a:rPr lang="en-GB" dirty="0" err="1"/>
              <a:t>i</a:t>
            </a:r>
            <a:r>
              <a:rPr lang="en-GB" dirty="0"/>
              <a:t> </a:t>
            </a:r>
            <a:r>
              <a:rPr lang="en-GB" dirty="0" err="1"/>
              <a:t>adrodd</a:t>
            </a:r>
            <a:r>
              <a:rPr lang="en-GB" dirty="0"/>
              <a:t> </a:t>
            </a:r>
            <a:r>
              <a:rPr lang="en-GB" dirty="0" err="1"/>
              <a:t>n</a:t>
            </a:r>
            <a:r>
              <a:rPr lang="en-GB" dirty="0" err="1">
                <a:latin typeface="Trebuchet MS" panose="020B0603020202020204" pitchFamily="34" charset="0"/>
              </a:rPr>
              <a:t>ô</a:t>
            </a:r>
            <a:r>
              <a:rPr lang="en-GB" dirty="0" err="1"/>
              <a:t>l</a:t>
            </a:r>
            <a:r>
              <a:rPr lang="en-GB" dirty="0"/>
              <a:t> </a:t>
            </a:r>
            <a:r>
              <a:rPr lang="en-GB" dirty="0" err="1"/>
              <a:t>i</a:t>
            </a:r>
            <a:r>
              <a:rPr lang="en-GB" dirty="0"/>
              <a:t> </a:t>
            </a:r>
            <a:r>
              <a:rPr lang="en-GB" dirty="0" err="1"/>
              <a:t>weddill</a:t>
            </a:r>
            <a:r>
              <a:rPr lang="en-GB" dirty="0"/>
              <a:t> y </a:t>
            </a:r>
            <a:r>
              <a:rPr lang="en-GB" dirty="0" err="1"/>
              <a:t>grŵp</a:t>
            </a:r>
            <a:r>
              <a:rPr lang="en-GB" dirty="0"/>
              <a:t>.</a:t>
            </a:r>
          </a:p>
        </p:txBody>
      </p:sp>
    </p:spTree>
    <p:extLst>
      <p:ext uri="{BB962C8B-B14F-4D97-AF65-F5344CB8AC3E}">
        <p14:creationId xmlns:p14="http://schemas.microsoft.com/office/powerpoint/2010/main" val="1089835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a:t>Mathau</a:t>
            </a:r>
            <a:r>
              <a:rPr lang="en-GB" b="1" dirty="0"/>
              <a:t> o </a:t>
            </a:r>
            <a:r>
              <a:rPr lang="en-GB" b="1" dirty="0" err="1"/>
              <a:t>Chwarae</a:t>
            </a:r>
            <a:r>
              <a:rPr lang="en-GB" b="1" dirty="0"/>
              <a:t> / Types of Play</a:t>
            </a:r>
          </a:p>
        </p:txBody>
      </p:sp>
      <p:sp>
        <p:nvSpPr>
          <p:cNvPr id="2" name="Content Placeholder 1"/>
          <p:cNvSpPr>
            <a:spLocks noGrp="1"/>
          </p:cNvSpPr>
          <p:nvPr>
            <p:ph sz="half" idx="1"/>
          </p:nvPr>
        </p:nvSpPr>
        <p:spPr>
          <a:xfrm>
            <a:off x="1298448" y="3978812"/>
            <a:ext cx="4718304" cy="1891636"/>
          </a:xfrm>
        </p:spPr>
        <p:txBody>
          <a:bodyPr>
            <a:normAutofit/>
          </a:bodyPr>
          <a:lstStyle/>
          <a:p>
            <a:pPr marL="0" indent="0">
              <a:buNone/>
            </a:pPr>
            <a:r>
              <a:rPr lang="en-GB" sz="3200" dirty="0"/>
              <a:t>Can you name different types of play?</a:t>
            </a:r>
          </a:p>
        </p:txBody>
      </p:sp>
      <p:sp>
        <p:nvSpPr>
          <p:cNvPr id="12" name="Content Placeholder 11">
            <a:extLst>
              <a:ext uri="{FF2B5EF4-FFF2-40B4-BE49-F238E27FC236}">
                <a16:creationId xmlns:a16="http://schemas.microsoft.com/office/drawing/2014/main" id="{216078A4-B0B9-4B26-4319-899803F24387}"/>
              </a:ext>
            </a:extLst>
          </p:cNvPr>
          <p:cNvSpPr>
            <a:spLocks noGrp="1"/>
          </p:cNvSpPr>
          <p:nvPr>
            <p:ph sz="half" idx="2"/>
          </p:nvPr>
        </p:nvSpPr>
        <p:spPr/>
        <p:txBody>
          <a:bodyPr/>
          <a:lstStyle/>
          <a:p>
            <a:endParaRPr lang="en-GB"/>
          </a:p>
        </p:txBody>
      </p:sp>
      <p:sp>
        <p:nvSpPr>
          <p:cNvPr id="4" name="Content Placeholder 1"/>
          <p:cNvSpPr txBox="1">
            <a:spLocks/>
          </p:cNvSpPr>
          <p:nvPr/>
        </p:nvSpPr>
        <p:spPr>
          <a:xfrm>
            <a:off x="1005296" y="2599127"/>
            <a:ext cx="4741736" cy="1680512"/>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r>
              <a:rPr lang="en-GB" sz="3200" dirty="0" err="1"/>
              <a:t>Allwch</a:t>
            </a:r>
            <a:r>
              <a:rPr lang="en-GB" sz="3200" dirty="0"/>
              <a:t> chi </a:t>
            </a:r>
            <a:r>
              <a:rPr lang="en-GB" sz="3200" dirty="0" err="1"/>
              <a:t>enwi</a:t>
            </a:r>
            <a:r>
              <a:rPr lang="en-GB" sz="3200" dirty="0"/>
              <a:t> gwahanol </a:t>
            </a:r>
            <a:r>
              <a:rPr lang="en-GB" sz="3200" dirty="0" err="1"/>
              <a:t>fathau</a:t>
            </a:r>
            <a:r>
              <a:rPr lang="en-GB" sz="3200" dirty="0"/>
              <a:t> o </a:t>
            </a:r>
            <a:r>
              <a:rPr lang="en-GB" sz="3200" dirty="0" err="1"/>
              <a:t>chwarae</a:t>
            </a:r>
            <a:r>
              <a:rPr lang="en-GB" sz="3200" dirty="0"/>
              <a:t>?</a:t>
            </a:r>
          </a:p>
        </p:txBody>
      </p:sp>
      <p:pic>
        <p:nvPicPr>
          <p:cNvPr id="5" name="Picture 4" descr="5 Different Types of Play Date Moms (And Why We Love Them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28752" y="3192951"/>
            <a:ext cx="1726887" cy="1295166"/>
          </a:xfrm>
          <a:prstGeom prst="rect">
            <a:avLst/>
          </a:prstGeom>
        </p:spPr>
      </p:pic>
      <p:pic>
        <p:nvPicPr>
          <p:cNvPr id="6" name="Picture 5" descr="The Five Types of Play and Why They are Important for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65900" y="2484020"/>
            <a:ext cx="1512168" cy="1008604"/>
          </a:xfrm>
          <a:prstGeom prst="rect">
            <a:avLst/>
          </a:prstGeom>
        </p:spPr>
      </p:pic>
      <p:pic>
        <p:nvPicPr>
          <p:cNvPr id="7" name="Picture 6" descr="Build Building Blocks Lego · Free photo on Pixabay"/>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32767" y="3311046"/>
            <a:ext cx="1364667" cy="910489"/>
          </a:xfrm>
          <a:prstGeom prst="rect">
            <a:avLst/>
          </a:prstGeom>
        </p:spPr>
      </p:pic>
      <p:pic>
        <p:nvPicPr>
          <p:cNvPr id="8" name="Picture 7" descr="How to Encourage Imaginative Play in Your Child by Reading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37616" y="3908802"/>
            <a:ext cx="1677566" cy="1282139"/>
          </a:xfrm>
          <a:prstGeom prst="rect">
            <a:avLst/>
          </a:prstGeom>
        </p:spPr>
      </p:pic>
      <p:pic>
        <p:nvPicPr>
          <p:cNvPr id="9" name="Picture 8" descr="COOL CLAY THINGS TO MAKE - CLAY MOULDING - CLAY TOYS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657074" y="4875439"/>
            <a:ext cx="2011716" cy="1131590"/>
          </a:xfrm>
          <a:prstGeom prst="rect">
            <a:avLst/>
          </a:prstGeom>
        </p:spPr>
      </p:pic>
      <p:pic>
        <p:nvPicPr>
          <p:cNvPr id="10" name="Picture 9" descr="Fairview High School &gt; Gamers Guild"/>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52910" y="5108040"/>
            <a:ext cx="1341123" cy="1056134"/>
          </a:xfrm>
          <a:prstGeom prst="rect">
            <a:avLst/>
          </a:prstGeom>
        </p:spPr>
      </p:pic>
      <p:pic>
        <p:nvPicPr>
          <p:cNvPr id="11" name="Picture 10" descr="126 best Exploratory Play images on Pinterest | Day car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94205" y="4485661"/>
            <a:ext cx="1095209" cy="1641325"/>
          </a:xfrm>
          <a:prstGeom prst="rect">
            <a:avLst/>
          </a:prstGeom>
        </p:spPr>
      </p:pic>
      <p:pic>
        <p:nvPicPr>
          <p:cNvPr id="13" name="Picture 12" descr="Footballer Girl Female · Free vector graphic on Pixabay"/>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830653" y="1958060"/>
            <a:ext cx="1123975" cy="1171570"/>
          </a:xfrm>
          <a:prstGeom prst="rect">
            <a:avLst/>
          </a:prstGeom>
        </p:spPr>
      </p:pic>
      <p:pic>
        <p:nvPicPr>
          <p:cNvPr id="14" name="Picture 13" descr="Mud kitchens and mud pies | Playdale Playground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069204" y="4759670"/>
            <a:ext cx="1675860" cy="1116123"/>
          </a:xfrm>
          <a:prstGeom prst="rect">
            <a:avLst/>
          </a:prstGeom>
        </p:spPr>
      </p:pic>
      <p:pic>
        <p:nvPicPr>
          <p:cNvPr id="15" name="Picture 14" descr="Creative Play stock vector. Illustration of holding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605175" y="1987246"/>
            <a:ext cx="1590745" cy="1142889"/>
          </a:xfrm>
          <a:prstGeom prst="rect">
            <a:avLst/>
          </a:prstGeom>
        </p:spPr>
      </p:pic>
    </p:spTree>
    <p:extLst>
      <p:ext uri="{BB962C8B-B14F-4D97-AF65-F5344CB8AC3E}">
        <p14:creationId xmlns:p14="http://schemas.microsoft.com/office/powerpoint/2010/main" val="2623494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a:t>Mathau</a:t>
            </a:r>
            <a:r>
              <a:rPr lang="en-GB" b="1" dirty="0"/>
              <a:t> o </a:t>
            </a:r>
            <a:r>
              <a:rPr lang="en-GB" b="1" dirty="0" err="1"/>
              <a:t>Chwarae</a:t>
            </a:r>
            <a:r>
              <a:rPr lang="en-GB" b="1" dirty="0"/>
              <a:t> / Types of Play</a:t>
            </a:r>
          </a:p>
        </p:txBody>
      </p:sp>
      <p:sp>
        <p:nvSpPr>
          <p:cNvPr id="2" name="Content Placeholder 1"/>
          <p:cNvSpPr>
            <a:spLocks noGrp="1"/>
          </p:cNvSpPr>
          <p:nvPr>
            <p:ph sz="half" idx="1"/>
          </p:nvPr>
        </p:nvSpPr>
        <p:spPr/>
        <p:txBody>
          <a:bodyPr>
            <a:normAutofit fontScale="62500" lnSpcReduction="20000"/>
          </a:bodyPr>
          <a:lstStyle/>
          <a:p>
            <a:r>
              <a:rPr lang="en-GB" b="1" dirty="0" err="1"/>
              <a:t>Corfforol</a:t>
            </a:r>
            <a:endParaRPr lang="en-GB" b="1" dirty="0"/>
          </a:p>
          <a:p>
            <a:r>
              <a:rPr lang="en-GB" b="1" dirty="0" err="1"/>
              <a:t>Dychmygol</a:t>
            </a:r>
            <a:r>
              <a:rPr lang="en-GB" b="1" dirty="0"/>
              <a:t> </a:t>
            </a:r>
          </a:p>
          <a:p>
            <a:r>
              <a:rPr lang="en-GB" b="1" dirty="0" err="1"/>
              <a:t>Creadigol</a:t>
            </a:r>
            <a:endParaRPr lang="en-GB" b="1" dirty="0"/>
          </a:p>
          <a:p>
            <a:r>
              <a:rPr lang="en-GB" b="1" dirty="0" err="1"/>
              <a:t>Adeiladol</a:t>
            </a:r>
            <a:endParaRPr lang="en-GB" b="1" dirty="0"/>
          </a:p>
          <a:p>
            <a:r>
              <a:rPr lang="en-GB" b="1" dirty="0" err="1"/>
              <a:t>Ymchwiliol</a:t>
            </a:r>
            <a:endParaRPr lang="en-GB" b="1" dirty="0"/>
          </a:p>
          <a:p>
            <a:r>
              <a:rPr lang="en-GB" b="1" dirty="0" err="1"/>
              <a:t>Cymdeithasol</a:t>
            </a:r>
            <a:r>
              <a:rPr lang="en-GB" b="1" dirty="0"/>
              <a:t>  </a:t>
            </a:r>
          </a:p>
          <a:p>
            <a:r>
              <a:rPr lang="en-GB" b="1" dirty="0" err="1"/>
              <a:t>Gemau</a:t>
            </a:r>
            <a:r>
              <a:rPr lang="en-GB" b="1" dirty="0"/>
              <a:t> </a:t>
            </a:r>
            <a:r>
              <a:rPr lang="en-GB" b="1" dirty="0" err="1"/>
              <a:t>gyda</a:t>
            </a:r>
            <a:r>
              <a:rPr lang="en-GB" b="1" dirty="0"/>
              <a:t> </a:t>
            </a:r>
            <a:r>
              <a:rPr lang="en-GB" b="1" dirty="0" err="1"/>
              <a:t>rheolau</a:t>
            </a:r>
            <a:r>
              <a:rPr lang="en-GB" b="1" dirty="0"/>
              <a:t>                                                           </a:t>
            </a:r>
            <a:r>
              <a:rPr lang="en-GB" sz="2800" dirty="0"/>
              <a:t>(Moyles, 2010)</a:t>
            </a:r>
          </a:p>
          <a:p>
            <a:pPr marL="0" indent="0">
              <a:buNone/>
            </a:pPr>
            <a:r>
              <a:rPr lang="en-GB" b="1" dirty="0" err="1"/>
              <a:t>Chwiliwch</a:t>
            </a:r>
            <a:r>
              <a:rPr lang="en-GB" b="1" dirty="0"/>
              <a:t> am  </a:t>
            </a:r>
            <a:r>
              <a:rPr lang="en-GB" b="1" dirty="0" err="1"/>
              <a:t>esiamplau</a:t>
            </a:r>
            <a:endParaRPr lang="en-GB" b="1" dirty="0"/>
          </a:p>
          <a:p>
            <a:pPr marL="0" indent="0">
              <a:buNone/>
            </a:pPr>
            <a:r>
              <a:rPr lang="en-GB" b="1" dirty="0"/>
              <a:t> o bob un?   (</a:t>
            </a:r>
            <a:r>
              <a:rPr lang="en-GB" b="1" dirty="0" err="1"/>
              <a:t>Tasg</a:t>
            </a:r>
            <a:r>
              <a:rPr lang="en-GB" b="1" dirty="0"/>
              <a:t> 20 </a:t>
            </a:r>
            <a:r>
              <a:rPr lang="en-GB" b="1" dirty="0" err="1"/>
              <a:t>munud</a:t>
            </a:r>
            <a:r>
              <a:rPr lang="en-GB" b="1" dirty="0"/>
              <a:t>)</a:t>
            </a:r>
          </a:p>
        </p:txBody>
      </p:sp>
      <p:sp>
        <p:nvSpPr>
          <p:cNvPr id="5" name="Content Placeholder 4">
            <a:extLst>
              <a:ext uri="{FF2B5EF4-FFF2-40B4-BE49-F238E27FC236}">
                <a16:creationId xmlns:a16="http://schemas.microsoft.com/office/drawing/2014/main" id="{5881F2CF-A102-CACC-E282-F4A61F2DFA5D}"/>
              </a:ext>
            </a:extLst>
          </p:cNvPr>
          <p:cNvSpPr>
            <a:spLocks noGrp="1"/>
          </p:cNvSpPr>
          <p:nvPr>
            <p:ph sz="half" idx="2"/>
          </p:nvPr>
        </p:nvSpPr>
        <p:spPr/>
        <p:txBody>
          <a:bodyPr>
            <a:normAutofit fontScale="62500" lnSpcReduction="20000"/>
          </a:bodyPr>
          <a:lstStyle/>
          <a:p>
            <a:r>
              <a:rPr lang="en-GB" b="1" dirty="0"/>
              <a:t>Physical</a:t>
            </a:r>
          </a:p>
          <a:p>
            <a:r>
              <a:rPr lang="en-GB" b="1" dirty="0"/>
              <a:t>Imaginary </a:t>
            </a:r>
          </a:p>
          <a:p>
            <a:r>
              <a:rPr lang="en-GB" b="1" dirty="0"/>
              <a:t>Creative</a:t>
            </a:r>
          </a:p>
          <a:p>
            <a:r>
              <a:rPr lang="en-GB" b="1" dirty="0"/>
              <a:t>Constructive</a:t>
            </a:r>
          </a:p>
          <a:p>
            <a:r>
              <a:rPr lang="en-GB" b="1" dirty="0"/>
              <a:t>Exploratory</a:t>
            </a:r>
          </a:p>
          <a:p>
            <a:r>
              <a:rPr lang="en-GB" b="1" dirty="0"/>
              <a:t>Social </a:t>
            </a:r>
          </a:p>
          <a:p>
            <a:r>
              <a:rPr lang="en-GB" b="1" dirty="0"/>
              <a:t>Games with rules</a:t>
            </a:r>
          </a:p>
          <a:p>
            <a:pPr marL="0" indent="0">
              <a:buNone/>
            </a:pPr>
            <a:r>
              <a:rPr lang="en-GB" b="1" dirty="0"/>
              <a:t>                                                                             </a:t>
            </a:r>
            <a:r>
              <a:rPr lang="en-GB" sz="2200" dirty="0"/>
              <a:t>(Moyles, 2010)</a:t>
            </a:r>
          </a:p>
          <a:p>
            <a:pPr marL="0" indent="0">
              <a:buNone/>
            </a:pPr>
            <a:r>
              <a:rPr lang="en-GB" b="1" dirty="0"/>
              <a:t>Look for examples of each </a:t>
            </a:r>
          </a:p>
          <a:p>
            <a:pPr marL="0" indent="0">
              <a:buNone/>
            </a:pPr>
            <a:r>
              <a:rPr lang="en-GB" b="1" dirty="0"/>
              <a:t>one? (20 minute task)</a:t>
            </a:r>
            <a:endParaRPr lang="en-GB" dirty="0"/>
          </a:p>
        </p:txBody>
      </p:sp>
      <p:sp>
        <p:nvSpPr>
          <p:cNvPr id="4" name="Content Placeholder 1"/>
          <p:cNvSpPr txBox="1">
            <a:spLocks/>
          </p:cNvSpPr>
          <p:nvPr/>
        </p:nvSpPr>
        <p:spPr>
          <a:xfrm>
            <a:off x="2011928" y="2060848"/>
            <a:ext cx="4608512" cy="44644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b="1" dirty="0"/>
          </a:p>
        </p:txBody>
      </p:sp>
      <p:pic>
        <p:nvPicPr>
          <p:cNvPr id="6" name="Picture 5" descr="File:Question-423604 640.pn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88716" y="2833353"/>
            <a:ext cx="2068625" cy="1868227"/>
          </a:xfrm>
          <a:prstGeom prst="rect">
            <a:avLst/>
          </a:prstGeom>
        </p:spPr>
      </p:pic>
    </p:spTree>
    <p:extLst>
      <p:ext uri="{BB962C8B-B14F-4D97-AF65-F5344CB8AC3E}">
        <p14:creationId xmlns:p14="http://schemas.microsoft.com/office/powerpoint/2010/main" val="3918486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a:t>Chwarae</a:t>
            </a:r>
            <a:r>
              <a:rPr lang="en-GB" b="1" dirty="0"/>
              <a:t> </a:t>
            </a:r>
            <a:r>
              <a:rPr lang="en-GB" b="1" dirty="0" err="1"/>
              <a:t>Creadigol</a:t>
            </a:r>
            <a:r>
              <a:rPr lang="en-GB" b="1" dirty="0"/>
              <a:t> / Creative Play</a:t>
            </a:r>
          </a:p>
        </p:txBody>
      </p:sp>
      <p:sp>
        <p:nvSpPr>
          <p:cNvPr id="2" name="Content Placeholder 1"/>
          <p:cNvSpPr>
            <a:spLocks noGrp="1"/>
          </p:cNvSpPr>
          <p:nvPr>
            <p:ph sz="half" idx="1"/>
          </p:nvPr>
        </p:nvSpPr>
        <p:spPr/>
        <p:txBody>
          <a:bodyPr>
            <a:normAutofit fontScale="92500"/>
          </a:bodyPr>
          <a:lstStyle/>
          <a:p>
            <a:pPr marL="0" indent="0">
              <a:buNone/>
            </a:pPr>
            <a:r>
              <a:rPr lang="en-GB" b="1" i="1" dirty="0"/>
              <a:t>“Creative play is about encouraging children to experiment and explore the world around them.  Through their senses they are able to explore the properties of different materials. Creative play can enhance children’s self esteem and confidence.”</a:t>
            </a:r>
          </a:p>
          <a:p>
            <a:pPr marL="0" indent="0">
              <a:buNone/>
            </a:pPr>
            <a:r>
              <a:rPr lang="en-GB" dirty="0"/>
              <a:t>(Wilson, 2012).</a:t>
            </a:r>
          </a:p>
        </p:txBody>
      </p:sp>
      <p:sp>
        <p:nvSpPr>
          <p:cNvPr id="14" name="Content Placeholder 13">
            <a:extLst>
              <a:ext uri="{FF2B5EF4-FFF2-40B4-BE49-F238E27FC236}">
                <a16:creationId xmlns:a16="http://schemas.microsoft.com/office/drawing/2014/main" id="{03586D63-3ABA-88BA-FD6E-6EF4C5F84864}"/>
              </a:ext>
            </a:extLst>
          </p:cNvPr>
          <p:cNvSpPr>
            <a:spLocks noGrp="1"/>
          </p:cNvSpPr>
          <p:nvPr>
            <p:ph sz="half" idx="2"/>
          </p:nvPr>
        </p:nvSpPr>
        <p:spPr/>
        <p:txBody>
          <a:bodyPr>
            <a:normAutofit fontScale="92500"/>
          </a:bodyPr>
          <a:lstStyle/>
          <a:p>
            <a:endParaRPr lang="en-GB"/>
          </a:p>
        </p:txBody>
      </p:sp>
      <p:pic>
        <p:nvPicPr>
          <p:cNvPr id="4" name="Picture 3" descr="Mud kitchens and mud pies | Playdale Playground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71050" y="5086385"/>
            <a:ext cx="1675860" cy="1116123"/>
          </a:xfrm>
          <a:prstGeom prst="rect">
            <a:avLst/>
          </a:prstGeom>
        </p:spPr>
      </p:pic>
      <p:pic>
        <p:nvPicPr>
          <p:cNvPr id="5" name="Picture 4" descr="126 best Exploratory Play images on Pinterest | Day care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20736" y="4561183"/>
            <a:ext cx="1095209" cy="1641325"/>
          </a:xfrm>
          <a:prstGeom prst="rect">
            <a:avLst/>
          </a:prstGeom>
        </p:spPr>
      </p:pic>
      <p:pic>
        <p:nvPicPr>
          <p:cNvPr id="6" name="Picture 5" descr="COOL CLAY THINGS TO MAKE - CLAY MOULDING - CLAY TOYS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65829" y="3947875"/>
            <a:ext cx="2011716" cy="1131590"/>
          </a:xfrm>
          <a:prstGeom prst="rect">
            <a:avLst/>
          </a:prstGeom>
        </p:spPr>
      </p:pic>
      <p:pic>
        <p:nvPicPr>
          <p:cNvPr id="7" name="Picture 6" descr="The Five Types of Play and Why They are Important for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314590" y="5136165"/>
            <a:ext cx="1512168" cy="1008604"/>
          </a:xfrm>
          <a:prstGeom prst="rect">
            <a:avLst/>
          </a:prstGeom>
        </p:spPr>
      </p:pic>
      <p:pic>
        <p:nvPicPr>
          <p:cNvPr id="8" name="Picture 7" descr="How to Encourage Imaginative Play in Your Child by Readin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24535" y="4896157"/>
            <a:ext cx="1677566" cy="1282139"/>
          </a:xfrm>
          <a:prstGeom prst="rect">
            <a:avLst/>
          </a:prstGeom>
        </p:spPr>
      </p:pic>
      <p:pic>
        <p:nvPicPr>
          <p:cNvPr id="9" name="Picture 8" descr="Footballer Girl Female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20337" y="3140968"/>
            <a:ext cx="1123975" cy="1171570"/>
          </a:xfrm>
          <a:prstGeom prst="rect">
            <a:avLst/>
          </a:prstGeom>
        </p:spPr>
      </p:pic>
      <p:pic>
        <p:nvPicPr>
          <p:cNvPr id="10" name="Picture 9" descr="Creative Play stock vector. Illustration of holding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853082" y="2529771"/>
            <a:ext cx="1693168" cy="1216476"/>
          </a:xfrm>
          <a:prstGeom prst="rect">
            <a:avLst/>
          </a:prstGeom>
        </p:spPr>
      </p:pic>
      <p:pic>
        <p:nvPicPr>
          <p:cNvPr id="11" name="Picture 10" descr="5 Different Types of Play Date Moms (And Why We Love Them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841742" y="4485332"/>
            <a:ext cx="1726887" cy="1295166"/>
          </a:xfrm>
          <a:prstGeom prst="rect">
            <a:avLst/>
          </a:prstGeom>
        </p:spPr>
      </p:pic>
      <p:pic>
        <p:nvPicPr>
          <p:cNvPr id="12" name="Picture 11" descr="Build Building Blocks Lego · Free photo on Pixabay"/>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710842" y="2546051"/>
            <a:ext cx="1364667" cy="910489"/>
          </a:xfrm>
          <a:prstGeom prst="rect">
            <a:avLst/>
          </a:prstGeom>
        </p:spPr>
      </p:pic>
      <p:pic>
        <p:nvPicPr>
          <p:cNvPr id="13" name="Picture 12" descr="Fairview High School &gt; Gamers Guild"/>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830889" y="2473229"/>
            <a:ext cx="1341123" cy="1056134"/>
          </a:xfrm>
          <a:prstGeom prst="rect">
            <a:avLst/>
          </a:prstGeom>
        </p:spPr>
      </p:pic>
    </p:spTree>
    <p:extLst>
      <p:ext uri="{BB962C8B-B14F-4D97-AF65-F5344CB8AC3E}">
        <p14:creationId xmlns:p14="http://schemas.microsoft.com/office/powerpoint/2010/main" val="1709460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err="1"/>
              <a:t>Chwarae</a:t>
            </a:r>
            <a:r>
              <a:rPr lang="en-GB" b="1" dirty="0"/>
              <a:t> </a:t>
            </a:r>
            <a:r>
              <a:rPr lang="en-GB" b="1" dirty="0" err="1"/>
              <a:t>Creadigol</a:t>
            </a:r>
            <a:r>
              <a:rPr lang="en-GB" b="1" dirty="0"/>
              <a:t> a’r </a:t>
            </a:r>
            <a:r>
              <a:rPr lang="en-GB" b="1" dirty="0" err="1"/>
              <a:t>Cyfnod</a:t>
            </a:r>
            <a:r>
              <a:rPr lang="en-GB" b="1" dirty="0"/>
              <a:t> Sylfaen</a:t>
            </a:r>
            <a:br>
              <a:rPr lang="en-GB" b="1" dirty="0"/>
            </a:br>
            <a:r>
              <a:rPr lang="en-GB" b="1" dirty="0"/>
              <a:t>Creative Play and the Foundation Phase</a:t>
            </a:r>
          </a:p>
        </p:txBody>
      </p:sp>
      <p:sp>
        <p:nvSpPr>
          <p:cNvPr id="2" name="Content Placeholder 1"/>
          <p:cNvSpPr>
            <a:spLocks noGrp="1"/>
          </p:cNvSpPr>
          <p:nvPr>
            <p:ph sz="half" idx="1"/>
          </p:nvPr>
        </p:nvSpPr>
        <p:spPr/>
        <p:txBody>
          <a:bodyPr>
            <a:normAutofit fontScale="55000" lnSpcReduction="20000"/>
          </a:bodyPr>
          <a:lstStyle/>
          <a:p>
            <a:endParaRPr lang="en-GB" dirty="0"/>
          </a:p>
          <a:p>
            <a:r>
              <a:rPr lang="en-GB" dirty="0"/>
              <a:t>Mae </a:t>
            </a:r>
            <a:r>
              <a:rPr lang="en-GB" dirty="0" err="1"/>
              <a:t>chwarae</a:t>
            </a:r>
            <a:r>
              <a:rPr lang="en-GB" dirty="0"/>
              <a:t> </a:t>
            </a:r>
            <a:r>
              <a:rPr lang="en-GB" dirty="0" err="1"/>
              <a:t>creadigol</a:t>
            </a:r>
            <a:r>
              <a:rPr lang="en-GB" dirty="0"/>
              <a:t> </a:t>
            </a:r>
            <a:r>
              <a:rPr lang="en-GB" dirty="0" err="1"/>
              <a:t>yn</a:t>
            </a:r>
            <a:r>
              <a:rPr lang="en-GB" dirty="0"/>
              <a:t> </a:t>
            </a:r>
            <a:r>
              <a:rPr lang="en-GB" dirty="0" err="1"/>
              <a:t>gysylltiedig</a:t>
            </a:r>
            <a:r>
              <a:rPr lang="en-GB" dirty="0"/>
              <a:t> â '</a:t>
            </a:r>
            <a:r>
              <a:rPr lang="en-GB" dirty="0" err="1"/>
              <a:t>Datblygiad</a:t>
            </a:r>
            <a:r>
              <a:rPr lang="en-GB" dirty="0"/>
              <a:t> </a:t>
            </a:r>
            <a:r>
              <a:rPr lang="en-GB" dirty="0" err="1"/>
              <a:t>Creadigol</a:t>
            </a:r>
            <a:r>
              <a:rPr lang="en-GB" dirty="0"/>
              <a:t>' – o </a:t>
            </a:r>
            <a:r>
              <a:rPr lang="en-GB" dirty="0" err="1"/>
              <a:t>fewn</a:t>
            </a:r>
            <a:r>
              <a:rPr lang="en-GB" dirty="0"/>
              <a:t> y saith </a:t>
            </a:r>
            <a:r>
              <a:rPr lang="en-GB" dirty="0" err="1"/>
              <a:t>maes</a:t>
            </a:r>
            <a:r>
              <a:rPr lang="en-GB" dirty="0"/>
              <a:t> </a:t>
            </a:r>
            <a:r>
              <a:rPr lang="en-GB" dirty="0" err="1"/>
              <a:t>dysgu</a:t>
            </a:r>
            <a:endParaRPr lang="en-GB" dirty="0"/>
          </a:p>
          <a:p>
            <a:endParaRPr lang="en-GB" dirty="0"/>
          </a:p>
          <a:p>
            <a:r>
              <a:rPr lang="en-GB" dirty="0" err="1"/>
              <a:t>Sgiliau</a:t>
            </a:r>
            <a:r>
              <a:rPr lang="en-GB" dirty="0"/>
              <a:t> </a:t>
            </a:r>
            <a:r>
              <a:rPr lang="en-GB" dirty="0" err="1"/>
              <a:t>Datblygiad</a:t>
            </a:r>
            <a:r>
              <a:rPr lang="en-GB" dirty="0"/>
              <a:t> </a:t>
            </a:r>
            <a:r>
              <a:rPr lang="en-GB" dirty="0" err="1"/>
              <a:t>Creadigol</a:t>
            </a:r>
            <a:r>
              <a:rPr lang="en-GB" dirty="0"/>
              <a:t>: </a:t>
            </a:r>
            <a:r>
              <a:rPr lang="en-GB" dirty="0" err="1"/>
              <a:t>celf</a:t>
            </a:r>
            <a:r>
              <a:rPr lang="en-GB" dirty="0"/>
              <a:t>, </a:t>
            </a:r>
            <a:r>
              <a:rPr lang="en-GB" dirty="0" err="1"/>
              <a:t>crefft</a:t>
            </a:r>
            <a:r>
              <a:rPr lang="en-GB" dirty="0"/>
              <a:t>, </a:t>
            </a:r>
            <a:r>
              <a:rPr lang="en-GB" dirty="0" err="1"/>
              <a:t>dylunio</a:t>
            </a:r>
            <a:r>
              <a:rPr lang="en-GB" dirty="0"/>
              <a:t> a </a:t>
            </a:r>
            <a:r>
              <a:rPr lang="en-GB" dirty="0" err="1"/>
              <a:t>cherddoriaeth</a:t>
            </a:r>
            <a:endParaRPr lang="en-GB" dirty="0"/>
          </a:p>
          <a:p>
            <a:endParaRPr lang="en-GB" dirty="0"/>
          </a:p>
          <a:p>
            <a:r>
              <a:rPr lang="en-GB" dirty="0" err="1"/>
              <a:t>Pwyslais</a:t>
            </a:r>
            <a:r>
              <a:rPr lang="en-GB" dirty="0"/>
              <a:t> </a:t>
            </a:r>
            <a:r>
              <a:rPr lang="en-GB" dirty="0" err="1"/>
              <a:t>ar</a:t>
            </a:r>
            <a:r>
              <a:rPr lang="en-GB" dirty="0"/>
              <a:t> </a:t>
            </a:r>
            <a:r>
              <a:rPr lang="en-GB" dirty="0" err="1"/>
              <a:t>chwarae</a:t>
            </a:r>
            <a:r>
              <a:rPr lang="en-GB" dirty="0"/>
              <a:t> dan do </a:t>
            </a:r>
            <a:r>
              <a:rPr lang="en-GB" u="sng" dirty="0"/>
              <a:t>ac</a:t>
            </a:r>
            <a:r>
              <a:rPr lang="en-GB" dirty="0"/>
              <a:t> </a:t>
            </a:r>
            <a:r>
              <a:rPr lang="en-GB" dirty="0" err="1"/>
              <a:t>yn</a:t>
            </a:r>
            <a:r>
              <a:rPr lang="en-GB" dirty="0"/>
              <a:t> </a:t>
            </a:r>
            <a:r>
              <a:rPr lang="en-GB" dirty="0" err="1"/>
              <a:t>yr</a:t>
            </a:r>
            <a:r>
              <a:rPr lang="en-GB" dirty="0"/>
              <a:t> </a:t>
            </a:r>
            <a:r>
              <a:rPr lang="en-GB" dirty="0" err="1"/>
              <a:t>awyr</a:t>
            </a:r>
            <a:r>
              <a:rPr lang="en-GB" dirty="0"/>
              <a:t> </a:t>
            </a:r>
            <a:r>
              <a:rPr lang="en-GB" dirty="0" err="1"/>
              <a:t>agored</a:t>
            </a:r>
            <a:endParaRPr lang="en-GB" dirty="0"/>
          </a:p>
          <a:p>
            <a:endParaRPr lang="en-GB" dirty="0"/>
          </a:p>
          <a:p>
            <a:r>
              <a:rPr lang="en-GB" dirty="0"/>
              <a:t>Mae </a:t>
            </a:r>
            <a:r>
              <a:rPr lang="en-GB" dirty="0" err="1"/>
              <a:t>datblygiad</a:t>
            </a:r>
            <a:r>
              <a:rPr lang="en-GB" dirty="0"/>
              <a:t> </a:t>
            </a:r>
            <a:r>
              <a:rPr lang="en-GB" dirty="0" err="1"/>
              <a:t>creadigol</a:t>
            </a:r>
            <a:r>
              <a:rPr lang="en-GB" dirty="0"/>
              <a:t> </a:t>
            </a:r>
            <a:r>
              <a:rPr lang="en-GB" dirty="0" err="1"/>
              <a:t>yn</a:t>
            </a:r>
            <a:r>
              <a:rPr lang="en-GB" dirty="0"/>
              <a:t> </a:t>
            </a:r>
            <a:r>
              <a:rPr lang="en-GB" dirty="0" err="1"/>
              <a:t>ymwneud</a:t>
            </a:r>
            <a:r>
              <a:rPr lang="en-GB" dirty="0"/>
              <a:t> â </a:t>
            </a:r>
            <a:r>
              <a:rPr lang="en-GB" dirty="0" err="1"/>
              <a:t>datblygu</a:t>
            </a:r>
            <a:r>
              <a:rPr lang="en-GB" dirty="0"/>
              <a:t> </a:t>
            </a:r>
            <a:r>
              <a:rPr lang="en-GB" dirty="0" err="1"/>
              <a:t>ffyrdd</a:t>
            </a:r>
            <a:r>
              <a:rPr lang="en-GB" dirty="0"/>
              <a:t> </a:t>
            </a:r>
            <a:r>
              <a:rPr lang="en-GB" dirty="0" err="1"/>
              <a:t>unigol</a:t>
            </a:r>
            <a:r>
              <a:rPr lang="en-GB" dirty="0"/>
              <a:t> plant o </a:t>
            </a:r>
            <a:r>
              <a:rPr lang="en-GB" dirty="0" err="1"/>
              <a:t>gynrychioli</a:t>
            </a:r>
            <a:r>
              <a:rPr lang="en-GB" dirty="0"/>
              <a:t> </a:t>
            </a:r>
            <a:r>
              <a:rPr lang="en-GB" dirty="0" err="1"/>
              <a:t>eu</a:t>
            </a:r>
            <a:r>
              <a:rPr lang="en-GB" dirty="0"/>
              <a:t> </a:t>
            </a:r>
            <a:r>
              <a:rPr lang="en-GB" dirty="0" err="1"/>
              <a:t>syniadau</a:t>
            </a:r>
            <a:r>
              <a:rPr lang="en-GB" dirty="0"/>
              <a:t>, </a:t>
            </a:r>
            <a:r>
              <a:rPr lang="en-GB" dirty="0" err="1"/>
              <a:t>eu</a:t>
            </a:r>
            <a:r>
              <a:rPr lang="en-GB" dirty="0"/>
              <a:t> </a:t>
            </a:r>
            <a:r>
              <a:rPr lang="en-GB" dirty="0" err="1"/>
              <a:t>teimladau</a:t>
            </a:r>
            <a:r>
              <a:rPr lang="en-GB" dirty="0"/>
              <a:t> </a:t>
            </a:r>
            <a:r>
              <a:rPr lang="en-GB" dirty="0" err="1"/>
              <a:t>a'u</a:t>
            </a:r>
            <a:r>
              <a:rPr lang="en-GB" dirty="0"/>
              <a:t> </a:t>
            </a:r>
            <a:r>
              <a:rPr lang="en-GB" dirty="0" err="1"/>
              <a:t>hemosiynau</a:t>
            </a:r>
            <a:r>
              <a:rPr lang="en-GB" dirty="0"/>
              <a:t> </a:t>
            </a:r>
            <a:r>
              <a:rPr lang="en-GB" dirty="0" err="1"/>
              <a:t>yn</a:t>
            </a:r>
            <a:r>
              <a:rPr lang="en-GB" dirty="0"/>
              <a:t> </a:t>
            </a:r>
            <a:r>
              <a:rPr lang="en-GB" dirty="0" err="1"/>
              <a:t>ddychmygus</a:t>
            </a:r>
            <a:r>
              <a:rPr lang="en-GB" dirty="0"/>
              <a:t> </a:t>
            </a:r>
            <a:r>
              <a:rPr lang="en-GB" dirty="0" err="1"/>
              <a:t>drwy</a:t>
            </a:r>
            <a:r>
              <a:rPr lang="en-GB" dirty="0"/>
              <a:t> </a:t>
            </a:r>
            <a:r>
              <a:rPr lang="en-GB" dirty="0" err="1"/>
              <a:t>wahanol</a:t>
            </a:r>
            <a:r>
              <a:rPr lang="en-GB" dirty="0"/>
              <a:t> </a:t>
            </a:r>
            <a:r>
              <a:rPr lang="en-GB" dirty="0" err="1"/>
              <a:t>fathau</a:t>
            </a:r>
            <a:r>
              <a:rPr lang="en-GB" dirty="0"/>
              <a:t> o </a:t>
            </a:r>
            <a:r>
              <a:rPr lang="en-GB" dirty="0" err="1"/>
              <a:t>hunanfynegiant</a:t>
            </a:r>
            <a:endParaRPr lang="en-GB" dirty="0"/>
          </a:p>
          <a:p>
            <a:pPr marL="0" indent="0">
              <a:buNone/>
            </a:pPr>
            <a:endParaRPr lang="en-GB" dirty="0"/>
          </a:p>
          <a:p>
            <a:pPr marL="0" indent="0">
              <a:buNone/>
            </a:pPr>
            <a:r>
              <a:rPr lang="en-GB" sz="2800" dirty="0" err="1"/>
              <a:t>Llywodraeth</a:t>
            </a:r>
            <a:r>
              <a:rPr lang="en-GB" sz="2800" dirty="0"/>
              <a:t> Cymru (2008)</a:t>
            </a:r>
          </a:p>
        </p:txBody>
      </p:sp>
      <p:sp>
        <p:nvSpPr>
          <p:cNvPr id="5" name="Content Placeholder 4">
            <a:extLst>
              <a:ext uri="{FF2B5EF4-FFF2-40B4-BE49-F238E27FC236}">
                <a16:creationId xmlns:a16="http://schemas.microsoft.com/office/drawing/2014/main" id="{CC370E5A-E1D5-697C-7F0E-B24184241A28}"/>
              </a:ext>
            </a:extLst>
          </p:cNvPr>
          <p:cNvSpPr>
            <a:spLocks noGrp="1"/>
          </p:cNvSpPr>
          <p:nvPr>
            <p:ph sz="half" idx="2"/>
          </p:nvPr>
        </p:nvSpPr>
        <p:spPr/>
        <p:txBody>
          <a:bodyPr>
            <a:normAutofit fontScale="55000" lnSpcReduction="20000"/>
          </a:bodyPr>
          <a:lstStyle/>
          <a:p>
            <a:r>
              <a:rPr lang="en-GB" b="1" dirty="0"/>
              <a:t>Creative play is linked to ‘Creative Development’ with the seven areas of learning</a:t>
            </a:r>
          </a:p>
          <a:p>
            <a:pPr marL="0" indent="0">
              <a:buNone/>
            </a:pPr>
            <a:endParaRPr lang="en-GB" b="1" dirty="0"/>
          </a:p>
          <a:p>
            <a:r>
              <a:rPr lang="en-GB" b="1" dirty="0"/>
              <a:t>Creative Development skills: art, craft, design and music</a:t>
            </a:r>
          </a:p>
          <a:p>
            <a:pPr marL="0" indent="0">
              <a:buNone/>
            </a:pPr>
            <a:endParaRPr lang="en-GB" b="1" dirty="0"/>
          </a:p>
          <a:p>
            <a:r>
              <a:rPr lang="en-GB" b="1" dirty="0"/>
              <a:t>Emphasis on indoor </a:t>
            </a:r>
            <a:r>
              <a:rPr lang="en-GB" b="1" u="sng" dirty="0"/>
              <a:t>and</a:t>
            </a:r>
            <a:r>
              <a:rPr lang="en-GB" b="1" dirty="0"/>
              <a:t> outdoor play</a:t>
            </a:r>
          </a:p>
          <a:p>
            <a:endParaRPr lang="en-GB" b="1" dirty="0"/>
          </a:p>
          <a:p>
            <a:r>
              <a:rPr lang="en-GB" b="1" dirty="0"/>
              <a:t>Creative development relates to the development of children’s individual ways of representing their ideas, feelings and emotions imaginatively through various forms of self-expression</a:t>
            </a:r>
          </a:p>
          <a:p>
            <a:pPr marL="0" indent="0">
              <a:buNone/>
            </a:pPr>
            <a:endParaRPr lang="en-GB" dirty="0"/>
          </a:p>
          <a:p>
            <a:pPr marL="0" indent="0">
              <a:buNone/>
            </a:pPr>
            <a:r>
              <a:rPr lang="en-GB" sz="2000" dirty="0"/>
              <a:t>         WAG (2008)</a:t>
            </a:r>
          </a:p>
          <a:p>
            <a:endParaRPr lang="en-GB" dirty="0"/>
          </a:p>
        </p:txBody>
      </p:sp>
      <p:sp>
        <p:nvSpPr>
          <p:cNvPr id="4" name="Content Placeholder 1"/>
          <p:cNvSpPr txBox="1">
            <a:spLocks/>
          </p:cNvSpPr>
          <p:nvPr/>
        </p:nvSpPr>
        <p:spPr>
          <a:xfrm>
            <a:off x="1678609" y="2566050"/>
            <a:ext cx="4428480" cy="410445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3593308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err="1"/>
              <a:t>Chwarae</a:t>
            </a:r>
            <a:r>
              <a:rPr lang="en-GB" b="1" dirty="0"/>
              <a:t> </a:t>
            </a:r>
            <a:r>
              <a:rPr lang="en-GB" b="1" dirty="0" err="1"/>
              <a:t>Creadigol</a:t>
            </a:r>
            <a:r>
              <a:rPr lang="en-GB" b="1" dirty="0"/>
              <a:t> a </a:t>
            </a:r>
            <a:r>
              <a:rPr lang="en-GB" b="1" dirty="0" err="1"/>
              <a:t>Datblygiad</a:t>
            </a:r>
            <a:br>
              <a:rPr lang="en-GB" b="1" dirty="0"/>
            </a:br>
            <a:r>
              <a:rPr lang="en-GB" b="1" dirty="0"/>
              <a:t>Creative Play and Development</a:t>
            </a:r>
          </a:p>
        </p:txBody>
      </p:sp>
      <p:sp>
        <p:nvSpPr>
          <p:cNvPr id="2" name="Content Placeholder 1"/>
          <p:cNvSpPr>
            <a:spLocks noGrp="1"/>
          </p:cNvSpPr>
          <p:nvPr>
            <p:ph sz="half" idx="1"/>
          </p:nvPr>
        </p:nvSpPr>
        <p:spPr/>
        <p:txBody>
          <a:bodyPr>
            <a:normAutofit fontScale="55000" lnSpcReduction="20000"/>
          </a:bodyPr>
          <a:lstStyle/>
          <a:p>
            <a:r>
              <a:rPr lang="en-GB" dirty="0" err="1"/>
              <a:t>Cyfleoedd</a:t>
            </a:r>
            <a:r>
              <a:rPr lang="en-GB" dirty="0"/>
              <a:t> </a:t>
            </a:r>
            <a:r>
              <a:rPr lang="en-GB" dirty="0" err="1"/>
              <a:t>i</a:t>
            </a:r>
            <a:r>
              <a:rPr lang="en-GB" dirty="0"/>
              <a:t> </a:t>
            </a:r>
            <a:r>
              <a:rPr lang="en-GB" dirty="0" err="1"/>
              <a:t>ddatblygu</a:t>
            </a:r>
            <a:r>
              <a:rPr lang="en-GB" dirty="0"/>
              <a:t> </a:t>
            </a:r>
            <a:r>
              <a:rPr lang="en-GB" dirty="0" err="1"/>
              <a:t>pob</a:t>
            </a:r>
            <a:r>
              <a:rPr lang="en-GB" dirty="0"/>
              <a:t> </a:t>
            </a:r>
            <a:r>
              <a:rPr lang="en-GB" dirty="0" err="1"/>
              <a:t>steil</a:t>
            </a:r>
            <a:r>
              <a:rPr lang="en-GB" dirty="0"/>
              <a:t> o </a:t>
            </a:r>
            <a:r>
              <a:rPr lang="en-GB" dirty="0" err="1"/>
              <a:t>ddysgu</a:t>
            </a:r>
            <a:r>
              <a:rPr lang="en-GB" dirty="0"/>
              <a:t> – VAK (</a:t>
            </a:r>
            <a:r>
              <a:rPr lang="en-GB" dirty="0" err="1"/>
              <a:t>Gweledol</a:t>
            </a:r>
            <a:r>
              <a:rPr lang="en-GB" dirty="0"/>
              <a:t>, Sain, </a:t>
            </a:r>
            <a:r>
              <a:rPr lang="en-GB" dirty="0" err="1"/>
              <a:t>Cinesthetig</a:t>
            </a:r>
            <a:r>
              <a:rPr lang="en-GB" dirty="0"/>
              <a:t>)</a:t>
            </a:r>
          </a:p>
          <a:p>
            <a:endParaRPr lang="en-GB" dirty="0"/>
          </a:p>
          <a:p>
            <a:r>
              <a:rPr lang="en-GB" dirty="0" err="1"/>
              <a:t>Rôl</a:t>
            </a:r>
            <a:r>
              <a:rPr lang="en-GB" dirty="0"/>
              <a:t> </a:t>
            </a:r>
            <a:r>
              <a:rPr lang="en-GB" dirty="0" err="1"/>
              <a:t>yr</a:t>
            </a:r>
            <a:r>
              <a:rPr lang="en-GB" dirty="0"/>
              <a:t> </a:t>
            </a:r>
            <a:r>
              <a:rPr lang="en-GB" dirty="0" err="1"/>
              <a:t>ymarferydd</a:t>
            </a:r>
            <a:r>
              <a:rPr lang="en-GB" dirty="0"/>
              <a:t>: </a:t>
            </a:r>
            <a:r>
              <a:rPr lang="en-GB" dirty="0" err="1"/>
              <a:t>Darparu</a:t>
            </a:r>
            <a:r>
              <a:rPr lang="en-GB" dirty="0"/>
              <a:t> </a:t>
            </a:r>
            <a:r>
              <a:rPr lang="en-GB" dirty="0" err="1"/>
              <a:t>dysgu</a:t>
            </a:r>
            <a:r>
              <a:rPr lang="en-GB" dirty="0"/>
              <a:t> </a:t>
            </a:r>
            <a:r>
              <a:rPr lang="en-GB" dirty="0" err="1"/>
              <a:t>drwy</a:t>
            </a:r>
            <a:r>
              <a:rPr lang="en-GB" dirty="0"/>
              <a:t> </a:t>
            </a:r>
            <a:r>
              <a:rPr lang="en-GB" dirty="0" err="1"/>
              <a:t>brofiad</a:t>
            </a:r>
            <a:r>
              <a:rPr lang="en-GB" dirty="0"/>
              <a:t> </a:t>
            </a:r>
            <a:r>
              <a:rPr lang="en-GB" dirty="0" err="1"/>
              <a:t>gweithredol</a:t>
            </a:r>
            <a:r>
              <a:rPr lang="en-GB" dirty="0"/>
              <a:t>, </a:t>
            </a:r>
            <a:r>
              <a:rPr lang="en-GB" dirty="0" err="1"/>
              <a:t>cynllunio</a:t>
            </a:r>
            <a:r>
              <a:rPr lang="en-GB" dirty="0"/>
              <a:t> </a:t>
            </a:r>
            <a:r>
              <a:rPr lang="en-GB" dirty="0" err="1"/>
              <a:t>gofalus</a:t>
            </a:r>
            <a:r>
              <a:rPr lang="en-GB" dirty="0"/>
              <a:t>, </a:t>
            </a:r>
            <a:r>
              <a:rPr lang="en-GB" dirty="0" err="1"/>
              <a:t>trefnu</a:t>
            </a:r>
            <a:r>
              <a:rPr lang="en-GB" dirty="0"/>
              <a:t>, </a:t>
            </a:r>
            <a:r>
              <a:rPr lang="en-GB" dirty="0" err="1"/>
              <a:t>hwyluso</a:t>
            </a:r>
            <a:r>
              <a:rPr lang="en-GB" dirty="0"/>
              <a:t>, </a:t>
            </a:r>
            <a:r>
              <a:rPr lang="en-GB" dirty="0" err="1"/>
              <a:t>herio</a:t>
            </a:r>
            <a:r>
              <a:rPr lang="en-GB" dirty="0"/>
              <a:t>, </a:t>
            </a:r>
            <a:r>
              <a:rPr lang="en-GB" dirty="0" err="1"/>
              <a:t>arsylwi</a:t>
            </a:r>
            <a:r>
              <a:rPr lang="en-GB" dirty="0"/>
              <a:t>, </a:t>
            </a:r>
            <a:r>
              <a:rPr lang="en-GB" dirty="0" err="1"/>
              <a:t>rhyngweithio</a:t>
            </a:r>
            <a:r>
              <a:rPr lang="en-GB" dirty="0"/>
              <a:t>, </a:t>
            </a:r>
            <a:r>
              <a:rPr lang="en-GB" dirty="0" err="1"/>
              <a:t>ymyrryd</a:t>
            </a:r>
            <a:r>
              <a:rPr lang="en-GB" dirty="0"/>
              <a:t>/</a:t>
            </a:r>
            <a:r>
              <a:rPr lang="en-GB" dirty="0" err="1"/>
              <a:t>cefnogi</a:t>
            </a:r>
            <a:r>
              <a:rPr lang="en-GB" dirty="0"/>
              <a:t>, </a:t>
            </a:r>
            <a:r>
              <a:rPr lang="en-GB" dirty="0" err="1"/>
              <a:t>monitro</a:t>
            </a:r>
            <a:r>
              <a:rPr lang="en-GB" dirty="0"/>
              <a:t> a </a:t>
            </a:r>
            <a:r>
              <a:rPr lang="en-GB" dirty="0" err="1"/>
              <a:t>gwerthuso</a:t>
            </a:r>
            <a:r>
              <a:rPr lang="en-GB" dirty="0"/>
              <a:t>.</a:t>
            </a:r>
          </a:p>
          <a:p>
            <a:endParaRPr lang="en-GB" dirty="0"/>
          </a:p>
          <a:p>
            <a:r>
              <a:rPr lang="en-GB" dirty="0" err="1"/>
              <a:t>Dylai'r</a:t>
            </a:r>
            <a:r>
              <a:rPr lang="en-GB" dirty="0"/>
              <a:t> </a:t>
            </a:r>
            <a:r>
              <a:rPr lang="en-GB" dirty="0" err="1"/>
              <a:t>amgylchedd</a:t>
            </a:r>
            <a:r>
              <a:rPr lang="en-GB" dirty="0"/>
              <a:t> </a:t>
            </a:r>
            <a:r>
              <a:rPr lang="en-GB" dirty="0" err="1"/>
              <a:t>dysgu</a:t>
            </a:r>
            <a:r>
              <a:rPr lang="en-GB" dirty="0"/>
              <a:t> </a:t>
            </a:r>
            <a:r>
              <a:rPr lang="en-GB" dirty="0" err="1"/>
              <a:t>gynnwys</a:t>
            </a:r>
            <a:r>
              <a:rPr lang="en-GB" dirty="0"/>
              <a:t> </a:t>
            </a:r>
            <a:r>
              <a:rPr lang="en-GB" dirty="0" err="1"/>
              <a:t>deunyddiau</a:t>
            </a:r>
            <a:r>
              <a:rPr lang="en-GB" dirty="0"/>
              <a:t> </a:t>
            </a:r>
            <a:r>
              <a:rPr lang="en-GB" dirty="0" err="1"/>
              <a:t>sy'n</a:t>
            </a:r>
            <a:r>
              <a:rPr lang="en-GB" dirty="0"/>
              <a:t> </a:t>
            </a:r>
            <a:r>
              <a:rPr lang="en-GB" dirty="0" err="1"/>
              <a:t>adlewyrchu</a:t>
            </a:r>
            <a:r>
              <a:rPr lang="en-GB" dirty="0"/>
              <a:t> </a:t>
            </a:r>
            <a:r>
              <a:rPr lang="en-GB" dirty="0" err="1"/>
              <a:t>gwahanol</a:t>
            </a:r>
            <a:r>
              <a:rPr lang="en-GB" dirty="0"/>
              <a:t> </a:t>
            </a:r>
            <a:r>
              <a:rPr lang="en-GB" dirty="0" err="1"/>
              <a:t>ddiwylliannau</a:t>
            </a:r>
            <a:r>
              <a:rPr lang="en-GB" dirty="0"/>
              <a:t>.  </a:t>
            </a:r>
          </a:p>
          <a:p>
            <a:endParaRPr lang="en-GB" dirty="0"/>
          </a:p>
          <a:p>
            <a:pPr marL="0" indent="0">
              <a:buNone/>
            </a:pPr>
            <a:r>
              <a:rPr lang="en-GB" dirty="0" err="1"/>
              <a:t>Llywodraeth</a:t>
            </a:r>
            <a:r>
              <a:rPr lang="en-GB" dirty="0"/>
              <a:t> Cymru (2008)</a:t>
            </a:r>
          </a:p>
          <a:p>
            <a:pPr marL="0" indent="0">
              <a:buNone/>
            </a:pPr>
            <a:endParaRPr lang="en-GB" dirty="0"/>
          </a:p>
          <a:p>
            <a:pPr marL="0" indent="0">
              <a:buNone/>
            </a:pPr>
            <a:r>
              <a:rPr lang="en-GB" sz="4000" dirty="0" err="1">
                <a:hlinkClick r:id="rId3"/>
              </a:rPr>
              <a:t>Canllawiau</a:t>
            </a:r>
            <a:r>
              <a:rPr lang="en-GB" sz="4000" dirty="0">
                <a:hlinkClick r:id="rId3"/>
              </a:rPr>
              <a:t> </a:t>
            </a:r>
            <a:r>
              <a:rPr lang="en-GB" sz="4000" dirty="0" err="1">
                <a:hlinkClick r:id="rId3"/>
              </a:rPr>
              <a:t>Datblygiad</a:t>
            </a:r>
            <a:r>
              <a:rPr lang="en-GB" sz="4000" dirty="0">
                <a:hlinkClick r:id="rId3"/>
              </a:rPr>
              <a:t> </a:t>
            </a:r>
            <a:r>
              <a:rPr lang="en-GB" sz="4000" dirty="0" err="1">
                <a:hlinkClick r:id="rId3"/>
              </a:rPr>
              <a:t>Creadigol</a:t>
            </a:r>
            <a:endParaRPr lang="en-GB" sz="4000" dirty="0"/>
          </a:p>
          <a:p>
            <a:pPr marL="0" indent="0">
              <a:buNone/>
            </a:pPr>
            <a:endParaRPr lang="en-GB" dirty="0"/>
          </a:p>
        </p:txBody>
      </p:sp>
      <p:sp>
        <p:nvSpPr>
          <p:cNvPr id="6" name="Content Placeholder 5">
            <a:extLst>
              <a:ext uri="{FF2B5EF4-FFF2-40B4-BE49-F238E27FC236}">
                <a16:creationId xmlns:a16="http://schemas.microsoft.com/office/drawing/2014/main" id="{22A1C68B-7D35-5FE8-CC60-5437AAE7CBAD}"/>
              </a:ext>
            </a:extLst>
          </p:cNvPr>
          <p:cNvSpPr>
            <a:spLocks noGrp="1"/>
          </p:cNvSpPr>
          <p:nvPr>
            <p:ph sz="half" idx="2"/>
          </p:nvPr>
        </p:nvSpPr>
        <p:spPr/>
        <p:txBody>
          <a:bodyPr>
            <a:normAutofit fontScale="55000" lnSpcReduction="20000"/>
          </a:bodyPr>
          <a:lstStyle/>
          <a:p>
            <a:r>
              <a:rPr lang="en-GB" dirty="0"/>
              <a:t>Opportunities to develop all VAK learning styles (Visual, Auditory, Kinaesthetic)</a:t>
            </a:r>
          </a:p>
          <a:p>
            <a:pPr marL="0" indent="0">
              <a:buNone/>
            </a:pPr>
            <a:endParaRPr lang="en-GB" dirty="0"/>
          </a:p>
          <a:p>
            <a:r>
              <a:rPr lang="en-GB" dirty="0"/>
              <a:t>Role of practitioner: To provide experiential and active learning, careful planning, organising, facilitating, challenging, observing, interacting, intervening/supporting, monitoring and evaluating.</a:t>
            </a:r>
          </a:p>
          <a:p>
            <a:endParaRPr lang="en-GB" dirty="0"/>
          </a:p>
          <a:p>
            <a:r>
              <a:rPr lang="en-GB" dirty="0"/>
              <a:t>Learning environment should reference materials reflecting different cultures.  </a:t>
            </a:r>
          </a:p>
          <a:p>
            <a:endParaRPr lang="en-GB" dirty="0"/>
          </a:p>
          <a:p>
            <a:pPr marL="0" indent="0">
              <a:buNone/>
            </a:pPr>
            <a:r>
              <a:rPr lang="en-GB" dirty="0"/>
              <a:t>      WAG (2008)</a:t>
            </a:r>
          </a:p>
          <a:p>
            <a:pPr marL="0" indent="0">
              <a:buNone/>
            </a:pPr>
            <a:endParaRPr lang="en-GB" dirty="0"/>
          </a:p>
          <a:p>
            <a:pPr marL="0" indent="0">
              <a:buNone/>
            </a:pPr>
            <a:r>
              <a:rPr lang="en-GB" sz="2900" dirty="0">
                <a:hlinkClick r:id="rId4"/>
              </a:rPr>
              <a:t>Creative Development Guidance </a:t>
            </a:r>
            <a:endParaRPr lang="en-GB" sz="2900" dirty="0"/>
          </a:p>
          <a:p>
            <a:endParaRPr lang="en-GB" dirty="0"/>
          </a:p>
        </p:txBody>
      </p:sp>
      <p:pic>
        <p:nvPicPr>
          <p:cNvPr id="5" name="Picture 4" descr="Test: Are You a Visual, Auditory, or Kinesthetic Learne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676660" y="1304733"/>
            <a:ext cx="1865174" cy="981266"/>
          </a:xfrm>
          <a:prstGeom prst="rect">
            <a:avLst/>
          </a:prstGeom>
        </p:spPr>
      </p:pic>
    </p:spTree>
    <p:extLst>
      <p:ext uri="{BB962C8B-B14F-4D97-AF65-F5344CB8AC3E}">
        <p14:creationId xmlns:p14="http://schemas.microsoft.com/office/powerpoint/2010/main" val="3850757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err="1"/>
              <a:t>Datblygiad</a:t>
            </a:r>
            <a:r>
              <a:rPr lang="en-GB" b="1" dirty="0"/>
              <a:t> mewn Dysgu </a:t>
            </a:r>
            <a:br>
              <a:rPr lang="en-GB" b="1" dirty="0"/>
            </a:br>
            <a:r>
              <a:rPr lang="en-GB" b="1" dirty="0"/>
              <a:t>Progress in Learning </a:t>
            </a:r>
          </a:p>
        </p:txBody>
      </p:sp>
      <p:sp>
        <p:nvSpPr>
          <p:cNvPr id="2" name="Content Placeholder 1"/>
          <p:cNvSpPr>
            <a:spLocks noGrp="1"/>
          </p:cNvSpPr>
          <p:nvPr>
            <p:ph sz="half" idx="1"/>
          </p:nvPr>
        </p:nvSpPr>
        <p:spPr/>
        <p:txBody>
          <a:bodyPr>
            <a:normAutofit fontScale="32500" lnSpcReduction="20000"/>
          </a:bodyPr>
          <a:lstStyle/>
          <a:p>
            <a:pPr marL="0" indent="0">
              <a:buNone/>
            </a:pPr>
            <a:r>
              <a:rPr lang="en-GB" b="1" dirty="0" err="1"/>
              <a:t>Celf</a:t>
            </a:r>
            <a:r>
              <a:rPr lang="en-GB" b="1" dirty="0"/>
              <a:t>, </a:t>
            </a:r>
            <a:r>
              <a:rPr lang="en-GB" b="1" dirty="0" err="1"/>
              <a:t>Crefft</a:t>
            </a:r>
            <a:r>
              <a:rPr lang="en-GB" b="1" dirty="0"/>
              <a:t> a </a:t>
            </a:r>
            <a:r>
              <a:rPr lang="en-GB" b="1" dirty="0" err="1"/>
              <a:t>Dylunio</a:t>
            </a:r>
            <a:r>
              <a:rPr lang="en-GB" b="1" dirty="0"/>
              <a:t>: </a:t>
            </a:r>
          </a:p>
          <a:p>
            <a:pPr marL="0" indent="0">
              <a:buNone/>
            </a:pPr>
            <a:endParaRPr lang="en-GB" dirty="0"/>
          </a:p>
          <a:p>
            <a:r>
              <a:rPr lang="en-GB" dirty="0" err="1"/>
              <a:t>archwilio</a:t>
            </a:r>
            <a:r>
              <a:rPr lang="en-GB" dirty="0"/>
              <a:t> ac </a:t>
            </a:r>
            <a:r>
              <a:rPr lang="en-GB" dirty="0" err="1"/>
              <a:t>arbrofi</a:t>
            </a:r>
            <a:r>
              <a:rPr lang="en-GB" dirty="0"/>
              <a:t> gydag </a:t>
            </a:r>
            <a:r>
              <a:rPr lang="en-GB" dirty="0" err="1"/>
              <a:t>amrywiaeth</a:t>
            </a:r>
            <a:r>
              <a:rPr lang="en-GB" dirty="0"/>
              <a:t> o </a:t>
            </a:r>
            <a:r>
              <a:rPr lang="en-GB" dirty="0" err="1"/>
              <a:t>dechnegau</a:t>
            </a:r>
            <a:r>
              <a:rPr lang="en-GB" dirty="0"/>
              <a:t> a </a:t>
            </a:r>
            <a:r>
              <a:rPr lang="en-GB" dirty="0" err="1"/>
              <a:t>deunyddiau</a:t>
            </a:r>
            <a:r>
              <a:rPr lang="en-GB" dirty="0"/>
              <a:t> </a:t>
            </a:r>
          </a:p>
          <a:p>
            <a:endParaRPr lang="en-GB" dirty="0"/>
          </a:p>
          <a:p>
            <a:r>
              <a:rPr lang="en-GB" dirty="0"/>
              <a:t>datblygu a </a:t>
            </a:r>
            <a:r>
              <a:rPr lang="en-GB" dirty="0" err="1"/>
              <a:t>defnyddio</a:t>
            </a:r>
            <a:r>
              <a:rPr lang="en-GB" dirty="0"/>
              <a:t> </a:t>
            </a:r>
            <a:r>
              <a:rPr lang="en-GB" dirty="0" err="1"/>
              <a:t>eu</a:t>
            </a:r>
            <a:r>
              <a:rPr lang="en-GB" dirty="0"/>
              <a:t> dealltwriaeth o </a:t>
            </a:r>
            <a:r>
              <a:rPr lang="en-GB" dirty="0" err="1"/>
              <a:t>liw</a:t>
            </a:r>
            <a:r>
              <a:rPr lang="en-GB" dirty="0"/>
              <a:t>, </a:t>
            </a:r>
            <a:r>
              <a:rPr lang="en-GB" dirty="0" err="1"/>
              <a:t>llinell</a:t>
            </a:r>
            <a:r>
              <a:rPr lang="en-GB" dirty="0"/>
              <a:t>, </a:t>
            </a:r>
            <a:r>
              <a:rPr lang="en-GB" dirty="0" err="1"/>
              <a:t>tôn</a:t>
            </a:r>
            <a:r>
              <a:rPr lang="en-GB" dirty="0"/>
              <a:t>, </a:t>
            </a:r>
            <a:r>
              <a:rPr lang="en-GB" dirty="0" err="1"/>
              <a:t>gwead</a:t>
            </a:r>
            <a:r>
              <a:rPr lang="en-GB" dirty="0"/>
              <a:t>, </a:t>
            </a:r>
            <a:r>
              <a:rPr lang="en-GB" dirty="0" err="1"/>
              <a:t>patrwm</a:t>
            </a:r>
            <a:r>
              <a:rPr lang="en-GB" dirty="0"/>
              <a:t>, </a:t>
            </a:r>
            <a:r>
              <a:rPr lang="en-GB" dirty="0" err="1"/>
              <a:t>siâp</a:t>
            </a:r>
            <a:r>
              <a:rPr lang="en-GB" dirty="0"/>
              <a:t> a ffurf </a:t>
            </a:r>
          </a:p>
          <a:p>
            <a:endParaRPr lang="en-GB" dirty="0"/>
          </a:p>
          <a:p>
            <a:r>
              <a:rPr lang="en-GB" dirty="0" err="1"/>
              <a:t>defnyddio</a:t>
            </a:r>
            <a:r>
              <a:rPr lang="en-GB" dirty="0"/>
              <a:t> </a:t>
            </a:r>
            <a:r>
              <a:rPr lang="en-GB" dirty="0" err="1"/>
              <a:t>amrywiaeth</a:t>
            </a:r>
            <a:r>
              <a:rPr lang="en-GB" dirty="0"/>
              <a:t> o </a:t>
            </a:r>
            <a:r>
              <a:rPr lang="en-GB" dirty="0" err="1"/>
              <a:t>ddefnyddiau</a:t>
            </a:r>
            <a:r>
              <a:rPr lang="en-GB" dirty="0"/>
              <a:t> ac offer </a:t>
            </a:r>
            <a:r>
              <a:rPr lang="en-GB" dirty="0" err="1"/>
              <a:t>ar</a:t>
            </a:r>
            <a:r>
              <a:rPr lang="en-GB" dirty="0"/>
              <a:t> gyfer </a:t>
            </a:r>
            <a:r>
              <a:rPr lang="en-GB" dirty="0" err="1"/>
              <a:t>arbrofi</a:t>
            </a:r>
            <a:r>
              <a:rPr lang="en-GB" dirty="0"/>
              <a:t> a </a:t>
            </a:r>
            <a:r>
              <a:rPr lang="en-GB" dirty="0" err="1"/>
              <a:t>datrys</a:t>
            </a:r>
            <a:r>
              <a:rPr lang="en-GB" dirty="0"/>
              <a:t> </a:t>
            </a:r>
            <a:r>
              <a:rPr lang="en-GB" dirty="0" err="1"/>
              <a:t>problemau</a:t>
            </a:r>
            <a:r>
              <a:rPr lang="en-GB" dirty="0"/>
              <a:t> </a:t>
            </a:r>
          </a:p>
          <a:p>
            <a:endParaRPr lang="en-GB" dirty="0"/>
          </a:p>
          <a:p>
            <a:r>
              <a:rPr lang="en-GB" dirty="0"/>
              <a:t>gwneud </a:t>
            </a:r>
            <a:r>
              <a:rPr lang="en-GB" dirty="0" err="1"/>
              <a:t>dewisiadau</a:t>
            </a:r>
            <a:r>
              <a:rPr lang="en-GB" dirty="0"/>
              <a:t> wrth </a:t>
            </a:r>
            <a:r>
              <a:rPr lang="en-GB" dirty="0" err="1"/>
              <a:t>ddewis</a:t>
            </a:r>
            <a:r>
              <a:rPr lang="en-GB" dirty="0"/>
              <a:t> </a:t>
            </a:r>
            <a:r>
              <a:rPr lang="en-GB" dirty="0" err="1"/>
              <a:t>deunyddiau</a:t>
            </a:r>
            <a:r>
              <a:rPr lang="en-GB" dirty="0"/>
              <a:t> ac </a:t>
            </a:r>
            <a:r>
              <a:rPr lang="en-GB" dirty="0" err="1"/>
              <a:t>adnoddau</a:t>
            </a:r>
            <a:r>
              <a:rPr lang="en-GB" dirty="0"/>
              <a:t> </a:t>
            </a:r>
          </a:p>
          <a:p>
            <a:endParaRPr lang="en-GB" dirty="0"/>
          </a:p>
          <a:p>
            <a:r>
              <a:rPr lang="en-GB" dirty="0"/>
              <a:t>datblygu </a:t>
            </a:r>
            <a:r>
              <a:rPr lang="en-GB" dirty="0" err="1"/>
              <a:t>eu</a:t>
            </a:r>
            <a:r>
              <a:rPr lang="en-GB" dirty="0"/>
              <a:t> dealltwriaeth o </a:t>
            </a:r>
            <a:r>
              <a:rPr lang="en-GB" dirty="0" err="1"/>
              <a:t>gynllunio</a:t>
            </a:r>
            <a:r>
              <a:rPr lang="en-GB" dirty="0"/>
              <a:t>, </a:t>
            </a:r>
            <a:r>
              <a:rPr lang="en-GB" dirty="0" err="1"/>
              <a:t>dylunio</a:t>
            </a:r>
            <a:r>
              <a:rPr lang="en-GB" dirty="0"/>
              <a:t>, </a:t>
            </a:r>
            <a:r>
              <a:rPr lang="en-GB" dirty="0" err="1"/>
              <a:t>modelu</a:t>
            </a:r>
            <a:r>
              <a:rPr lang="en-GB" dirty="0"/>
              <a:t>, </a:t>
            </a:r>
            <a:r>
              <a:rPr lang="en-GB" dirty="0" err="1"/>
              <a:t>addasu</a:t>
            </a:r>
            <a:r>
              <a:rPr lang="en-GB" dirty="0"/>
              <a:t> ac </a:t>
            </a:r>
            <a:r>
              <a:rPr lang="en-GB" dirty="0" err="1"/>
              <a:t>adlewyrchu</a:t>
            </a:r>
            <a:r>
              <a:rPr lang="en-GB" dirty="0"/>
              <a:t> </a:t>
            </a:r>
          </a:p>
          <a:p>
            <a:pPr marL="0" indent="0">
              <a:buNone/>
            </a:pPr>
            <a:endParaRPr lang="en-GB" dirty="0"/>
          </a:p>
          <a:p>
            <a:pPr marL="0" indent="0">
              <a:buNone/>
            </a:pPr>
            <a:r>
              <a:rPr lang="en-GB" dirty="0"/>
              <a:t>  </a:t>
            </a:r>
            <a:r>
              <a:rPr lang="en-GB" sz="2200" dirty="0" err="1"/>
              <a:t>Llywodraeth</a:t>
            </a:r>
            <a:r>
              <a:rPr lang="en-GB" sz="2200" dirty="0"/>
              <a:t> </a:t>
            </a:r>
            <a:r>
              <a:rPr lang="en-GB" sz="2200" dirty="0" err="1"/>
              <a:t>Cymru</a:t>
            </a:r>
            <a:r>
              <a:rPr lang="en-GB" sz="2200" dirty="0"/>
              <a:t>  (2008)</a:t>
            </a:r>
          </a:p>
          <a:p>
            <a:pPr marL="0" indent="0">
              <a:buNone/>
            </a:pPr>
            <a:endParaRPr lang="en-GB" dirty="0"/>
          </a:p>
        </p:txBody>
      </p:sp>
      <p:sp>
        <p:nvSpPr>
          <p:cNvPr id="6" name="Content Placeholder 5">
            <a:extLst>
              <a:ext uri="{FF2B5EF4-FFF2-40B4-BE49-F238E27FC236}">
                <a16:creationId xmlns:a16="http://schemas.microsoft.com/office/drawing/2014/main" id="{6895741E-EAAE-A11E-85C5-87AEDE431E1F}"/>
              </a:ext>
            </a:extLst>
          </p:cNvPr>
          <p:cNvSpPr>
            <a:spLocks noGrp="1"/>
          </p:cNvSpPr>
          <p:nvPr>
            <p:ph sz="half" idx="2"/>
          </p:nvPr>
        </p:nvSpPr>
        <p:spPr/>
        <p:txBody>
          <a:bodyPr>
            <a:normAutofit fontScale="32500" lnSpcReduction="20000"/>
          </a:bodyPr>
          <a:lstStyle/>
          <a:p>
            <a:pPr marL="0" indent="0">
              <a:buNone/>
            </a:pPr>
            <a:r>
              <a:rPr lang="en-GB" b="1" dirty="0"/>
              <a:t>Art, Craft and Design: </a:t>
            </a:r>
          </a:p>
          <a:p>
            <a:pPr marL="0" indent="0">
              <a:buNone/>
            </a:pPr>
            <a:endParaRPr lang="en-GB" dirty="0"/>
          </a:p>
          <a:p>
            <a:r>
              <a:rPr lang="en-GB" dirty="0"/>
              <a:t>explore and experiment with a variety of techniques and materials </a:t>
            </a:r>
          </a:p>
          <a:p>
            <a:pPr marL="0" indent="0">
              <a:buNone/>
            </a:pPr>
            <a:endParaRPr lang="en-GB" dirty="0"/>
          </a:p>
          <a:p>
            <a:r>
              <a:rPr lang="en-GB" dirty="0"/>
              <a:t>develop and use their understanding of colour, line, tone, texture, pattern, shape and form </a:t>
            </a:r>
          </a:p>
          <a:p>
            <a:pPr marL="0" indent="0">
              <a:buNone/>
            </a:pPr>
            <a:endParaRPr lang="en-GB" dirty="0"/>
          </a:p>
          <a:p>
            <a:r>
              <a:rPr lang="en-GB" dirty="0"/>
              <a:t>use a variety of materials and tools for experimentation and problem solving </a:t>
            </a:r>
          </a:p>
          <a:p>
            <a:pPr marL="0" indent="0">
              <a:buNone/>
            </a:pPr>
            <a:endParaRPr lang="en-GB" dirty="0"/>
          </a:p>
          <a:p>
            <a:r>
              <a:rPr lang="en-GB" dirty="0"/>
              <a:t>make choices when choosing materials and resources </a:t>
            </a:r>
          </a:p>
          <a:p>
            <a:pPr marL="0" indent="0">
              <a:buNone/>
            </a:pPr>
            <a:endParaRPr lang="en-GB" dirty="0"/>
          </a:p>
          <a:p>
            <a:r>
              <a:rPr lang="en-GB" dirty="0"/>
              <a:t>develop their understanding of planning, designing, modelling, modifying and reflecting </a:t>
            </a:r>
          </a:p>
          <a:p>
            <a:pPr marL="0" indent="0">
              <a:buNone/>
            </a:pPr>
            <a:endParaRPr lang="en-GB" dirty="0"/>
          </a:p>
          <a:p>
            <a:pPr marL="0" indent="0">
              <a:buNone/>
            </a:pPr>
            <a:r>
              <a:rPr lang="en-GB" sz="3200" dirty="0"/>
              <a:t>  WAG (2008)</a:t>
            </a:r>
          </a:p>
          <a:p>
            <a:endParaRPr lang="en-GB" dirty="0"/>
          </a:p>
        </p:txBody>
      </p:sp>
      <p:pic>
        <p:nvPicPr>
          <p:cNvPr id="5" name="Picture 4" descr="It's All About Me... - English Fury Learning Academ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73915" y="806759"/>
            <a:ext cx="1972320" cy="1479240"/>
          </a:xfrm>
          <a:prstGeom prst="rect">
            <a:avLst/>
          </a:prstGeom>
        </p:spPr>
      </p:pic>
      <p:pic>
        <p:nvPicPr>
          <p:cNvPr id="7" name="Picture 6" descr="Simply Link {Party} &amp; Wooden Spoon Puppets {Kid Craft}"/>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30537" y="4734170"/>
            <a:ext cx="1080120" cy="1410599"/>
          </a:xfrm>
          <a:prstGeom prst="rect">
            <a:avLst/>
          </a:prstGeom>
        </p:spPr>
      </p:pic>
      <p:pic>
        <p:nvPicPr>
          <p:cNvPr id="8" name="Picture 7" descr="Decor Handicrafts for Kids to Make in Vacation | My Decorativ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78502" y="845886"/>
            <a:ext cx="1457908" cy="1051516"/>
          </a:xfrm>
          <a:prstGeom prst="rect">
            <a:avLst/>
          </a:prstGeom>
        </p:spPr>
      </p:pic>
    </p:spTree>
    <p:extLst>
      <p:ext uri="{BB962C8B-B14F-4D97-AF65-F5344CB8AC3E}">
        <p14:creationId xmlns:p14="http://schemas.microsoft.com/office/powerpoint/2010/main" val="3401606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err="1"/>
              <a:t>Datblygiad</a:t>
            </a:r>
            <a:r>
              <a:rPr lang="en-GB" b="1" dirty="0"/>
              <a:t> mewn Dysgu </a:t>
            </a:r>
            <a:br>
              <a:rPr lang="en-GB" b="1" dirty="0"/>
            </a:br>
            <a:r>
              <a:rPr lang="en-GB" b="1" dirty="0"/>
              <a:t>Progress in Learning</a:t>
            </a:r>
          </a:p>
        </p:txBody>
      </p:sp>
      <p:sp>
        <p:nvSpPr>
          <p:cNvPr id="2" name="Content Placeholder 1"/>
          <p:cNvSpPr>
            <a:spLocks noGrp="1"/>
          </p:cNvSpPr>
          <p:nvPr>
            <p:ph sz="half" idx="1"/>
          </p:nvPr>
        </p:nvSpPr>
        <p:spPr/>
        <p:txBody>
          <a:bodyPr>
            <a:normAutofit fontScale="40000" lnSpcReduction="20000"/>
          </a:bodyPr>
          <a:lstStyle/>
          <a:p>
            <a:pPr marL="0" indent="0">
              <a:buNone/>
            </a:pPr>
            <a:r>
              <a:rPr lang="en-GB" sz="2900" b="1" i="1" dirty="0" err="1"/>
              <a:t>Cerddoriaeth</a:t>
            </a:r>
            <a:r>
              <a:rPr lang="en-GB" sz="2900" b="1" i="1" dirty="0"/>
              <a:t>:</a:t>
            </a:r>
          </a:p>
          <a:p>
            <a:r>
              <a:rPr lang="en-GB" i="1" dirty="0"/>
              <a:t>Gall plant </a:t>
            </a:r>
            <a:r>
              <a:rPr lang="en-GB" i="1" dirty="0" err="1"/>
              <a:t>ymateb</a:t>
            </a:r>
            <a:r>
              <a:rPr lang="en-GB" i="1" dirty="0"/>
              <a:t> </a:t>
            </a:r>
            <a:r>
              <a:rPr lang="en-GB" i="1" dirty="0" err="1"/>
              <a:t>i</a:t>
            </a:r>
            <a:r>
              <a:rPr lang="en-GB" i="1" dirty="0"/>
              <a:t> </a:t>
            </a:r>
            <a:r>
              <a:rPr lang="en-GB" i="1" dirty="0" err="1"/>
              <a:t>gerddoriaeth</a:t>
            </a:r>
            <a:r>
              <a:rPr lang="en-GB" i="1" dirty="0"/>
              <a:t> drwy </a:t>
            </a:r>
            <a:r>
              <a:rPr lang="en-GB" i="1" dirty="0" err="1"/>
              <a:t>symud</a:t>
            </a:r>
            <a:r>
              <a:rPr lang="en-GB" i="1" dirty="0"/>
              <a:t>, dawns, </a:t>
            </a:r>
            <a:r>
              <a:rPr lang="en-GB" i="1" dirty="0" err="1"/>
              <a:t>lluniau</a:t>
            </a:r>
            <a:r>
              <a:rPr lang="en-GB" i="1" dirty="0"/>
              <a:t>, </a:t>
            </a:r>
            <a:r>
              <a:rPr lang="en-GB" i="1" dirty="0" err="1"/>
              <a:t>geiriau</a:t>
            </a:r>
            <a:r>
              <a:rPr lang="en-GB" i="1" dirty="0"/>
              <a:t> neu </a:t>
            </a:r>
            <a:r>
              <a:rPr lang="en-GB" i="1" dirty="0" err="1"/>
              <a:t>fathau</a:t>
            </a:r>
            <a:r>
              <a:rPr lang="en-GB" i="1" dirty="0"/>
              <a:t> eraill o </a:t>
            </a:r>
            <a:r>
              <a:rPr lang="en-GB" i="1" dirty="0" err="1"/>
              <a:t>fynegiant</a:t>
            </a:r>
            <a:r>
              <a:rPr lang="en-GB" i="1" dirty="0"/>
              <a:t>. </a:t>
            </a:r>
          </a:p>
          <a:p>
            <a:endParaRPr lang="en-GB" i="1" dirty="0"/>
          </a:p>
          <a:p>
            <a:r>
              <a:rPr lang="en-GB" i="1" dirty="0"/>
              <a:t>Gellir </a:t>
            </a:r>
            <a:r>
              <a:rPr lang="en-GB" i="1" dirty="0" err="1"/>
              <a:t>defnyddio</a:t>
            </a:r>
            <a:r>
              <a:rPr lang="en-GB" i="1" dirty="0"/>
              <a:t> </a:t>
            </a:r>
            <a:r>
              <a:rPr lang="en-GB" i="1" dirty="0" err="1"/>
              <a:t>gemau</a:t>
            </a:r>
            <a:r>
              <a:rPr lang="en-GB" i="1" dirty="0"/>
              <a:t> a </a:t>
            </a:r>
            <a:r>
              <a:rPr lang="en-GB" i="1" dirty="0" err="1"/>
              <a:t>straeon</a:t>
            </a:r>
            <a:r>
              <a:rPr lang="en-GB" i="1" dirty="0"/>
              <a:t> gyda </a:t>
            </a:r>
            <a:r>
              <a:rPr lang="en-GB" i="1" dirty="0" err="1"/>
              <a:t>recordiadau</a:t>
            </a:r>
            <a:r>
              <a:rPr lang="en-GB" i="1" dirty="0"/>
              <a:t> o </a:t>
            </a:r>
            <a:r>
              <a:rPr lang="en-GB" i="1" dirty="0" err="1"/>
              <a:t>synau</a:t>
            </a:r>
            <a:r>
              <a:rPr lang="en-GB" i="1" dirty="0"/>
              <a:t> bob dydd </a:t>
            </a:r>
            <a:r>
              <a:rPr lang="en-GB" i="1" dirty="0" err="1"/>
              <a:t>i</a:t>
            </a:r>
            <a:r>
              <a:rPr lang="en-GB" i="1" dirty="0"/>
              <a:t> </a:t>
            </a:r>
            <a:r>
              <a:rPr lang="en-GB" i="1" dirty="0" err="1"/>
              <a:t>ddatblygu</a:t>
            </a:r>
            <a:r>
              <a:rPr lang="en-GB" i="1" dirty="0"/>
              <a:t> dealltwriaeth a </a:t>
            </a:r>
            <a:r>
              <a:rPr lang="en-GB" i="1" dirty="0" err="1"/>
              <a:t>chydnabyddiaeth</a:t>
            </a:r>
            <a:r>
              <a:rPr lang="en-GB" i="1" dirty="0"/>
              <a:t> o </a:t>
            </a:r>
            <a:r>
              <a:rPr lang="en-GB" i="1" dirty="0" err="1"/>
              <a:t>synau</a:t>
            </a:r>
            <a:r>
              <a:rPr lang="en-GB" i="1" dirty="0"/>
              <a:t> a </a:t>
            </a:r>
            <a:r>
              <a:rPr lang="en-GB" i="1" dirty="0" err="1"/>
              <a:t>wneir</a:t>
            </a:r>
            <a:r>
              <a:rPr lang="en-GB" i="1" dirty="0"/>
              <a:t> gan wahanol </a:t>
            </a:r>
            <a:r>
              <a:rPr lang="en-GB" i="1" dirty="0" err="1"/>
              <a:t>wrthrychau</a:t>
            </a:r>
            <a:r>
              <a:rPr lang="en-GB" i="1" dirty="0"/>
              <a:t>, </a:t>
            </a:r>
            <a:r>
              <a:rPr lang="en-GB" i="1" dirty="0" err="1"/>
              <a:t>anifeiliaid</a:t>
            </a:r>
            <a:r>
              <a:rPr lang="en-GB" i="1" dirty="0"/>
              <a:t> neu </a:t>
            </a:r>
            <a:r>
              <a:rPr lang="en-GB" i="1" dirty="0" err="1"/>
              <a:t>ddeunyddiau</a:t>
            </a:r>
            <a:r>
              <a:rPr lang="en-GB" i="1" dirty="0"/>
              <a:t>. </a:t>
            </a:r>
          </a:p>
          <a:p>
            <a:endParaRPr lang="en-GB" i="1" dirty="0"/>
          </a:p>
          <a:p>
            <a:r>
              <a:rPr lang="en-GB" i="1" dirty="0" err="1"/>
              <a:t>Cyfleoedd</a:t>
            </a:r>
            <a:r>
              <a:rPr lang="en-GB" i="1" dirty="0"/>
              <a:t> </a:t>
            </a:r>
            <a:r>
              <a:rPr lang="en-GB" i="1" dirty="0" err="1"/>
              <a:t>i</a:t>
            </a:r>
            <a:r>
              <a:rPr lang="en-GB" i="1" dirty="0"/>
              <a:t> </a:t>
            </a:r>
            <a:r>
              <a:rPr lang="en-GB" i="1" dirty="0" err="1"/>
              <a:t>ddefnyddio</a:t>
            </a:r>
            <a:r>
              <a:rPr lang="en-GB" i="1" dirty="0"/>
              <a:t> </a:t>
            </a:r>
            <a:r>
              <a:rPr lang="en-GB" i="1" dirty="0" err="1"/>
              <a:t>eu</a:t>
            </a:r>
            <a:r>
              <a:rPr lang="en-GB" i="1" dirty="0"/>
              <a:t> </a:t>
            </a:r>
            <a:r>
              <a:rPr lang="en-GB" i="1" dirty="0" err="1"/>
              <a:t>lleisiau</a:t>
            </a:r>
            <a:r>
              <a:rPr lang="en-GB" i="1" dirty="0"/>
              <a:t>, </a:t>
            </a:r>
            <a:r>
              <a:rPr lang="en-GB" i="1" dirty="0" err="1"/>
              <a:t>i</a:t>
            </a:r>
            <a:r>
              <a:rPr lang="en-GB" i="1" dirty="0"/>
              <a:t> </a:t>
            </a:r>
            <a:r>
              <a:rPr lang="en-GB" i="1" dirty="0" err="1"/>
              <a:t>gymryd</a:t>
            </a:r>
            <a:r>
              <a:rPr lang="en-GB" i="1" dirty="0"/>
              <a:t> rhan mewn </a:t>
            </a:r>
            <a:r>
              <a:rPr lang="en-GB" i="1" dirty="0" err="1"/>
              <a:t>hwiangerddi</a:t>
            </a:r>
            <a:r>
              <a:rPr lang="en-GB" i="1" dirty="0"/>
              <a:t>, </a:t>
            </a:r>
            <a:r>
              <a:rPr lang="en-GB" i="1" dirty="0" err="1"/>
              <a:t>caneuon</a:t>
            </a:r>
            <a:r>
              <a:rPr lang="en-GB" i="1" dirty="0"/>
              <a:t> </a:t>
            </a:r>
            <a:r>
              <a:rPr lang="en-GB" i="1" dirty="0" err="1"/>
              <a:t>actol</a:t>
            </a:r>
            <a:r>
              <a:rPr lang="en-GB" i="1" dirty="0"/>
              <a:t>, </a:t>
            </a:r>
            <a:r>
              <a:rPr lang="en-GB" i="1" dirty="0" err="1"/>
              <a:t>siantiau</a:t>
            </a:r>
            <a:r>
              <a:rPr lang="en-GB" i="1" dirty="0"/>
              <a:t>, ac </a:t>
            </a:r>
            <a:r>
              <a:rPr lang="en-GB" i="1" dirty="0" err="1"/>
              <a:t>ati</a:t>
            </a:r>
            <a:r>
              <a:rPr lang="en-GB" i="1" dirty="0"/>
              <a:t>, yn </a:t>
            </a:r>
            <a:r>
              <a:rPr lang="en-GB" i="1" dirty="0" err="1"/>
              <a:t>unigol</a:t>
            </a:r>
            <a:r>
              <a:rPr lang="en-GB" i="1" dirty="0"/>
              <a:t> ac mewn </a:t>
            </a:r>
            <a:r>
              <a:rPr lang="en-GB" i="1" dirty="0" err="1"/>
              <a:t>grŵp</a:t>
            </a:r>
            <a:r>
              <a:rPr lang="en-GB" i="1" dirty="0"/>
              <a:t>. </a:t>
            </a:r>
          </a:p>
          <a:p>
            <a:endParaRPr lang="en-GB" i="1" dirty="0"/>
          </a:p>
          <a:p>
            <a:r>
              <a:rPr lang="en-GB" i="1" dirty="0"/>
              <a:t>Bydd </a:t>
            </a:r>
            <a:r>
              <a:rPr lang="en-GB" i="1" dirty="0" err="1"/>
              <a:t>chwarae</a:t>
            </a:r>
            <a:r>
              <a:rPr lang="en-GB" i="1" dirty="0"/>
              <a:t> </a:t>
            </a:r>
            <a:r>
              <a:rPr lang="en-GB" i="1" dirty="0" err="1"/>
              <a:t>melodion</a:t>
            </a:r>
            <a:r>
              <a:rPr lang="en-GB" i="1" dirty="0"/>
              <a:t> a </a:t>
            </a:r>
            <a:r>
              <a:rPr lang="en-GB" i="1" dirty="0" err="1"/>
              <a:t>chyfeiliant</a:t>
            </a:r>
            <a:r>
              <a:rPr lang="en-GB" i="1" dirty="0"/>
              <a:t> </a:t>
            </a:r>
            <a:r>
              <a:rPr lang="en-GB" i="1" dirty="0" err="1"/>
              <a:t>syml</a:t>
            </a:r>
            <a:r>
              <a:rPr lang="en-GB" i="1" dirty="0"/>
              <a:t> yn </a:t>
            </a:r>
            <a:r>
              <a:rPr lang="en-GB" i="1" dirty="0" err="1"/>
              <a:t>ogystal</a:t>
            </a:r>
            <a:r>
              <a:rPr lang="en-GB" i="1" dirty="0"/>
              <a:t> â </a:t>
            </a:r>
            <a:r>
              <a:rPr lang="en-GB" i="1" dirty="0" err="1"/>
              <a:t>chreu</a:t>
            </a:r>
            <a:r>
              <a:rPr lang="en-GB" i="1" dirty="0"/>
              <a:t> </a:t>
            </a:r>
            <a:r>
              <a:rPr lang="en-GB" i="1" dirty="0" err="1"/>
              <a:t>patrymau</a:t>
            </a:r>
            <a:r>
              <a:rPr lang="en-GB" i="1" dirty="0"/>
              <a:t> </a:t>
            </a:r>
            <a:r>
              <a:rPr lang="en-GB" i="1" dirty="0" err="1"/>
              <a:t>sain</a:t>
            </a:r>
            <a:r>
              <a:rPr lang="en-GB" i="1" dirty="0"/>
              <a:t>, yn </a:t>
            </a:r>
            <a:r>
              <a:rPr lang="en-GB" i="1" dirty="0" err="1"/>
              <a:t>arwain</a:t>
            </a:r>
            <a:r>
              <a:rPr lang="en-GB" i="1" dirty="0"/>
              <a:t> at </a:t>
            </a:r>
            <a:r>
              <a:rPr lang="en-GB" i="1" dirty="0" err="1"/>
              <a:t>gyfansoddiadau</a:t>
            </a:r>
            <a:r>
              <a:rPr lang="en-GB" i="1" dirty="0"/>
              <a:t> </a:t>
            </a:r>
            <a:r>
              <a:rPr lang="en-GB" i="1" dirty="0" err="1"/>
              <a:t>syml</a:t>
            </a:r>
            <a:r>
              <a:rPr lang="en-GB" i="1" dirty="0"/>
              <a:t>. </a:t>
            </a:r>
          </a:p>
          <a:p>
            <a:endParaRPr lang="en-GB" i="1" dirty="0"/>
          </a:p>
          <a:p>
            <a:r>
              <a:rPr lang="en-GB" i="1" dirty="0"/>
              <a:t>Gall plant </a:t>
            </a:r>
            <a:r>
              <a:rPr lang="en-GB" i="1" dirty="0" err="1"/>
              <a:t>ddatblygu</a:t>
            </a:r>
            <a:r>
              <a:rPr lang="en-GB" i="1" dirty="0"/>
              <a:t> ymwybyddiaeth o </a:t>
            </a:r>
            <a:r>
              <a:rPr lang="en-GB" i="1" dirty="0" err="1"/>
              <a:t>gerddoriaeth</a:t>
            </a:r>
            <a:r>
              <a:rPr lang="en-GB" i="1" dirty="0"/>
              <a:t> o wahanol </a:t>
            </a:r>
            <a:r>
              <a:rPr lang="en-GB" i="1" dirty="0" err="1"/>
              <a:t>gyfnodau</a:t>
            </a:r>
            <a:r>
              <a:rPr lang="en-GB" i="1" dirty="0"/>
              <a:t> a genres ac o rai o'r </a:t>
            </a:r>
            <a:r>
              <a:rPr lang="en-GB" i="1" dirty="0" err="1"/>
              <a:t>cantorion</a:t>
            </a:r>
            <a:r>
              <a:rPr lang="en-GB" i="1" dirty="0"/>
              <a:t> neu </a:t>
            </a:r>
            <a:r>
              <a:rPr lang="en-GB" i="1" dirty="0" err="1"/>
              <a:t>gyfansoddwyr</a:t>
            </a:r>
            <a:r>
              <a:rPr lang="en-GB" i="1" dirty="0"/>
              <a:t> y </a:t>
            </a:r>
            <a:r>
              <a:rPr lang="en-GB" i="1" dirty="0" err="1"/>
              <a:t>maent</a:t>
            </a:r>
            <a:r>
              <a:rPr lang="en-GB" i="1" dirty="0"/>
              <a:t> yn </a:t>
            </a:r>
            <a:r>
              <a:rPr lang="en-GB" i="1" dirty="0" err="1"/>
              <a:t>clywed</a:t>
            </a:r>
            <a:r>
              <a:rPr lang="en-GB" i="1" dirty="0"/>
              <a:t> </a:t>
            </a:r>
            <a:r>
              <a:rPr lang="en-GB" i="1" dirty="0" err="1"/>
              <a:t>eu</a:t>
            </a:r>
            <a:r>
              <a:rPr lang="en-GB" i="1" dirty="0"/>
              <a:t> </a:t>
            </a:r>
            <a:r>
              <a:rPr lang="en-GB" i="1" dirty="0" err="1"/>
              <a:t>cerddoriaeth</a:t>
            </a:r>
            <a:r>
              <a:rPr lang="en-GB" i="1" dirty="0"/>
              <a:t>. </a:t>
            </a:r>
          </a:p>
          <a:p>
            <a:endParaRPr lang="en-GB" i="1" dirty="0"/>
          </a:p>
          <a:p>
            <a:r>
              <a:rPr lang="en-GB" i="1" dirty="0" err="1"/>
              <a:t>Llywodraeth</a:t>
            </a:r>
            <a:r>
              <a:rPr lang="en-GB" i="1" dirty="0"/>
              <a:t> </a:t>
            </a:r>
            <a:r>
              <a:rPr lang="en-GB" i="1" dirty="0" err="1"/>
              <a:t>Cymru</a:t>
            </a:r>
            <a:r>
              <a:rPr lang="en-GB" i="1" dirty="0"/>
              <a:t> (2008)</a:t>
            </a:r>
          </a:p>
        </p:txBody>
      </p:sp>
      <p:sp>
        <p:nvSpPr>
          <p:cNvPr id="7" name="Content Placeholder 6">
            <a:extLst>
              <a:ext uri="{FF2B5EF4-FFF2-40B4-BE49-F238E27FC236}">
                <a16:creationId xmlns:a16="http://schemas.microsoft.com/office/drawing/2014/main" id="{4D1C8B58-DF62-5D79-F483-272C6B65B118}"/>
              </a:ext>
            </a:extLst>
          </p:cNvPr>
          <p:cNvSpPr>
            <a:spLocks noGrp="1"/>
          </p:cNvSpPr>
          <p:nvPr>
            <p:ph sz="half" idx="2"/>
          </p:nvPr>
        </p:nvSpPr>
        <p:spPr/>
        <p:txBody>
          <a:bodyPr>
            <a:normAutofit fontScale="40000" lnSpcReduction="20000"/>
          </a:bodyPr>
          <a:lstStyle/>
          <a:p>
            <a:pPr marL="0" indent="0">
              <a:buNone/>
            </a:pPr>
            <a:r>
              <a:rPr lang="en-GB" sz="2800" b="1" dirty="0"/>
              <a:t>Music:</a:t>
            </a:r>
          </a:p>
          <a:p>
            <a:r>
              <a:rPr lang="en-GB" sz="2400" dirty="0"/>
              <a:t>Children can respond to music through movement, dance, pictures, words or other forms of expression. </a:t>
            </a:r>
          </a:p>
          <a:p>
            <a:endParaRPr lang="en-GB" sz="2400" dirty="0"/>
          </a:p>
          <a:p>
            <a:r>
              <a:rPr lang="en-GB" sz="2400" dirty="0"/>
              <a:t>Games and stories with recordings of everyday sounds can be used to develop understanding and recognition of sounds made by different objects, animals or materials. </a:t>
            </a:r>
          </a:p>
          <a:p>
            <a:pPr marL="0" indent="0">
              <a:buNone/>
            </a:pPr>
            <a:endParaRPr lang="en-GB" sz="2400" dirty="0"/>
          </a:p>
          <a:p>
            <a:r>
              <a:rPr lang="en-GB" sz="2400" dirty="0"/>
              <a:t>Opportunities to use their voices, to participate in nursery rhymes, action songs, chants, etc., individually and in a group. </a:t>
            </a:r>
          </a:p>
          <a:p>
            <a:endParaRPr lang="en-GB" sz="2400" dirty="0"/>
          </a:p>
          <a:p>
            <a:r>
              <a:rPr lang="en-GB" sz="2400" dirty="0"/>
              <a:t>Playing simple melodies and accompaniments as well as creating sound patterns, will lead on to simple compositions. </a:t>
            </a:r>
            <a:endParaRPr lang="en-GB" sz="2400" b="1" dirty="0"/>
          </a:p>
          <a:p>
            <a:endParaRPr lang="en-GB" sz="2400" dirty="0"/>
          </a:p>
          <a:p>
            <a:r>
              <a:rPr lang="en-GB" sz="2400" dirty="0"/>
              <a:t>Children can develop awareness both of music of different periods and genres and of some of the singers or composers whose music they hear. </a:t>
            </a:r>
          </a:p>
          <a:p>
            <a:r>
              <a:rPr lang="en-GB" sz="2400" dirty="0"/>
              <a:t>Welsh Government (2008)</a:t>
            </a:r>
            <a:endParaRPr lang="en-GB" dirty="0"/>
          </a:p>
        </p:txBody>
      </p:sp>
      <p:pic>
        <p:nvPicPr>
          <p:cNvPr id="5" name="Picture 4" descr="It's All About Me... - English Fury Learning Academ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5160" y="836063"/>
            <a:ext cx="1972320" cy="1479240"/>
          </a:xfrm>
          <a:prstGeom prst="rect">
            <a:avLst/>
          </a:prstGeom>
        </p:spPr>
      </p:pic>
      <p:pic>
        <p:nvPicPr>
          <p:cNvPr id="6" name="Picture 5" descr="Kids Music Videos Fo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74712" y="5371305"/>
            <a:ext cx="3024336" cy="868962"/>
          </a:xfrm>
          <a:prstGeom prst="rect">
            <a:avLst/>
          </a:prstGeom>
        </p:spPr>
      </p:pic>
    </p:spTree>
    <p:extLst>
      <p:ext uri="{BB962C8B-B14F-4D97-AF65-F5344CB8AC3E}">
        <p14:creationId xmlns:p14="http://schemas.microsoft.com/office/powerpoint/2010/main" val="181398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err="1"/>
              <a:t>Datblygiad</a:t>
            </a:r>
            <a:r>
              <a:rPr lang="en-GB" b="1" dirty="0"/>
              <a:t> mewn Dysgu </a:t>
            </a:r>
            <a:br>
              <a:rPr lang="en-GB" b="1" dirty="0"/>
            </a:br>
            <a:r>
              <a:rPr lang="en-GB" b="1" dirty="0"/>
              <a:t>Progress in Learning</a:t>
            </a:r>
            <a:endParaRPr lang="en-GB" dirty="0"/>
          </a:p>
        </p:txBody>
      </p:sp>
      <p:sp>
        <p:nvSpPr>
          <p:cNvPr id="2" name="Content Placeholder 1"/>
          <p:cNvSpPr>
            <a:spLocks noGrp="1"/>
          </p:cNvSpPr>
          <p:nvPr>
            <p:ph sz="half" idx="1"/>
          </p:nvPr>
        </p:nvSpPr>
        <p:spPr/>
        <p:txBody>
          <a:bodyPr>
            <a:normAutofit fontScale="62500" lnSpcReduction="20000"/>
          </a:bodyPr>
          <a:lstStyle/>
          <a:p>
            <a:r>
              <a:rPr lang="en-GB" b="1" dirty="0" err="1"/>
              <a:t>Symud</a:t>
            </a:r>
            <a:r>
              <a:rPr lang="en-GB" b="1" dirty="0"/>
              <a:t> </a:t>
            </a:r>
            <a:r>
              <a:rPr lang="en-GB" b="1" dirty="0" err="1"/>
              <a:t>Creadigol</a:t>
            </a:r>
            <a:endParaRPr lang="en-GB" b="1" dirty="0"/>
          </a:p>
          <a:p>
            <a:r>
              <a:rPr lang="en-GB" dirty="0" err="1"/>
              <a:t>Cyfleoedd</a:t>
            </a:r>
            <a:r>
              <a:rPr lang="en-GB" dirty="0"/>
              <a:t> </a:t>
            </a:r>
            <a:r>
              <a:rPr lang="en-GB" dirty="0" err="1"/>
              <a:t>i</a:t>
            </a:r>
            <a:r>
              <a:rPr lang="en-GB" dirty="0"/>
              <a:t> </a:t>
            </a:r>
            <a:r>
              <a:rPr lang="en-GB" dirty="0" err="1"/>
              <a:t>actio</a:t>
            </a:r>
            <a:r>
              <a:rPr lang="en-GB" dirty="0"/>
              <a:t> </a:t>
            </a:r>
            <a:r>
              <a:rPr lang="en-GB" dirty="0" err="1"/>
              <a:t>rolau</a:t>
            </a:r>
            <a:r>
              <a:rPr lang="en-GB" dirty="0"/>
              <a:t> sy’n cynnwys </a:t>
            </a:r>
            <a:r>
              <a:rPr lang="en-GB" dirty="0" err="1"/>
              <a:t>symudiadau</a:t>
            </a:r>
            <a:r>
              <a:rPr lang="en-GB" dirty="0"/>
              <a:t>. </a:t>
            </a:r>
          </a:p>
          <a:p>
            <a:r>
              <a:rPr lang="en-GB" dirty="0" err="1"/>
              <a:t>Teithio</a:t>
            </a:r>
            <a:r>
              <a:rPr lang="en-GB" dirty="0"/>
              <a:t>, </a:t>
            </a:r>
            <a:r>
              <a:rPr lang="en-GB" dirty="0" err="1"/>
              <a:t>neidio</a:t>
            </a:r>
            <a:r>
              <a:rPr lang="en-GB" dirty="0"/>
              <a:t>, </a:t>
            </a:r>
            <a:r>
              <a:rPr lang="en-GB" dirty="0" err="1"/>
              <a:t>cydbwyso</a:t>
            </a:r>
            <a:r>
              <a:rPr lang="en-GB" dirty="0"/>
              <a:t>, </a:t>
            </a:r>
            <a:r>
              <a:rPr lang="en-GB" dirty="0" err="1"/>
              <a:t>troi</a:t>
            </a:r>
            <a:r>
              <a:rPr lang="en-GB" dirty="0"/>
              <a:t>, </a:t>
            </a:r>
            <a:r>
              <a:rPr lang="en-GB" dirty="0" err="1"/>
              <a:t>ystumio</a:t>
            </a:r>
            <a:r>
              <a:rPr lang="en-GB" dirty="0"/>
              <a:t> ac </a:t>
            </a:r>
            <a:r>
              <a:rPr lang="en-GB" dirty="0" err="1"/>
              <a:t>aros</a:t>
            </a:r>
            <a:r>
              <a:rPr lang="en-GB" dirty="0"/>
              <a:t> yn </a:t>
            </a:r>
            <a:r>
              <a:rPr lang="en-GB" dirty="0" err="1"/>
              <a:t>llonydd</a:t>
            </a:r>
            <a:r>
              <a:rPr lang="en-GB" dirty="0"/>
              <a:t>. </a:t>
            </a:r>
          </a:p>
          <a:p>
            <a:r>
              <a:rPr lang="en-GB" dirty="0" err="1"/>
              <a:t>Dyfeisio</a:t>
            </a:r>
            <a:r>
              <a:rPr lang="en-GB" dirty="0"/>
              <a:t> </a:t>
            </a:r>
            <a:r>
              <a:rPr lang="en-GB" dirty="0" err="1"/>
              <a:t>eu</a:t>
            </a:r>
            <a:r>
              <a:rPr lang="en-GB" dirty="0"/>
              <a:t> </a:t>
            </a:r>
            <a:r>
              <a:rPr lang="en-GB" dirty="0" err="1"/>
              <a:t>dilyniannau</a:t>
            </a:r>
            <a:r>
              <a:rPr lang="en-GB" dirty="0"/>
              <a:t> </a:t>
            </a:r>
            <a:r>
              <a:rPr lang="en-GB" dirty="0" err="1"/>
              <a:t>eu</a:t>
            </a:r>
            <a:r>
              <a:rPr lang="en-GB" dirty="0"/>
              <a:t> </a:t>
            </a:r>
            <a:r>
              <a:rPr lang="en-GB" dirty="0" err="1"/>
              <a:t>hunain</a:t>
            </a:r>
            <a:r>
              <a:rPr lang="en-GB" dirty="0"/>
              <a:t> gan </a:t>
            </a:r>
            <a:r>
              <a:rPr lang="en-GB" dirty="0" err="1"/>
              <a:t>ddefnyddio</a:t>
            </a:r>
            <a:r>
              <a:rPr lang="en-GB" dirty="0"/>
              <a:t> </a:t>
            </a:r>
            <a:r>
              <a:rPr lang="en-GB" dirty="0" err="1"/>
              <a:t>cyfarpar</a:t>
            </a:r>
            <a:r>
              <a:rPr lang="en-GB" dirty="0"/>
              <a:t> </a:t>
            </a:r>
            <a:r>
              <a:rPr lang="en-GB" dirty="0" err="1"/>
              <a:t>syml</a:t>
            </a:r>
            <a:r>
              <a:rPr lang="en-GB" dirty="0"/>
              <a:t> </a:t>
            </a:r>
            <a:r>
              <a:rPr lang="en-GB" dirty="0" err="1"/>
              <a:t>dan</a:t>
            </a:r>
            <a:r>
              <a:rPr lang="en-GB" dirty="0"/>
              <a:t> do ac yn </a:t>
            </a:r>
            <a:r>
              <a:rPr lang="en-GB" dirty="0" err="1"/>
              <a:t>yr</a:t>
            </a:r>
            <a:r>
              <a:rPr lang="en-GB" dirty="0"/>
              <a:t> </a:t>
            </a:r>
            <a:r>
              <a:rPr lang="en-GB" dirty="0" err="1"/>
              <a:t>awyr</a:t>
            </a:r>
            <a:r>
              <a:rPr lang="en-GB" dirty="0"/>
              <a:t> </a:t>
            </a:r>
            <a:r>
              <a:rPr lang="en-GB" dirty="0" err="1"/>
              <a:t>agored</a:t>
            </a:r>
            <a:r>
              <a:rPr lang="en-GB" dirty="0"/>
              <a:t>. </a:t>
            </a:r>
          </a:p>
          <a:p>
            <a:r>
              <a:rPr lang="en-GB" dirty="0"/>
              <a:t>Gweithio </a:t>
            </a:r>
            <a:r>
              <a:rPr lang="en-GB" dirty="0" err="1"/>
              <a:t>gyda’i</a:t>
            </a:r>
            <a:r>
              <a:rPr lang="en-GB" dirty="0"/>
              <a:t> gilydd </a:t>
            </a:r>
            <a:r>
              <a:rPr lang="en-GB" dirty="0" err="1"/>
              <a:t>i</a:t>
            </a:r>
            <a:r>
              <a:rPr lang="en-GB" dirty="0"/>
              <a:t> </a:t>
            </a:r>
            <a:r>
              <a:rPr lang="en-GB" dirty="0" err="1"/>
              <a:t>greu</a:t>
            </a:r>
            <a:r>
              <a:rPr lang="en-GB" dirty="0"/>
              <a:t> dawns </a:t>
            </a:r>
            <a:r>
              <a:rPr lang="en-GB" dirty="0" err="1"/>
              <a:t>syml</a:t>
            </a:r>
            <a:r>
              <a:rPr lang="en-GB" dirty="0"/>
              <a:t> mewn </a:t>
            </a:r>
            <a:r>
              <a:rPr lang="en-GB" dirty="0" err="1"/>
              <a:t>ymateb</a:t>
            </a:r>
            <a:r>
              <a:rPr lang="en-GB" dirty="0"/>
              <a:t> </a:t>
            </a:r>
            <a:r>
              <a:rPr lang="en-GB" dirty="0" err="1"/>
              <a:t>i</a:t>
            </a:r>
            <a:r>
              <a:rPr lang="en-GB" dirty="0"/>
              <a:t> </a:t>
            </a:r>
            <a:r>
              <a:rPr lang="en-GB" dirty="0" err="1"/>
              <a:t>gerddoriaeth</a:t>
            </a:r>
            <a:r>
              <a:rPr lang="en-GB" dirty="0"/>
              <a:t> a </a:t>
            </a:r>
            <a:r>
              <a:rPr lang="en-GB" dirty="0" err="1"/>
              <a:t>pherfformio</a:t>
            </a:r>
            <a:r>
              <a:rPr lang="en-GB" dirty="0"/>
              <a:t> </a:t>
            </a:r>
            <a:r>
              <a:rPr lang="en-GB" dirty="0" err="1"/>
              <a:t>dawnsfeydd</a:t>
            </a:r>
            <a:r>
              <a:rPr lang="en-GB" dirty="0"/>
              <a:t> </a:t>
            </a:r>
            <a:r>
              <a:rPr lang="en-GB" dirty="0" err="1"/>
              <a:t>traddodiadol</a:t>
            </a:r>
            <a:r>
              <a:rPr lang="en-GB" dirty="0"/>
              <a:t>. </a:t>
            </a:r>
          </a:p>
          <a:p>
            <a:r>
              <a:rPr lang="en-GB" dirty="0"/>
              <a:t>Wrth </a:t>
            </a:r>
            <a:r>
              <a:rPr lang="en-GB" dirty="0" err="1"/>
              <a:t>i</a:t>
            </a:r>
            <a:r>
              <a:rPr lang="en-GB" dirty="0"/>
              <a:t> sgiliau </a:t>
            </a:r>
            <a:r>
              <a:rPr lang="en-GB" dirty="0" err="1"/>
              <a:t>hunanwerthuso</a:t>
            </a:r>
            <a:r>
              <a:rPr lang="en-GB" dirty="0"/>
              <a:t> plant </a:t>
            </a:r>
            <a:r>
              <a:rPr lang="en-GB" dirty="0" err="1"/>
              <a:t>ddatblygu</a:t>
            </a:r>
            <a:r>
              <a:rPr lang="en-GB" dirty="0"/>
              <a:t> </a:t>
            </a:r>
            <a:r>
              <a:rPr lang="en-GB" dirty="0" err="1"/>
              <a:t>gallan</a:t>
            </a:r>
            <a:r>
              <a:rPr lang="en-GB" dirty="0"/>
              <a:t> nhw </a:t>
            </a:r>
            <a:r>
              <a:rPr lang="en-GB" dirty="0" err="1"/>
              <a:t>gofnodi</a:t>
            </a:r>
            <a:r>
              <a:rPr lang="en-GB" dirty="0"/>
              <a:t> a </a:t>
            </a:r>
            <a:r>
              <a:rPr lang="en-GB" dirty="0" err="1"/>
              <a:t>gwerthuso</a:t>
            </a:r>
            <a:r>
              <a:rPr lang="en-GB" dirty="0"/>
              <a:t> </a:t>
            </a:r>
            <a:r>
              <a:rPr lang="en-GB" dirty="0" err="1"/>
              <a:t>eu</a:t>
            </a:r>
            <a:r>
              <a:rPr lang="en-GB" dirty="0"/>
              <a:t> </a:t>
            </a:r>
            <a:r>
              <a:rPr lang="en-GB" dirty="0" err="1"/>
              <a:t>symudiadau</a:t>
            </a:r>
            <a:r>
              <a:rPr lang="en-GB" dirty="0"/>
              <a:t> </a:t>
            </a:r>
            <a:r>
              <a:rPr lang="en-GB" dirty="0" err="1"/>
              <a:t>creadigol</a:t>
            </a:r>
            <a:r>
              <a:rPr lang="en-GB" dirty="0"/>
              <a:t> nhw a </a:t>
            </a:r>
            <a:r>
              <a:rPr lang="en-GB" dirty="0" err="1"/>
              <a:t>symudiadau</a:t>
            </a:r>
            <a:r>
              <a:rPr lang="en-GB" dirty="0"/>
              <a:t> </a:t>
            </a:r>
            <a:r>
              <a:rPr lang="en-GB" dirty="0" err="1"/>
              <a:t>pobl</a:t>
            </a:r>
            <a:r>
              <a:rPr lang="en-GB" dirty="0"/>
              <a:t> eraill.</a:t>
            </a:r>
          </a:p>
          <a:p>
            <a:r>
              <a:rPr lang="en-GB" dirty="0"/>
              <a:t>(</a:t>
            </a:r>
            <a:r>
              <a:rPr lang="en-GB" dirty="0" err="1"/>
              <a:t>Llywodraeth</a:t>
            </a:r>
            <a:r>
              <a:rPr lang="en-GB" dirty="0"/>
              <a:t> </a:t>
            </a:r>
            <a:r>
              <a:rPr lang="en-GB" dirty="0" err="1"/>
              <a:t>Cymru</a:t>
            </a:r>
            <a:r>
              <a:rPr lang="en-GB" dirty="0"/>
              <a:t>, 2008)</a:t>
            </a:r>
          </a:p>
          <a:p>
            <a:endParaRPr lang="en-GB" dirty="0"/>
          </a:p>
        </p:txBody>
      </p:sp>
      <p:sp>
        <p:nvSpPr>
          <p:cNvPr id="6" name="Content Placeholder 5">
            <a:extLst>
              <a:ext uri="{FF2B5EF4-FFF2-40B4-BE49-F238E27FC236}">
                <a16:creationId xmlns:a16="http://schemas.microsoft.com/office/drawing/2014/main" id="{84B471FA-72D7-2905-973B-082F1E505089}"/>
              </a:ext>
            </a:extLst>
          </p:cNvPr>
          <p:cNvSpPr>
            <a:spLocks noGrp="1"/>
          </p:cNvSpPr>
          <p:nvPr>
            <p:ph sz="half" idx="2"/>
          </p:nvPr>
        </p:nvSpPr>
        <p:spPr/>
        <p:txBody>
          <a:bodyPr>
            <a:normAutofit fontScale="62500" lnSpcReduction="20000"/>
          </a:bodyPr>
          <a:lstStyle/>
          <a:p>
            <a:pPr lvl="0" eaLnBrk="0" fontAlgn="base" hangingPunct="0">
              <a:spcBef>
                <a:spcPct val="0"/>
              </a:spcBef>
              <a:spcAft>
                <a:spcPct val="0"/>
              </a:spcAft>
            </a:pPr>
            <a:r>
              <a:rPr lang="en-US" altLang="en-US" sz="2400" b="1" dirty="0">
                <a:solidFill>
                  <a:srgbClr val="202124"/>
                </a:solidFill>
              </a:rPr>
              <a:t>Creative Movement </a:t>
            </a:r>
          </a:p>
          <a:p>
            <a:pPr lvl="0" eaLnBrk="0" fontAlgn="base" hangingPunct="0">
              <a:spcBef>
                <a:spcPct val="0"/>
              </a:spcBef>
              <a:spcAft>
                <a:spcPct val="0"/>
              </a:spcAft>
            </a:pPr>
            <a:r>
              <a:rPr lang="en-US" altLang="en-US" sz="2400" dirty="0">
                <a:solidFill>
                  <a:srgbClr val="202124"/>
                </a:solidFill>
              </a:rPr>
              <a:t>Opportunities to act out roles involving movement.</a:t>
            </a:r>
          </a:p>
          <a:p>
            <a:pPr lvl="0" eaLnBrk="0" fontAlgn="base" hangingPunct="0">
              <a:spcBef>
                <a:spcPct val="0"/>
              </a:spcBef>
              <a:spcAft>
                <a:spcPct val="0"/>
              </a:spcAft>
            </a:pPr>
            <a:r>
              <a:rPr lang="en-US" altLang="en-US" sz="2400" dirty="0">
                <a:solidFill>
                  <a:srgbClr val="202124"/>
                </a:solidFill>
              </a:rPr>
              <a:t>Traveling, jumping, balancing, turning, gesturing and staying still.</a:t>
            </a:r>
          </a:p>
          <a:p>
            <a:pPr lvl="0" eaLnBrk="0" fontAlgn="base" hangingPunct="0">
              <a:spcBef>
                <a:spcPct val="0"/>
              </a:spcBef>
              <a:spcAft>
                <a:spcPct val="0"/>
              </a:spcAft>
            </a:pPr>
            <a:r>
              <a:rPr lang="en-US" altLang="en-US" sz="2400" dirty="0">
                <a:solidFill>
                  <a:srgbClr val="202124"/>
                </a:solidFill>
              </a:rPr>
              <a:t> Devise their own sequences using simple indoor and outdoor equipment. </a:t>
            </a:r>
          </a:p>
          <a:p>
            <a:pPr lvl="0" eaLnBrk="0" fontAlgn="base" hangingPunct="0">
              <a:spcBef>
                <a:spcPct val="0"/>
              </a:spcBef>
              <a:spcAft>
                <a:spcPct val="0"/>
              </a:spcAft>
            </a:pPr>
            <a:r>
              <a:rPr lang="en-US" altLang="en-US" sz="2400" dirty="0">
                <a:solidFill>
                  <a:srgbClr val="202124"/>
                </a:solidFill>
              </a:rPr>
              <a:t>Working together to create a simple dance in response to music and perform traditional dances.</a:t>
            </a:r>
          </a:p>
          <a:p>
            <a:pPr lvl="0" eaLnBrk="0" fontAlgn="base" hangingPunct="0">
              <a:spcBef>
                <a:spcPct val="0"/>
              </a:spcBef>
              <a:spcAft>
                <a:spcPct val="0"/>
              </a:spcAft>
            </a:pPr>
            <a:r>
              <a:rPr lang="en-US" altLang="en-US" sz="2400" dirty="0">
                <a:solidFill>
                  <a:srgbClr val="202124"/>
                </a:solidFill>
              </a:rPr>
              <a:t>As children's self-evaluation skills develop they can record and evaluate their own and others' creative movements.</a:t>
            </a:r>
            <a:r>
              <a:rPr lang="en-US" altLang="en-US" sz="2400" dirty="0"/>
              <a:t> </a:t>
            </a:r>
          </a:p>
          <a:p>
            <a:pPr lvl="0" eaLnBrk="0" fontAlgn="base" hangingPunct="0">
              <a:spcBef>
                <a:spcPct val="0"/>
              </a:spcBef>
              <a:spcAft>
                <a:spcPct val="0"/>
              </a:spcAft>
            </a:pPr>
            <a:r>
              <a:rPr lang="en-US" altLang="en-US" sz="2400" dirty="0"/>
              <a:t>(Welsh Government, 2008)</a:t>
            </a:r>
            <a:endParaRPr lang="en-GB" dirty="0"/>
          </a:p>
        </p:txBody>
      </p:sp>
      <p:pic>
        <p:nvPicPr>
          <p:cNvPr id="4" name="Picture 3" descr="It's All About Me... - English Fury Learning Academ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9884" y="806759"/>
            <a:ext cx="1972320" cy="1479240"/>
          </a:xfrm>
          <a:prstGeom prst="rect">
            <a:avLst/>
          </a:prstGeom>
        </p:spPr>
      </p:pic>
    </p:spTree>
    <p:extLst>
      <p:ext uri="{BB962C8B-B14F-4D97-AF65-F5344CB8AC3E}">
        <p14:creationId xmlns:p14="http://schemas.microsoft.com/office/powerpoint/2010/main" val="3467150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000" b="1" i="1" dirty="0" err="1"/>
              <a:t>Datblygiad</a:t>
            </a:r>
            <a:r>
              <a:rPr lang="en-GB" sz="3000" b="1" i="1" dirty="0"/>
              <a:t> </a:t>
            </a:r>
            <a:r>
              <a:rPr lang="en-GB" sz="3000" b="1" i="1" dirty="0" err="1"/>
              <a:t>Creadigol</a:t>
            </a:r>
            <a:r>
              <a:rPr lang="en-GB" sz="3000" b="1" i="1" dirty="0"/>
              <a:t> / </a:t>
            </a:r>
            <a:r>
              <a:rPr lang="en-GB" sz="3000" b="1" dirty="0"/>
              <a:t>Creative Development</a:t>
            </a:r>
          </a:p>
        </p:txBody>
      </p:sp>
      <p:sp>
        <p:nvSpPr>
          <p:cNvPr id="2" name="Content Placeholder 1"/>
          <p:cNvSpPr>
            <a:spLocks noGrp="1"/>
          </p:cNvSpPr>
          <p:nvPr>
            <p:ph idx="4294967295"/>
          </p:nvPr>
        </p:nvSpPr>
        <p:spPr>
          <a:xfrm>
            <a:off x="0" y="4652963"/>
            <a:ext cx="7408863" cy="4321175"/>
          </a:xfrm>
        </p:spPr>
        <p:txBody>
          <a:bodyPr>
            <a:normAutofit/>
          </a:bodyPr>
          <a:lstStyle/>
          <a:p>
            <a:pPr marL="0" indent="0">
              <a:buNone/>
            </a:pPr>
            <a:endParaRPr lang="en-GB" sz="2600" dirty="0"/>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318416268"/>
              </p:ext>
            </p:extLst>
          </p:nvPr>
        </p:nvGraphicFramePr>
        <p:xfrm>
          <a:off x="1421049" y="1841021"/>
          <a:ext cx="9349902" cy="4297680"/>
        </p:xfrm>
        <a:graphic>
          <a:graphicData uri="http://schemas.openxmlformats.org/drawingml/2006/table">
            <a:tbl>
              <a:tblPr firstRow="1" bandRow="1">
                <a:tableStyleId>{5C22544A-7EE6-4342-B048-85BDC9FD1C3A}</a:tableStyleId>
              </a:tblPr>
              <a:tblGrid>
                <a:gridCol w="3116634">
                  <a:extLst>
                    <a:ext uri="{9D8B030D-6E8A-4147-A177-3AD203B41FA5}">
                      <a16:colId xmlns:a16="http://schemas.microsoft.com/office/drawing/2014/main" val="20000"/>
                    </a:ext>
                  </a:extLst>
                </a:gridCol>
                <a:gridCol w="3116634">
                  <a:extLst>
                    <a:ext uri="{9D8B030D-6E8A-4147-A177-3AD203B41FA5}">
                      <a16:colId xmlns:a16="http://schemas.microsoft.com/office/drawing/2014/main" val="20001"/>
                    </a:ext>
                  </a:extLst>
                </a:gridCol>
                <a:gridCol w="3116634">
                  <a:extLst>
                    <a:ext uri="{9D8B030D-6E8A-4147-A177-3AD203B41FA5}">
                      <a16:colId xmlns:a16="http://schemas.microsoft.com/office/drawing/2014/main" val="20002"/>
                    </a:ext>
                  </a:extLst>
                </a:gridCol>
              </a:tblGrid>
              <a:tr h="1346689">
                <a:tc gridSpan="3">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b="1" i="1" dirty="0" err="1"/>
                        <a:t>Datblygir</a:t>
                      </a:r>
                      <a:r>
                        <a:rPr lang="en-GB" sz="2400" b="1" i="1" dirty="0"/>
                        <a:t> y </a:t>
                      </a:r>
                      <a:r>
                        <a:rPr lang="en-GB" sz="2400" b="1" i="1" dirty="0" err="1"/>
                        <a:t>sgilau</a:t>
                      </a:r>
                      <a:r>
                        <a:rPr lang="en-GB" sz="2400" b="1" i="1" baseline="0" dirty="0"/>
                        <a:t> yma wrth </a:t>
                      </a:r>
                      <a:r>
                        <a:rPr lang="en-GB" sz="2400" b="1" i="1" baseline="0" dirty="0" err="1"/>
                        <a:t>i</a:t>
                      </a:r>
                      <a:r>
                        <a:rPr lang="en-GB" sz="2400" b="1" i="1" baseline="0" dirty="0"/>
                        <a:t> </a:t>
                      </a:r>
                      <a:r>
                        <a:rPr lang="en-GB" sz="2400" b="1" i="1" baseline="0" dirty="0" err="1"/>
                        <a:t>blant</a:t>
                      </a:r>
                      <a:r>
                        <a:rPr lang="en-GB" sz="2400" b="1" i="1" baseline="0" dirty="0"/>
                        <a:t> ymwneud </a:t>
                      </a:r>
                      <a:r>
                        <a:rPr lang="en-GB" sz="2400" b="1" i="1" baseline="0" dirty="0">
                          <a:latin typeface="Trebuchet MS" panose="020B0603020202020204" pitchFamily="34" charset="0"/>
                        </a:rPr>
                        <a:t>â </a:t>
                      </a:r>
                      <a:r>
                        <a:rPr lang="en-GB" sz="2400" b="1" i="1" baseline="0" dirty="0" err="1">
                          <a:latin typeface="Trebuchet MS" panose="020B0603020202020204" pitchFamily="34" charset="0"/>
                        </a:rPr>
                        <a:t>gweithgareddau</a:t>
                      </a:r>
                      <a:r>
                        <a:rPr lang="en-GB" sz="2400" b="1" i="1" baseline="0" dirty="0">
                          <a:latin typeface="Trebuchet MS" panose="020B0603020202020204" pitchFamily="34" charset="0"/>
                        </a:rPr>
                        <a:t> </a:t>
                      </a:r>
                      <a:r>
                        <a:rPr lang="en-GB" sz="2400" b="1" i="1" baseline="0" dirty="0" err="1">
                          <a:latin typeface="Trebuchet MS" panose="020B0603020202020204" pitchFamily="34" charset="0"/>
                        </a:rPr>
                        <a:t>chwarae</a:t>
                      </a:r>
                      <a:r>
                        <a:rPr lang="en-GB" sz="2400" b="1" i="1" baseline="0" dirty="0">
                          <a:latin typeface="Trebuchet MS" panose="020B0603020202020204" pitchFamily="34" charset="0"/>
                        </a:rPr>
                        <a:t> </a:t>
                      </a:r>
                      <a:r>
                        <a:rPr lang="en-GB" sz="2400" b="1" i="1" baseline="0" dirty="0" err="1">
                          <a:latin typeface="Trebuchet MS" panose="020B0603020202020204" pitchFamily="34" charset="0"/>
                        </a:rPr>
                        <a:t>creadigol</a:t>
                      </a:r>
                      <a:r>
                        <a:rPr lang="en-GB" sz="2400" b="1" i="1" baseline="0" dirty="0">
                          <a:latin typeface="Trebuchet MS" panose="020B0603020202020204" pitchFamily="34" charset="0"/>
                        </a:rPr>
                        <a:t>:</a:t>
                      </a:r>
                    </a:p>
                    <a:p>
                      <a:pPr marL="0" marR="0" indent="0" algn="l" defTabSz="914400" rtl="0" eaLnBrk="1" fontAlgn="auto" latinLnBrk="0" hangingPunct="1">
                        <a:lnSpc>
                          <a:spcPct val="100000"/>
                        </a:lnSpc>
                        <a:spcBef>
                          <a:spcPts val="0"/>
                        </a:spcBef>
                        <a:spcAft>
                          <a:spcPts val="0"/>
                        </a:spcAft>
                        <a:buClrTx/>
                        <a:buSzTx/>
                        <a:buFontTx/>
                        <a:buNone/>
                        <a:tabLst/>
                        <a:defRPr/>
                      </a:pPr>
                      <a:r>
                        <a:rPr lang="en-GB" sz="2400" b="1" dirty="0"/>
                        <a:t>The following skills develop as children engage in creative play activities:</a:t>
                      </a:r>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316868">
                <a:tc>
                  <a:txBody>
                    <a:bodyPr/>
                    <a:lstStyle/>
                    <a:p>
                      <a:r>
                        <a:rPr lang="en-GB" dirty="0" err="1"/>
                        <a:t>Trin</a:t>
                      </a:r>
                      <a:r>
                        <a:rPr lang="en-GB" dirty="0"/>
                        <a:t> / Manipulating </a:t>
                      </a:r>
                    </a:p>
                  </a:txBody>
                  <a:tcPr/>
                </a:tc>
                <a:tc>
                  <a:txBody>
                    <a:bodyPr/>
                    <a:lstStyle/>
                    <a:p>
                      <a:r>
                        <a:rPr lang="en-GB" dirty="0" err="1"/>
                        <a:t>Modelu</a:t>
                      </a:r>
                      <a:r>
                        <a:rPr lang="en-GB" baseline="0" dirty="0"/>
                        <a:t> / </a:t>
                      </a:r>
                      <a:r>
                        <a:rPr lang="en-GB" dirty="0"/>
                        <a:t>Modelling</a:t>
                      </a:r>
                    </a:p>
                  </a:txBody>
                  <a:tcPr/>
                </a:tc>
                <a:tc>
                  <a:txBody>
                    <a:bodyPr/>
                    <a:lstStyle/>
                    <a:p>
                      <a:r>
                        <a:rPr lang="en-GB" dirty="0" err="1"/>
                        <a:t>Gwrando</a:t>
                      </a:r>
                      <a:r>
                        <a:rPr lang="en-GB" baseline="0" dirty="0"/>
                        <a:t> / </a:t>
                      </a:r>
                      <a:r>
                        <a:rPr lang="en-GB" dirty="0"/>
                        <a:t>Listening</a:t>
                      </a:r>
                    </a:p>
                  </a:txBody>
                  <a:tcPr/>
                </a:tc>
                <a:extLst>
                  <a:ext uri="{0D108BD9-81ED-4DB2-BD59-A6C34878D82A}">
                    <a16:rowId xmlns:a16="http://schemas.microsoft.com/office/drawing/2014/main" val="10001"/>
                  </a:ext>
                </a:extLst>
              </a:tr>
              <a:tr h="316868">
                <a:tc>
                  <a:txBody>
                    <a:bodyPr/>
                    <a:lstStyle/>
                    <a:p>
                      <a:r>
                        <a:rPr lang="en-GB" dirty="0" err="1"/>
                        <a:t>Ymateb</a:t>
                      </a:r>
                      <a:r>
                        <a:rPr lang="en-GB" baseline="0" dirty="0"/>
                        <a:t> / </a:t>
                      </a:r>
                      <a:r>
                        <a:rPr lang="en-GB" dirty="0"/>
                        <a:t>Responding</a:t>
                      </a:r>
                    </a:p>
                  </a:txBody>
                  <a:tcPr/>
                </a:tc>
                <a:tc>
                  <a:txBody>
                    <a:bodyPr/>
                    <a:lstStyle/>
                    <a:p>
                      <a:r>
                        <a:rPr lang="en-GB" dirty="0" err="1"/>
                        <a:t>Trafod</a:t>
                      </a:r>
                      <a:r>
                        <a:rPr lang="en-GB" baseline="0" dirty="0"/>
                        <a:t> / </a:t>
                      </a:r>
                      <a:r>
                        <a:rPr lang="en-GB" dirty="0"/>
                        <a:t>Discussing</a:t>
                      </a:r>
                    </a:p>
                  </a:txBody>
                  <a:tcPr/>
                </a:tc>
                <a:tc>
                  <a:txBody>
                    <a:bodyPr/>
                    <a:lstStyle/>
                    <a:p>
                      <a:r>
                        <a:rPr lang="en-GB" dirty="0" err="1"/>
                        <a:t>Cyfathrebu</a:t>
                      </a:r>
                      <a:r>
                        <a:rPr lang="en-GB" baseline="0" dirty="0"/>
                        <a:t> / </a:t>
                      </a:r>
                      <a:r>
                        <a:rPr lang="en-GB" dirty="0"/>
                        <a:t>Communicating</a:t>
                      </a:r>
                    </a:p>
                  </a:txBody>
                  <a:tcPr/>
                </a:tc>
                <a:extLst>
                  <a:ext uri="{0D108BD9-81ED-4DB2-BD59-A6C34878D82A}">
                    <a16:rowId xmlns:a16="http://schemas.microsoft.com/office/drawing/2014/main" val="10002"/>
                  </a:ext>
                </a:extLst>
              </a:tr>
              <a:tr h="554519">
                <a:tc>
                  <a:txBody>
                    <a:bodyPr/>
                    <a:lstStyle/>
                    <a:p>
                      <a:r>
                        <a:rPr lang="en-GB" dirty="0"/>
                        <a:t>Meddwl</a:t>
                      </a:r>
                      <a:r>
                        <a:rPr lang="en-GB" baseline="0" dirty="0"/>
                        <a:t> / </a:t>
                      </a:r>
                      <a:r>
                        <a:rPr lang="en-GB" dirty="0"/>
                        <a:t>Thinking</a:t>
                      </a:r>
                    </a:p>
                  </a:txBody>
                  <a:tcPr/>
                </a:tc>
                <a:tc>
                  <a:txBody>
                    <a:bodyPr/>
                    <a:lstStyle/>
                    <a:p>
                      <a:r>
                        <a:rPr lang="en-GB" dirty="0" err="1"/>
                        <a:t>Adfyfyrio</a:t>
                      </a:r>
                      <a:r>
                        <a:rPr lang="en-GB" baseline="0" dirty="0"/>
                        <a:t> / </a:t>
                      </a:r>
                      <a:r>
                        <a:rPr lang="en-GB" dirty="0"/>
                        <a:t>Reflecting</a:t>
                      </a:r>
                    </a:p>
                  </a:txBody>
                  <a:tcPr/>
                </a:tc>
                <a:tc>
                  <a:txBody>
                    <a:bodyPr/>
                    <a:lstStyle/>
                    <a:p>
                      <a:r>
                        <a:rPr lang="en-GB" dirty="0" err="1"/>
                        <a:t>Datrys</a:t>
                      </a:r>
                      <a:r>
                        <a:rPr lang="en-GB" baseline="0" dirty="0"/>
                        <a:t> </a:t>
                      </a:r>
                      <a:r>
                        <a:rPr lang="en-GB" baseline="0" dirty="0" err="1"/>
                        <a:t>Problemau</a:t>
                      </a:r>
                      <a:r>
                        <a:rPr lang="en-GB" baseline="0" dirty="0"/>
                        <a:t> / </a:t>
                      </a:r>
                    </a:p>
                    <a:p>
                      <a:r>
                        <a:rPr lang="en-GB" dirty="0"/>
                        <a:t>Problem</a:t>
                      </a:r>
                      <a:r>
                        <a:rPr lang="en-GB" baseline="0" dirty="0"/>
                        <a:t> Solving</a:t>
                      </a:r>
                      <a:endParaRPr lang="en-GB" dirty="0"/>
                    </a:p>
                  </a:txBody>
                  <a:tcPr/>
                </a:tc>
                <a:extLst>
                  <a:ext uri="{0D108BD9-81ED-4DB2-BD59-A6C34878D82A}">
                    <a16:rowId xmlns:a16="http://schemas.microsoft.com/office/drawing/2014/main" val="10003"/>
                  </a:ext>
                </a:extLst>
              </a:tr>
              <a:tr h="316868">
                <a:tc>
                  <a:txBody>
                    <a:bodyPr/>
                    <a:lstStyle/>
                    <a:p>
                      <a:r>
                        <a:rPr lang="en-GB" baseline="0" dirty="0" err="1"/>
                        <a:t>Dyfalbarhau</a:t>
                      </a:r>
                      <a:r>
                        <a:rPr lang="en-GB" baseline="0" dirty="0"/>
                        <a:t> / </a:t>
                      </a:r>
                      <a:r>
                        <a:rPr lang="en-GB" dirty="0"/>
                        <a:t>Persevering </a:t>
                      </a:r>
                    </a:p>
                  </a:txBody>
                  <a:tcPr/>
                </a:tc>
                <a:tc>
                  <a:txBody>
                    <a:bodyPr/>
                    <a:lstStyle/>
                    <a:p>
                      <a:r>
                        <a:rPr lang="en-GB" dirty="0" err="1"/>
                        <a:t>Cydweithio</a:t>
                      </a:r>
                      <a:r>
                        <a:rPr lang="en-GB" baseline="0" dirty="0"/>
                        <a:t> / </a:t>
                      </a:r>
                      <a:r>
                        <a:rPr lang="en-GB" dirty="0"/>
                        <a:t>Collaborating</a:t>
                      </a:r>
                    </a:p>
                  </a:txBody>
                  <a:tcPr/>
                </a:tc>
                <a:tc>
                  <a:txBody>
                    <a:bodyPr/>
                    <a:lstStyle/>
                    <a:p>
                      <a:r>
                        <a:rPr lang="en-GB" dirty="0" err="1"/>
                        <a:t>Gwerthuso</a:t>
                      </a:r>
                      <a:r>
                        <a:rPr lang="en-GB" baseline="0" dirty="0"/>
                        <a:t> / </a:t>
                      </a:r>
                      <a:r>
                        <a:rPr lang="en-GB" dirty="0"/>
                        <a:t>Evaluating</a:t>
                      </a:r>
                    </a:p>
                  </a:txBody>
                  <a:tcPr/>
                </a:tc>
                <a:extLst>
                  <a:ext uri="{0D108BD9-81ED-4DB2-BD59-A6C34878D82A}">
                    <a16:rowId xmlns:a16="http://schemas.microsoft.com/office/drawing/2014/main" val="10004"/>
                  </a:ext>
                </a:extLst>
              </a:tr>
              <a:tr h="316868">
                <a:tc>
                  <a:txBody>
                    <a:bodyPr/>
                    <a:lstStyle/>
                    <a:p>
                      <a:r>
                        <a:rPr lang="en-GB" dirty="0" err="1"/>
                        <a:t>Archwilio</a:t>
                      </a:r>
                      <a:r>
                        <a:rPr lang="en-GB" dirty="0"/>
                        <a:t> / Exploring</a:t>
                      </a:r>
                    </a:p>
                  </a:txBody>
                  <a:tcPr/>
                </a:tc>
                <a:tc>
                  <a:txBody>
                    <a:bodyPr/>
                    <a:lstStyle/>
                    <a:p>
                      <a:r>
                        <a:rPr lang="en-GB" dirty="0" err="1"/>
                        <a:t>Arbrofi</a:t>
                      </a:r>
                      <a:r>
                        <a:rPr lang="en-GB" baseline="0" dirty="0"/>
                        <a:t> / </a:t>
                      </a:r>
                      <a:r>
                        <a:rPr lang="en-GB" dirty="0"/>
                        <a:t>Experimenting</a:t>
                      </a:r>
                      <a:r>
                        <a:rPr lang="en-GB" baseline="0" dirty="0"/>
                        <a:t> </a:t>
                      </a:r>
                      <a:endParaRPr lang="en-GB" dirty="0"/>
                    </a:p>
                  </a:txBody>
                  <a:tcPr/>
                </a:tc>
                <a:tc>
                  <a:txBody>
                    <a:bodyPr/>
                    <a:lstStyle/>
                    <a:p>
                      <a:r>
                        <a:rPr lang="en-GB" dirty="0" err="1"/>
                        <a:t>Ymchwilio</a:t>
                      </a:r>
                      <a:r>
                        <a:rPr lang="en-GB" baseline="0" dirty="0"/>
                        <a:t> / </a:t>
                      </a:r>
                      <a:r>
                        <a:rPr lang="en-GB" dirty="0"/>
                        <a:t>Investigating</a:t>
                      </a:r>
                    </a:p>
                  </a:txBody>
                  <a:tcPr/>
                </a:tc>
                <a:extLst>
                  <a:ext uri="{0D108BD9-81ED-4DB2-BD59-A6C34878D82A}">
                    <a16:rowId xmlns:a16="http://schemas.microsoft.com/office/drawing/2014/main" val="10005"/>
                  </a:ext>
                </a:extLst>
              </a:tr>
              <a:tr h="554519">
                <a:tc>
                  <a:txBody>
                    <a:bodyPr/>
                    <a:lstStyle/>
                    <a:p>
                      <a:r>
                        <a:rPr lang="en-GB" dirty="0" err="1"/>
                        <a:t>Arsylwi</a:t>
                      </a:r>
                      <a:r>
                        <a:rPr lang="en-GB" baseline="0" dirty="0"/>
                        <a:t> / </a:t>
                      </a:r>
                      <a:r>
                        <a:rPr lang="en-GB" dirty="0"/>
                        <a:t>Observing</a:t>
                      </a:r>
                    </a:p>
                  </a:txBody>
                  <a:tcPr/>
                </a:tc>
                <a:tc>
                  <a:txBody>
                    <a:bodyPr/>
                    <a:lstStyle/>
                    <a:p>
                      <a:r>
                        <a:rPr lang="en-GB" b="1" i="1" dirty="0">
                          <a:solidFill>
                            <a:srgbClr val="FF0000"/>
                          </a:solidFill>
                        </a:rPr>
                        <a:t>Oes</a:t>
                      </a:r>
                      <a:r>
                        <a:rPr lang="en-GB" b="1" i="1" baseline="0" dirty="0">
                          <a:solidFill>
                            <a:srgbClr val="FF0000"/>
                          </a:solidFill>
                        </a:rPr>
                        <a:t> </a:t>
                      </a:r>
                      <a:r>
                        <a:rPr lang="en-GB" b="1" i="1" baseline="0" dirty="0" err="1">
                          <a:solidFill>
                            <a:srgbClr val="FF0000"/>
                          </a:solidFill>
                        </a:rPr>
                        <a:t>c</a:t>
                      </a:r>
                      <a:r>
                        <a:rPr lang="en-GB" b="1" i="1" dirty="0" err="1">
                          <a:solidFill>
                            <a:srgbClr val="FF0000"/>
                          </a:solidFill>
                        </a:rPr>
                        <a:t>ysylltiad</a:t>
                      </a:r>
                      <a:r>
                        <a:rPr lang="en-GB" b="1" i="1" dirty="0">
                          <a:solidFill>
                            <a:srgbClr val="FF0000"/>
                          </a:solidFill>
                        </a:rPr>
                        <a:t> gyda</a:t>
                      </a:r>
                      <a:r>
                        <a:rPr lang="en-GB" b="1" i="1" baseline="0" dirty="0">
                          <a:solidFill>
                            <a:srgbClr val="FF0000"/>
                          </a:solidFill>
                        </a:rPr>
                        <a:t> sgiliau </a:t>
                      </a:r>
                      <a:r>
                        <a:rPr lang="en-GB" b="1" i="1" baseline="0" dirty="0" err="1">
                          <a:solidFill>
                            <a:srgbClr val="FF0000"/>
                          </a:solidFill>
                        </a:rPr>
                        <a:t>gwyddonol</a:t>
                      </a:r>
                      <a:r>
                        <a:rPr lang="en-GB" b="1" i="1" baseline="0" dirty="0">
                          <a:solidFill>
                            <a:srgbClr val="FF0000"/>
                          </a:solidFill>
                        </a:rPr>
                        <a:t>?</a:t>
                      </a:r>
                      <a:endParaRPr lang="en-GB" b="1" i="1" dirty="0">
                        <a:solidFill>
                          <a:srgbClr val="FF0000"/>
                        </a:solidFill>
                      </a:endParaRPr>
                    </a:p>
                  </a:txBody>
                  <a:tcPr/>
                </a:tc>
                <a:tc>
                  <a:txBody>
                    <a:bodyPr/>
                    <a:lstStyle/>
                    <a:p>
                      <a:r>
                        <a:rPr lang="en-GB" b="1" i="1" dirty="0">
                          <a:solidFill>
                            <a:srgbClr val="FF0000"/>
                          </a:solidFill>
                        </a:rPr>
                        <a:t>Any</a:t>
                      </a:r>
                      <a:r>
                        <a:rPr lang="en-GB" b="1" i="1" baseline="0" dirty="0">
                          <a:solidFill>
                            <a:srgbClr val="FF0000"/>
                          </a:solidFill>
                        </a:rPr>
                        <a:t> connection to scientific skills?</a:t>
                      </a:r>
                      <a:endParaRPr lang="en-GB" b="1" i="1" dirty="0">
                        <a:solidFill>
                          <a:srgbClr val="FF0000"/>
                        </a:solidFill>
                      </a:endParaRPr>
                    </a:p>
                  </a:txBody>
                  <a:tcPr/>
                </a:tc>
                <a:extLst>
                  <a:ext uri="{0D108BD9-81ED-4DB2-BD59-A6C34878D82A}">
                    <a16:rowId xmlns:a16="http://schemas.microsoft.com/office/drawing/2014/main" val="1069449779"/>
                  </a:ext>
                </a:extLst>
              </a:tr>
            </a:tbl>
          </a:graphicData>
        </a:graphic>
      </p:graphicFrame>
      <p:pic>
        <p:nvPicPr>
          <p:cNvPr id="5" name="Picture 4" descr="XinXin Creative &amp; Fun Art | Clipart Panda - Free Clip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28546" y="719299"/>
            <a:ext cx="936104" cy="952384"/>
          </a:xfrm>
          <a:prstGeom prst="rect">
            <a:avLst/>
          </a:prstGeom>
        </p:spPr>
      </p:pic>
    </p:spTree>
    <p:extLst>
      <p:ext uri="{BB962C8B-B14F-4D97-AF65-F5344CB8AC3E}">
        <p14:creationId xmlns:p14="http://schemas.microsoft.com/office/powerpoint/2010/main" val="3247857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400" b="1" dirty="0"/>
              <a:t>A </a:t>
            </a:r>
            <a:r>
              <a:rPr lang="en-GB" sz="3400" b="1" dirty="0" err="1"/>
              <a:t>yw</a:t>
            </a:r>
            <a:r>
              <a:rPr lang="en-GB" sz="3400" b="1" dirty="0"/>
              <a:t> sgiliau </a:t>
            </a:r>
            <a:r>
              <a:rPr lang="en-GB" sz="3400" b="1" dirty="0" err="1"/>
              <a:t>creadigol</a:t>
            </a:r>
            <a:r>
              <a:rPr lang="en-GB" sz="3400" b="1" dirty="0"/>
              <a:t> a </a:t>
            </a:r>
            <a:br>
              <a:rPr lang="en-GB" sz="3400" b="1" dirty="0"/>
            </a:br>
            <a:r>
              <a:rPr lang="en-GB" sz="3400" b="1" dirty="0" err="1"/>
              <a:t>gwyddonol</a:t>
            </a:r>
            <a:r>
              <a:rPr lang="en-GB" sz="3400" b="1" dirty="0"/>
              <a:t> yn </a:t>
            </a:r>
            <a:r>
              <a:rPr lang="en-GB" sz="3400" b="1" dirty="0" err="1"/>
              <a:t>debyg</a:t>
            </a:r>
            <a:r>
              <a:rPr lang="en-GB" sz="3400" b="1" dirty="0"/>
              <a:t>?</a:t>
            </a:r>
          </a:p>
        </p:txBody>
      </p:sp>
      <p:graphicFrame>
        <p:nvGraphicFramePr>
          <p:cNvPr id="4" name="Table 3"/>
          <p:cNvGraphicFramePr>
            <a:graphicFrameLocks noGrp="1"/>
          </p:cNvGraphicFramePr>
          <p:nvPr>
            <p:extLst>
              <p:ext uri="{D42A27DB-BD31-4B8C-83A1-F6EECF244321}">
                <p14:modId xmlns:p14="http://schemas.microsoft.com/office/powerpoint/2010/main" val="1899921311"/>
              </p:ext>
            </p:extLst>
          </p:nvPr>
        </p:nvGraphicFramePr>
        <p:xfrm>
          <a:off x="2415397" y="2175530"/>
          <a:ext cx="7631040" cy="4023360"/>
        </p:xfrm>
        <a:graphic>
          <a:graphicData uri="http://schemas.openxmlformats.org/drawingml/2006/table">
            <a:tbl>
              <a:tblPr firstRow="1" bandRow="1">
                <a:tableStyleId>{5C22544A-7EE6-4342-B048-85BDC9FD1C3A}</a:tableStyleId>
              </a:tblPr>
              <a:tblGrid>
                <a:gridCol w="3815520">
                  <a:extLst>
                    <a:ext uri="{9D8B030D-6E8A-4147-A177-3AD203B41FA5}">
                      <a16:colId xmlns:a16="http://schemas.microsoft.com/office/drawing/2014/main" val="20000"/>
                    </a:ext>
                  </a:extLst>
                </a:gridCol>
                <a:gridCol w="3815520">
                  <a:extLst>
                    <a:ext uri="{9D8B030D-6E8A-4147-A177-3AD203B41FA5}">
                      <a16:colId xmlns:a16="http://schemas.microsoft.com/office/drawing/2014/main" val="20001"/>
                    </a:ext>
                  </a:extLst>
                </a:gridCol>
              </a:tblGrid>
              <a:tr h="301318">
                <a:tc gridSpan="2">
                  <a:txBody>
                    <a:bodyPr/>
                    <a:lstStyle/>
                    <a:p>
                      <a:pPr algn="ctr"/>
                      <a:r>
                        <a:rPr lang="en-GB" dirty="0" err="1"/>
                        <a:t>Datblygiad</a:t>
                      </a:r>
                      <a:r>
                        <a:rPr lang="en-GB" baseline="0" dirty="0"/>
                        <a:t> Sgiliau </a:t>
                      </a:r>
                      <a:r>
                        <a:rPr lang="en-GB" baseline="0" dirty="0" err="1"/>
                        <a:t>Gwyddonol</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01318">
                <a:tc>
                  <a:txBody>
                    <a:bodyPr/>
                    <a:lstStyle/>
                    <a:p>
                      <a:r>
                        <a:rPr lang="en-GB" dirty="0" err="1"/>
                        <a:t>Arsylwi</a:t>
                      </a:r>
                      <a:endParaRPr lang="en-GB" dirty="0"/>
                    </a:p>
                  </a:txBody>
                  <a:tcPr/>
                </a:tc>
                <a:tc>
                  <a:txBody>
                    <a:bodyPr/>
                    <a:lstStyle/>
                    <a:p>
                      <a:r>
                        <a:rPr lang="en-GB" dirty="0" err="1"/>
                        <a:t>Didoli</a:t>
                      </a:r>
                      <a:r>
                        <a:rPr lang="en-GB" baseline="0" dirty="0"/>
                        <a:t> a </a:t>
                      </a:r>
                      <a:r>
                        <a:rPr lang="en-GB" baseline="0" dirty="0" err="1"/>
                        <a:t>grwpio</a:t>
                      </a:r>
                      <a:endParaRPr lang="en-GB" dirty="0"/>
                    </a:p>
                  </a:txBody>
                  <a:tcPr/>
                </a:tc>
                <a:extLst>
                  <a:ext uri="{0D108BD9-81ED-4DB2-BD59-A6C34878D82A}">
                    <a16:rowId xmlns:a16="http://schemas.microsoft.com/office/drawing/2014/main" val="10001"/>
                  </a:ext>
                </a:extLst>
              </a:tr>
              <a:tr h="34666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Cymharu</a:t>
                      </a:r>
                      <a:endParaRPr lang="en-GB" dirty="0"/>
                    </a:p>
                  </a:txBody>
                  <a:tcPr/>
                </a:tc>
                <a:tc>
                  <a:txBody>
                    <a:bodyPr/>
                    <a:lstStyle/>
                    <a:p>
                      <a:r>
                        <a:rPr lang="en-GB" dirty="0" err="1"/>
                        <a:t>Trefnu</a:t>
                      </a:r>
                      <a:endParaRPr lang="en-GB" dirty="0"/>
                    </a:p>
                  </a:txBody>
                  <a:tcPr/>
                </a:tc>
                <a:extLst>
                  <a:ext uri="{0D108BD9-81ED-4DB2-BD59-A6C34878D82A}">
                    <a16:rowId xmlns:a16="http://schemas.microsoft.com/office/drawing/2014/main" val="10002"/>
                  </a:ext>
                </a:extLst>
              </a:tr>
              <a:tr h="301318">
                <a:tc>
                  <a:txBody>
                    <a:bodyPr/>
                    <a:lstStyle/>
                    <a:p>
                      <a:r>
                        <a:rPr lang="en-GB" dirty="0" err="1"/>
                        <a:t>Dosbarthu</a:t>
                      </a:r>
                      <a:endParaRPr lang="en-GB" dirty="0"/>
                    </a:p>
                  </a:txBody>
                  <a:tcPr/>
                </a:tc>
                <a:tc>
                  <a:txBody>
                    <a:bodyPr/>
                    <a:lstStyle/>
                    <a:p>
                      <a:r>
                        <a:rPr lang="en-GB" dirty="0" err="1"/>
                        <a:t>Gofyn</a:t>
                      </a:r>
                      <a:r>
                        <a:rPr lang="en-GB" dirty="0"/>
                        <a:t>/</a:t>
                      </a:r>
                      <a:r>
                        <a:rPr lang="en-GB" dirty="0" err="1"/>
                        <a:t>ateb</a:t>
                      </a:r>
                      <a:r>
                        <a:rPr lang="en-GB" baseline="0" dirty="0"/>
                        <a:t> </a:t>
                      </a:r>
                      <a:r>
                        <a:rPr lang="en-GB" baseline="0" dirty="0" err="1"/>
                        <a:t>cwestiynau</a:t>
                      </a:r>
                      <a:endParaRPr lang="en-GB" dirty="0"/>
                    </a:p>
                  </a:txBody>
                  <a:tcPr/>
                </a:tc>
                <a:extLst>
                  <a:ext uri="{0D108BD9-81ED-4DB2-BD59-A6C34878D82A}">
                    <a16:rowId xmlns:a16="http://schemas.microsoft.com/office/drawing/2014/main" val="10003"/>
                  </a:ext>
                </a:extLst>
              </a:tr>
              <a:tr h="301318">
                <a:tc>
                  <a:txBody>
                    <a:bodyPr/>
                    <a:lstStyle/>
                    <a:p>
                      <a:r>
                        <a:rPr lang="en-GB" dirty="0" err="1"/>
                        <a:t>Ymholi</a:t>
                      </a:r>
                      <a:endParaRPr lang="en-GB" dirty="0"/>
                    </a:p>
                  </a:txBody>
                  <a:tcPr/>
                </a:tc>
                <a:tc>
                  <a:txBody>
                    <a:bodyPr/>
                    <a:lstStyle/>
                    <a:p>
                      <a:r>
                        <a:rPr lang="en-GB" dirty="0" err="1"/>
                        <a:t>Ymchwilio</a:t>
                      </a:r>
                      <a:endParaRPr lang="en-GB" dirty="0"/>
                    </a:p>
                  </a:txBody>
                  <a:tcPr/>
                </a:tc>
                <a:extLst>
                  <a:ext uri="{0D108BD9-81ED-4DB2-BD59-A6C34878D82A}">
                    <a16:rowId xmlns:a16="http://schemas.microsoft.com/office/drawing/2014/main" val="10004"/>
                  </a:ext>
                </a:extLst>
              </a:tr>
              <a:tr h="301318">
                <a:tc>
                  <a:txBody>
                    <a:bodyPr/>
                    <a:lstStyle/>
                    <a:p>
                      <a:r>
                        <a:rPr lang="en-GB" dirty="0" err="1"/>
                        <a:t>Archwilio</a:t>
                      </a:r>
                      <a:r>
                        <a:rPr lang="en-GB" baseline="0" dirty="0"/>
                        <a:t> ac </a:t>
                      </a:r>
                      <a:r>
                        <a:rPr lang="en-GB" baseline="0" dirty="0" err="1"/>
                        <a:t>arbrofi</a:t>
                      </a:r>
                      <a:endParaRPr lang="en-GB" dirty="0"/>
                    </a:p>
                  </a:txBody>
                  <a:tcPr/>
                </a:tc>
                <a:tc>
                  <a:txBody>
                    <a:bodyPr/>
                    <a:lstStyle/>
                    <a:p>
                      <a:r>
                        <a:rPr lang="en-GB" dirty="0"/>
                        <a:t>Meddwl</a:t>
                      </a:r>
                    </a:p>
                  </a:txBody>
                  <a:tcPr/>
                </a:tc>
                <a:extLst>
                  <a:ext uri="{0D108BD9-81ED-4DB2-BD59-A6C34878D82A}">
                    <a16:rowId xmlns:a16="http://schemas.microsoft.com/office/drawing/2014/main" val="10005"/>
                  </a:ext>
                </a:extLst>
              </a:tr>
              <a:tr h="301318">
                <a:tc>
                  <a:txBody>
                    <a:bodyPr/>
                    <a:lstStyle/>
                    <a:p>
                      <a:r>
                        <a:rPr lang="en-GB" dirty="0" err="1"/>
                        <a:t>Gwrando</a:t>
                      </a:r>
                      <a:endParaRPr lang="en-GB" dirty="0"/>
                    </a:p>
                  </a:txBody>
                  <a:tcPr/>
                </a:tc>
                <a:tc>
                  <a:txBody>
                    <a:bodyPr/>
                    <a:lstStyle/>
                    <a:p>
                      <a:r>
                        <a:rPr lang="en-GB" dirty="0" err="1"/>
                        <a:t>Datrys</a:t>
                      </a:r>
                      <a:r>
                        <a:rPr lang="en-GB" baseline="0" dirty="0"/>
                        <a:t> </a:t>
                      </a:r>
                      <a:r>
                        <a:rPr lang="en-GB" baseline="0" dirty="0" err="1"/>
                        <a:t>problemau</a:t>
                      </a:r>
                      <a:endParaRPr lang="en-GB" dirty="0"/>
                    </a:p>
                  </a:txBody>
                  <a:tcPr/>
                </a:tc>
                <a:extLst>
                  <a:ext uri="{0D108BD9-81ED-4DB2-BD59-A6C34878D82A}">
                    <a16:rowId xmlns:a16="http://schemas.microsoft.com/office/drawing/2014/main" val="10006"/>
                  </a:ext>
                </a:extLst>
              </a:tr>
              <a:tr h="346669">
                <a:tc>
                  <a:txBody>
                    <a:bodyPr/>
                    <a:lstStyle/>
                    <a:p>
                      <a:r>
                        <a:rPr lang="en-GB" dirty="0"/>
                        <a:t>Gwneud</a:t>
                      </a:r>
                      <a:r>
                        <a:rPr lang="en-GB" baseline="0" dirty="0"/>
                        <a:t> </a:t>
                      </a:r>
                      <a:r>
                        <a:rPr lang="en-GB" baseline="0" dirty="0" err="1"/>
                        <a:t>penderfyniadau</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Cofnodi</a:t>
                      </a:r>
                      <a:endParaRPr lang="en-GB" dirty="0"/>
                    </a:p>
                  </a:txBody>
                  <a:tcPr/>
                </a:tc>
                <a:extLst>
                  <a:ext uri="{0D108BD9-81ED-4DB2-BD59-A6C34878D82A}">
                    <a16:rowId xmlns:a16="http://schemas.microsoft.com/office/drawing/2014/main" val="10007"/>
                  </a:ext>
                </a:extLst>
              </a:tr>
              <a:tr h="346669">
                <a:tc>
                  <a:txBody>
                    <a:bodyPr/>
                    <a:lstStyle/>
                    <a:p>
                      <a:r>
                        <a:rPr lang="en-GB" dirty="0" err="1"/>
                        <a:t>Rhagfynegi</a:t>
                      </a:r>
                      <a:r>
                        <a:rPr lang="en-GB" baseline="0" dirty="0"/>
                        <a:t> a </a:t>
                      </a:r>
                      <a:r>
                        <a:rPr lang="en-GB" baseline="0" dirty="0" err="1"/>
                        <a:t>phrofi</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Cyfathrebu</a:t>
                      </a:r>
                      <a:endParaRPr lang="en-GB" dirty="0"/>
                    </a:p>
                  </a:txBody>
                  <a:tcPr/>
                </a:tc>
                <a:extLst>
                  <a:ext uri="{0D108BD9-81ED-4DB2-BD59-A6C34878D82A}">
                    <a16:rowId xmlns:a16="http://schemas.microsoft.com/office/drawing/2014/main" val="10008"/>
                  </a:ext>
                </a:extLst>
              </a:tr>
              <a:tr h="301318">
                <a:tc>
                  <a:txBody>
                    <a:bodyPr/>
                    <a:lstStyle/>
                    <a:p>
                      <a:r>
                        <a:rPr lang="en-GB" dirty="0" err="1"/>
                        <a:t>Myfyrio</a:t>
                      </a:r>
                      <a:endParaRPr lang="en-GB" dirty="0"/>
                    </a:p>
                  </a:txBody>
                  <a:tcPr/>
                </a:tc>
                <a:tc>
                  <a:txBody>
                    <a:bodyPr/>
                    <a:lstStyle/>
                    <a:p>
                      <a:r>
                        <a:rPr lang="en-GB" dirty="0" err="1"/>
                        <a:t>Gwerthuso</a:t>
                      </a:r>
                      <a:endParaRPr lang="en-GB" dirty="0"/>
                    </a:p>
                  </a:txBody>
                  <a:tcPr/>
                </a:tc>
                <a:extLst>
                  <a:ext uri="{0D108BD9-81ED-4DB2-BD59-A6C34878D82A}">
                    <a16:rowId xmlns:a16="http://schemas.microsoft.com/office/drawing/2014/main" val="10009"/>
                  </a:ext>
                </a:extLst>
              </a:tr>
              <a:tr h="301318">
                <a:tc>
                  <a:txBody>
                    <a:bodyPr/>
                    <a:lstStyle/>
                    <a:p>
                      <a:r>
                        <a:rPr lang="en-GB" dirty="0" err="1"/>
                        <a:t>Disgrifio</a:t>
                      </a:r>
                      <a:endParaRPr lang="en-GB" dirty="0"/>
                    </a:p>
                  </a:txBody>
                  <a:tcPr/>
                </a:tc>
                <a:tc>
                  <a:txBody>
                    <a:bodyPr/>
                    <a:lstStyle/>
                    <a:p>
                      <a:endParaRPr lang="en-GB" dirty="0"/>
                    </a:p>
                  </a:txBody>
                  <a:tcPr/>
                </a:tc>
                <a:extLst>
                  <a:ext uri="{0D108BD9-81ED-4DB2-BD59-A6C34878D82A}">
                    <a16:rowId xmlns:a16="http://schemas.microsoft.com/office/drawing/2014/main" val="3260807891"/>
                  </a:ext>
                </a:extLst>
              </a:tr>
            </a:tbl>
          </a:graphicData>
        </a:graphic>
      </p:graphicFrame>
      <p:pic>
        <p:nvPicPr>
          <p:cNvPr id="2" name="Picture 1" descr="Question Mark by norbert79 on DeviantAr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63177" y="720080"/>
            <a:ext cx="1628800" cy="1628800"/>
          </a:xfrm>
          <a:prstGeom prst="rect">
            <a:avLst/>
          </a:prstGeom>
        </p:spPr>
      </p:pic>
      <p:pic>
        <p:nvPicPr>
          <p:cNvPr id="5" name="Picture 4" descr="The Inclusive Class : 10 Ways to Teach Social Skills in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88904" y="982132"/>
            <a:ext cx="1429916" cy="992997"/>
          </a:xfrm>
          <a:prstGeom prst="rect">
            <a:avLst/>
          </a:prstGeom>
        </p:spPr>
      </p:pic>
    </p:spTree>
    <p:extLst>
      <p:ext uri="{BB962C8B-B14F-4D97-AF65-F5344CB8AC3E}">
        <p14:creationId xmlns:p14="http://schemas.microsoft.com/office/powerpoint/2010/main" val="3332460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Question Mark by norbert79 on DeviantAr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54967" y="774833"/>
            <a:ext cx="1628800" cy="1628800"/>
          </a:xfrm>
          <a:prstGeom prst="rect">
            <a:avLst/>
          </a:prstGeom>
        </p:spPr>
      </p:pic>
      <p:sp>
        <p:nvSpPr>
          <p:cNvPr id="3" name="Title 2"/>
          <p:cNvSpPr>
            <a:spLocks noGrp="1"/>
          </p:cNvSpPr>
          <p:nvPr>
            <p:ph type="title"/>
          </p:nvPr>
        </p:nvSpPr>
        <p:spPr/>
        <p:txBody>
          <a:bodyPr>
            <a:normAutofit fontScale="90000"/>
          </a:bodyPr>
          <a:lstStyle/>
          <a:p>
            <a:r>
              <a:rPr lang="en-GB" sz="4000" b="1" dirty="0"/>
              <a:t>Are creative and </a:t>
            </a:r>
            <a:br>
              <a:rPr lang="en-GB" sz="4000" b="1" dirty="0"/>
            </a:br>
            <a:r>
              <a:rPr lang="en-GB" sz="4000" b="1" dirty="0"/>
              <a:t>scientific skills similar?</a:t>
            </a:r>
            <a:br>
              <a:rPr lang="en-GB" dirty="0"/>
            </a:b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087211162"/>
              </p:ext>
            </p:extLst>
          </p:nvPr>
        </p:nvGraphicFramePr>
        <p:xfrm>
          <a:off x="2207568" y="2164862"/>
          <a:ext cx="7776864" cy="4023360"/>
        </p:xfrm>
        <a:graphic>
          <a:graphicData uri="http://schemas.openxmlformats.org/drawingml/2006/table">
            <a:tbl>
              <a:tblPr firstRow="1" bandRow="1">
                <a:tableStyleId>{5C22544A-7EE6-4342-B048-85BDC9FD1C3A}</a:tableStyleId>
              </a:tblPr>
              <a:tblGrid>
                <a:gridCol w="3888432">
                  <a:extLst>
                    <a:ext uri="{9D8B030D-6E8A-4147-A177-3AD203B41FA5}">
                      <a16:colId xmlns:a16="http://schemas.microsoft.com/office/drawing/2014/main" val="20000"/>
                    </a:ext>
                  </a:extLst>
                </a:gridCol>
                <a:gridCol w="3888432">
                  <a:extLst>
                    <a:ext uri="{9D8B030D-6E8A-4147-A177-3AD203B41FA5}">
                      <a16:colId xmlns:a16="http://schemas.microsoft.com/office/drawing/2014/main" val="20001"/>
                    </a:ext>
                  </a:extLst>
                </a:gridCol>
              </a:tblGrid>
              <a:tr h="321873">
                <a:tc gridSpan="2">
                  <a:txBody>
                    <a:bodyPr/>
                    <a:lstStyle/>
                    <a:p>
                      <a:pPr algn="ctr"/>
                      <a:r>
                        <a:rPr lang="en-GB" dirty="0"/>
                        <a:t>Development</a:t>
                      </a:r>
                      <a:r>
                        <a:rPr lang="en-GB" baseline="0" dirty="0"/>
                        <a:t> of Scientific Skills</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21873">
                <a:tc>
                  <a:txBody>
                    <a:bodyPr/>
                    <a:lstStyle/>
                    <a:p>
                      <a:r>
                        <a:rPr lang="en-GB" dirty="0"/>
                        <a:t>Observing</a:t>
                      </a:r>
                    </a:p>
                  </a:txBody>
                  <a:tcPr/>
                </a:tc>
                <a:tc>
                  <a:txBody>
                    <a:bodyPr/>
                    <a:lstStyle/>
                    <a:p>
                      <a:r>
                        <a:rPr lang="en-GB" dirty="0"/>
                        <a:t>Sorting</a:t>
                      </a:r>
                      <a:r>
                        <a:rPr lang="en-GB" baseline="0" dirty="0"/>
                        <a:t> and grouping</a:t>
                      </a:r>
                      <a:endParaRPr lang="en-GB" dirty="0"/>
                    </a:p>
                  </a:txBody>
                  <a:tcPr/>
                </a:tc>
                <a:extLst>
                  <a:ext uri="{0D108BD9-81ED-4DB2-BD59-A6C34878D82A}">
                    <a16:rowId xmlns:a16="http://schemas.microsoft.com/office/drawing/2014/main" val="10001"/>
                  </a:ext>
                </a:extLst>
              </a:tr>
              <a:tr h="3379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Comparing</a:t>
                      </a:r>
                    </a:p>
                  </a:txBody>
                  <a:tcPr/>
                </a:tc>
                <a:tc>
                  <a:txBody>
                    <a:bodyPr/>
                    <a:lstStyle/>
                    <a:p>
                      <a:r>
                        <a:rPr lang="en-GB" dirty="0"/>
                        <a:t>Sequencing</a:t>
                      </a:r>
                    </a:p>
                  </a:txBody>
                  <a:tcPr/>
                </a:tc>
                <a:extLst>
                  <a:ext uri="{0D108BD9-81ED-4DB2-BD59-A6C34878D82A}">
                    <a16:rowId xmlns:a16="http://schemas.microsoft.com/office/drawing/2014/main" val="10002"/>
                  </a:ext>
                </a:extLst>
              </a:tr>
              <a:tr h="3379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Classifying</a:t>
                      </a:r>
                    </a:p>
                  </a:txBody>
                  <a:tcPr/>
                </a:tc>
                <a:tc>
                  <a:txBody>
                    <a:bodyPr/>
                    <a:lstStyle/>
                    <a:p>
                      <a:r>
                        <a:rPr lang="en-GB" dirty="0"/>
                        <a:t>Asking/answering</a:t>
                      </a:r>
                      <a:r>
                        <a:rPr lang="en-GB" baseline="0" dirty="0"/>
                        <a:t> questions</a:t>
                      </a:r>
                      <a:endParaRPr lang="en-GB" dirty="0"/>
                    </a:p>
                  </a:txBody>
                  <a:tcPr/>
                </a:tc>
                <a:extLst>
                  <a:ext uri="{0D108BD9-81ED-4DB2-BD59-A6C34878D82A}">
                    <a16:rowId xmlns:a16="http://schemas.microsoft.com/office/drawing/2014/main" val="10003"/>
                  </a:ext>
                </a:extLst>
              </a:tr>
              <a:tr h="321873">
                <a:tc>
                  <a:txBody>
                    <a:bodyPr/>
                    <a:lstStyle/>
                    <a:p>
                      <a:r>
                        <a:rPr lang="en-GB" dirty="0"/>
                        <a:t>Enquiring</a:t>
                      </a:r>
                    </a:p>
                  </a:txBody>
                  <a:tcPr/>
                </a:tc>
                <a:tc>
                  <a:txBody>
                    <a:bodyPr/>
                    <a:lstStyle/>
                    <a:p>
                      <a:r>
                        <a:rPr lang="en-GB" dirty="0"/>
                        <a:t>Investigating</a:t>
                      </a:r>
                    </a:p>
                  </a:txBody>
                  <a:tcPr/>
                </a:tc>
                <a:extLst>
                  <a:ext uri="{0D108BD9-81ED-4DB2-BD59-A6C34878D82A}">
                    <a16:rowId xmlns:a16="http://schemas.microsoft.com/office/drawing/2014/main" val="10004"/>
                  </a:ext>
                </a:extLst>
              </a:tr>
              <a:tr h="3379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Exploring</a:t>
                      </a:r>
                      <a:r>
                        <a:rPr lang="en-GB" baseline="0" dirty="0"/>
                        <a:t> and experimentation</a:t>
                      </a:r>
                      <a:endParaRPr lang="en-GB" dirty="0"/>
                    </a:p>
                  </a:txBody>
                  <a:tcPr/>
                </a:tc>
                <a:tc>
                  <a:txBody>
                    <a:bodyPr/>
                    <a:lstStyle/>
                    <a:p>
                      <a:r>
                        <a:rPr lang="en-GB" dirty="0"/>
                        <a:t>Thinking</a:t>
                      </a:r>
                    </a:p>
                  </a:txBody>
                  <a:tcPr/>
                </a:tc>
                <a:extLst>
                  <a:ext uri="{0D108BD9-81ED-4DB2-BD59-A6C34878D82A}">
                    <a16:rowId xmlns:a16="http://schemas.microsoft.com/office/drawing/2014/main" val="10005"/>
                  </a:ext>
                </a:extLst>
              </a:tr>
              <a:tr h="321873">
                <a:tc>
                  <a:txBody>
                    <a:bodyPr/>
                    <a:lstStyle/>
                    <a:p>
                      <a:r>
                        <a:rPr lang="en-GB" dirty="0"/>
                        <a:t>Listening</a:t>
                      </a:r>
                    </a:p>
                  </a:txBody>
                  <a:tcPr/>
                </a:tc>
                <a:tc>
                  <a:txBody>
                    <a:bodyPr/>
                    <a:lstStyle/>
                    <a:p>
                      <a:r>
                        <a:rPr lang="en-GB" dirty="0"/>
                        <a:t>Solving problems</a:t>
                      </a:r>
                    </a:p>
                  </a:txBody>
                  <a:tcPr/>
                </a:tc>
                <a:extLst>
                  <a:ext uri="{0D108BD9-81ED-4DB2-BD59-A6C34878D82A}">
                    <a16:rowId xmlns:a16="http://schemas.microsoft.com/office/drawing/2014/main" val="10006"/>
                  </a:ext>
                </a:extLst>
              </a:tr>
              <a:tr h="337903">
                <a:tc>
                  <a:txBody>
                    <a:bodyPr/>
                    <a:lstStyle/>
                    <a:p>
                      <a:r>
                        <a:rPr lang="en-GB" dirty="0"/>
                        <a:t>Making</a:t>
                      </a:r>
                      <a:r>
                        <a:rPr lang="en-GB" baseline="0" dirty="0"/>
                        <a:t> decisions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Recording </a:t>
                      </a:r>
                    </a:p>
                  </a:txBody>
                  <a:tcPr/>
                </a:tc>
                <a:extLst>
                  <a:ext uri="{0D108BD9-81ED-4DB2-BD59-A6C34878D82A}">
                    <a16:rowId xmlns:a16="http://schemas.microsoft.com/office/drawing/2014/main" val="10007"/>
                  </a:ext>
                </a:extLst>
              </a:tr>
              <a:tr h="337903">
                <a:tc>
                  <a:txBody>
                    <a:bodyPr/>
                    <a:lstStyle/>
                    <a:p>
                      <a:r>
                        <a:rPr lang="en-GB" dirty="0"/>
                        <a:t>Predicting</a:t>
                      </a:r>
                      <a:r>
                        <a:rPr lang="en-GB" baseline="0" dirty="0"/>
                        <a:t> and testing</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Communicating </a:t>
                      </a:r>
                    </a:p>
                  </a:txBody>
                  <a:tcPr/>
                </a:tc>
                <a:extLst>
                  <a:ext uri="{0D108BD9-81ED-4DB2-BD59-A6C34878D82A}">
                    <a16:rowId xmlns:a16="http://schemas.microsoft.com/office/drawing/2014/main" val="10008"/>
                  </a:ext>
                </a:extLst>
              </a:tr>
              <a:tr h="321873">
                <a:tc>
                  <a:txBody>
                    <a:bodyPr/>
                    <a:lstStyle/>
                    <a:p>
                      <a:r>
                        <a:rPr lang="en-GB" dirty="0"/>
                        <a:t>Reflecting</a:t>
                      </a:r>
                    </a:p>
                  </a:txBody>
                  <a:tcPr/>
                </a:tc>
                <a:tc>
                  <a:txBody>
                    <a:bodyPr/>
                    <a:lstStyle/>
                    <a:p>
                      <a:r>
                        <a:rPr lang="en-GB" dirty="0"/>
                        <a:t>Evaluating</a:t>
                      </a:r>
                    </a:p>
                  </a:txBody>
                  <a:tcPr/>
                </a:tc>
                <a:extLst>
                  <a:ext uri="{0D108BD9-81ED-4DB2-BD59-A6C34878D82A}">
                    <a16:rowId xmlns:a16="http://schemas.microsoft.com/office/drawing/2014/main" val="10009"/>
                  </a:ext>
                </a:extLst>
              </a:tr>
              <a:tr h="321873">
                <a:tc>
                  <a:txBody>
                    <a:bodyPr/>
                    <a:lstStyle/>
                    <a:p>
                      <a:r>
                        <a:rPr lang="en-GB" dirty="0"/>
                        <a:t>Describing</a:t>
                      </a:r>
                    </a:p>
                  </a:txBody>
                  <a:tcPr/>
                </a:tc>
                <a:tc>
                  <a:txBody>
                    <a:bodyPr/>
                    <a:lstStyle/>
                    <a:p>
                      <a:endParaRPr lang="en-GB" dirty="0"/>
                    </a:p>
                  </a:txBody>
                  <a:tcPr/>
                </a:tc>
                <a:extLst>
                  <a:ext uri="{0D108BD9-81ED-4DB2-BD59-A6C34878D82A}">
                    <a16:rowId xmlns:a16="http://schemas.microsoft.com/office/drawing/2014/main" val="1228564741"/>
                  </a:ext>
                </a:extLst>
              </a:tr>
            </a:tbl>
          </a:graphicData>
        </a:graphic>
      </p:graphicFrame>
      <p:pic>
        <p:nvPicPr>
          <p:cNvPr id="6" name="Picture 5" descr="The Inclusive Class : 10 Ways to Teach Social Skills in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73884" y="964566"/>
            <a:ext cx="1429916" cy="992997"/>
          </a:xfrm>
          <a:prstGeom prst="rect">
            <a:avLst/>
          </a:prstGeom>
        </p:spPr>
      </p:pic>
    </p:spTree>
    <p:extLst>
      <p:ext uri="{BB962C8B-B14F-4D97-AF65-F5344CB8AC3E}">
        <p14:creationId xmlns:p14="http://schemas.microsoft.com/office/powerpoint/2010/main" val="1633151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Tasg</a:t>
            </a:r>
            <a:r>
              <a:rPr lang="en-GB" dirty="0"/>
              <a:t> </a:t>
            </a:r>
            <a:r>
              <a:rPr lang="en-GB" dirty="0" err="1"/>
              <a:t>grŵp</a:t>
            </a:r>
            <a:r>
              <a:rPr lang="en-GB" dirty="0"/>
              <a:t> / Group task</a:t>
            </a:r>
          </a:p>
        </p:txBody>
      </p:sp>
      <p:sp>
        <p:nvSpPr>
          <p:cNvPr id="2" name="Content Placeholder 1"/>
          <p:cNvSpPr>
            <a:spLocks noGrp="1"/>
          </p:cNvSpPr>
          <p:nvPr>
            <p:ph sz="half" idx="1"/>
          </p:nvPr>
        </p:nvSpPr>
        <p:spPr/>
        <p:txBody>
          <a:bodyPr>
            <a:normAutofit fontScale="62500" lnSpcReduction="20000"/>
          </a:bodyPr>
          <a:lstStyle/>
          <a:p>
            <a:r>
              <a:rPr lang="en-GB" dirty="0" err="1"/>
              <a:t>Cynlluniwch</a:t>
            </a:r>
            <a:r>
              <a:rPr lang="en-GB" dirty="0"/>
              <a:t> </a:t>
            </a:r>
            <a:r>
              <a:rPr lang="en-GB" dirty="0" err="1"/>
              <a:t>dasg</a:t>
            </a:r>
            <a:r>
              <a:rPr lang="en-GB" dirty="0"/>
              <a:t> </a:t>
            </a:r>
            <a:r>
              <a:rPr lang="en-GB" dirty="0" err="1"/>
              <a:t>chwarae</a:t>
            </a:r>
            <a:r>
              <a:rPr lang="en-GB" dirty="0"/>
              <a:t> </a:t>
            </a:r>
            <a:r>
              <a:rPr lang="en-GB" dirty="0" err="1"/>
              <a:t>creadigol</a:t>
            </a:r>
            <a:r>
              <a:rPr lang="en-GB" dirty="0"/>
              <a:t> </a:t>
            </a:r>
            <a:r>
              <a:rPr lang="en-GB" dirty="0" err="1"/>
              <a:t>ar</a:t>
            </a:r>
            <a:r>
              <a:rPr lang="en-GB" dirty="0"/>
              <a:t> </a:t>
            </a:r>
            <a:r>
              <a:rPr lang="en-GB" dirty="0" err="1"/>
              <a:t>gyfer</a:t>
            </a:r>
            <a:r>
              <a:rPr lang="en-GB" dirty="0"/>
              <a:t> </a:t>
            </a:r>
            <a:r>
              <a:rPr lang="en-GB" dirty="0" err="1"/>
              <a:t>dosbarth</a:t>
            </a:r>
            <a:r>
              <a:rPr lang="en-GB" dirty="0"/>
              <a:t> </a:t>
            </a:r>
            <a:r>
              <a:rPr lang="en-GB" dirty="0" err="1"/>
              <a:t>Cyfnod</a:t>
            </a:r>
            <a:r>
              <a:rPr lang="en-GB" dirty="0"/>
              <a:t> Sylfaen</a:t>
            </a:r>
          </a:p>
          <a:p>
            <a:r>
              <a:rPr lang="en-GB" dirty="0" err="1"/>
              <a:t>Ystyriwch</a:t>
            </a:r>
            <a:r>
              <a:rPr lang="en-GB" dirty="0"/>
              <a:t>:</a:t>
            </a:r>
          </a:p>
          <a:p>
            <a:pPr marL="0" indent="0">
              <a:buNone/>
            </a:pPr>
            <a:r>
              <a:rPr lang="en-GB" dirty="0"/>
              <a:t>- pa </a:t>
            </a:r>
            <a:r>
              <a:rPr lang="en-GB" dirty="0" err="1"/>
              <a:t>adnoddau</a:t>
            </a:r>
            <a:r>
              <a:rPr lang="en-GB" dirty="0"/>
              <a:t> </a:t>
            </a:r>
            <a:r>
              <a:rPr lang="en-GB" dirty="0" err="1"/>
              <a:t>fydd</a:t>
            </a:r>
            <a:r>
              <a:rPr lang="en-GB" dirty="0"/>
              <a:t> </a:t>
            </a:r>
            <a:r>
              <a:rPr lang="en-GB" dirty="0" err="1"/>
              <a:t>angen</a:t>
            </a:r>
            <a:r>
              <a:rPr lang="en-GB" dirty="0"/>
              <a:t> </a:t>
            </a:r>
            <a:r>
              <a:rPr lang="en-GB" dirty="0" err="1"/>
              <a:t>arnoch</a:t>
            </a:r>
            <a:endParaRPr lang="en-GB" dirty="0"/>
          </a:p>
          <a:p>
            <a:pPr marL="0" indent="0">
              <a:buNone/>
            </a:pPr>
            <a:r>
              <a:rPr lang="en-GB" dirty="0"/>
              <a:t>- faint </a:t>
            </a:r>
            <a:r>
              <a:rPr lang="en-GB" dirty="0" err="1"/>
              <a:t>fydd</a:t>
            </a:r>
            <a:r>
              <a:rPr lang="en-GB" dirty="0"/>
              <a:t> y </a:t>
            </a:r>
            <a:r>
              <a:rPr lang="en-GB" dirty="0" err="1"/>
              <a:t>weithgaredd</a:t>
            </a:r>
            <a:r>
              <a:rPr lang="en-GB" dirty="0"/>
              <a:t> </a:t>
            </a:r>
            <a:r>
              <a:rPr lang="en-GB" dirty="0" err="1"/>
              <a:t>yn</a:t>
            </a:r>
            <a:r>
              <a:rPr lang="en-GB" dirty="0"/>
              <a:t> para?</a:t>
            </a:r>
          </a:p>
          <a:p>
            <a:pPr marL="0" indent="0">
              <a:buNone/>
            </a:pPr>
            <a:r>
              <a:rPr lang="en-GB" dirty="0"/>
              <a:t>- </a:t>
            </a:r>
            <a:r>
              <a:rPr lang="en-GB" dirty="0" err="1"/>
              <a:t>pwy</a:t>
            </a:r>
            <a:r>
              <a:rPr lang="en-GB" dirty="0"/>
              <a:t> </a:t>
            </a:r>
            <a:r>
              <a:rPr lang="en-GB" dirty="0" err="1"/>
              <a:t>fydd</a:t>
            </a:r>
            <a:r>
              <a:rPr lang="en-GB" dirty="0"/>
              <a:t> </a:t>
            </a:r>
            <a:r>
              <a:rPr lang="en-GB" dirty="0" err="1"/>
              <a:t>ynghlwm</a:t>
            </a:r>
            <a:r>
              <a:rPr lang="en-GB" dirty="0"/>
              <a:t>?</a:t>
            </a:r>
          </a:p>
          <a:p>
            <a:pPr marL="0" indent="0">
              <a:buNone/>
            </a:pPr>
            <a:r>
              <a:rPr lang="en-GB" dirty="0"/>
              <a:t>- pa </a:t>
            </a:r>
            <a:r>
              <a:rPr lang="en-GB" dirty="0" err="1"/>
              <a:t>sgiliau</a:t>
            </a:r>
            <a:r>
              <a:rPr lang="en-GB" dirty="0"/>
              <a:t> a </a:t>
            </a:r>
            <a:r>
              <a:rPr lang="en-GB" dirty="0" err="1"/>
              <a:t>ddatblygir</a:t>
            </a:r>
            <a:r>
              <a:rPr lang="en-GB" dirty="0"/>
              <a:t>?</a:t>
            </a:r>
          </a:p>
          <a:p>
            <a:pPr marL="0" indent="0">
              <a:buNone/>
            </a:pPr>
            <a:r>
              <a:rPr lang="en-GB" dirty="0"/>
              <a:t>-pa </a:t>
            </a:r>
            <a:r>
              <a:rPr lang="en-GB" dirty="0" err="1"/>
              <a:t>faes</a:t>
            </a:r>
            <a:r>
              <a:rPr lang="en-GB" dirty="0"/>
              <a:t>/</a:t>
            </a:r>
            <a:r>
              <a:rPr lang="en-GB" dirty="0" err="1"/>
              <a:t>feysydd</a:t>
            </a:r>
            <a:r>
              <a:rPr lang="en-GB" dirty="0"/>
              <a:t> </a:t>
            </a:r>
            <a:r>
              <a:rPr lang="en-GB" dirty="0" err="1"/>
              <a:t>dysgu</a:t>
            </a:r>
            <a:r>
              <a:rPr lang="en-GB" dirty="0"/>
              <a:t> a </a:t>
            </a:r>
            <a:r>
              <a:rPr lang="en-GB" dirty="0" err="1"/>
              <a:t>phrofiad</a:t>
            </a:r>
            <a:r>
              <a:rPr lang="en-GB" dirty="0"/>
              <a:t> </a:t>
            </a:r>
            <a:r>
              <a:rPr lang="en-GB" dirty="0" err="1"/>
              <a:t>fydd</a:t>
            </a:r>
            <a:r>
              <a:rPr lang="en-GB" dirty="0"/>
              <a:t> </a:t>
            </a:r>
            <a:r>
              <a:rPr lang="en-GB" dirty="0" err="1"/>
              <a:t>yn</a:t>
            </a:r>
            <a:r>
              <a:rPr lang="en-GB" dirty="0"/>
              <a:t> </a:t>
            </a:r>
            <a:r>
              <a:rPr lang="en-GB" dirty="0" err="1"/>
              <a:t>cael</a:t>
            </a:r>
            <a:r>
              <a:rPr lang="en-GB" dirty="0"/>
              <a:t> </a:t>
            </a:r>
            <a:r>
              <a:rPr lang="en-GB" dirty="0" err="1"/>
              <a:t>sylw</a:t>
            </a:r>
            <a:r>
              <a:rPr lang="en-GB" dirty="0"/>
              <a:t>?</a:t>
            </a:r>
          </a:p>
          <a:p>
            <a:pPr marL="0" indent="0">
              <a:buNone/>
            </a:pPr>
            <a:r>
              <a:rPr lang="en-GB" dirty="0" err="1"/>
              <a:t>Ystyriwch</a:t>
            </a:r>
            <a:r>
              <a:rPr lang="en-GB" dirty="0"/>
              <a:t> y </a:t>
            </a:r>
            <a:r>
              <a:rPr lang="en-GB" dirty="0" err="1"/>
              <a:t>cysylltiadau</a:t>
            </a:r>
            <a:r>
              <a:rPr lang="en-GB" dirty="0"/>
              <a:t> </a:t>
            </a:r>
            <a:r>
              <a:rPr lang="en-GB" dirty="0" err="1"/>
              <a:t>rhwng</a:t>
            </a:r>
            <a:r>
              <a:rPr lang="en-GB" dirty="0"/>
              <a:t> </a:t>
            </a:r>
            <a:r>
              <a:rPr lang="en-GB" dirty="0" err="1"/>
              <a:t>chwarae</a:t>
            </a:r>
            <a:r>
              <a:rPr lang="en-GB" dirty="0"/>
              <a:t> </a:t>
            </a:r>
            <a:r>
              <a:rPr lang="en-GB" dirty="0" err="1"/>
              <a:t>creadigol</a:t>
            </a:r>
            <a:r>
              <a:rPr lang="en-GB" dirty="0"/>
              <a:t> a </a:t>
            </a:r>
            <a:r>
              <a:rPr lang="en-GB" dirty="0" err="1"/>
              <a:t>gwyddonol</a:t>
            </a:r>
            <a:endParaRPr lang="en-GB" dirty="0"/>
          </a:p>
          <a:p>
            <a:endParaRPr lang="en-GB" dirty="0"/>
          </a:p>
        </p:txBody>
      </p:sp>
      <p:sp>
        <p:nvSpPr>
          <p:cNvPr id="6" name="Content Placeholder 5">
            <a:extLst>
              <a:ext uri="{FF2B5EF4-FFF2-40B4-BE49-F238E27FC236}">
                <a16:creationId xmlns:a16="http://schemas.microsoft.com/office/drawing/2014/main" id="{CFD1BB91-8BFF-3F30-5220-5AED163D9423}"/>
              </a:ext>
            </a:extLst>
          </p:cNvPr>
          <p:cNvSpPr>
            <a:spLocks noGrp="1"/>
          </p:cNvSpPr>
          <p:nvPr>
            <p:ph sz="half" idx="2"/>
          </p:nvPr>
        </p:nvSpPr>
        <p:spPr/>
        <p:txBody>
          <a:bodyPr>
            <a:normAutofit fontScale="62500" lnSpcReduction="20000"/>
          </a:bodyPr>
          <a:lstStyle/>
          <a:p>
            <a:r>
              <a:rPr lang="en-GB" dirty="0"/>
              <a:t>Plan a creative play task that could be carried out in a Foundation Phase classroom</a:t>
            </a:r>
          </a:p>
          <a:p>
            <a:r>
              <a:rPr lang="en-GB" dirty="0"/>
              <a:t> Consider:</a:t>
            </a:r>
          </a:p>
          <a:p>
            <a:pPr marL="0" indent="0">
              <a:buNone/>
            </a:pPr>
            <a:r>
              <a:rPr lang="en-GB" dirty="0"/>
              <a:t>- which resources you will need</a:t>
            </a:r>
          </a:p>
          <a:p>
            <a:pPr marL="0" indent="0">
              <a:buNone/>
            </a:pPr>
            <a:r>
              <a:rPr lang="en-GB" dirty="0"/>
              <a:t>- how long will it last</a:t>
            </a:r>
          </a:p>
          <a:p>
            <a:pPr marL="0" indent="0">
              <a:buNone/>
            </a:pPr>
            <a:r>
              <a:rPr lang="en-GB" dirty="0"/>
              <a:t>- who will be involved</a:t>
            </a:r>
          </a:p>
          <a:p>
            <a:pPr marL="0" indent="0">
              <a:buNone/>
            </a:pPr>
            <a:r>
              <a:rPr lang="en-GB" dirty="0"/>
              <a:t>- what skills will be developed</a:t>
            </a:r>
          </a:p>
          <a:p>
            <a:pPr>
              <a:buFontTx/>
              <a:buChar char="-"/>
            </a:pPr>
            <a:r>
              <a:rPr lang="en-GB" dirty="0"/>
              <a:t>which area(s) of learning and experience will be covered</a:t>
            </a:r>
          </a:p>
          <a:p>
            <a:pPr>
              <a:buFontTx/>
              <a:buChar char="-"/>
            </a:pPr>
            <a:r>
              <a:rPr lang="en-GB" dirty="0"/>
              <a:t>Consider the links between creative and scientific play</a:t>
            </a:r>
          </a:p>
          <a:p>
            <a:endParaRPr lang="en-GB" dirty="0"/>
          </a:p>
        </p:txBody>
      </p:sp>
      <p:pic>
        <p:nvPicPr>
          <p:cNvPr id="5" name="Picture 4" descr="Share thi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8209" y="982132"/>
            <a:ext cx="1666875" cy="1171575"/>
          </a:xfrm>
          <a:prstGeom prst="rect">
            <a:avLst/>
          </a:prstGeom>
        </p:spPr>
      </p:pic>
    </p:spTree>
    <p:extLst>
      <p:ext uri="{BB962C8B-B14F-4D97-AF65-F5344CB8AC3E}">
        <p14:creationId xmlns:p14="http://schemas.microsoft.com/office/powerpoint/2010/main" val="1445859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Creadigrwydd</a:t>
            </a:r>
            <a:r>
              <a:rPr lang="en-GB" dirty="0"/>
              <a:t> a </a:t>
            </a:r>
            <a:r>
              <a:rPr lang="en-GB" dirty="0" err="1"/>
              <a:t>Chwarae</a:t>
            </a:r>
            <a:br>
              <a:rPr lang="en-GB" dirty="0"/>
            </a:br>
            <a:r>
              <a:rPr lang="en-GB" dirty="0"/>
              <a:t>Creativity and Play</a:t>
            </a:r>
          </a:p>
        </p:txBody>
      </p:sp>
      <p:sp>
        <p:nvSpPr>
          <p:cNvPr id="14" name="Text Placeholder 13">
            <a:extLst>
              <a:ext uri="{FF2B5EF4-FFF2-40B4-BE49-F238E27FC236}">
                <a16:creationId xmlns:a16="http://schemas.microsoft.com/office/drawing/2014/main" id="{DBEB6706-A12F-C0AA-62B3-BB21BBF2C9A6}"/>
              </a:ext>
            </a:extLst>
          </p:cNvPr>
          <p:cNvSpPr>
            <a:spLocks noGrp="1"/>
          </p:cNvSpPr>
          <p:nvPr>
            <p:ph type="body" idx="1"/>
          </p:nvPr>
        </p:nvSpPr>
        <p:spPr/>
        <p:txBody>
          <a:bodyPr/>
          <a:lstStyle/>
          <a:p>
            <a:r>
              <a:rPr lang="en-GB" dirty="0">
                <a:hlinkClick r:id="rId3"/>
              </a:rPr>
              <a:t>http://www.ted.com/talks/tim_brown_on_creativity_and_play</a:t>
            </a:r>
            <a:endParaRPr lang="en-GB" dirty="0"/>
          </a:p>
        </p:txBody>
      </p:sp>
      <p:sp>
        <p:nvSpPr>
          <p:cNvPr id="2" name="Content Placeholder 1"/>
          <p:cNvSpPr>
            <a:spLocks noGrp="1"/>
          </p:cNvSpPr>
          <p:nvPr>
            <p:ph sz="half" idx="2"/>
          </p:nvPr>
        </p:nvSpPr>
        <p:spPr/>
        <p:txBody>
          <a:bodyPr/>
          <a:lstStyle/>
          <a:p>
            <a:r>
              <a:rPr lang="en-GB" sz="2400" dirty="0" err="1"/>
              <a:t>Trowch</a:t>
            </a:r>
            <a:r>
              <a:rPr lang="en-GB" sz="2400" dirty="0"/>
              <a:t> </a:t>
            </a:r>
            <a:r>
              <a:rPr lang="en-GB" sz="2400" dirty="0" err="1"/>
              <a:t>eich</a:t>
            </a:r>
            <a:r>
              <a:rPr lang="en-GB" sz="2400" dirty="0"/>
              <a:t> </a:t>
            </a:r>
            <a:r>
              <a:rPr lang="en-GB" sz="2400" dirty="0" err="1"/>
              <a:t>camerau</a:t>
            </a:r>
            <a:r>
              <a:rPr lang="en-GB" sz="2400" dirty="0"/>
              <a:t> </a:t>
            </a:r>
            <a:r>
              <a:rPr lang="en-GB" sz="2400" dirty="0" err="1"/>
              <a:t>ymlaen</a:t>
            </a:r>
            <a:r>
              <a:rPr lang="en-GB" sz="2400" dirty="0"/>
              <a:t> </a:t>
            </a:r>
            <a:r>
              <a:rPr lang="en-GB" sz="2400" dirty="0" err="1"/>
              <a:t>os</a:t>
            </a:r>
            <a:r>
              <a:rPr lang="en-GB" sz="2400" dirty="0"/>
              <a:t> </a:t>
            </a:r>
            <a:r>
              <a:rPr lang="en-GB" sz="2400" dirty="0" err="1"/>
              <a:t>gwelwch</a:t>
            </a:r>
            <a:r>
              <a:rPr lang="en-GB" sz="2400" dirty="0"/>
              <a:t> </a:t>
            </a:r>
            <a:r>
              <a:rPr lang="en-GB" sz="2400" dirty="0" err="1"/>
              <a:t>yn</a:t>
            </a:r>
            <a:r>
              <a:rPr lang="en-GB" sz="2400" dirty="0"/>
              <a:t> </a:t>
            </a:r>
            <a:r>
              <a:rPr lang="en-GB" sz="2400" dirty="0" err="1"/>
              <a:t>dda</a:t>
            </a:r>
            <a:r>
              <a:rPr lang="en-GB" sz="2400" dirty="0"/>
              <a:t>. </a:t>
            </a:r>
            <a:r>
              <a:rPr lang="en-GB" sz="2400" dirty="0" err="1"/>
              <a:t>Cyn</a:t>
            </a:r>
            <a:r>
              <a:rPr lang="en-GB" sz="2400" dirty="0"/>
              <a:t> </a:t>
            </a:r>
            <a:r>
              <a:rPr lang="en-GB" sz="2400" dirty="0" err="1"/>
              <a:t>inni</a:t>
            </a:r>
            <a:r>
              <a:rPr lang="en-GB" sz="2400" dirty="0"/>
              <a:t> </a:t>
            </a:r>
            <a:r>
              <a:rPr lang="en-GB" sz="2400" dirty="0" err="1"/>
              <a:t>wylio’r</a:t>
            </a:r>
            <a:r>
              <a:rPr lang="en-GB" sz="2400" dirty="0"/>
              <a:t> </a:t>
            </a:r>
            <a:r>
              <a:rPr lang="en-GB" sz="2400" dirty="0" err="1"/>
              <a:t>fideo</a:t>
            </a:r>
            <a:r>
              <a:rPr lang="en-GB" sz="2400" dirty="0"/>
              <a:t>…</a:t>
            </a:r>
            <a:r>
              <a:rPr lang="en-GB" sz="2400" dirty="0" err="1"/>
              <a:t>tynnwch</a:t>
            </a:r>
            <a:r>
              <a:rPr lang="en-GB" sz="2400" dirty="0"/>
              <a:t> </a:t>
            </a:r>
            <a:r>
              <a:rPr lang="en-GB" sz="2400" dirty="0" err="1"/>
              <a:t>lun</a:t>
            </a:r>
            <a:r>
              <a:rPr lang="en-GB" sz="2400" dirty="0"/>
              <a:t> </a:t>
            </a:r>
            <a:r>
              <a:rPr lang="en-GB" sz="2400" dirty="0" err="1"/>
              <a:t>cyflym</a:t>
            </a:r>
            <a:r>
              <a:rPr lang="en-GB" sz="2400" dirty="0"/>
              <a:t> </a:t>
            </a:r>
            <a:r>
              <a:rPr lang="en-GB" sz="2400" dirty="0" err="1"/>
              <a:t>o’ch</a:t>
            </a:r>
            <a:r>
              <a:rPr lang="en-GB" sz="2400" dirty="0"/>
              <a:t> partner </a:t>
            </a:r>
            <a:r>
              <a:rPr lang="en-GB" sz="2400" dirty="0" err="1"/>
              <a:t>mewn</a:t>
            </a:r>
            <a:r>
              <a:rPr lang="en-GB" sz="2400" dirty="0"/>
              <a:t> 30 </a:t>
            </a:r>
            <a:r>
              <a:rPr lang="en-GB" sz="2400" dirty="0" err="1"/>
              <a:t>eiliad</a:t>
            </a:r>
            <a:r>
              <a:rPr lang="en-GB" sz="2400" dirty="0"/>
              <a:t>! 3, 2, 1…</a:t>
            </a:r>
            <a:r>
              <a:rPr lang="en-GB" sz="2400" dirty="0" err="1"/>
              <a:t>ewch</a:t>
            </a:r>
            <a:r>
              <a:rPr lang="en-GB" sz="2400" dirty="0"/>
              <a:t>!</a:t>
            </a:r>
          </a:p>
          <a:p>
            <a:endParaRPr lang="en-GB" dirty="0">
              <a:hlinkClick r:id="" action="ppaction://noaction"/>
            </a:endParaRPr>
          </a:p>
          <a:p>
            <a:endParaRPr lang="en-GB" dirty="0">
              <a:hlinkClick r:id="" action="ppaction://noaction"/>
            </a:endParaRPr>
          </a:p>
          <a:p>
            <a:endParaRPr lang="en-GB" dirty="0">
              <a:hlinkClick r:id="" action="ppaction://noaction"/>
            </a:endParaRPr>
          </a:p>
          <a:p>
            <a:endParaRPr lang="en-GB" dirty="0"/>
          </a:p>
        </p:txBody>
      </p:sp>
      <p:sp>
        <p:nvSpPr>
          <p:cNvPr id="15" name="Text Placeholder 14">
            <a:extLst>
              <a:ext uri="{FF2B5EF4-FFF2-40B4-BE49-F238E27FC236}">
                <a16:creationId xmlns:a16="http://schemas.microsoft.com/office/drawing/2014/main" id="{532F9AD6-2F23-4D5C-4183-5F74A9A8EF72}"/>
              </a:ext>
            </a:extLst>
          </p:cNvPr>
          <p:cNvSpPr>
            <a:spLocks noGrp="1"/>
          </p:cNvSpPr>
          <p:nvPr>
            <p:ph type="body" sz="quarter" idx="3"/>
          </p:nvPr>
        </p:nvSpPr>
        <p:spPr/>
        <p:txBody>
          <a:bodyPr/>
          <a:lstStyle/>
          <a:p>
            <a:r>
              <a:rPr lang="en-GB" dirty="0">
                <a:hlinkClick r:id="rId3"/>
              </a:rPr>
              <a:t>http://www.ted.com/talks/tim_brown_on_creativity_and_play</a:t>
            </a:r>
            <a:endParaRPr lang="en-GB" dirty="0"/>
          </a:p>
        </p:txBody>
      </p:sp>
      <p:sp>
        <p:nvSpPr>
          <p:cNvPr id="16" name="Content Placeholder 15">
            <a:extLst>
              <a:ext uri="{FF2B5EF4-FFF2-40B4-BE49-F238E27FC236}">
                <a16:creationId xmlns:a16="http://schemas.microsoft.com/office/drawing/2014/main" id="{55D81838-1092-8F40-9C21-464799A82F3E}"/>
              </a:ext>
            </a:extLst>
          </p:cNvPr>
          <p:cNvSpPr>
            <a:spLocks noGrp="1"/>
          </p:cNvSpPr>
          <p:nvPr>
            <p:ph sz="quarter" idx="4"/>
          </p:nvPr>
        </p:nvSpPr>
        <p:spPr/>
        <p:txBody>
          <a:bodyPr/>
          <a:lstStyle/>
          <a:p>
            <a:r>
              <a:rPr lang="en-GB" sz="2400" dirty="0"/>
              <a:t>Please turn on your cameras.</a:t>
            </a:r>
          </a:p>
          <a:p>
            <a:r>
              <a:rPr lang="en-GB" sz="2400" dirty="0"/>
              <a:t>Before we watch the video…draw a quick picture of your partner in 30 seconds! </a:t>
            </a:r>
          </a:p>
          <a:p>
            <a:r>
              <a:rPr lang="en-GB" sz="2400" dirty="0"/>
              <a:t>3, 2, 1…go!</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59239" y="811346"/>
            <a:ext cx="2565276" cy="1474653"/>
          </a:xfrm>
          <a:prstGeom prst="rect">
            <a:avLst/>
          </a:prstGeom>
        </p:spPr>
      </p:pic>
      <p:sp>
        <p:nvSpPr>
          <p:cNvPr id="5" name="Content Placeholder 1"/>
          <p:cNvSpPr txBox="1">
            <a:spLocks/>
          </p:cNvSpPr>
          <p:nvPr/>
        </p:nvSpPr>
        <p:spPr>
          <a:xfrm>
            <a:off x="6456040" y="4077072"/>
            <a:ext cx="3746376" cy="3528392"/>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dirty="0"/>
          </a:p>
        </p:txBody>
      </p:sp>
      <p:pic>
        <p:nvPicPr>
          <p:cNvPr id="6" name="Picture 5" descr="Laptop camera not working? 9 ways to fix it now"/>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86397" y="793799"/>
            <a:ext cx="1897571" cy="1265047"/>
          </a:xfrm>
          <a:prstGeom prst="rect">
            <a:avLst/>
          </a:prstGeom>
        </p:spPr>
      </p:pic>
    </p:spTree>
    <p:extLst>
      <p:ext uri="{BB962C8B-B14F-4D97-AF65-F5344CB8AC3E}">
        <p14:creationId xmlns:p14="http://schemas.microsoft.com/office/powerpoint/2010/main" val="1068153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im Brown: Tales of creativity and play">
            <a:hlinkClick r:id="" action="ppaction://media"/>
            <a:extLst>
              <a:ext uri="{FF2B5EF4-FFF2-40B4-BE49-F238E27FC236}">
                <a16:creationId xmlns:a16="http://schemas.microsoft.com/office/drawing/2014/main" id="{B51A67DB-906A-2082-E1E2-A67E8150E7F2}"/>
              </a:ext>
            </a:extLst>
          </p:cNvPr>
          <p:cNvPicPr>
            <a:picLocks noRot="1" noChangeAspect="1"/>
          </p:cNvPicPr>
          <p:nvPr>
            <a:videoFile r:link="rId1"/>
          </p:nvPr>
        </p:nvPicPr>
        <p:blipFill>
          <a:blip r:embed="rId3"/>
          <a:stretch>
            <a:fillRect/>
          </a:stretch>
        </p:blipFill>
        <p:spPr>
          <a:xfrm>
            <a:off x="2392392" y="651294"/>
            <a:ext cx="7407216" cy="5555412"/>
          </a:xfrm>
          <a:prstGeom prst="rect">
            <a:avLst/>
          </a:prstGeom>
        </p:spPr>
      </p:pic>
    </p:spTree>
    <p:extLst>
      <p:ext uri="{BB962C8B-B14F-4D97-AF65-F5344CB8AC3E}">
        <p14:creationId xmlns:p14="http://schemas.microsoft.com/office/powerpoint/2010/main" val="3877294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Moyles, J. (2010) </a:t>
            </a:r>
            <a:r>
              <a:rPr lang="en-GB" i="1" dirty="0"/>
              <a:t>The excellence of play, </a:t>
            </a:r>
            <a:r>
              <a:rPr lang="en-GB" dirty="0"/>
              <a:t>Maidenhead; McGraw Hill Education</a:t>
            </a:r>
          </a:p>
          <a:p>
            <a:r>
              <a:rPr lang="en-GB" dirty="0">
                <a:solidFill>
                  <a:schemeClr val="accent3"/>
                </a:solidFill>
                <a:hlinkClick r:id="rId3"/>
              </a:rPr>
              <a:t>http://wales.gov.uk/dcells/publications/policy_strategy_and_planning/early-wales/whatisfoundation/foundationphase/2274085/frameworkforchildrene.pdf?lang=en</a:t>
            </a:r>
            <a:endParaRPr lang="en-GB" dirty="0">
              <a:solidFill>
                <a:schemeClr val="accent3"/>
              </a:solidFill>
            </a:endParaRPr>
          </a:p>
          <a:p>
            <a:r>
              <a:rPr lang="en-GB" dirty="0">
                <a:solidFill>
                  <a:schemeClr val="accent3"/>
                </a:solidFill>
                <a:hlinkClick r:id="rId4"/>
              </a:rPr>
              <a:t>http://wales.gov.uk/topics/educationandskills/earlyyearshome/foundation_phase/foundationphasepractitioners/creativedevelopment/?lang=en</a:t>
            </a:r>
            <a:endParaRPr lang="en-GB" dirty="0">
              <a:solidFill>
                <a:schemeClr val="accent3"/>
              </a:solidFill>
            </a:endParaRPr>
          </a:p>
          <a:p>
            <a:endParaRPr lang="en-GB" dirty="0">
              <a:solidFill>
                <a:schemeClr val="accent3"/>
              </a:solidFill>
            </a:endParaRPr>
          </a:p>
          <a:p>
            <a:endParaRPr lang="en-GB" dirty="0"/>
          </a:p>
        </p:txBody>
      </p:sp>
      <p:sp>
        <p:nvSpPr>
          <p:cNvPr id="3" name="Title 2"/>
          <p:cNvSpPr>
            <a:spLocks noGrp="1"/>
          </p:cNvSpPr>
          <p:nvPr>
            <p:ph type="title"/>
          </p:nvPr>
        </p:nvSpPr>
        <p:spPr/>
        <p:txBody>
          <a:bodyPr/>
          <a:lstStyle/>
          <a:p>
            <a:r>
              <a:rPr lang="en-GB" b="1" dirty="0" err="1"/>
              <a:t>Cyfeirnodau</a:t>
            </a:r>
            <a:r>
              <a:rPr lang="en-GB" b="1" dirty="0"/>
              <a:t> / References</a:t>
            </a:r>
          </a:p>
        </p:txBody>
      </p:sp>
    </p:spTree>
    <p:extLst>
      <p:ext uri="{BB962C8B-B14F-4D97-AF65-F5344CB8AC3E}">
        <p14:creationId xmlns:p14="http://schemas.microsoft.com/office/powerpoint/2010/main" val="798779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9932" y="1654840"/>
            <a:ext cx="9782355" cy="1822514"/>
          </a:xfrm>
        </p:spPr>
        <p:txBody>
          <a:bodyPr>
            <a:normAutofit fontScale="90000"/>
          </a:bodyPr>
          <a:lstStyle/>
          <a:p>
            <a:r>
              <a:rPr lang="en-GB" sz="3500" dirty="0" err="1"/>
              <a:t>Meddwl</a:t>
            </a:r>
            <a:r>
              <a:rPr lang="en-GB" sz="3500" dirty="0"/>
              <a:t> </a:t>
            </a:r>
            <a:r>
              <a:rPr lang="en-GB" sz="3500" dirty="0" err="1"/>
              <a:t>fel</a:t>
            </a:r>
            <a:r>
              <a:rPr lang="en-GB" sz="3500" dirty="0"/>
              <a:t> </a:t>
            </a:r>
            <a:r>
              <a:rPr lang="en-GB" sz="3500" dirty="0" err="1"/>
              <a:t>Gwyddonydd</a:t>
            </a:r>
            <a:r>
              <a:rPr lang="en-GB" sz="3500" dirty="0"/>
              <a:t>: </a:t>
            </a:r>
            <a:r>
              <a:rPr lang="en-GB" sz="3500" dirty="0" err="1"/>
              <a:t>Cefnogi</a:t>
            </a:r>
            <a:r>
              <a:rPr lang="en-GB" sz="3500" dirty="0"/>
              <a:t> </a:t>
            </a:r>
            <a:r>
              <a:rPr lang="en-GB" sz="3500" dirty="0" err="1"/>
              <a:t>Chwarae</a:t>
            </a:r>
            <a:r>
              <a:rPr lang="en-GB" sz="3500" dirty="0"/>
              <a:t> </a:t>
            </a:r>
            <a:r>
              <a:rPr lang="en-GB" sz="3500" dirty="0" err="1"/>
              <a:t>Gwyddonol</a:t>
            </a:r>
            <a:br>
              <a:rPr lang="en-GB" sz="3500" dirty="0"/>
            </a:br>
            <a:r>
              <a:rPr lang="en-GB" sz="3500" dirty="0"/>
              <a:t>Thinking like a Scientist: Supporting Scientific Play</a:t>
            </a:r>
            <a:br>
              <a:rPr lang="en-GB" sz="3500" dirty="0"/>
            </a:br>
            <a:endParaRPr lang="en-GB" sz="3500" dirty="0"/>
          </a:p>
        </p:txBody>
      </p:sp>
      <p:sp>
        <p:nvSpPr>
          <p:cNvPr id="3" name="Subtitle 2"/>
          <p:cNvSpPr>
            <a:spLocks noGrp="1"/>
          </p:cNvSpPr>
          <p:nvPr>
            <p:ph type="body" idx="1"/>
          </p:nvPr>
        </p:nvSpPr>
        <p:spPr/>
        <p:txBody>
          <a:bodyPr>
            <a:normAutofit/>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449" y="3978570"/>
            <a:ext cx="2619375" cy="1743075"/>
          </a:xfrm>
          <a:prstGeom prst="rect">
            <a:avLst/>
          </a:prstGeom>
        </p:spPr>
      </p:pic>
    </p:spTree>
    <p:extLst>
      <p:ext uri="{BB962C8B-B14F-4D97-AF65-F5344CB8AC3E}">
        <p14:creationId xmlns:p14="http://schemas.microsoft.com/office/powerpoint/2010/main" val="2448192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Nod ac </a:t>
            </a:r>
            <a:r>
              <a:rPr lang="en-GB" dirty="0" err="1"/>
              <a:t>Amcanion</a:t>
            </a:r>
            <a:r>
              <a:rPr lang="en-GB" dirty="0"/>
              <a:t> y Sesiwn</a:t>
            </a:r>
            <a:br>
              <a:rPr lang="en-GB" dirty="0"/>
            </a:br>
            <a:r>
              <a:rPr lang="en-GB" dirty="0"/>
              <a:t>Session Aim and Objectives</a:t>
            </a:r>
          </a:p>
        </p:txBody>
      </p:sp>
      <p:sp>
        <p:nvSpPr>
          <p:cNvPr id="3" name="Content Placeholder 2"/>
          <p:cNvSpPr>
            <a:spLocks noGrp="1"/>
          </p:cNvSpPr>
          <p:nvPr>
            <p:ph sz="half" idx="1"/>
          </p:nvPr>
        </p:nvSpPr>
        <p:spPr/>
        <p:txBody>
          <a:bodyPr>
            <a:normAutofit fontScale="40000" lnSpcReduction="20000"/>
          </a:bodyPr>
          <a:lstStyle/>
          <a:p>
            <a:pPr marL="0" indent="0">
              <a:buNone/>
            </a:pPr>
            <a:r>
              <a:rPr lang="en-GB" sz="4000" b="1" dirty="0"/>
              <a:t>Nod:</a:t>
            </a:r>
          </a:p>
          <a:p>
            <a:pPr marL="0" indent="0">
              <a:buNone/>
            </a:pPr>
            <a:endParaRPr lang="en-GB" sz="4000" b="1" dirty="0"/>
          </a:p>
          <a:p>
            <a:r>
              <a:rPr lang="en-GB" dirty="0" err="1"/>
              <a:t>Ymchwilio</a:t>
            </a:r>
            <a:r>
              <a:rPr lang="en-GB" dirty="0"/>
              <a:t> </a:t>
            </a:r>
            <a:r>
              <a:rPr lang="en-GB" dirty="0" err="1"/>
              <a:t>i'r</a:t>
            </a:r>
            <a:r>
              <a:rPr lang="en-GB" dirty="0"/>
              <a:t> </a:t>
            </a:r>
            <a:r>
              <a:rPr lang="en-GB" dirty="0" err="1"/>
              <a:t>berthynas</a:t>
            </a:r>
            <a:r>
              <a:rPr lang="en-GB" dirty="0"/>
              <a:t> </a:t>
            </a:r>
            <a:r>
              <a:rPr lang="en-GB" dirty="0" err="1"/>
              <a:t>rhwng</a:t>
            </a:r>
            <a:r>
              <a:rPr lang="en-GB" dirty="0"/>
              <a:t> </a:t>
            </a:r>
            <a:r>
              <a:rPr lang="en-GB" dirty="0" err="1"/>
              <a:t>ymholi</a:t>
            </a:r>
            <a:r>
              <a:rPr lang="en-GB" dirty="0"/>
              <a:t> </a:t>
            </a:r>
            <a:r>
              <a:rPr lang="en-GB" dirty="0" err="1"/>
              <a:t>gwyddonol</a:t>
            </a:r>
            <a:r>
              <a:rPr lang="en-GB" dirty="0"/>
              <a:t> a </a:t>
            </a:r>
            <a:r>
              <a:rPr lang="en-GB" dirty="0" err="1"/>
              <a:t>chwarae</a:t>
            </a:r>
            <a:endParaRPr lang="en-GB" dirty="0"/>
          </a:p>
          <a:p>
            <a:pPr marL="0" indent="0">
              <a:buNone/>
            </a:pPr>
            <a:endParaRPr lang="en-GB" dirty="0"/>
          </a:p>
          <a:p>
            <a:pPr marL="0" indent="0">
              <a:buNone/>
            </a:pPr>
            <a:endParaRPr lang="en-GB" dirty="0"/>
          </a:p>
          <a:p>
            <a:pPr marL="0" indent="0">
              <a:buNone/>
            </a:pPr>
            <a:r>
              <a:rPr lang="en-GB" sz="4000" b="1" dirty="0" err="1"/>
              <a:t>Amcanion</a:t>
            </a:r>
            <a:r>
              <a:rPr lang="en-GB" sz="4000" b="1" dirty="0"/>
              <a:t>:</a:t>
            </a:r>
          </a:p>
          <a:p>
            <a:pPr marL="0" indent="0">
              <a:buNone/>
            </a:pPr>
            <a:endParaRPr lang="en-GB" dirty="0"/>
          </a:p>
          <a:p>
            <a:r>
              <a:rPr lang="en-GB" dirty="0" err="1"/>
              <a:t>Archwilio'n</a:t>
            </a:r>
            <a:r>
              <a:rPr lang="en-GB" dirty="0"/>
              <a:t> </a:t>
            </a:r>
            <a:r>
              <a:rPr lang="en-GB" dirty="0" err="1"/>
              <a:t>feirniadol</a:t>
            </a:r>
            <a:r>
              <a:rPr lang="en-GB" dirty="0"/>
              <a:t> </a:t>
            </a:r>
            <a:r>
              <a:rPr lang="en-GB" dirty="0" err="1"/>
              <a:t>rôl</a:t>
            </a:r>
            <a:r>
              <a:rPr lang="en-GB" dirty="0"/>
              <a:t> </a:t>
            </a:r>
            <a:r>
              <a:rPr lang="en-GB" dirty="0" err="1"/>
              <a:t>ymchwilio</a:t>
            </a:r>
            <a:r>
              <a:rPr lang="en-GB" dirty="0"/>
              <a:t> ac </a:t>
            </a:r>
            <a:r>
              <a:rPr lang="en-GB" dirty="0" err="1"/>
              <a:t>arsylwi</a:t>
            </a:r>
            <a:r>
              <a:rPr lang="en-GB" dirty="0"/>
              <a:t> </a:t>
            </a:r>
            <a:r>
              <a:rPr lang="en-GB" dirty="0" err="1"/>
              <a:t>mewn</a:t>
            </a:r>
            <a:r>
              <a:rPr lang="en-GB" dirty="0"/>
              <a:t> </a:t>
            </a:r>
            <a:r>
              <a:rPr lang="en-GB" dirty="0" err="1"/>
              <a:t>ymholi</a:t>
            </a:r>
            <a:r>
              <a:rPr lang="en-GB" dirty="0"/>
              <a:t> </a:t>
            </a:r>
            <a:r>
              <a:rPr lang="en-GB" dirty="0" err="1"/>
              <a:t>gwyddonol</a:t>
            </a:r>
            <a:r>
              <a:rPr lang="en-GB" dirty="0"/>
              <a:t> </a:t>
            </a:r>
          </a:p>
          <a:p>
            <a:endParaRPr lang="en-GB" dirty="0"/>
          </a:p>
          <a:p>
            <a:r>
              <a:rPr lang="en-GB" dirty="0" err="1"/>
              <a:t>Archwilio'r</a:t>
            </a:r>
            <a:r>
              <a:rPr lang="en-GB" dirty="0"/>
              <a:t> </a:t>
            </a:r>
            <a:r>
              <a:rPr lang="en-GB" dirty="0" err="1"/>
              <a:t>cysylltiad</a:t>
            </a:r>
            <a:r>
              <a:rPr lang="en-GB" dirty="0"/>
              <a:t> </a:t>
            </a:r>
            <a:r>
              <a:rPr lang="en-GB" dirty="0" err="1"/>
              <a:t>rhwng</a:t>
            </a:r>
            <a:r>
              <a:rPr lang="en-GB" dirty="0"/>
              <a:t> y </a:t>
            </a:r>
            <a:r>
              <a:rPr lang="en-GB" dirty="0" err="1"/>
              <a:t>Cyfnod</a:t>
            </a:r>
            <a:r>
              <a:rPr lang="en-GB" dirty="0"/>
              <a:t> Sylfaen, </a:t>
            </a:r>
            <a:r>
              <a:rPr lang="en-GB" dirty="0" err="1"/>
              <a:t>chwarae</a:t>
            </a:r>
            <a:r>
              <a:rPr lang="en-GB" dirty="0"/>
              <a:t> a </a:t>
            </a:r>
            <a:r>
              <a:rPr lang="en-GB" dirty="0" err="1"/>
              <a:t>gwyddoniaeth</a:t>
            </a:r>
            <a:endParaRPr lang="en-GB" dirty="0"/>
          </a:p>
          <a:p>
            <a:endParaRPr lang="en-GB" dirty="0"/>
          </a:p>
          <a:p>
            <a:r>
              <a:rPr lang="en-GB" dirty="0" err="1"/>
              <a:t>Gwerthuso'r</a:t>
            </a:r>
            <a:r>
              <a:rPr lang="en-GB" dirty="0"/>
              <a:t> </a:t>
            </a:r>
            <a:r>
              <a:rPr lang="en-GB" dirty="0" err="1"/>
              <a:t>defnydd</a:t>
            </a:r>
            <a:r>
              <a:rPr lang="en-GB" dirty="0"/>
              <a:t> o </a:t>
            </a:r>
            <a:r>
              <a:rPr lang="en-GB" dirty="0" err="1"/>
              <a:t>chwarae</a:t>
            </a:r>
            <a:r>
              <a:rPr lang="en-GB" dirty="0"/>
              <a:t> </a:t>
            </a:r>
            <a:r>
              <a:rPr lang="en-GB" dirty="0" err="1"/>
              <a:t>fel</a:t>
            </a:r>
            <a:r>
              <a:rPr lang="en-GB" dirty="0"/>
              <a:t> </a:t>
            </a:r>
            <a:r>
              <a:rPr lang="en-GB" dirty="0" err="1"/>
              <a:t>ffordd</a:t>
            </a:r>
            <a:r>
              <a:rPr lang="en-GB" dirty="0"/>
              <a:t> o </a:t>
            </a:r>
            <a:r>
              <a:rPr lang="en-GB" dirty="0" err="1"/>
              <a:t>hyrwyddo</a:t>
            </a:r>
            <a:r>
              <a:rPr lang="en-GB" dirty="0"/>
              <a:t> </a:t>
            </a:r>
            <a:r>
              <a:rPr lang="en-GB" dirty="0" err="1"/>
              <a:t>dysgu</a:t>
            </a:r>
            <a:r>
              <a:rPr lang="en-GB" dirty="0"/>
              <a:t> </a:t>
            </a:r>
            <a:r>
              <a:rPr lang="en-GB" dirty="0" err="1"/>
              <a:t>gwyddonol</a:t>
            </a:r>
            <a:r>
              <a:rPr lang="en-GB" dirty="0"/>
              <a:t> </a:t>
            </a:r>
          </a:p>
          <a:p>
            <a:pPr marL="0" indent="0">
              <a:buNone/>
            </a:pPr>
            <a:endParaRPr lang="en-GB" dirty="0"/>
          </a:p>
        </p:txBody>
      </p:sp>
      <p:sp>
        <p:nvSpPr>
          <p:cNvPr id="5" name="Content Placeholder 4">
            <a:extLst>
              <a:ext uri="{FF2B5EF4-FFF2-40B4-BE49-F238E27FC236}">
                <a16:creationId xmlns:a16="http://schemas.microsoft.com/office/drawing/2014/main" id="{02EEFFF3-C023-13D2-E2D7-3D8BD5C9E0AF}"/>
              </a:ext>
            </a:extLst>
          </p:cNvPr>
          <p:cNvSpPr>
            <a:spLocks noGrp="1"/>
          </p:cNvSpPr>
          <p:nvPr>
            <p:ph sz="half" idx="2"/>
          </p:nvPr>
        </p:nvSpPr>
        <p:spPr/>
        <p:txBody>
          <a:bodyPr>
            <a:normAutofit fontScale="40000" lnSpcReduction="20000"/>
          </a:bodyPr>
          <a:lstStyle/>
          <a:p>
            <a:pPr marL="0" indent="0">
              <a:buNone/>
            </a:pPr>
            <a:r>
              <a:rPr lang="en-GB" sz="2900" b="1" dirty="0"/>
              <a:t>Aim:</a:t>
            </a:r>
          </a:p>
          <a:p>
            <a:pPr marL="0" indent="0">
              <a:buNone/>
            </a:pPr>
            <a:endParaRPr lang="en-GB" sz="2900" b="1" dirty="0"/>
          </a:p>
          <a:p>
            <a:r>
              <a:rPr lang="en-GB" dirty="0"/>
              <a:t>To investigate the relationship between scientific enquiry and play</a:t>
            </a:r>
          </a:p>
          <a:p>
            <a:pPr marL="0" indent="0">
              <a:buNone/>
            </a:pPr>
            <a:endParaRPr lang="en-GB" dirty="0"/>
          </a:p>
          <a:p>
            <a:pPr marL="0" indent="0">
              <a:buNone/>
            </a:pPr>
            <a:endParaRPr lang="en-GB" dirty="0"/>
          </a:p>
          <a:p>
            <a:pPr marL="0" indent="0">
              <a:buNone/>
            </a:pPr>
            <a:r>
              <a:rPr lang="en-GB" sz="2900" b="1" dirty="0"/>
              <a:t>Objectives:</a:t>
            </a:r>
          </a:p>
          <a:p>
            <a:pPr marL="0" indent="0">
              <a:buNone/>
            </a:pPr>
            <a:endParaRPr lang="en-GB" dirty="0"/>
          </a:p>
          <a:p>
            <a:pPr lvl="0"/>
            <a:r>
              <a:rPr lang="en-GB" dirty="0"/>
              <a:t>To critically explore the role of investigation and observation in scientific enquiry </a:t>
            </a:r>
          </a:p>
          <a:p>
            <a:pPr marL="0" indent="0">
              <a:buNone/>
            </a:pPr>
            <a:endParaRPr lang="en-GB" dirty="0"/>
          </a:p>
          <a:p>
            <a:pPr lvl="0"/>
            <a:r>
              <a:rPr lang="en-GB" dirty="0"/>
              <a:t>To examine the connection between the Foundation Phase, play and science</a:t>
            </a:r>
          </a:p>
          <a:p>
            <a:pPr marL="0" indent="0">
              <a:buNone/>
            </a:pPr>
            <a:endParaRPr lang="en-GB" dirty="0"/>
          </a:p>
          <a:p>
            <a:pPr lvl="0"/>
            <a:r>
              <a:rPr lang="en-GB" dirty="0"/>
              <a:t>Evaluate the use of play as a way to promote scientific learning </a:t>
            </a:r>
          </a:p>
          <a:p>
            <a:endParaRPr lang="en-GB" dirty="0"/>
          </a:p>
        </p:txBody>
      </p:sp>
      <p:sp>
        <p:nvSpPr>
          <p:cNvPr id="4" name="Content Placeholder 2"/>
          <p:cNvSpPr txBox="1">
            <a:spLocks/>
          </p:cNvSpPr>
          <p:nvPr/>
        </p:nvSpPr>
        <p:spPr>
          <a:xfrm>
            <a:off x="2279576" y="2132856"/>
            <a:ext cx="3672408" cy="4320481"/>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a:p>
            <a:pPr marL="0" indent="0">
              <a:buNone/>
            </a:pPr>
            <a:endParaRPr lang="en-GB" dirty="0"/>
          </a:p>
        </p:txBody>
      </p:sp>
    </p:spTree>
    <p:extLst>
      <p:ext uri="{BB962C8B-B14F-4D97-AF65-F5344CB8AC3E}">
        <p14:creationId xmlns:p14="http://schemas.microsoft.com/office/powerpoint/2010/main" val="266225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Ystyriwch</a:t>
            </a:r>
            <a:r>
              <a:rPr lang="en-GB" dirty="0"/>
              <a:t> / Consider</a:t>
            </a:r>
          </a:p>
        </p:txBody>
      </p:sp>
      <p:sp>
        <p:nvSpPr>
          <p:cNvPr id="2" name="Content Placeholder 1"/>
          <p:cNvSpPr>
            <a:spLocks noGrp="1"/>
          </p:cNvSpPr>
          <p:nvPr>
            <p:ph sz="half" idx="1"/>
          </p:nvPr>
        </p:nvSpPr>
        <p:spPr/>
        <p:txBody>
          <a:bodyPr/>
          <a:lstStyle/>
          <a:p>
            <a:r>
              <a:rPr lang="en-GB" dirty="0"/>
              <a:t>Beth </a:t>
            </a:r>
            <a:r>
              <a:rPr lang="en-GB" dirty="0" err="1"/>
              <a:t>i</a:t>
            </a:r>
            <a:r>
              <a:rPr lang="en-GB" dirty="0"/>
              <a:t> </a:t>
            </a:r>
            <a:r>
              <a:rPr lang="en-GB" dirty="0" err="1"/>
              <a:t>chi’n</a:t>
            </a:r>
            <a:r>
              <a:rPr lang="en-GB" dirty="0"/>
              <a:t> </a:t>
            </a:r>
            <a:r>
              <a:rPr lang="en-GB" dirty="0" err="1"/>
              <a:t>gwybod</a:t>
            </a:r>
            <a:r>
              <a:rPr lang="en-GB" dirty="0"/>
              <a:t> am </a:t>
            </a:r>
            <a:r>
              <a:rPr lang="en-GB" dirty="0" err="1"/>
              <a:t>chwarae</a:t>
            </a:r>
            <a:r>
              <a:rPr lang="en-GB" dirty="0"/>
              <a:t> </a:t>
            </a:r>
            <a:r>
              <a:rPr lang="en-GB" dirty="0" err="1"/>
              <a:t>gwyddonol</a:t>
            </a:r>
            <a:r>
              <a:rPr lang="en-GB" dirty="0"/>
              <a:t> </a:t>
            </a:r>
            <a:r>
              <a:rPr lang="en-GB" dirty="0" err="1"/>
              <a:t>mewn</a:t>
            </a:r>
            <a:r>
              <a:rPr lang="en-GB" dirty="0"/>
              <a:t> </a:t>
            </a:r>
            <a:r>
              <a:rPr lang="en-GB" dirty="0" err="1"/>
              <a:t>ymarfer</a:t>
            </a:r>
            <a:r>
              <a:rPr lang="en-GB" dirty="0"/>
              <a:t>?</a:t>
            </a:r>
          </a:p>
          <a:p>
            <a:endParaRPr lang="en-GB" dirty="0"/>
          </a:p>
        </p:txBody>
      </p:sp>
      <p:sp>
        <p:nvSpPr>
          <p:cNvPr id="6" name="Content Placeholder 5">
            <a:extLst>
              <a:ext uri="{FF2B5EF4-FFF2-40B4-BE49-F238E27FC236}">
                <a16:creationId xmlns:a16="http://schemas.microsoft.com/office/drawing/2014/main" id="{5EA08604-13B6-BCA3-8598-960DD8408C0A}"/>
              </a:ext>
            </a:extLst>
          </p:cNvPr>
          <p:cNvSpPr>
            <a:spLocks noGrp="1"/>
          </p:cNvSpPr>
          <p:nvPr>
            <p:ph sz="half" idx="2"/>
          </p:nvPr>
        </p:nvSpPr>
        <p:spPr/>
        <p:txBody>
          <a:bodyPr/>
          <a:lstStyle/>
          <a:p>
            <a:r>
              <a:rPr lang="en-GB" dirty="0"/>
              <a:t>What do you know about scientific play in practice?</a:t>
            </a:r>
          </a:p>
          <a:p>
            <a:endParaRPr lang="en-GB" dirty="0"/>
          </a:p>
        </p:txBody>
      </p:sp>
      <p:sp>
        <p:nvSpPr>
          <p:cNvPr id="4" name="Content Placeholder 1"/>
          <p:cNvSpPr txBox="1">
            <a:spLocks/>
          </p:cNvSpPr>
          <p:nvPr/>
        </p:nvSpPr>
        <p:spPr>
          <a:xfrm>
            <a:off x="2279576" y="2636912"/>
            <a:ext cx="3132336"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p:txBody>
      </p:sp>
      <p:pic>
        <p:nvPicPr>
          <p:cNvPr id="5" name="Picture 4" descr="Free Images : child, toy, toddler, kindergarten, learning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67808" y="3692002"/>
            <a:ext cx="3131840" cy="2087893"/>
          </a:xfrm>
          <a:prstGeom prst="rect">
            <a:avLst/>
          </a:prstGeom>
        </p:spPr>
      </p:pic>
    </p:spTree>
    <p:extLst>
      <p:ext uri="{BB962C8B-B14F-4D97-AF65-F5344CB8AC3E}">
        <p14:creationId xmlns:p14="http://schemas.microsoft.com/office/powerpoint/2010/main" val="1009009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dirty="0" err="1"/>
              <a:t>Chwarae</a:t>
            </a:r>
            <a:r>
              <a:rPr lang="en-GB" sz="3200" dirty="0"/>
              <a:t>, </a:t>
            </a:r>
            <a:r>
              <a:rPr lang="en-GB" sz="3200" dirty="0" err="1"/>
              <a:t>Gwyddoniaeth</a:t>
            </a:r>
            <a:r>
              <a:rPr lang="en-GB" sz="3200" dirty="0"/>
              <a:t> a’r </a:t>
            </a:r>
            <a:r>
              <a:rPr lang="en-GB" sz="3200" dirty="0" err="1"/>
              <a:t>Cyfnod</a:t>
            </a:r>
            <a:r>
              <a:rPr lang="en-GB" sz="3200" dirty="0"/>
              <a:t> Sylfaen</a:t>
            </a:r>
            <a:br>
              <a:rPr lang="en-GB" sz="3200" dirty="0"/>
            </a:br>
            <a:r>
              <a:rPr lang="en-GB" sz="3200" dirty="0"/>
              <a:t>Play, Science and the Foundation Phase</a:t>
            </a:r>
          </a:p>
        </p:txBody>
      </p:sp>
      <p:sp>
        <p:nvSpPr>
          <p:cNvPr id="2" name="Content Placeholder 1"/>
          <p:cNvSpPr>
            <a:spLocks noGrp="1"/>
          </p:cNvSpPr>
          <p:nvPr>
            <p:ph sz="half" idx="1"/>
          </p:nvPr>
        </p:nvSpPr>
        <p:spPr/>
        <p:txBody>
          <a:bodyPr>
            <a:normAutofit fontScale="70000" lnSpcReduction="20000"/>
          </a:bodyPr>
          <a:lstStyle/>
          <a:p>
            <a:r>
              <a:rPr lang="en-GB" dirty="0"/>
              <a:t>Dim </a:t>
            </a:r>
            <a:r>
              <a:rPr lang="en-GB" dirty="0" err="1"/>
              <a:t>adran</a:t>
            </a:r>
            <a:r>
              <a:rPr lang="en-GB" dirty="0"/>
              <a:t> </a:t>
            </a:r>
            <a:r>
              <a:rPr lang="en-GB" dirty="0" err="1"/>
              <a:t>ar</a:t>
            </a:r>
            <a:r>
              <a:rPr lang="en-GB" dirty="0"/>
              <a:t> </a:t>
            </a:r>
            <a:r>
              <a:rPr lang="en-GB" dirty="0" err="1"/>
              <a:t>wahân</a:t>
            </a:r>
            <a:r>
              <a:rPr lang="en-GB" dirty="0"/>
              <a:t> </a:t>
            </a:r>
            <a:r>
              <a:rPr lang="en-GB" dirty="0" err="1"/>
              <a:t>o'r</a:t>
            </a:r>
            <a:r>
              <a:rPr lang="en-GB" dirty="0"/>
              <a:t> </a:t>
            </a:r>
            <a:r>
              <a:rPr lang="en-GB" dirty="0" err="1"/>
              <a:t>enw</a:t>
            </a:r>
            <a:r>
              <a:rPr lang="en-GB" dirty="0"/>
              <a:t> </a:t>
            </a:r>
            <a:r>
              <a:rPr lang="en-GB" dirty="0" err="1"/>
              <a:t>datblygiad</a:t>
            </a:r>
            <a:r>
              <a:rPr lang="en-GB" dirty="0"/>
              <a:t> </a:t>
            </a:r>
            <a:r>
              <a:rPr lang="en-GB" dirty="0" err="1"/>
              <a:t>gwyddonol</a:t>
            </a:r>
            <a:r>
              <a:rPr lang="en-GB" dirty="0"/>
              <a:t> </a:t>
            </a:r>
            <a:r>
              <a:rPr lang="en-GB" dirty="0" err="1"/>
              <a:t>ym</a:t>
            </a:r>
            <a:r>
              <a:rPr lang="en-GB" dirty="0"/>
              <a:t> </a:t>
            </a:r>
            <a:r>
              <a:rPr lang="en-GB" dirty="0" err="1"/>
              <a:t>meysydd</a:t>
            </a:r>
            <a:r>
              <a:rPr lang="en-GB" dirty="0"/>
              <a:t> </a:t>
            </a:r>
            <a:r>
              <a:rPr lang="en-GB" dirty="0" err="1"/>
              <a:t>dysgu'r</a:t>
            </a:r>
            <a:r>
              <a:rPr lang="en-GB" dirty="0"/>
              <a:t> </a:t>
            </a:r>
            <a:r>
              <a:rPr lang="en-GB" dirty="0" err="1"/>
              <a:t>Cyfnod</a:t>
            </a:r>
            <a:r>
              <a:rPr lang="en-GB" dirty="0"/>
              <a:t> Sylfaen </a:t>
            </a:r>
          </a:p>
          <a:p>
            <a:endParaRPr lang="en-GB" dirty="0"/>
          </a:p>
          <a:p>
            <a:r>
              <a:rPr lang="en-GB" dirty="0" err="1"/>
              <a:t>Gwybodaeth</a:t>
            </a:r>
            <a:r>
              <a:rPr lang="en-GB" dirty="0"/>
              <a:t> a </a:t>
            </a:r>
            <a:r>
              <a:rPr lang="en-GB" dirty="0" err="1"/>
              <a:t>Dealltwriaeth</a:t>
            </a:r>
            <a:r>
              <a:rPr lang="en-GB" dirty="0"/>
              <a:t> </a:t>
            </a:r>
            <a:r>
              <a:rPr lang="en-GB" dirty="0" err="1"/>
              <a:t>o'r</a:t>
            </a:r>
            <a:r>
              <a:rPr lang="en-GB" dirty="0"/>
              <a:t> </a:t>
            </a:r>
            <a:r>
              <a:rPr lang="en-GB" dirty="0" err="1"/>
              <a:t>Byd</a:t>
            </a:r>
            <a:r>
              <a:rPr lang="en-GB" dirty="0"/>
              <a:t> – </a:t>
            </a:r>
            <a:r>
              <a:rPr lang="en-GB" dirty="0" err="1"/>
              <a:t>maes</a:t>
            </a:r>
            <a:r>
              <a:rPr lang="en-GB" dirty="0"/>
              <a:t> </a:t>
            </a:r>
            <a:r>
              <a:rPr lang="en-GB" dirty="0" err="1"/>
              <a:t>allweddol</a:t>
            </a:r>
            <a:r>
              <a:rPr lang="en-GB" dirty="0"/>
              <a:t> </a:t>
            </a:r>
            <a:r>
              <a:rPr lang="en-GB" dirty="0" err="1"/>
              <a:t>sy'n</a:t>
            </a:r>
            <a:r>
              <a:rPr lang="en-GB" dirty="0"/>
              <a:t> </a:t>
            </a:r>
            <a:r>
              <a:rPr lang="en-GB" dirty="0" err="1"/>
              <a:t>ymwneud</a:t>
            </a:r>
            <a:r>
              <a:rPr lang="en-GB" dirty="0"/>
              <a:t> </a:t>
            </a:r>
            <a:r>
              <a:rPr lang="en-GB" dirty="0" err="1"/>
              <a:t>fwyaf</a:t>
            </a:r>
            <a:r>
              <a:rPr lang="en-GB" dirty="0"/>
              <a:t> ag </a:t>
            </a:r>
            <a:r>
              <a:rPr lang="en-GB" dirty="0" err="1"/>
              <a:t>ymholi</a:t>
            </a:r>
            <a:r>
              <a:rPr lang="en-GB" dirty="0"/>
              <a:t> </a:t>
            </a:r>
            <a:r>
              <a:rPr lang="en-GB" dirty="0" err="1"/>
              <a:t>gwyddonol</a:t>
            </a:r>
            <a:endParaRPr lang="en-GB" dirty="0"/>
          </a:p>
          <a:p>
            <a:endParaRPr lang="en-GB" dirty="0"/>
          </a:p>
          <a:p>
            <a:r>
              <a:rPr lang="en-GB" dirty="0" err="1"/>
              <a:t>Pwyslais</a:t>
            </a:r>
            <a:r>
              <a:rPr lang="en-GB" dirty="0"/>
              <a:t> </a:t>
            </a:r>
            <a:r>
              <a:rPr lang="en-GB" dirty="0" err="1"/>
              <a:t>ar</a:t>
            </a:r>
            <a:r>
              <a:rPr lang="en-GB" dirty="0"/>
              <a:t> </a:t>
            </a:r>
            <a:r>
              <a:rPr lang="en-GB" dirty="0" err="1"/>
              <a:t>ddysgu</a:t>
            </a:r>
            <a:r>
              <a:rPr lang="en-GB" dirty="0"/>
              <a:t> a </a:t>
            </a:r>
            <a:r>
              <a:rPr lang="en-GB" dirty="0" err="1"/>
              <a:t>chwarae</a:t>
            </a:r>
            <a:r>
              <a:rPr lang="en-GB" dirty="0"/>
              <a:t> </a:t>
            </a:r>
            <a:r>
              <a:rPr lang="en-GB" dirty="0" err="1"/>
              <a:t>drwy</a:t>
            </a:r>
            <a:r>
              <a:rPr lang="en-GB" dirty="0"/>
              <a:t> </a:t>
            </a:r>
            <a:r>
              <a:rPr lang="en-GB" dirty="0" err="1"/>
              <a:t>brofiad</a:t>
            </a:r>
            <a:endParaRPr lang="en-GB" dirty="0"/>
          </a:p>
          <a:p>
            <a:endParaRPr lang="en-GB" dirty="0"/>
          </a:p>
          <a:p>
            <a:r>
              <a:rPr lang="en-GB" dirty="0" err="1"/>
              <a:t>Pwyslais</a:t>
            </a:r>
            <a:r>
              <a:rPr lang="en-GB" dirty="0"/>
              <a:t> </a:t>
            </a:r>
            <a:r>
              <a:rPr lang="en-GB" dirty="0" err="1"/>
              <a:t>ar</a:t>
            </a:r>
            <a:r>
              <a:rPr lang="en-GB" dirty="0"/>
              <a:t> </a:t>
            </a:r>
            <a:r>
              <a:rPr lang="en-GB" dirty="0" err="1"/>
              <a:t>feithrin</a:t>
            </a:r>
            <a:r>
              <a:rPr lang="en-GB" dirty="0"/>
              <a:t> </a:t>
            </a:r>
            <a:r>
              <a:rPr lang="en-GB" dirty="0" err="1"/>
              <a:t>sgiliau</a:t>
            </a:r>
            <a:endParaRPr lang="en-GB" dirty="0"/>
          </a:p>
          <a:p>
            <a:endParaRPr lang="en-GB" dirty="0"/>
          </a:p>
          <a:p>
            <a:endParaRPr lang="en-GB" dirty="0"/>
          </a:p>
          <a:p>
            <a:endParaRPr lang="en-GB" dirty="0"/>
          </a:p>
        </p:txBody>
      </p:sp>
      <p:sp>
        <p:nvSpPr>
          <p:cNvPr id="5" name="Content Placeholder 4">
            <a:extLst>
              <a:ext uri="{FF2B5EF4-FFF2-40B4-BE49-F238E27FC236}">
                <a16:creationId xmlns:a16="http://schemas.microsoft.com/office/drawing/2014/main" id="{A75BCFCB-41F4-5456-2ECC-26864914BCB9}"/>
              </a:ext>
            </a:extLst>
          </p:cNvPr>
          <p:cNvSpPr>
            <a:spLocks noGrp="1"/>
          </p:cNvSpPr>
          <p:nvPr>
            <p:ph sz="half" idx="2"/>
          </p:nvPr>
        </p:nvSpPr>
        <p:spPr/>
        <p:txBody>
          <a:bodyPr>
            <a:normAutofit fontScale="70000" lnSpcReduction="20000"/>
          </a:bodyPr>
          <a:lstStyle/>
          <a:p>
            <a:r>
              <a:rPr lang="en-GB" dirty="0"/>
              <a:t>No separate section called scientific development in the learning areas of the Foundation Phase </a:t>
            </a:r>
          </a:p>
          <a:p>
            <a:pPr marL="0" indent="0">
              <a:buNone/>
            </a:pPr>
            <a:endParaRPr lang="en-GB" dirty="0"/>
          </a:p>
          <a:p>
            <a:r>
              <a:rPr lang="en-GB" dirty="0"/>
              <a:t>Knowledge and Understanding of the World – key area that relates the most to scientific enquiry</a:t>
            </a:r>
          </a:p>
          <a:p>
            <a:pPr marL="0" indent="0">
              <a:buNone/>
            </a:pPr>
            <a:endParaRPr lang="en-GB" dirty="0"/>
          </a:p>
          <a:p>
            <a:r>
              <a:rPr lang="en-GB" dirty="0"/>
              <a:t>Emphasis on experiential learning and play</a:t>
            </a:r>
          </a:p>
          <a:p>
            <a:pPr marL="0" indent="0">
              <a:buNone/>
            </a:pPr>
            <a:endParaRPr lang="en-GB" dirty="0"/>
          </a:p>
          <a:p>
            <a:r>
              <a:rPr lang="en-GB" dirty="0"/>
              <a:t>Emphasis on building skills</a:t>
            </a:r>
          </a:p>
          <a:p>
            <a:endParaRPr lang="en-GB" dirty="0"/>
          </a:p>
        </p:txBody>
      </p:sp>
      <p:sp>
        <p:nvSpPr>
          <p:cNvPr id="4" name="Content Placeholder 1"/>
          <p:cNvSpPr txBox="1">
            <a:spLocks/>
          </p:cNvSpPr>
          <p:nvPr/>
        </p:nvSpPr>
        <p:spPr>
          <a:xfrm>
            <a:off x="2063552" y="2420888"/>
            <a:ext cx="3384376" cy="3600400"/>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a:p>
            <a:endParaRPr lang="en-GB" dirty="0"/>
          </a:p>
        </p:txBody>
      </p:sp>
    </p:spTree>
    <p:extLst>
      <p:ext uri="{BB962C8B-B14F-4D97-AF65-F5344CB8AC3E}">
        <p14:creationId xmlns:p14="http://schemas.microsoft.com/office/powerpoint/2010/main" val="36389123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Gwybodaeth a Dealltwriaeth o’r </a:t>
            </a:r>
            <a:r>
              <a:rPr lang="en-GB" dirty="0" err="1"/>
              <a:t>Byd</a:t>
            </a:r>
            <a:endParaRPr lang="en-GB" dirty="0"/>
          </a:p>
        </p:txBody>
      </p:sp>
      <p:sp>
        <p:nvSpPr>
          <p:cNvPr id="2" name="Content Placeholder 1"/>
          <p:cNvSpPr>
            <a:spLocks noGrp="1"/>
          </p:cNvSpPr>
          <p:nvPr>
            <p:ph sz="half" idx="1"/>
          </p:nvPr>
        </p:nvSpPr>
        <p:spPr/>
        <p:txBody>
          <a:bodyPr>
            <a:normAutofit fontScale="47500" lnSpcReduction="20000"/>
          </a:bodyPr>
          <a:lstStyle/>
          <a:p>
            <a:r>
              <a:rPr lang="en-GB" dirty="0"/>
              <a:t>Er mwyn </a:t>
            </a:r>
            <a:r>
              <a:rPr lang="en-GB" dirty="0" err="1"/>
              <a:t>profi'r</a:t>
            </a:r>
            <a:r>
              <a:rPr lang="en-GB" dirty="0"/>
              <a:t> </a:t>
            </a:r>
            <a:r>
              <a:rPr lang="en-GB" dirty="0" err="1"/>
              <a:t>byd</a:t>
            </a:r>
            <a:r>
              <a:rPr lang="en-GB" dirty="0"/>
              <a:t> </a:t>
            </a:r>
            <a:r>
              <a:rPr lang="en-GB" dirty="0" err="1"/>
              <a:t>cyfarwydd</a:t>
            </a:r>
            <a:r>
              <a:rPr lang="en-GB" dirty="0"/>
              <a:t> drwy </a:t>
            </a:r>
            <a:r>
              <a:rPr lang="en-GB" dirty="0" err="1"/>
              <a:t>ymchwilio</a:t>
            </a:r>
            <a:r>
              <a:rPr lang="en-GB" dirty="0"/>
              <a:t> i'r </a:t>
            </a:r>
            <a:r>
              <a:rPr lang="en-GB" dirty="0" err="1"/>
              <a:t>amgylchedd</a:t>
            </a:r>
            <a:r>
              <a:rPr lang="en-GB" dirty="0"/>
              <a:t> dan do ac yn </a:t>
            </a:r>
            <a:r>
              <a:rPr lang="en-GB" dirty="0" err="1"/>
              <a:t>yr</a:t>
            </a:r>
            <a:r>
              <a:rPr lang="en-GB" dirty="0"/>
              <a:t> </a:t>
            </a:r>
            <a:r>
              <a:rPr lang="en-GB" dirty="0" err="1"/>
              <a:t>awyr</a:t>
            </a:r>
            <a:r>
              <a:rPr lang="en-GB" dirty="0"/>
              <a:t> </a:t>
            </a:r>
            <a:r>
              <a:rPr lang="en-GB" dirty="0" err="1"/>
              <a:t>agored</a:t>
            </a:r>
            <a:r>
              <a:rPr lang="en-GB" dirty="0"/>
              <a:t>, </a:t>
            </a:r>
            <a:r>
              <a:rPr lang="en-GB" dirty="0" err="1"/>
              <a:t>dylid</a:t>
            </a:r>
            <a:r>
              <a:rPr lang="en-GB" dirty="0"/>
              <a:t> </a:t>
            </a:r>
            <a:r>
              <a:rPr lang="en-GB" dirty="0" err="1"/>
              <a:t>annog</a:t>
            </a:r>
            <a:r>
              <a:rPr lang="en-GB" dirty="0"/>
              <a:t> plant </a:t>
            </a:r>
            <a:r>
              <a:rPr lang="en-GB" dirty="0" err="1"/>
              <a:t>i</a:t>
            </a:r>
            <a:r>
              <a:rPr lang="en-GB" dirty="0"/>
              <a:t> fod yn </a:t>
            </a:r>
            <a:r>
              <a:rPr lang="en-GB" dirty="0" err="1"/>
              <a:t>chwilfrydig</a:t>
            </a:r>
            <a:r>
              <a:rPr lang="en-GB" dirty="0"/>
              <a:t> a </a:t>
            </a:r>
            <a:r>
              <a:rPr lang="en-GB" dirty="0" err="1"/>
              <a:t>chael</a:t>
            </a:r>
            <a:r>
              <a:rPr lang="en-GB" dirty="0"/>
              <a:t> </a:t>
            </a:r>
            <a:r>
              <a:rPr lang="en-GB" dirty="0" err="1"/>
              <a:t>gwybod</a:t>
            </a:r>
            <a:r>
              <a:rPr lang="en-GB" dirty="0"/>
              <a:t> drwy: </a:t>
            </a:r>
          </a:p>
          <a:p>
            <a:endParaRPr lang="en-GB" dirty="0"/>
          </a:p>
          <a:p>
            <a:r>
              <a:rPr lang="en-GB" dirty="0"/>
              <a:t>• </a:t>
            </a:r>
            <a:r>
              <a:rPr lang="en-GB" dirty="0" err="1"/>
              <a:t>archwilio</a:t>
            </a:r>
            <a:r>
              <a:rPr lang="en-GB" dirty="0"/>
              <a:t> ac </a:t>
            </a:r>
            <a:r>
              <a:rPr lang="en-GB" dirty="0" err="1"/>
              <a:t>arbrofi</a:t>
            </a:r>
            <a:endParaRPr lang="en-GB" dirty="0"/>
          </a:p>
          <a:p>
            <a:r>
              <a:rPr lang="en-GB" dirty="0"/>
              <a:t> • meddwl am </a:t>
            </a:r>
            <a:r>
              <a:rPr lang="en-GB" dirty="0" err="1"/>
              <a:t>gwestiynau</a:t>
            </a:r>
            <a:r>
              <a:rPr lang="en-GB" dirty="0"/>
              <a:t> ac </a:t>
            </a:r>
            <a:r>
              <a:rPr lang="en-GB" dirty="0" err="1"/>
              <a:t>yna</a:t>
            </a:r>
            <a:r>
              <a:rPr lang="en-GB" dirty="0"/>
              <a:t> </a:t>
            </a:r>
            <a:r>
              <a:rPr lang="en-GB" dirty="0" err="1"/>
              <a:t>eu</a:t>
            </a:r>
            <a:r>
              <a:rPr lang="en-GB" dirty="0"/>
              <a:t> </a:t>
            </a:r>
            <a:r>
              <a:rPr lang="en-GB" dirty="0" err="1"/>
              <a:t>gofyn</a:t>
            </a:r>
            <a:r>
              <a:rPr lang="en-GB" dirty="0"/>
              <a:t> a </a:t>
            </a:r>
            <a:r>
              <a:rPr lang="en-GB" dirty="0" err="1"/>
              <a:t>gwrando</a:t>
            </a:r>
            <a:r>
              <a:rPr lang="en-GB" dirty="0"/>
              <a:t> </a:t>
            </a:r>
            <a:r>
              <a:rPr lang="en-GB" dirty="0" err="1"/>
              <a:t>ar</a:t>
            </a:r>
            <a:r>
              <a:rPr lang="en-GB" dirty="0"/>
              <a:t> </a:t>
            </a:r>
            <a:r>
              <a:rPr lang="en-GB" dirty="0" err="1"/>
              <a:t>yr</a:t>
            </a:r>
            <a:r>
              <a:rPr lang="en-GB" dirty="0"/>
              <a:t> </a:t>
            </a:r>
            <a:r>
              <a:rPr lang="en-GB" dirty="0" err="1"/>
              <a:t>atebion</a:t>
            </a:r>
            <a:r>
              <a:rPr lang="en-GB" dirty="0"/>
              <a:t> </a:t>
            </a:r>
          </a:p>
          <a:p>
            <a:r>
              <a:rPr lang="en-GB" dirty="0"/>
              <a:t>• </a:t>
            </a:r>
            <a:r>
              <a:rPr lang="en-GB" dirty="0" err="1"/>
              <a:t>gwrando</a:t>
            </a:r>
            <a:r>
              <a:rPr lang="en-GB" dirty="0"/>
              <a:t> </a:t>
            </a:r>
            <a:r>
              <a:rPr lang="en-GB" dirty="0" err="1"/>
              <a:t>ar</a:t>
            </a:r>
            <a:r>
              <a:rPr lang="en-GB" dirty="0"/>
              <a:t> </a:t>
            </a:r>
            <a:r>
              <a:rPr lang="en-GB" dirty="0" err="1"/>
              <a:t>syniadau</a:t>
            </a:r>
            <a:r>
              <a:rPr lang="en-GB" dirty="0"/>
              <a:t> </a:t>
            </a:r>
            <a:r>
              <a:rPr lang="en-GB" dirty="0" err="1"/>
              <a:t>pobl</a:t>
            </a:r>
            <a:r>
              <a:rPr lang="en-GB" dirty="0"/>
              <a:t> eraill </a:t>
            </a:r>
          </a:p>
          <a:p>
            <a:r>
              <a:rPr lang="en-GB" dirty="0"/>
              <a:t>• </a:t>
            </a:r>
            <a:r>
              <a:rPr lang="en-GB" dirty="0" err="1"/>
              <a:t>nodi'r</a:t>
            </a:r>
            <a:r>
              <a:rPr lang="en-GB" dirty="0"/>
              <a:t> hyn y </a:t>
            </a:r>
            <a:r>
              <a:rPr lang="en-GB" dirty="0" err="1"/>
              <a:t>maent</a:t>
            </a:r>
            <a:r>
              <a:rPr lang="en-GB" dirty="0"/>
              <a:t> am ei </a:t>
            </a:r>
            <a:r>
              <a:rPr lang="en-GB" dirty="0" err="1"/>
              <a:t>ddarganfod</a:t>
            </a:r>
            <a:r>
              <a:rPr lang="en-GB" dirty="0"/>
              <a:t> a sut i'w wneud </a:t>
            </a:r>
          </a:p>
          <a:p>
            <a:r>
              <a:rPr lang="en-GB" dirty="0"/>
              <a:t>• meddwl am </a:t>
            </a:r>
            <a:r>
              <a:rPr lang="en-GB" dirty="0" err="1"/>
              <a:t>yr</a:t>
            </a:r>
            <a:r>
              <a:rPr lang="en-GB" dirty="0"/>
              <a:t> hyn a </a:t>
            </a:r>
            <a:r>
              <a:rPr lang="en-GB" dirty="0" err="1"/>
              <a:t>allai</a:t>
            </a:r>
            <a:r>
              <a:rPr lang="en-GB" dirty="0"/>
              <a:t> </a:t>
            </a:r>
            <a:r>
              <a:rPr lang="en-GB" dirty="0" err="1"/>
              <a:t>ddigwydd</a:t>
            </a:r>
            <a:r>
              <a:rPr lang="en-GB" dirty="0"/>
              <a:t> </a:t>
            </a:r>
            <a:r>
              <a:rPr lang="en-GB" dirty="0" err="1"/>
              <a:t>os</a:t>
            </a:r>
            <a:r>
              <a:rPr lang="en-GB" dirty="0"/>
              <a:t>... </a:t>
            </a:r>
          </a:p>
          <a:p>
            <a:r>
              <a:rPr lang="en-GB" dirty="0"/>
              <a:t>• </a:t>
            </a:r>
            <a:r>
              <a:rPr lang="en-GB" dirty="0" err="1"/>
              <a:t>dod</a:t>
            </a:r>
            <a:r>
              <a:rPr lang="en-GB" dirty="0"/>
              <a:t> yn </a:t>
            </a:r>
            <a:r>
              <a:rPr lang="en-GB" dirty="0" err="1"/>
              <a:t>ymwybodol</a:t>
            </a:r>
            <a:r>
              <a:rPr lang="en-GB" dirty="0"/>
              <a:t> o </a:t>
            </a:r>
            <a:r>
              <a:rPr lang="en-GB" dirty="0" err="1"/>
              <a:t>gyflawniadau</a:t>
            </a:r>
            <a:r>
              <a:rPr lang="en-GB" dirty="0"/>
              <a:t> </a:t>
            </a:r>
            <a:r>
              <a:rPr lang="en-GB" dirty="0" err="1"/>
              <a:t>dynol</a:t>
            </a:r>
            <a:r>
              <a:rPr lang="en-GB" dirty="0"/>
              <a:t> a'r '</a:t>
            </a:r>
            <a:r>
              <a:rPr lang="en-GB" dirty="0" err="1"/>
              <a:t>syniadau</a:t>
            </a:r>
            <a:r>
              <a:rPr lang="en-GB" dirty="0"/>
              <a:t> </a:t>
            </a:r>
            <a:r>
              <a:rPr lang="en-GB" dirty="0" err="1"/>
              <a:t>mawr</a:t>
            </a:r>
            <a:r>
              <a:rPr lang="en-GB" dirty="0"/>
              <a:t>' sydd wedi </a:t>
            </a:r>
            <a:r>
              <a:rPr lang="en-GB" dirty="0" err="1"/>
              <a:t>llunio'r</a:t>
            </a:r>
            <a:r>
              <a:rPr lang="en-GB" dirty="0"/>
              <a:t> </a:t>
            </a:r>
            <a:r>
              <a:rPr lang="en-GB" dirty="0" err="1"/>
              <a:t>byd</a:t>
            </a:r>
            <a:r>
              <a:rPr lang="en-GB" dirty="0"/>
              <a:t> </a:t>
            </a:r>
          </a:p>
          <a:p>
            <a:r>
              <a:rPr lang="en-GB" dirty="0"/>
              <a:t>• </a:t>
            </a:r>
            <a:r>
              <a:rPr lang="en-GB" dirty="0" err="1"/>
              <a:t>ymchwilio</a:t>
            </a:r>
            <a:r>
              <a:rPr lang="en-GB" dirty="0"/>
              <a:t> </a:t>
            </a:r>
            <a:r>
              <a:rPr lang="en-GB" dirty="0" err="1"/>
              <a:t>i</a:t>
            </a:r>
            <a:r>
              <a:rPr lang="en-GB" dirty="0"/>
              <a:t> ffynonellau a </a:t>
            </a:r>
            <a:r>
              <a:rPr lang="en-GB" dirty="0" err="1"/>
              <a:t>materion</a:t>
            </a:r>
            <a:endParaRPr lang="en-GB" dirty="0"/>
          </a:p>
          <a:p>
            <a:r>
              <a:rPr lang="en-GB" dirty="0"/>
              <a:t> • meddwl am sut y </a:t>
            </a:r>
            <a:r>
              <a:rPr lang="en-GB" dirty="0" err="1"/>
              <a:t>byddant</a:t>
            </a:r>
            <a:r>
              <a:rPr lang="en-GB" dirty="0"/>
              <a:t> yn </a:t>
            </a:r>
            <a:r>
              <a:rPr lang="en-GB" dirty="0" err="1"/>
              <a:t>gwybod</a:t>
            </a:r>
            <a:r>
              <a:rPr lang="en-GB" dirty="0"/>
              <a:t> a </a:t>
            </a:r>
            <a:r>
              <a:rPr lang="en-GB" dirty="0" err="1"/>
              <a:t>yw</a:t>
            </a:r>
            <a:r>
              <a:rPr lang="en-GB" dirty="0"/>
              <a:t> </a:t>
            </a:r>
            <a:r>
              <a:rPr lang="en-GB" dirty="0" err="1"/>
              <a:t>rhywbeth</a:t>
            </a:r>
            <a:r>
              <a:rPr lang="en-GB" dirty="0"/>
              <a:t> wedi gweithio</a:t>
            </a:r>
          </a:p>
          <a:p>
            <a:endParaRPr lang="en-GB" dirty="0"/>
          </a:p>
          <a:p>
            <a:r>
              <a:rPr lang="en-GB" dirty="0"/>
              <a:t> </a:t>
            </a:r>
          </a:p>
          <a:p>
            <a:endParaRPr lang="en-GB" dirty="0"/>
          </a:p>
        </p:txBody>
      </p:sp>
      <p:sp>
        <p:nvSpPr>
          <p:cNvPr id="6" name="Content Placeholder 5">
            <a:extLst>
              <a:ext uri="{FF2B5EF4-FFF2-40B4-BE49-F238E27FC236}">
                <a16:creationId xmlns:a16="http://schemas.microsoft.com/office/drawing/2014/main" id="{458C2068-CFCC-F483-097A-272FF7F814C1}"/>
              </a:ext>
            </a:extLst>
          </p:cNvPr>
          <p:cNvSpPr>
            <a:spLocks noGrp="1"/>
          </p:cNvSpPr>
          <p:nvPr>
            <p:ph sz="half" idx="2"/>
          </p:nvPr>
        </p:nvSpPr>
        <p:spPr/>
        <p:txBody>
          <a:bodyPr>
            <a:normAutofit fontScale="47500" lnSpcReduction="20000"/>
          </a:bodyPr>
          <a:lstStyle/>
          <a:p>
            <a:r>
              <a:rPr lang="en-GB" dirty="0"/>
              <a:t> • </a:t>
            </a:r>
            <a:r>
              <a:rPr lang="en-GB" dirty="0" err="1"/>
              <a:t>gwneud</a:t>
            </a:r>
            <a:r>
              <a:rPr lang="en-GB" dirty="0"/>
              <a:t> </a:t>
            </a:r>
            <a:r>
              <a:rPr lang="en-GB" dirty="0" err="1"/>
              <a:t>arsylwadau</a:t>
            </a:r>
            <a:r>
              <a:rPr lang="en-GB" dirty="0"/>
              <a:t> a </a:t>
            </a:r>
            <a:r>
              <a:rPr lang="en-GB" dirty="0" err="1"/>
              <a:t>mesuriadau</a:t>
            </a:r>
            <a:r>
              <a:rPr lang="en-GB" dirty="0"/>
              <a:t> a </a:t>
            </a:r>
            <a:r>
              <a:rPr lang="en-GB" dirty="0" err="1"/>
              <a:t>chadw</a:t>
            </a:r>
            <a:r>
              <a:rPr lang="en-GB" dirty="0"/>
              <a:t> </a:t>
            </a:r>
            <a:r>
              <a:rPr lang="en-GB" dirty="0" err="1"/>
              <a:t>cofnodion</a:t>
            </a:r>
            <a:endParaRPr lang="en-GB" dirty="0"/>
          </a:p>
          <a:p>
            <a:r>
              <a:rPr lang="en-GB" dirty="0"/>
              <a:t> • </a:t>
            </a:r>
            <a:r>
              <a:rPr lang="en-GB" dirty="0" err="1"/>
              <a:t>gwneud</a:t>
            </a:r>
            <a:r>
              <a:rPr lang="en-GB" dirty="0"/>
              <a:t> </a:t>
            </a:r>
            <a:r>
              <a:rPr lang="en-GB" dirty="0" err="1"/>
              <a:t>cymariaethau</a:t>
            </a:r>
            <a:r>
              <a:rPr lang="en-GB" dirty="0"/>
              <a:t> a nodi </a:t>
            </a:r>
            <a:r>
              <a:rPr lang="en-GB" dirty="0" err="1"/>
              <a:t>tebygrwydd</a:t>
            </a:r>
            <a:r>
              <a:rPr lang="en-GB" dirty="0"/>
              <a:t> a </a:t>
            </a:r>
            <a:r>
              <a:rPr lang="en-GB" dirty="0" err="1"/>
              <a:t>gwahaniaethau</a:t>
            </a:r>
            <a:endParaRPr lang="en-GB" dirty="0"/>
          </a:p>
          <a:p>
            <a:r>
              <a:rPr lang="en-GB" dirty="0"/>
              <a:t> • </a:t>
            </a:r>
            <a:r>
              <a:rPr lang="en-GB" dirty="0" err="1"/>
              <a:t>didoli</a:t>
            </a:r>
            <a:r>
              <a:rPr lang="en-GB" dirty="0"/>
              <a:t> a </a:t>
            </a:r>
            <a:r>
              <a:rPr lang="en-GB" dirty="0" err="1"/>
              <a:t>grwpio</a:t>
            </a:r>
            <a:r>
              <a:rPr lang="en-GB" dirty="0"/>
              <a:t> </a:t>
            </a:r>
            <a:r>
              <a:rPr lang="en-GB" dirty="0" err="1"/>
              <a:t>gwybodaeth</a:t>
            </a:r>
            <a:r>
              <a:rPr lang="en-GB" dirty="0"/>
              <a:t> </a:t>
            </a:r>
            <a:r>
              <a:rPr lang="en-GB" dirty="0" err="1"/>
              <a:t>gan</a:t>
            </a:r>
            <a:r>
              <a:rPr lang="en-GB" dirty="0"/>
              <a:t> </a:t>
            </a:r>
            <a:r>
              <a:rPr lang="en-GB" dirty="0" err="1"/>
              <a:t>ddefnyddio</a:t>
            </a:r>
            <a:r>
              <a:rPr lang="en-GB" dirty="0"/>
              <a:t> </a:t>
            </a:r>
            <a:r>
              <a:rPr lang="en-GB" dirty="0" err="1"/>
              <a:t>TGCh</a:t>
            </a:r>
            <a:r>
              <a:rPr lang="en-GB" dirty="0"/>
              <a:t> </a:t>
            </a:r>
            <a:r>
              <a:rPr lang="en-GB" dirty="0" err="1"/>
              <a:t>ar</a:t>
            </a:r>
            <a:r>
              <a:rPr lang="en-GB" dirty="0"/>
              <a:t> rai </a:t>
            </a:r>
            <a:r>
              <a:rPr lang="en-GB" dirty="0" err="1"/>
              <a:t>achlysuron</a:t>
            </a:r>
            <a:endParaRPr lang="en-GB" dirty="0"/>
          </a:p>
          <a:p>
            <a:r>
              <a:rPr lang="en-GB" dirty="0"/>
              <a:t> • </a:t>
            </a:r>
            <a:r>
              <a:rPr lang="en-GB" dirty="0" err="1"/>
              <a:t>gweld</a:t>
            </a:r>
            <a:r>
              <a:rPr lang="en-GB" dirty="0"/>
              <a:t> </a:t>
            </a:r>
            <a:r>
              <a:rPr lang="en-GB" dirty="0" err="1"/>
              <a:t>cysylltiadau</a:t>
            </a:r>
            <a:r>
              <a:rPr lang="en-GB" dirty="0"/>
              <a:t> </a:t>
            </a:r>
            <a:r>
              <a:rPr lang="en-GB" dirty="0" err="1"/>
              <a:t>rhwng</a:t>
            </a:r>
            <a:r>
              <a:rPr lang="en-GB" dirty="0"/>
              <a:t> </a:t>
            </a:r>
            <a:r>
              <a:rPr lang="en-GB" dirty="0" err="1"/>
              <a:t>achos</a:t>
            </a:r>
            <a:r>
              <a:rPr lang="en-GB" dirty="0"/>
              <a:t> ac </a:t>
            </a:r>
            <a:r>
              <a:rPr lang="en-GB" dirty="0" err="1"/>
              <a:t>effaith</a:t>
            </a:r>
            <a:endParaRPr lang="en-GB" dirty="0"/>
          </a:p>
          <a:p>
            <a:r>
              <a:rPr lang="en-GB" dirty="0"/>
              <a:t> • </a:t>
            </a:r>
            <a:r>
              <a:rPr lang="en-GB" dirty="0" err="1"/>
              <a:t>gwneud</a:t>
            </a:r>
            <a:r>
              <a:rPr lang="en-GB" dirty="0"/>
              <a:t> </a:t>
            </a:r>
            <a:r>
              <a:rPr lang="en-GB" dirty="0" err="1"/>
              <a:t>cysylltiadau</a:t>
            </a:r>
            <a:r>
              <a:rPr lang="en-GB" dirty="0"/>
              <a:t> o </a:t>
            </a:r>
            <a:r>
              <a:rPr lang="en-GB" dirty="0" err="1"/>
              <a:t>fewn</a:t>
            </a:r>
            <a:r>
              <a:rPr lang="en-GB" dirty="0"/>
              <a:t> </a:t>
            </a:r>
            <a:r>
              <a:rPr lang="en-GB" dirty="0" err="1"/>
              <a:t>gwahanol</a:t>
            </a:r>
            <a:r>
              <a:rPr lang="en-GB" dirty="0"/>
              <a:t> </a:t>
            </a:r>
            <a:r>
              <a:rPr lang="en-GB" dirty="0" err="1"/>
              <a:t>elfennau</a:t>
            </a:r>
            <a:r>
              <a:rPr lang="en-GB" dirty="0"/>
              <a:t> </a:t>
            </a:r>
            <a:r>
              <a:rPr lang="en-GB" dirty="0" err="1"/>
              <a:t>Gwybodaeth</a:t>
            </a:r>
            <a:r>
              <a:rPr lang="en-GB" dirty="0"/>
              <a:t> a </a:t>
            </a:r>
            <a:r>
              <a:rPr lang="en-GB" dirty="0" err="1"/>
              <a:t>Dealltwriaeth</a:t>
            </a:r>
            <a:r>
              <a:rPr lang="en-GB" dirty="0"/>
              <a:t> </a:t>
            </a:r>
            <a:r>
              <a:rPr lang="en-GB" dirty="0" err="1"/>
              <a:t>o'r</a:t>
            </a:r>
            <a:r>
              <a:rPr lang="en-GB" dirty="0"/>
              <a:t> </a:t>
            </a:r>
            <a:r>
              <a:rPr lang="en-GB" dirty="0" err="1"/>
              <a:t>Byd</a:t>
            </a:r>
            <a:r>
              <a:rPr lang="en-GB" dirty="0"/>
              <a:t> </a:t>
            </a:r>
          </a:p>
          <a:p>
            <a:r>
              <a:rPr lang="en-GB" dirty="0"/>
              <a:t>• </a:t>
            </a:r>
            <a:r>
              <a:rPr lang="en-GB" dirty="0" err="1"/>
              <a:t>meddwl</a:t>
            </a:r>
            <a:r>
              <a:rPr lang="en-GB" dirty="0"/>
              <a:t> </a:t>
            </a:r>
            <a:r>
              <a:rPr lang="en-GB" dirty="0" err="1"/>
              <a:t>yn</a:t>
            </a:r>
            <a:r>
              <a:rPr lang="en-GB" dirty="0"/>
              <a:t> </a:t>
            </a:r>
            <a:r>
              <a:rPr lang="en-GB" dirty="0" err="1"/>
              <a:t>greadigol</a:t>
            </a:r>
            <a:r>
              <a:rPr lang="en-GB" dirty="0"/>
              <a:t> ac </a:t>
            </a:r>
            <a:r>
              <a:rPr lang="en-GB" dirty="0" err="1"/>
              <a:t>yn</a:t>
            </a:r>
            <a:r>
              <a:rPr lang="en-GB" dirty="0"/>
              <a:t> </a:t>
            </a:r>
            <a:r>
              <a:rPr lang="en-GB" dirty="0" err="1"/>
              <a:t>ddychmygus</a:t>
            </a:r>
            <a:endParaRPr lang="en-GB" dirty="0"/>
          </a:p>
          <a:p>
            <a:r>
              <a:rPr lang="en-GB" dirty="0" err="1"/>
              <a:t>Dogfen</a:t>
            </a:r>
            <a:r>
              <a:rPr lang="en-GB" dirty="0"/>
              <a:t> </a:t>
            </a:r>
            <a:r>
              <a:rPr lang="en-GB" dirty="0" err="1"/>
              <a:t>Gwybodaeth</a:t>
            </a:r>
            <a:r>
              <a:rPr lang="en-GB" dirty="0"/>
              <a:t> a </a:t>
            </a:r>
            <a:r>
              <a:rPr lang="en-GB" dirty="0" err="1"/>
              <a:t>Dealltwriaeth</a:t>
            </a:r>
            <a:r>
              <a:rPr lang="en-GB" dirty="0"/>
              <a:t> </a:t>
            </a:r>
            <a:r>
              <a:rPr lang="en-GB" dirty="0" err="1"/>
              <a:t>o'r</a:t>
            </a:r>
            <a:r>
              <a:rPr lang="en-GB" dirty="0"/>
              <a:t> </a:t>
            </a:r>
            <a:r>
              <a:rPr lang="en-GB" dirty="0" err="1"/>
              <a:t>Byd</a:t>
            </a:r>
            <a:r>
              <a:rPr lang="en-GB" dirty="0"/>
              <a:t> (</a:t>
            </a:r>
            <a:r>
              <a:rPr lang="en-GB" dirty="0" err="1"/>
              <a:t>Llywodraeth</a:t>
            </a:r>
            <a:r>
              <a:rPr lang="en-GB" dirty="0"/>
              <a:t> Cymru) </a:t>
            </a:r>
          </a:p>
          <a:p>
            <a:r>
              <a:rPr lang="en-GB" dirty="0" err="1"/>
              <a:t>Sylwer</a:t>
            </a:r>
            <a:r>
              <a:rPr lang="en-GB" dirty="0"/>
              <a:t> bod y </a:t>
            </a:r>
            <a:r>
              <a:rPr lang="en-GB" dirty="0" err="1"/>
              <a:t>clawr</a:t>
            </a:r>
            <a:r>
              <a:rPr lang="en-GB" dirty="0"/>
              <a:t> </a:t>
            </a:r>
            <a:r>
              <a:rPr lang="en-GB" dirty="0" err="1"/>
              <a:t>yn</a:t>
            </a:r>
            <a:r>
              <a:rPr lang="en-GB" dirty="0"/>
              <a:t> </a:t>
            </a:r>
            <a:r>
              <a:rPr lang="en-GB" dirty="0" err="1"/>
              <a:t>Saesneg</a:t>
            </a:r>
            <a:r>
              <a:rPr lang="en-GB" dirty="0"/>
              <a:t> </a:t>
            </a:r>
            <a:r>
              <a:rPr lang="en-GB" dirty="0" err="1"/>
              <a:t>ond</a:t>
            </a:r>
            <a:r>
              <a:rPr lang="en-GB" dirty="0"/>
              <a:t> </a:t>
            </a:r>
            <a:r>
              <a:rPr lang="en-GB" dirty="0" err="1"/>
              <a:t>gweddill</a:t>
            </a:r>
            <a:r>
              <a:rPr lang="en-GB" dirty="0"/>
              <a:t> y </a:t>
            </a:r>
            <a:r>
              <a:rPr lang="en-GB" dirty="0" err="1"/>
              <a:t>ddogfen</a:t>
            </a:r>
            <a:r>
              <a:rPr lang="en-GB" dirty="0"/>
              <a:t> </a:t>
            </a:r>
            <a:r>
              <a:rPr lang="en-GB" dirty="0" err="1"/>
              <a:t>yn</a:t>
            </a:r>
            <a:r>
              <a:rPr lang="en-GB" dirty="0"/>
              <a:t> y </a:t>
            </a:r>
            <a:r>
              <a:rPr lang="en-GB" dirty="0" err="1"/>
              <a:t>Gymraeg</a:t>
            </a:r>
            <a:endParaRPr lang="en-GB" dirty="0"/>
          </a:p>
          <a:p>
            <a:endParaRPr lang="en-GB" dirty="0"/>
          </a:p>
        </p:txBody>
      </p:sp>
    </p:spTree>
    <p:extLst>
      <p:ext uri="{BB962C8B-B14F-4D97-AF65-F5344CB8AC3E}">
        <p14:creationId xmlns:p14="http://schemas.microsoft.com/office/powerpoint/2010/main" val="362270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br>
              <a:rPr lang="en-GB" dirty="0"/>
            </a:br>
            <a:r>
              <a:rPr lang="en-GB" dirty="0"/>
              <a:t>Knowledge and Understanding of the World</a:t>
            </a:r>
          </a:p>
        </p:txBody>
      </p:sp>
      <p:sp>
        <p:nvSpPr>
          <p:cNvPr id="2" name="Content Placeholder 1"/>
          <p:cNvSpPr>
            <a:spLocks noGrp="1"/>
          </p:cNvSpPr>
          <p:nvPr>
            <p:ph sz="half" idx="1"/>
          </p:nvPr>
        </p:nvSpPr>
        <p:spPr/>
        <p:txBody>
          <a:bodyPr>
            <a:normAutofit fontScale="55000" lnSpcReduction="20000"/>
          </a:bodyPr>
          <a:lstStyle/>
          <a:p>
            <a:endParaRPr lang="en-GB" dirty="0"/>
          </a:p>
          <a:p>
            <a:r>
              <a:rPr lang="en-GB" dirty="0"/>
              <a:t>To experience the familiar world through investigating the indoor and outdoor environment, children should be encouraged to be curious and find out by: </a:t>
            </a:r>
          </a:p>
          <a:p>
            <a:endParaRPr lang="en-GB" dirty="0"/>
          </a:p>
          <a:p>
            <a:r>
              <a:rPr lang="en-GB" dirty="0"/>
              <a:t>• exploring and experimenting</a:t>
            </a:r>
          </a:p>
          <a:p>
            <a:r>
              <a:rPr lang="en-GB" dirty="0"/>
              <a:t> • thinking about questions and then asking them and listening to the answers </a:t>
            </a:r>
          </a:p>
          <a:p>
            <a:r>
              <a:rPr lang="en-GB" dirty="0"/>
              <a:t>• listening to others’ ideas </a:t>
            </a:r>
          </a:p>
          <a:p>
            <a:r>
              <a:rPr lang="en-GB" dirty="0"/>
              <a:t>• identifying what they want to find out and how to do it </a:t>
            </a:r>
          </a:p>
          <a:p>
            <a:r>
              <a:rPr lang="en-GB" dirty="0"/>
              <a:t>• thinking about what might happen if… </a:t>
            </a:r>
          </a:p>
          <a:p>
            <a:r>
              <a:rPr lang="en-GB" dirty="0"/>
              <a:t>• becoming aware of human achievements and the ‘big ideas’ that have shaped the world </a:t>
            </a:r>
          </a:p>
          <a:p>
            <a:endParaRPr lang="en-GB" dirty="0"/>
          </a:p>
          <a:p>
            <a:endParaRPr lang="en-GB" dirty="0"/>
          </a:p>
        </p:txBody>
      </p:sp>
      <p:sp>
        <p:nvSpPr>
          <p:cNvPr id="4" name="Content Placeholder 3">
            <a:extLst>
              <a:ext uri="{FF2B5EF4-FFF2-40B4-BE49-F238E27FC236}">
                <a16:creationId xmlns:a16="http://schemas.microsoft.com/office/drawing/2014/main" id="{7EE8D051-0CBD-8C92-8521-8996E6B5C244}"/>
              </a:ext>
            </a:extLst>
          </p:cNvPr>
          <p:cNvSpPr>
            <a:spLocks noGrp="1"/>
          </p:cNvSpPr>
          <p:nvPr>
            <p:ph sz="half" idx="2"/>
          </p:nvPr>
        </p:nvSpPr>
        <p:spPr/>
        <p:txBody>
          <a:bodyPr>
            <a:normAutofit fontScale="55000" lnSpcReduction="20000"/>
          </a:bodyPr>
          <a:lstStyle/>
          <a:p>
            <a:r>
              <a:rPr lang="en-GB" dirty="0"/>
              <a:t>investigating sources and issues</a:t>
            </a:r>
          </a:p>
          <a:p>
            <a:r>
              <a:rPr lang="en-GB" dirty="0"/>
              <a:t> • thinking about how they will know if something has worked</a:t>
            </a:r>
          </a:p>
          <a:p>
            <a:r>
              <a:rPr lang="en-GB" dirty="0"/>
              <a:t> • making observations and measurements and keeping records</a:t>
            </a:r>
          </a:p>
          <a:p>
            <a:r>
              <a:rPr lang="en-GB" dirty="0"/>
              <a:t> • making comparisons and identifying similarities and differences</a:t>
            </a:r>
          </a:p>
          <a:p>
            <a:r>
              <a:rPr lang="en-GB" dirty="0"/>
              <a:t> • sorting and grouping information using ICT on some occasions</a:t>
            </a:r>
          </a:p>
          <a:p>
            <a:r>
              <a:rPr lang="en-GB" dirty="0"/>
              <a:t> • seeing links between cause and effect</a:t>
            </a:r>
          </a:p>
          <a:p>
            <a:r>
              <a:rPr lang="en-GB" dirty="0"/>
              <a:t> • making links within the different elements of Knowledge and Understanding of the World </a:t>
            </a:r>
          </a:p>
          <a:p>
            <a:r>
              <a:rPr lang="en-GB" dirty="0"/>
              <a:t>• thinking creatively and imaginatively</a:t>
            </a:r>
          </a:p>
          <a:p>
            <a:r>
              <a:rPr lang="en-GB" dirty="0">
                <a:hlinkClick r:id="rId3"/>
              </a:rPr>
              <a:t>Knowledge and Understanding of the World document (Welsh Government)</a:t>
            </a:r>
            <a:endParaRPr lang="en-GB" dirty="0"/>
          </a:p>
          <a:p>
            <a:endParaRPr lang="en-GB" dirty="0"/>
          </a:p>
        </p:txBody>
      </p:sp>
    </p:spTree>
    <p:extLst>
      <p:ext uri="{BB962C8B-B14F-4D97-AF65-F5344CB8AC3E}">
        <p14:creationId xmlns:p14="http://schemas.microsoft.com/office/powerpoint/2010/main" val="2828862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Gwybodaeth a </a:t>
            </a:r>
            <a:r>
              <a:rPr lang="en-GB" dirty="0" err="1"/>
              <a:t>Dealltwrieth</a:t>
            </a:r>
            <a:r>
              <a:rPr lang="en-GB" dirty="0"/>
              <a:t> o’r </a:t>
            </a:r>
            <a:r>
              <a:rPr lang="en-GB" dirty="0" err="1"/>
              <a:t>Byd</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895702436"/>
              </p:ext>
            </p:extLst>
          </p:nvPr>
        </p:nvGraphicFramePr>
        <p:xfrm>
          <a:off x="2162816" y="2146774"/>
          <a:ext cx="7992888" cy="4040853"/>
        </p:xfrm>
        <a:graphic>
          <a:graphicData uri="http://schemas.openxmlformats.org/drawingml/2006/table">
            <a:tbl>
              <a:tblPr firstRow="1" bandRow="1">
                <a:tableStyleId>{5C22544A-7EE6-4342-B048-85BDC9FD1C3A}</a:tableStyleId>
              </a:tblPr>
              <a:tblGrid>
                <a:gridCol w="3996444">
                  <a:extLst>
                    <a:ext uri="{9D8B030D-6E8A-4147-A177-3AD203B41FA5}">
                      <a16:colId xmlns:a16="http://schemas.microsoft.com/office/drawing/2014/main" val="20000"/>
                    </a:ext>
                  </a:extLst>
                </a:gridCol>
                <a:gridCol w="3996444">
                  <a:extLst>
                    <a:ext uri="{9D8B030D-6E8A-4147-A177-3AD203B41FA5}">
                      <a16:colId xmlns:a16="http://schemas.microsoft.com/office/drawing/2014/main" val="20001"/>
                    </a:ext>
                  </a:extLst>
                </a:gridCol>
              </a:tblGrid>
              <a:tr h="283988">
                <a:tc gridSpan="2">
                  <a:txBody>
                    <a:bodyPr/>
                    <a:lstStyle/>
                    <a:p>
                      <a:pPr algn="ctr"/>
                      <a:r>
                        <a:rPr lang="en-GB" dirty="0" err="1"/>
                        <a:t>Datblygiad</a:t>
                      </a:r>
                      <a:r>
                        <a:rPr lang="en-GB" baseline="0" dirty="0"/>
                        <a:t> Sgiliau</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83988">
                <a:tc>
                  <a:txBody>
                    <a:bodyPr/>
                    <a:lstStyle/>
                    <a:p>
                      <a:r>
                        <a:rPr lang="en-GB" dirty="0" err="1"/>
                        <a:t>Arsylwi</a:t>
                      </a:r>
                      <a:endParaRPr lang="en-GB" dirty="0"/>
                    </a:p>
                  </a:txBody>
                  <a:tcPr/>
                </a:tc>
                <a:tc>
                  <a:txBody>
                    <a:bodyPr/>
                    <a:lstStyle/>
                    <a:p>
                      <a:r>
                        <a:rPr lang="en-GB" dirty="0" err="1"/>
                        <a:t>Didoli</a:t>
                      </a:r>
                      <a:r>
                        <a:rPr lang="en-GB" baseline="0" dirty="0"/>
                        <a:t> a </a:t>
                      </a:r>
                      <a:r>
                        <a:rPr lang="en-GB" baseline="0" dirty="0" err="1"/>
                        <a:t>grwpio</a:t>
                      </a:r>
                      <a:endParaRPr lang="en-GB" dirty="0"/>
                    </a:p>
                  </a:txBody>
                  <a:tcPr/>
                </a:tc>
                <a:extLst>
                  <a:ext uri="{0D108BD9-81ED-4DB2-BD59-A6C34878D82A}">
                    <a16:rowId xmlns:a16="http://schemas.microsoft.com/office/drawing/2014/main" val="10001"/>
                  </a:ext>
                </a:extLst>
              </a:tr>
              <a:tr h="37159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Cymharu</a:t>
                      </a:r>
                      <a:endParaRPr lang="en-GB" dirty="0"/>
                    </a:p>
                  </a:txBody>
                  <a:tcPr/>
                </a:tc>
                <a:tc>
                  <a:txBody>
                    <a:bodyPr/>
                    <a:lstStyle/>
                    <a:p>
                      <a:r>
                        <a:rPr lang="en-GB" dirty="0" err="1"/>
                        <a:t>Trefnu</a:t>
                      </a:r>
                      <a:endParaRPr lang="en-GB" dirty="0"/>
                    </a:p>
                  </a:txBody>
                  <a:tcPr/>
                </a:tc>
                <a:extLst>
                  <a:ext uri="{0D108BD9-81ED-4DB2-BD59-A6C34878D82A}">
                    <a16:rowId xmlns:a16="http://schemas.microsoft.com/office/drawing/2014/main" val="10002"/>
                  </a:ext>
                </a:extLst>
              </a:tr>
              <a:tr h="283988">
                <a:tc>
                  <a:txBody>
                    <a:bodyPr/>
                    <a:lstStyle/>
                    <a:p>
                      <a:r>
                        <a:rPr lang="en-GB" dirty="0" err="1"/>
                        <a:t>Dosbarthu</a:t>
                      </a:r>
                      <a:endParaRPr lang="en-GB" dirty="0"/>
                    </a:p>
                  </a:txBody>
                  <a:tcPr/>
                </a:tc>
                <a:tc>
                  <a:txBody>
                    <a:bodyPr/>
                    <a:lstStyle/>
                    <a:p>
                      <a:r>
                        <a:rPr lang="en-GB" dirty="0" err="1"/>
                        <a:t>Gofyn</a:t>
                      </a:r>
                      <a:r>
                        <a:rPr lang="en-GB" dirty="0"/>
                        <a:t>/</a:t>
                      </a:r>
                      <a:r>
                        <a:rPr lang="en-GB" dirty="0" err="1"/>
                        <a:t>ateb</a:t>
                      </a:r>
                      <a:r>
                        <a:rPr lang="en-GB" baseline="0" dirty="0"/>
                        <a:t> </a:t>
                      </a:r>
                      <a:r>
                        <a:rPr lang="en-GB" baseline="0" dirty="0" err="1"/>
                        <a:t>cwestiynau</a:t>
                      </a:r>
                      <a:endParaRPr lang="en-GB" dirty="0"/>
                    </a:p>
                  </a:txBody>
                  <a:tcPr/>
                </a:tc>
                <a:extLst>
                  <a:ext uri="{0D108BD9-81ED-4DB2-BD59-A6C34878D82A}">
                    <a16:rowId xmlns:a16="http://schemas.microsoft.com/office/drawing/2014/main" val="10003"/>
                  </a:ext>
                </a:extLst>
              </a:tr>
              <a:tr h="283988">
                <a:tc>
                  <a:txBody>
                    <a:bodyPr/>
                    <a:lstStyle/>
                    <a:p>
                      <a:r>
                        <a:rPr lang="en-GB" dirty="0" err="1"/>
                        <a:t>Ymholi</a:t>
                      </a:r>
                      <a:endParaRPr lang="en-GB" dirty="0"/>
                    </a:p>
                  </a:txBody>
                  <a:tcPr/>
                </a:tc>
                <a:tc>
                  <a:txBody>
                    <a:bodyPr/>
                    <a:lstStyle/>
                    <a:p>
                      <a:r>
                        <a:rPr lang="en-GB" dirty="0" err="1"/>
                        <a:t>Ymchwilio</a:t>
                      </a:r>
                      <a:endParaRPr lang="en-GB" dirty="0"/>
                    </a:p>
                  </a:txBody>
                  <a:tcPr/>
                </a:tc>
                <a:extLst>
                  <a:ext uri="{0D108BD9-81ED-4DB2-BD59-A6C34878D82A}">
                    <a16:rowId xmlns:a16="http://schemas.microsoft.com/office/drawing/2014/main" val="10004"/>
                  </a:ext>
                </a:extLst>
              </a:tr>
              <a:tr h="283988">
                <a:tc>
                  <a:txBody>
                    <a:bodyPr/>
                    <a:lstStyle/>
                    <a:p>
                      <a:r>
                        <a:rPr lang="en-GB" dirty="0" err="1"/>
                        <a:t>Archwilio</a:t>
                      </a:r>
                      <a:r>
                        <a:rPr lang="en-GB" baseline="0" dirty="0"/>
                        <a:t> ac </a:t>
                      </a:r>
                      <a:r>
                        <a:rPr lang="en-GB" baseline="0" dirty="0" err="1"/>
                        <a:t>arbrofi</a:t>
                      </a:r>
                      <a:endParaRPr lang="en-GB" dirty="0"/>
                    </a:p>
                  </a:txBody>
                  <a:tcPr/>
                </a:tc>
                <a:tc>
                  <a:txBody>
                    <a:bodyPr/>
                    <a:lstStyle/>
                    <a:p>
                      <a:r>
                        <a:rPr lang="en-GB" dirty="0"/>
                        <a:t>Meddwl</a:t>
                      </a:r>
                    </a:p>
                  </a:txBody>
                  <a:tcPr/>
                </a:tc>
                <a:extLst>
                  <a:ext uri="{0D108BD9-81ED-4DB2-BD59-A6C34878D82A}">
                    <a16:rowId xmlns:a16="http://schemas.microsoft.com/office/drawing/2014/main" val="10005"/>
                  </a:ext>
                </a:extLst>
              </a:tr>
              <a:tr h="283988">
                <a:tc>
                  <a:txBody>
                    <a:bodyPr/>
                    <a:lstStyle/>
                    <a:p>
                      <a:r>
                        <a:rPr lang="en-GB" dirty="0" err="1"/>
                        <a:t>Gwrando</a:t>
                      </a:r>
                      <a:endParaRPr lang="en-GB" dirty="0"/>
                    </a:p>
                  </a:txBody>
                  <a:tcPr/>
                </a:tc>
                <a:tc>
                  <a:txBody>
                    <a:bodyPr/>
                    <a:lstStyle/>
                    <a:p>
                      <a:r>
                        <a:rPr lang="en-GB" dirty="0" err="1"/>
                        <a:t>Datrys</a:t>
                      </a:r>
                      <a:r>
                        <a:rPr lang="en-GB" baseline="0" dirty="0"/>
                        <a:t> </a:t>
                      </a:r>
                      <a:r>
                        <a:rPr lang="en-GB" baseline="0" dirty="0" err="1"/>
                        <a:t>problemau</a:t>
                      </a:r>
                      <a:endParaRPr lang="en-GB" dirty="0"/>
                    </a:p>
                  </a:txBody>
                  <a:tcPr/>
                </a:tc>
                <a:extLst>
                  <a:ext uri="{0D108BD9-81ED-4DB2-BD59-A6C34878D82A}">
                    <a16:rowId xmlns:a16="http://schemas.microsoft.com/office/drawing/2014/main" val="10006"/>
                  </a:ext>
                </a:extLst>
              </a:tr>
              <a:tr h="371591">
                <a:tc>
                  <a:txBody>
                    <a:bodyPr/>
                    <a:lstStyle/>
                    <a:p>
                      <a:r>
                        <a:rPr lang="en-GB" dirty="0"/>
                        <a:t>Gwneud</a:t>
                      </a:r>
                      <a:r>
                        <a:rPr lang="en-GB" baseline="0" dirty="0"/>
                        <a:t> </a:t>
                      </a:r>
                      <a:r>
                        <a:rPr lang="en-GB" baseline="0" dirty="0" err="1"/>
                        <a:t>penderfyniadau</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Cofnodi</a:t>
                      </a:r>
                      <a:endParaRPr lang="en-GB" dirty="0"/>
                    </a:p>
                  </a:txBody>
                  <a:tcPr/>
                </a:tc>
                <a:extLst>
                  <a:ext uri="{0D108BD9-81ED-4DB2-BD59-A6C34878D82A}">
                    <a16:rowId xmlns:a16="http://schemas.microsoft.com/office/drawing/2014/main" val="10007"/>
                  </a:ext>
                </a:extLst>
              </a:tr>
              <a:tr h="371591">
                <a:tc>
                  <a:txBody>
                    <a:bodyPr/>
                    <a:lstStyle/>
                    <a:p>
                      <a:r>
                        <a:rPr lang="en-GB" dirty="0" err="1"/>
                        <a:t>Rhagfynegi</a:t>
                      </a:r>
                      <a:r>
                        <a:rPr lang="en-GB" baseline="0" dirty="0"/>
                        <a:t> a </a:t>
                      </a:r>
                      <a:r>
                        <a:rPr lang="en-GB" baseline="0" dirty="0" err="1"/>
                        <a:t>phrofi</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Cyfathrebu</a:t>
                      </a:r>
                      <a:endParaRPr lang="en-GB" dirty="0"/>
                    </a:p>
                  </a:txBody>
                  <a:tcPr/>
                </a:tc>
                <a:extLst>
                  <a:ext uri="{0D108BD9-81ED-4DB2-BD59-A6C34878D82A}">
                    <a16:rowId xmlns:a16="http://schemas.microsoft.com/office/drawing/2014/main" val="10008"/>
                  </a:ext>
                </a:extLst>
              </a:tr>
              <a:tr h="283988">
                <a:tc>
                  <a:txBody>
                    <a:bodyPr/>
                    <a:lstStyle/>
                    <a:p>
                      <a:r>
                        <a:rPr lang="en-GB" dirty="0" err="1"/>
                        <a:t>Myfyrio</a:t>
                      </a:r>
                      <a:endParaRPr lang="en-GB" dirty="0"/>
                    </a:p>
                  </a:txBody>
                  <a:tcPr/>
                </a:tc>
                <a:tc>
                  <a:txBody>
                    <a:bodyPr/>
                    <a:lstStyle/>
                    <a:p>
                      <a:r>
                        <a:rPr lang="en-GB" dirty="0" err="1"/>
                        <a:t>Gwerthuso</a:t>
                      </a:r>
                      <a:endParaRPr lang="en-GB" dirty="0"/>
                    </a:p>
                  </a:txBody>
                  <a:tcPr/>
                </a:tc>
                <a:extLst>
                  <a:ext uri="{0D108BD9-81ED-4DB2-BD59-A6C34878D82A}">
                    <a16:rowId xmlns:a16="http://schemas.microsoft.com/office/drawing/2014/main" val="10009"/>
                  </a:ext>
                </a:extLst>
              </a:tr>
              <a:tr h="283988">
                <a:tc>
                  <a:txBody>
                    <a:bodyPr/>
                    <a:lstStyle/>
                    <a:p>
                      <a:r>
                        <a:rPr lang="en-GB" dirty="0" err="1"/>
                        <a:t>Disgrifio</a:t>
                      </a:r>
                      <a:endParaRPr lang="en-GB" dirty="0"/>
                    </a:p>
                  </a:txBody>
                  <a:tcPr/>
                </a:tc>
                <a:tc>
                  <a:txBody>
                    <a:bodyPr/>
                    <a:lstStyle/>
                    <a:p>
                      <a:endParaRPr lang="en-GB" dirty="0"/>
                    </a:p>
                  </a:txBody>
                  <a:tcPr/>
                </a:tc>
                <a:extLst>
                  <a:ext uri="{0D108BD9-81ED-4DB2-BD59-A6C34878D82A}">
                    <a16:rowId xmlns:a16="http://schemas.microsoft.com/office/drawing/2014/main" val="3260807891"/>
                  </a:ext>
                </a:extLst>
              </a:tr>
            </a:tbl>
          </a:graphicData>
        </a:graphic>
      </p:graphicFrame>
    </p:spTree>
    <p:extLst>
      <p:ext uri="{BB962C8B-B14F-4D97-AF65-F5344CB8AC3E}">
        <p14:creationId xmlns:p14="http://schemas.microsoft.com/office/powerpoint/2010/main" val="560610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Knowledge and Understanding of the World</a:t>
            </a:r>
          </a:p>
        </p:txBody>
      </p:sp>
      <p:graphicFrame>
        <p:nvGraphicFramePr>
          <p:cNvPr id="4" name="Table 3"/>
          <p:cNvGraphicFramePr>
            <a:graphicFrameLocks noGrp="1"/>
          </p:cNvGraphicFramePr>
          <p:nvPr>
            <p:extLst>
              <p:ext uri="{D42A27DB-BD31-4B8C-83A1-F6EECF244321}">
                <p14:modId xmlns:p14="http://schemas.microsoft.com/office/powerpoint/2010/main" val="3469917994"/>
              </p:ext>
            </p:extLst>
          </p:nvPr>
        </p:nvGraphicFramePr>
        <p:xfrm>
          <a:off x="2279576" y="2181950"/>
          <a:ext cx="7776864" cy="4023360"/>
        </p:xfrm>
        <a:graphic>
          <a:graphicData uri="http://schemas.openxmlformats.org/drawingml/2006/table">
            <a:tbl>
              <a:tblPr firstRow="1" bandRow="1">
                <a:tableStyleId>{5C22544A-7EE6-4342-B048-85BDC9FD1C3A}</a:tableStyleId>
              </a:tblPr>
              <a:tblGrid>
                <a:gridCol w="3888432">
                  <a:extLst>
                    <a:ext uri="{9D8B030D-6E8A-4147-A177-3AD203B41FA5}">
                      <a16:colId xmlns:a16="http://schemas.microsoft.com/office/drawing/2014/main" val="20000"/>
                    </a:ext>
                  </a:extLst>
                </a:gridCol>
                <a:gridCol w="3888432">
                  <a:extLst>
                    <a:ext uri="{9D8B030D-6E8A-4147-A177-3AD203B41FA5}">
                      <a16:colId xmlns:a16="http://schemas.microsoft.com/office/drawing/2014/main" val="20001"/>
                    </a:ext>
                  </a:extLst>
                </a:gridCol>
              </a:tblGrid>
              <a:tr h="297993">
                <a:tc gridSpan="2">
                  <a:txBody>
                    <a:bodyPr/>
                    <a:lstStyle/>
                    <a:p>
                      <a:pPr algn="ctr"/>
                      <a:r>
                        <a:rPr lang="en-GB" dirty="0"/>
                        <a:t>Development</a:t>
                      </a:r>
                      <a:r>
                        <a:rPr lang="en-GB" baseline="0" dirty="0"/>
                        <a:t> of Skills</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97993">
                <a:tc>
                  <a:txBody>
                    <a:bodyPr/>
                    <a:lstStyle/>
                    <a:p>
                      <a:r>
                        <a:rPr lang="en-GB" dirty="0"/>
                        <a:t>Observing</a:t>
                      </a:r>
                    </a:p>
                  </a:txBody>
                  <a:tcPr/>
                </a:tc>
                <a:tc>
                  <a:txBody>
                    <a:bodyPr/>
                    <a:lstStyle/>
                    <a:p>
                      <a:r>
                        <a:rPr lang="en-GB" dirty="0"/>
                        <a:t>Sorting</a:t>
                      </a:r>
                      <a:r>
                        <a:rPr lang="en-GB" baseline="0" dirty="0"/>
                        <a:t> and grouping</a:t>
                      </a:r>
                      <a:endParaRPr lang="en-GB" dirty="0"/>
                    </a:p>
                  </a:txBody>
                  <a:tcPr/>
                </a:tc>
                <a:extLst>
                  <a:ext uri="{0D108BD9-81ED-4DB2-BD59-A6C34878D82A}">
                    <a16:rowId xmlns:a16="http://schemas.microsoft.com/office/drawing/2014/main" val="10001"/>
                  </a:ext>
                </a:extLst>
              </a:tr>
              <a:tr h="3509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Comparing</a:t>
                      </a:r>
                    </a:p>
                  </a:txBody>
                  <a:tcPr/>
                </a:tc>
                <a:tc>
                  <a:txBody>
                    <a:bodyPr/>
                    <a:lstStyle/>
                    <a:p>
                      <a:r>
                        <a:rPr lang="en-GB" dirty="0"/>
                        <a:t>Sequencing</a:t>
                      </a:r>
                    </a:p>
                  </a:txBody>
                  <a:tcPr/>
                </a:tc>
                <a:extLst>
                  <a:ext uri="{0D108BD9-81ED-4DB2-BD59-A6C34878D82A}">
                    <a16:rowId xmlns:a16="http://schemas.microsoft.com/office/drawing/2014/main" val="10002"/>
                  </a:ext>
                </a:extLst>
              </a:tr>
              <a:tr h="3509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Classifying</a:t>
                      </a:r>
                    </a:p>
                  </a:txBody>
                  <a:tcPr/>
                </a:tc>
                <a:tc>
                  <a:txBody>
                    <a:bodyPr/>
                    <a:lstStyle/>
                    <a:p>
                      <a:r>
                        <a:rPr lang="en-GB" dirty="0"/>
                        <a:t>Asking/answering</a:t>
                      </a:r>
                      <a:r>
                        <a:rPr lang="en-GB" baseline="0" dirty="0"/>
                        <a:t> questions</a:t>
                      </a:r>
                      <a:endParaRPr lang="en-GB" dirty="0"/>
                    </a:p>
                  </a:txBody>
                  <a:tcPr/>
                </a:tc>
                <a:extLst>
                  <a:ext uri="{0D108BD9-81ED-4DB2-BD59-A6C34878D82A}">
                    <a16:rowId xmlns:a16="http://schemas.microsoft.com/office/drawing/2014/main" val="10003"/>
                  </a:ext>
                </a:extLst>
              </a:tr>
              <a:tr h="297993">
                <a:tc>
                  <a:txBody>
                    <a:bodyPr/>
                    <a:lstStyle/>
                    <a:p>
                      <a:r>
                        <a:rPr lang="en-GB" dirty="0"/>
                        <a:t>Enquiring</a:t>
                      </a:r>
                    </a:p>
                  </a:txBody>
                  <a:tcPr/>
                </a:tc>
                <a:tc>
                  <a:txBody>
                    <a:bodyPr/>
                    <a:lstStyle/>
                    <a:p>
                      <a:r>
                        <a:rPr lang="en-GB" dirty="0"/>
                        <a:t>Investigating</a:t>
                      </a:r>
                    </a:p>
                  </a:txBody>
                  <a:tcPr/>
                </a:tc>
                <a:extLst>
                  <a:ext uri="{0D108BD9-81ED-4DB2-BD59-A6C34878D82A}">
                    <a16:rowId xmlns:a16="http://schemas.microsoft.com/office/drawing/2014/main" val="10004"/>
                  </a:ext>
                </a:extLst>
              </a:tr>
              <a:tr h="3509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Exploring</a:t>
                      </a:r>
                      <a:r>
                        <a:rPr lang="en-GB" baseline="0" dirty="0"/>
                        <a:t> and experimentation</a:t>
                      </a:r>
                      <a:endParaRPr lang="en-GB" dirty="0"/>
                    </a:p>
                  </a:txBody>
                  <a:tcPr/>
                </a:tc>
                <a:tc>
                  <a:txBody>
                    <a:bodyPr/>
                    <a:lstStyle/>
                    <a:p>
                      <a:r>
                        <a:rPr lang="en-GB" dirty="0"/>
                        <a:t>Thinking</a:t>
                      </a:r>
                    </a:p>
                  </a:txBody>
                  <a:tcPr/>
                </a:tc>
                <a:extLst>
                  <a:ext uri="{0D108BD9-81ED-4DB2-BD59-A6C34878D82A}">
                    <a16:rowId xmlns:a16="http://schemas.microsoft.com/office/drawing/2014/main" val="10005"/>
                  </a:ext>
                </a:extLst>
              </a:tr>
              <a:tr h="297993">
                <a:tc>
                  <a:txBody>
                    <a:bodyPr/>
                    <a:lstStyle/>
                    <a:p>
                      <a:r>
                        <a:rPr lang="en-GB" dirty="0"/>
                        <a:t>Listening</a:t>
                      </a:r>
                    </a:p>
                  </a:txBody>
                  <a:tcPr/>
                </a:tc>
                <a:tc>
                  <a:txBody>
                    <a:bodyPr/>
                    <a:lstStyle/>
                    <a:p>
                      <a:r>
                        <a:rPr lang="en-GB" dirty="0"/>
                        <a:t>Solving problems</a:t>
                      </a:r>
                    </a:p>
                  </a:txBody>
                  <a:tcPr/>
                </a:tc>
                <a:extLst>
                  <a:ext uri="{0D108BD9-81ED-4DB2-BD59-A6C34878D82A}">
                    <a16:rowId xmlns:a16="http://schemas.microsoft.com/office/drawing/2014/main" val="10006"/>
                  </a:ext>
                </a:extLst>
              </a:tr>
              <a:tr h="350933">
                <a:tc>
                  <a:txBody>
                    <a:bodyPr/>
                    <a:lstStyle/>
                    <a:p>
                      <a:r>
                        <a:rPr lang="en-GB" dirty="0"/>
                        <a:t>Making</a:t>
                      </a:r>
                      <a:r>
                        <a:rPr lang="en-GB" baseline="0" dirty="0"/>
                        <a:t> decisions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Recording </a:t>
                      </a:r>
                    </a:p>
                  </a:txBody>
                  <a:tcPr/>
                </a:tc>
                <a:extLst>
                  <a:ext uri="{0D108BD9-81ED-4DB2-BD59-A6C34878D82A}">
                    <a16:rowId xmlns:a16="http://schemas.microsoft.com/office/drawing/2014/main" val="10007"/>
                  </a:ext>
                </a:extLst>
              </a:tr>
              <a:tr h="350933">
                <a:tc>
                  <a:txBody>
                    <a:bodyPr/>
                    <a:lstStyle/>
                    <a:p>
                      <a:r>
                        <a:rPr lang="en-GB" dirty="0"/>
                        <a:t>Predicting</a:t>
                      </a:r>
                      <a:r>
                        <a:rPr lang="en-GB" baseline="0" dirty="0"/>
                        <a:t> and testing</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Communicating </a:t>
                      </a:r>
                    </a:p>
                  </a:txBody>
                  <a:tcPr/>
                </a:tc>
                <a:extLst>
                  <a:ext uri="{0D108BD9-81ED-4DB2-BD59-A6C34878D82A}">
                    <a16:rowId xmlns:a16="http://schemas.microsoft.com/office/drawing/2014/main" val="10008"/>
                  </a:ext>
                </a:extLst>
              </a:tr>
              <a:tr h="297993">
                <a:tc>
                  <a:txBody>
                    <a:bodyPr/>
                    <a:lstStyle/>
                    <a:p>
                      <a:r>
                        <a:rPr lang="en-GB" dirty="0"/>
                        <a:t>Reflecting</a:t>
                      </a:r>
                    </a:p>
                  </a:txBody>
                  <a:tcPr/>
                </a:tc>
                <a:tc>
                  <a:txBody>
                    <a:bodyPr/>
                    <a:lstStyle/>
                    <a:p>
                      <a:r>
                        <a:rPr lang="en-GB" dirty="0"/>
                        <a:t>Evaluating</a:t>
                      </a:r>
                    </a:p>
                  </a:txBody>
                  <a:tcPr/>
                </a:tc>
                <a:extLst>
                  <a:ext uri="{0D108BD9-81ED-4DB2-BD59-A6C34878D82A}">
                    <a16:rowId xmlns:a16="http://schemas.microsoft.com/office/drawing/2014/main" val="10009"/>
                  </a:ext>
                </a:extLst>
              </a:tr>
              <a:tr h="297993">
                <a:tc>
                  <a:txBody>
                    <a:bodyPr/>
                    <a:lstStyle/>
                    <a:p>
                      <a:r>
                        <a:rPr lang="en-GB" dirty="0"/>
                        <a:t>Describing</a:t>
                      </a:r>
                    </a:p>
                  </a:txBody>
                  <a:tcPr/>
                </a:tc>
                <a:tc>
                  <a:txBody>
                    <a:bodyPr/>
                    <a:lstStyle/>
                    <a:p>
                      <a:endParaRPr lang="en-GB" dirty="0"/>
                    </a:p>
                  </a:txBody>
                  <a:tcPr/>
                </a:tc>
                <a:extLst>
                  <a:ext uri="{0D108BD9-81ED-4DB2-BD59-A6C34878D82A}">
                    <a16:rowId xmlns:a16="http://schemas.microsoft.com/office/drawing/2014/main" val="1228564741"/>
                  </a:ext>
                </a:extLst>
              </a:tr>
            </a:tbl>
          </a:graphicData>
        </a:graphic>
      </p:graphicFrame>
    </p:spTree>
    <p:extLst>
      <p:ext uri="{BB962C8B-B14F-4D97-AF65-F5344CB8AC3E}">
        <p14:creationId xmlns:p14="http://schemas.microsoft.com/office/powerpoint/2010/main" val="16567037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Cynnydd</a:t>
            </a:r>
            <a:r>
              <a:rPr lang="en-GB" dirty="0"/>
              <a:t> mewn Dysgu</a:t>
            </a:r>
            <a:br>
              <a:rPr lang="en-GB" dirty="0"/>
            </a:br>
            <a:r>
              <a:rPr lang="en-GB" dirty="0"/>
              <a:t>Progress in Learning</a:t>
            </a:r>
          </a:p>
        </p:txBody>
      </p:sp>
      <p:sp>
        <p:nvSpPr>
          <p:cNvPr id="2" name="Content Placeholder 1"/>
          <p:cNvSpPr>
            <a:spLocks noGrp="1"/>
          </p:cNvSpPr>
          <p:nvPr>
            <p:ph sz="half" idx="1"/>
          </p:nvPr>
        </p:nvSpPr>
        <p:spPr/>
        <p:txBody>
          <a:bodyPr>
            <a:normAutofit fontScale="55000" lnSpcReduction="20000"/>
          </a:bodyPr>
          <a:lstStyle/>
          <a:p>
            <a:pPr marL="0" indent="0">
              <a:buNone/>
            </a:pPr>
            <a:r>
              <a:rPr lang="en-GB" b="1" dirty="0" err="1"/>
              <a:t>Lleoedd</a:t>
            </a:r>
            <a:r>
              <a:rPr lang="en-GB" b="1" dirty="0"/>
              <a:t> a </a:t>
            </a:r>
            <a:r>
              <a:rPr lang="en-GB" b="1" dirty="0" err="1"/>
              <a:t>phobl</a:t>
            </a:r>
            <a:endParaRPr lang="en-GB" b="1" dirty="0"/>
          </a:p>
          <a:p>
            <a:r>
              <a:rPr lang="en-GB" dirty="0" err="1"/>
              <a:t>Tywydd</a:t>
            </a:r>
            <a:endParaRPr lang="en-GB" dirty="0"/>
          </a:p>
          <a:p>
            <a:r>
              <a:rPr lang="en-GB" dirty="0" err="1"/>
              <a:t>Ble</a:t>
            </a:r>
            <a:r>
              <a:rPr lang="en-GB" dirty="0"/>
              <a:t> </a:t>
            </a:r>
            <a:r>
              <a:rPr lang="en-GB" dirty="0" err="1"/>
              <a:t>i</a:t>
            </a:r>
            <a:r>
              <a:rPr lang="en-GB" dirty="0"/>
              <a:t> </a:t>
            </a:r>
            <a:r>
              <a:rPr lang="en-GB" dirty="0" err="1"/>
              <a:t>ni’n</a:t>
            </a:r>
            <a:r>
              <a:rPr lang="en-GB" dirty="0"/>
              <a:t> </a:t>
            </a:r>
            <a:r>
              <a:rPr lang="en-GB" dirty="0" err="1"/>
              <a:t>byw</a:t>
            </a:r>
            <a:endParaRPr lang="en-GB" dirty="0"/>
          </a:p>
          <a:p>
            <a:r>
              <a:rPr lang="en-GB" dirty="0" err="1"/>
              <a:t>Profiadau</a:t>
            </a:r>
            <a:r>
              <a:rPr lang="en-GB" dirty="0"/>
              <a:t> o </a:t>
            </a:r>
            <a:r>
              <a:rPr lang="en-GB" dirty="0" err="1"/>
              <a:t>fewn</a:t>
            </a:r>
            <a:r>
              <a:rPr lang="en-GB" dirty="0"/>
              <a:t> </a:t>
            </a:r>
            <a:r>
              <a:rPr lang="en-GB" dirty="0" err="1"/>
              <a:t>yr</a:t>
            </a:r>
            <a:r>
              <a:rPr lang="en-GB" dirty="0"/>
              <a:t> </a:t>
            </a:r>
            <a:r>
              <a:rPr lang="en-GB" dirty="0" err="1"/>
              <a:t>ardal</a:t>
            </a:r>
            <a:r>
              <a:rPr lang="en-GB" dirty="0"/>
              <a:t> </a:t>
            </a:r>
            <a:r>
              <a:rPr lang="en-GB" dirty="0" err="1"/>
              <a:t>leol</a:t>
            </a:r>
            <a:r>
              <a:rPr lang="en-GB" dirty="0"/>
              <a:t> </a:t>
            </a:r>
            <a:r>
              <a:rPr lang="en-GB" dirty="0" err="1"/>
              <a:t>e.e.</a:t>
            </a:r>
            <a:r>
              <a:rPr lang="en-GB" dirty="0"/>
              <a:t> y </a:t>
            </a:r>
            <a:r>
              <a:rPr lang="en-GB" dirty="0" err="1"/>
              <a:t>traeth</a:t>
            </a:r>
            <a:r>
              <a:rPr lang="en-GB" dirty="0"/>
              <a:t> </a:t>
            </a:r>
            <a:r>
              <a:rPr lang="en-GB" dirty="0" err="1"/>
              <a:t>ayb</a:t>
            </a:r>
            <a:endParaRPr lang="en-GB" dirty="0"/>
          </a:p>
          <a:p>
            <a:r>
              <a:rPr lang="en-GB" dirty="0" err="1"/>
              <a:t>Teganau</a:t>
            </a:r>
            <a:r>
              <a:rPr lang="en-GB" dirty="0"/>
              <a:t> </a:t>
            </a:r>
            <a:r>
              <a:rPr lang="en-GB" dirty="0" err="1"/>
              <a:t>llawr</a:t>
            </a:r>
            <a:r>
              <a:rPr lang="en-GB" dirty="0"/>
              <a:t> </a:t>
            </a:r>
            <a:r>
              <a:rPr lang="en-GB" dirty="0" err="1"/>
              <a:t>rhaglenadwy</a:t>
            </a:r>
            <a:r>
              <a:rPr lang="en-GB" dirty="0"/>
              <a:t> (</a:t>
            </a:r>
            <a:r>
              <a:rPr lang="en-GB" dirty="0" err="1"/>
              <a:t>llwybr</a:t>
            </a:r>
            <a:r>
              <a:rPr lang="en-GB" dirty="0"/>
              <a:t> a </a:t>
            </a:r>
            <a:r>
              <a:rPr lang="en-GB" dirty="0" err="1"/>
              <a:t>chyfeiriad</a:t>
            </a:r>
            <a:r>
              <a:rPr lang="en-GB" dirty="0"/>
              <a:t>) </a:t>
            </a:r>
          </a:p>
          <a:p>
            <a:r>
              <a:rPr lang="en-GB" dirty="0" err="1"/>
              <a:t>Trafniadiaeth</a:t>
            </a:r>
            <a:endParaRPr lang="en-GB" dirty="0"/>
          </a:p>
          <a:p>
            <a:pPr marL="0" indent="0">
              <a:buNone/>
            </a:pPr>
            <a:endParaRPr lang="en-GB" dirty="0"/>
          </a:p>
          <a:p>
            <a:pPr marL="0" indent="0">
              <a:buNone/>
            </a:pPr>
            <a:r>
              <a:rPr lang="en-GB" b="1" dirty="0" err="1"/>
              <a:t>Amser</a:t>
            </a:r>
            <a:r>
              <a:rPr lang="en-GB" b="1" dirty="0"/>
              <a:t> a </a:t>
            </a:r>
            <a:r>
              <a:rPr lang="en-GB" b="1" dirty="0" err="1"/>
              <a:t>phobl</a:t>
            </a:r>
            <a:endParaRPr lang="en-GB" b="1" dirty="0"/>
          </a:p>
          <a:p>
            <a:r>
              <a:rPr lang="en-GB" dirty="0" err="1"/>
              <a:t>Trefnu</a:t>
            </a:r>
            <a:r>
              <a:rPr lang="en-GB" dirty="0"/>
              <a:t> </a:t>
            </a:r>
            <a:r>
              <a:rPr lang="en-GB" dirty="0" err="1"/>
              <a:t>digwyddiadau</a:t>
            </a:r>
            <a:endParaRPr lang="en-GB" dirty="0"/>
          </a:p>
          <a:p>
            <a:r>
              <a:rPr lang="en-GB" dirty="0" err="1"/>
              <a:t>Ymwelwyr</a:t>
            </a:r>
            <a:r>
              <a:rPr lang="en-GB" dirty="0"/>
              <a:t> </a:t>
            </a:r>
            <a:r>
              <a:rPr lang="en-GB" dirty="0" err="1"/>
              <a:t>i</a:t>
            </a:r>
            <a:r>
              <a:rPr lang="en-GB" dirty="0"/>
              <a:t> </a:t>
            </a:r>
            <a:r>
              <a:rPr lang="en-GB" dirty="0" err="1"/>
              <a:t>siarad</a:t>
            </a:r>
            <a:r>
              <a:rPr lang="en-GB" dirty="0"/>
              <a:t> am </a:t>
            </a:r>
            <a:r>
              <a:rPr lang="en-GB" dirty="0" err="1"/>
              <a:t>eu</a:t>
            </a:r>
            <a:r>
              <a:rPr lang="en-GB" dirty="0"/>
              <a:t> </a:t>
            </a:r>
            <a:r>
              <a:rPr lang="en-GB" dirty="0" err="1"/>
              <a:t>plentyndod</a:t>
            </a:r>
            <a:r>
              <a:rPr lang="en-GB" dirty="0"/>
              <a:t> </a:t>
            </a:r>
            <a:r>
              <a:rPr lang="en-GB" dirty="0" err="1"/>
              <a:t>eu</a:t>
            </a:r>
            <a:r>
              <a:rPr lang="en-GB" dirty="0"/>
              <a:t> </a:t>
            </a:r>
            <a:r>
              <a:rPr lang="en-GB" dirty="0" err="1"/>
              <a:t>hunain</a:t>
            </a:r>
            <a:endParaRPr lang="en-GB" dirty="0"/>
          </a:p>
          <a:p>
            <a:r>
              <a:rPr lang="en-GB" dirty="0" err="1"/>
              <a:t>Ymweliadau</a:t>
            </a:r>
            <a:r>
              <a:rPr lang="en-GB" dirty="0"/>
              <a:t> </a:t>
            </a:r>
            <a:r>
              <a:rPr lang="en-GB" dirty="0" err="1"/>
              <a:t>i</a:t>
            </a:r>
            <a:r>
              <a:rPr lang="en-GB" dirty="0"/>
              <a:t> </a:t>
            </a:r>
            <a:r>
              <a:rPr lang="en-GB" dirty="0" err="1"/>
              <a:t>amgueddfeydd</a:t>
            </a:r>
            <a:r>
              <a:rPr lang="en-GB" dirty="0"/>
              <a:t> a </a:t>
            </a:r>
            <a:r>
              <a:rPr lang="en-GB" dirty="0" err="1"/>
              <a:t>safleoedd</a:t>
            </a:r>
            <a:r>
              <a:rPr lang="en-GB" dirty="0"/>
              <a:t> </a:t>
            </a:r>
            <a:r>
              <a:rPr lang="en-GB" dirty="0" err="1"/>
              <a:t>hanesyddol</a:t>
            </a:r>
            <a:r>
              <a:rPr lang="en-GB" dirty="0"/>
              <a:t> </a:t>
            </a:r>
            <a:r>
              <a:rPr lang="en-GB" dirty="0" err="1"/>
              <a:t>lleol</a:t>
            </a:r>
            <a:endParaRPr lang="en-GB" b="1" dirty="0"/>
          </a:p>
          <a:p>
            <a:pPr marL="0" indent="0">
              <a:buNone/>
            </a:pPr>
            <a:endParaRPr lang="en-GB" b="1" dirty="0"/>
          </a:p>
          <a:p>
            <a:endParaRPr lang="en-GB" b="1" dirty="0"/>
          </a:p>
          <a:p>
            <a:pPr marL="0" indent="0">
              <a:buNone/>
            </a:pPr>
            <a:endParaRPr lang="en-GB" dirty="0"/>
          </a:p>
        </p:txBody>
      </p:sp>
      <p:sp>
        <p:nvSpPr>
          <p:cNvPr id="6" name="Content Placeholder 5">
            <a:extLst>
              <a:ext uri="{FF2B5EF4-FFF2-40B4-BE49-F238E27FC236}">
                <a16:creationId xmlns:a16="http://schemas.microsoft.com/office/drawing/2014/main" id="{53B8B06E-1961-C67D-E1B5-1050BD279421}"/>
              </a:ext>
            </a:extLst>
          </p:cNvPr>
          <p:cNvSpPr>
            <a:spLocks noGrp="1"/>
          </p:cNvSpPr>
          <p:nvPr>
            <p:ph sz="half" idx="2"/>
          </p:nvPr>
        </p:nvSpPr>
        <p:spPr/>
        <p:txBody>
          <a:bodyPr>
            <a:normAutofit fontScale="55000" lnSpcReduction="20000"/>
          </a:bodyPr>
          <a:lstStyle/>
          <a:p>
            <a:pPr marL="0" indent="0">
              <a:buNone/>
            </a:pPr>
            <a:r>
              <a:rPr lang="en-GB" b="1" dirty="0"/>
              <a:t>Places and People</a:t>
            </a:r>
          </a:p>
          <a:p>
            <a:r>
              <a:rPr lang="en-GB" dirty="0"/>
              <a:t>Weather</a:t>
            </a:r>
          </a:p>
          <a:p>
            <a:r>
              <a:rPr lang="en-GB" dirty="0"/>
              <a:t>Places we live</a:t>
            </a:r>
          </a:p>
          <a:p>
            <a:r>
              <a:rPr lang="en-GB" dirty="0"/>
              <a:t>Experiences in the locality e.g. the beach etc.</a:t>
            </a:r>
          </a:p>
          <a:p>
            <a:r>
              <a:rPr lang="en-GB" dirty="0"/>
              <a:t>Programmable floor toys (route and direction) </a:t>
            </a:r>
          </a:p>
          <a:p>
            <a:r>
              <a:rPr lang="en-GB" dirty="0"/>
              <a:t>Transport</a:t>
            </a:r>
          </a:p>
          <a:p>
            <a:pPr marL="0" indent="0">
              <a:buNone/>
            </a:pPr>
            <a:endParaRPr lang="en-GB" dirty="0"/>
          </a:p>
          <a:p>
            <a:pPr marL="0" indent="0">
              <a:buNone/>
            </a:pPr>
            <a:r>
              <a:rPr lang="en-GB" b="1" dirty="0"/>
              <a:t>Time and People</a:t>
            </a:r>
          </a:p>
          <a:p>
            <a:r>
              <a:rPr lang="en-GB" dirty="0"/>
              <a:t>Sequencing events</a:t>
            </a:r>
          </a:p>
          <a:p>
            <a:r>
              <a:rPr lang="en-GB" dirty="0"/>
              <a:t>Visitors to talk about own childhood</a:t>
            </a:r>
          </a:p>
          <a:p>
            <a:r>
              <a:rPr lang="en-GB" dirty="0"/>
              <a:t>Visits to local museums and historic sites</a:t>
            </a:r>
          </a:p>
          <a:p>
            <a:endParaRPr lang="en-GB" dirty="0"/>
          </a:p>
        </p:txBody>
      </p:sp>
      <p:sp>
        <p:nvSpPr>
          <p:cNvPr id="4" name="Content Placeholder 1"/>
          <p:cNvSpPr txBox="1">
            <a:spLocks/>
          </p:cNvSpPr>
          <p:nvPr/>
        </p:nvSpPr>
        <p:spPr>
          <a:xfrm>
            <a:off x="2135560" y="1916832"/>
            <a:ext cx="3960441" cy="482453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b="1" dirty="0"/>
          </a:p>
          <a:p>
            <a:pPr marL="0" indent="0">
              <a:buNone/>
            </a:pPr>
            <a:endParaRPr lang="en-GB" dirty="0"/>
          </a:p>
        </p:txBody>
      </p:sp>
      <p:pic>
        <p:nvPicPr>
          <p:cNvPr id="5" name="Picture 4" descr="Ascending graph,bar graphs,progress,chart,increase -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8786" y="707811"/>
            <a:ext cx="2302861" cy="1534641"/>
          </a:xfrm>
          <a:prstGeom prst="rect">
            <a:avLst/>
          </a:prstGeom>
        </p:spPr>
      </p:pic>
    </p:spTree>
    <p:extLst>
      <p:ext uri="{BB962C8B-B14F-4D97-AF65-F5344CB8AC3E}">
        <p14:creationId xmlns:p14="http://schemas.microsoft.com/office/powerpoint/2010/main" val="4127345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Cynnydd</a:t>
            </a:r>
            <a:r>
              <a:rPr lang="en-GB" dirty="0"/>
              <a:t> mewn Dysgu </a:t>
            </a:r>
            <a:br>
              <a:rPr lang="en-GB" dirty="0"/>
            </a:br>
            <a:r>
              <a:rPr lang="en-GB" dirty="0"/>
              <a:t>Progress in Learning</a:t>
            </a:r>
          </a:p>
        </p:txBody>
      </p:sp>
      <p:sp>
        <p:nvSpPr>
          <p:cNvPr id="2" name="Content Placeholder 1"/>
          <p:cNvSpPr>
            <a:spLocks noGrp="1"/>
          </p:cNvSpPr>
          <p:nvPr>
            <p:ph sz="half" idx="1"/>
          </p:nvPr>
        </p:nvSpPr>
        <p:spPr/>
        <p:txBody>
          <a:bodyPr>
            <a:normAutofit fontScale="62500" lnSpcReduction="20000"/>
          </a:bodyPr>
          <a:lstStyle/>
          <a:p>
            <a:pPr marL="0" indent="0">
              <a:buNone/>
            </a:pPr>
            <a:r>
              <a:rPr lang="en-GB" b="1" dirty="0"/>
              <a:t>Fi </a:t>
            </a:r>
            <a:r>
              <a:rPr lang="en-GB" b="1" dirty="0" err="1"/>
              <a:t>fy</a:t>
            </a:r>
            <a:r>
              <a:rPr lang="en-GB" b="1" dirty="0"/>
              <a:t> </a:t>
            </a:r>
            <a:r>
              <a:rPr lang="en-GB" b="1" dirty="0" err="1"/>
              <a:t>hun</a:t>
            </a:r>
            <a:r>
              <a:rPr lang="en-GB" b="1" dirty="0"/>
              <a:t> a </a:t>
            </a:r>
            <a:r>
              <a:rPr lang="en-GB" b="1" dirty="0" err="1"/>
              <a:t>phethau</a:t>
            </a:r>
            <a:r>
              <a:rPr lang="en-GB" b="1" dirty="0"/>
              <a:t> </a:t>
            </a:r>
            <a:r>
              <a:rPr lang="en-GB" b="1" dirty="0" err="1"/>
              <a:t>byw</a:t>
            </a:r>
            <a:r>
              <a:rPr lang="en-GB" b="1" dirty="0"/>
              <a:t> </a:t>
            </a:r>
            <a:r>
              <a:rPr lang="en-GB" b="1" dirty="0" err="1"/>
              <a:t>eraill</a:t>
            </a:r>
            <a:endParaRPr lang="en-GB" b="1" dirty="0"/>
          </a:p>
          <a:p>
            <a:r>
              <a:rPr lang="en-GB" dirty="0" err="1"/>
              <a:t>Caneuon</a:t>
            </a:r>
            <a:r>
              <a:rPr lang="en-GB" dirty="0"/>
              <a:t> a </a:t>
            </a:r>
            <a:r>
              <a:rPr lang="en-GB" dirty="0" err="1"/>
              <a:t>rhigymau</a:t>
            </a:r>
            <a:r>
              <a:rPr lang="en-GB" dirty="0"/>
              <a:t> </a:t>
            </a:r>
            <a:r>
              <a:rPr lang="en-GB" dirty="0" err="1"/>
              <a:t>i</a:t>
            </a:r>
            <a:r>
              <a:rPr lang="en-GB" dirty="0"/>
              <a:t> </a:t>
            </a:r>
            <a:r>
              <a:rPr lang="en-GB" dirty="0" err="1"/>
              <a:t>ddeall</a:t>
            </a:r>
            <a:r>
              <a:rPr lang="en-GB" dirty="0"/>
              <a:t> </a:t>
            </a:r>
            <a:r>
              <a:rPr lang="en-GB" dirty="0" err="1"/>
              <a:t>prif</a:t>
            </a:r>
            <a:r>
              <a:rPr lang="en-GB" dirty="0"/>
              <a:t> </a:t>
            </a:r>
            <a:r>
              <a:rPr lang="en-GB" dirty="0" err="1"/>
              <a:t>rannau’r</a:t>
            </a:r>
            <a:r>
              <a:rPr lang="en-GB" dirty="0"/>
              <a:t> </a:t>
            </a:r>
            <a:r>
              <a:rPr lang="en-GB" dirty="0" err="1"/>
              <a:t>corff</a:t>
            </a:r>
            <a:endParaRPr lang="en-GB" dirty="0"/>
          </a:p>
          <a:p>
            <a:r>
              <a:rPr lang="en-GB" dirty="0" err="1"/>
              <a:t>Arsylwi</a:t>
            </a:r>
            <a:r>
              <a:rPr lang="en-GB" dirty="0"/>
              <a:t> </a:t>
            </a:r>
            <a:r>
              <a:rPr lang="en-GB" dirty="0" err="1"/>
              <a:t>ar</a:t>
            </a:r>
            <a:r>
              <a:rPr lang="en-GB" dirty="0"/>
              <a:t> </a:t>
            </a:r>
            <a:r>
              <a:rPr lang="en-GB" dirty="0" err="1"/>
              <a:t>eu</a:t>
            </a:r>
            <a:r>
              <a:rPr lang="en-GB" dirty="0"/>
              <a:t> </a:t>
            </a:r>
            <a:r>
              <a:rPr lang="en-GB" dirty="0" err="1"/>
              <a:t>hadlewyrchiadau</a:t>
            </a:r>
            <a:r>
              <a:rPr lang="en-GB" dirty="0"/>
              <a:t>; </a:t>
            </a:r>
            <a:r>
              <a:rPr lang="en-GB" dirty="0" err="1"/>
              <a:t>tebygrwydd</a:t>
            </a:r>
            <a:r>
              <a:rPr lang="en-GB" dirty="0"/>
              <a:t> a </a:t>
            </a:r>
            <a:r>
              <a:rPr lang="en-GB" dirty="0" err="1"/>
              <a:t>gwahaniaethau</a:t>
            </a:r>
            <a:r>
              <a:rPr lang="en-GB" dirty="0"/>
              <a:t> ag </a:t>
            </a:r>
            <a:r>
              <a:rPr lang="en-GB" dirty="0" err="1"/>
              <a:t>eraill</a:t>
            </a:r>
            <a:endParaRPr lang="en-GB" dirty="0"/>
          </a:p>
          <a:p>
            <a:r>
              <a:rPr lang="en-GB" dirty="0" err="1"/>
              <a:t>Cymariaethau</a:t>
            </a:r>
            <a:r>
              <a:rPr lang="en-GB" dirty="0"/>
              <a:t> </a:t>
            </a:r>
            <a:r>
              <a:rPr lang="en-GB" dirty="0" err="1"/>
              <a:t>rhwng</a:t>
            </a:r>
            <a:r>
              <a:rPr lang="en-GB" dirty="0"/>
              <a:t> </a:t>
            </a:r>
            <a:r>
              <a:rPr lang="en-GB" dirty="0" err="1"/>
              <a:t>pobl</a:t>
            </a:r>
            <a:r>
              <a:rPr lang="en-GB" dirty="0"/>
              <a:t> ac </a:t>
            </a:r>
            <a:r>
              <a:rPr lang="en-GB" dirty="0" err="1"/>
              <a:t>anifieiliad</a:t>
            </a:r>
            <a:endParaRPr lang="en-GB" dirty="0"/>
          </a:p>
          <a:p>
            <a:r>
              <a:rPr lang="en-GB" dirty="0" err="1"/>
              <a:t>Defnyddio’r</a:t>
            </a:r>
            <a:r>
              <a:rPr lang="en-GB" dirty="0"/>
              <a:t> </a:t>
            </a:r>
            <a:r>
              <a:rPr lang="en-GB" dirty="0" err="1"/>
              <a:t>synhwyrau</a:t>
            </a:r>
            <a:endParaRPr lang="en-GB" dirty="0"/>
          </a:p>
          <a:p>
            <a:r>
              <a:rPr lang="en-GB" dirty="0" err="1"/>
              <a:t>Creaduriaid</a:t>
            </a:r>
            <a:r>
              <a:rPr lang="en-GB" dirty="0"/>
              <a:t> </a:t>
            </a:r>
            <a:r>
              <a:rPr lang="en-GB" dirty="0" err="1"/>
              <a:t>bach</a:t>
            </a:r>
            <a:endParaRPr lang="en-GB" dirty="0"/>
          </a:p>
          <a:p>
            <a:r>
              <a:rPr lang="en-GB" dirty="0" err="1"/>
              <a:t>Cofnodi</a:t>
            </a:r>
            <a:r>
              <a:rPr lang="en-GB" dirty="0"/>
              <a:t> data</a:t>
            </a:r>
          </a:p>
          <a:p>
            <a:r>
              <a:rPr lang="en-GB" dirty="0" err="1"/>
              <a:t>Palu</a:t>
            </a:r>
            <a:r>
              <a:rPr lang="en-GB" dirty="0"/>
              <a:t> a </a:t>
            </a:r>
            <a:r>
              <a:rPr lang="en-GB" dirty="0" err="1"/>
              <a:t>phlannu</a:t>
            </a:r>
            <a:endParaRPr lang="en-GB" dirty="0"/>
          </a:p>
          <a:p>
            <a:r>
              <a:rPr lang="en-GB" dirty="0" err="1"/>
              <a:t>Gwneud</a:t>
            </a:r>
            <a:r>
              <a:rPr lang="en-GB" dirty="0"/>
              <a:t> </a:t>
            </a:r>
            <a:r>
              <a:rPr lang="en-GB" dirty="0" err="1"/>
              <a:t>rhagfynediadau</a:t>
            </a:r>
            <a:r>
              <a:rPr lang="en-GB" dirty="0"/>
              <a:t> </a:t>
            </a:r>
            <a:r>
              <a:rPr lang="en-GB" dirty="0" err="1"/>
              <a:t>e.e.</a:t>
            </a:r>
            <a:r>
              <a:rPr lang="en-GB" dirty="0"/>
              <a:t> </a:t>
            </a:r>
            <a:r>
              <a:rPr lang="en-GB" dirty="0" err="1"/>
              <a:t>wrth</a:t>
            </a:r>
            <a:r>
              <a:rPr lang="en-GB" dirty="0"/>
              <a:t> </a:t>
            </a:r>
            <a:r>
              <a:rPr lang="en-GB" dirty="0" err="1"/>
              <a:t>dyfu</a:t>
            </a:r>
            <a:r>
              <a:rPr lang="en-GB" dirty="0"/>
              <a:t> </a:t>
            </a:r>
            <a:r>
              <a:rPr lang="en-GB" dirty="0" err="1"/>
              <a:t>hadau</a:t>
            </a:r>
            <a:endParaRPr lang="en-GB" dirty="0"/>
          </a:p>
          <a:p>
            <a:endParaRPr lang="en-GB" dirty="0"/>
          </a:p>
        </p:txBody>
      </p:sp>
      <p:sp>
        <p:nvSpPr>
          <p:cNvPr id="6" name="Content Placeholder 5">
            <a:extLst>
              <a:ext uri="{FF2B5EF4-FFF2-40B4-BE49-F238E27FC236}">
                <a16:creationId xmlns:a16="http://schemas.microsoft.com/office/drawing/2014/main" id="{9E13CC4B-B7C8-95EB-7693-21FC170C853B}"/>
              </a:ext>
            </a:extLst>
          </p:cNvPr>
          <p:cNvSpPr>
            <a:spLocks noGrp="1"/>
          </p:cNvSpPr>
          <p:nvPr>
            <p:ph sz="half" idx="2"/>
          </p:nvPr>
        </p:nvSpPr>
        <p:spPr/>
        <p:txBody>
          <a:bodyPr>
            <a:normAutofit fontScale="62500" lnSpcReduction="20000"/>
          </a:bodyPr>
          <a:lstStyle/>
          <a:p>
            <a:pPr marL="0" indent="0">
              <a:buNone/>
            </a:pPr>
            <a:r>
              <a:rPr lang="en-GB" b="1" dirty="0"/>
              <a:t>Myself and other living things</a:t>
            </a:r>
          </a:p>
          <a:p>
            <a:r>
              <a:rPr lang="en-GB" dirty="0"/>
              <a:t>Songs and rhymes to understand main parts of the body</a:t>
            </a:r>
          </a:p>
          <a:p>
            <a:r>
              <a:rPr lang="en-GB" dirty="0"/>
              <a:t>Observing reflections; similarities and differences with others</a:t>
            </a:r>
          </a:p>
          <a:p>
            <a:r>
              <a:rPr lang="en-GB" dirty="0"/>
              <a:t>Comparisons between humans and animals </a:t>
            </a:r>
          </a:p>
          <a:p>
            <a:r>
              <a:rPr lang="en-GB" dirty="0"/>
              <a:t>Use of senses</a:t>
            </a:r>
          </a:p>
          <a:p>
            <a:r>
              <a:rPr lang="en-GB" dirty="0"/>
              <a:t>Minibeasts</a:t>
            </a:r>
          </a:p>
          <a:p>
            <a:r>
              <a:rPr lang="en-GB" dirty="0"/>
              <a:t>Recording of data</a:t>
            </a:r>
          </a:p>
          <a:p>
            <a:r>
              <a:rPr lang="en-GB" dirty="0"/>
              <a:t>Digging and planting</a:t>
            </a:r>
          </a:p>
          <a:p>
            <a:r>
              <a:rPr lang="en-GB" dirty="0"/>
              <a:t>Making predictions e.g. when  growing seeds</a:t>
            </a:r>
          </a:p>
          <a:p>
            <a:pPr marL="0" indent="0">
              <a:buNone/>
            </a:pPr>
            <a:endParaRPr lang="en-GB" dirty="0"/>
          </a:p>
          <a:p>
            <a:endParaRPr lang="en-GB" dirty="0"/>
          </a:p>
        </p:txBody>
      </p:sp>
      <p:sp>
        <p:nvSpPr>
          <p:cNvPr id="4" name="Content Placeholder 1"/>
          <p:cNvSpPr txBox="1">
            <a:spLocks/>
          </p:cNvSpPr>
          <p:nvPr/>
        </p:nvSpPr>
        <p:spPr>
          <a:xfrm>
            <a:off x="1953911" y="2348881"/>
            <a:ext cx="3816424" cy="3993307"/>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dirty="0"/>
          </a:p>
          <a:p>
            <a:endParaRPr lang="en-GB" dirty="0"/>
          </a:p>
        </p:txBody>
      </p:sp>
      <p:pic>
        <p:nvPicPr>
          <p:cNvPr id="5" name="Picture 4" descr="Ascending graph,bar graphs,progress,chart,increase -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8377" y="751358"/>
            <a:ext cx="2302861" cy="1534641"/>
          </a:xfrm>
          <a:prstGeom prst="rect">
            <a:avLst/>
          </a:prstGeom>
        </p:spPr>
      </p:pic>
    </p:spTree>
    <p:extLst>
      <p:ext uri="{BB962C8B-B14F-4D97-AF65-F5344CB8AC3E}">
        <p14:creationId xmlns:p14="http://schemas.microsoft.com/office/powerpoint/2010/main" val="25609226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Cynnydd</a:t>
            </a:r>
            <a:r>
              <a:rPr lang="en-GB" dirty="0"/>
              <a:t> mewn Dysgu </a:t>
            </a:r>
            <a:br>
              <a:rPr lang="en-GB" dirty="0"/>
            </a:br>
            <a:r>
              <a:rPr lang="en-GB" dirty="0"/>
              <a:t>Progress in Learning</a:t>
            </a:r>
          </a:p>
        </p:txBody>
      </p:sp>
      <p:sp>
        <p:nvSpPr>
          <p:cNvPr id="2" name="Content Placeholder 1"/>
          <p:cNvSpPr>
            <a:spLocks noGrp="1"/>
          </p:cNvSpPr>
          <p:nvPr>
            <p:ph sz="half" idx="1"/>
          </p:nvPr>
        </p:nvSpPr>
        <p:spPr/>
        <p:txBody>
          <a:bodyPr>
            <a:normAutofit fontScale="70000" lnSpcReduction="20000"/>
          </a:bodyPr>
          <a:lstStyle/>
          <a:p>
            <a:pPr marL="0" indent="0">
              <a:buNone/>
            </a:pPr>
            <a:r>
              <a:rPr lang="en-GB" b="1" dirty="0"/>
              <a:t>Fi </a:t>
            </a:r>
            <a:r>
              <a:rPr lang="en-GB" b="1" dirty="0" err="1"/>
              <a:t>fy</a:t>
            </a:r>
            <a:r>
              <a:rPr lang="en-GB" b="1" dirty="0"/>
              <a:t> </a:t>
            </a:r>
            <a:r>
              <a:rPr lang="en-GB" b="1" dirty="0" err="1"/>
              <a:t>hun</a:t>
            </a:r>
            <a:r>
              <a:rPr lang="en-GB" b="1" dirty="0"/>
              <a:t> a </a:t>
            </a:r>
            <a:r>
              <a:rPr lang="en-GB" b="1" dirty="0" err="1"/>
              <a:t>phethau</a:t>
            </a:r>
            <a:r>
              <a:rPr lang="en-GB" b="1" dirty="0"/>
              <a:t> </a:t>
            </a:r>
            <a:r>
              <a:rPr lang="en-GB" b="1" dirty="0" err="1"/>
              <a:t>nad</a:t>
            </a:r>
            <a:r>
              <a:rPr lang="en-GB" b="1" dirty="0"/>
              <a:t> </a:t>
            </a:r>
            <a:r>
              <a:rPr lang="en-GB" b="1" dirty="0" err="1"/>
              <a:t>ydyn</a:t>
            </a:r>
            <a:r>
              <a:rPr lang="en-GB" b="1" dirty="0"/>
              <a:t> </a:t>
            </a:r>
            <a:r>
              <a:rPr lang="en-GB" b="1" dirty="0" err="1"/>
              <a:t>nhw’n</a:t>
            </a:r>
            <a:r>
              <a:rPr lang="en-GB" b="1" dirty="0"/>
              <a:t> </a:t>
            </a:r>
            <a:r>
              <a:rPr lang="en-GB" b="1" dirty="0" err="1"/>
              <a:t>fyw</a:t>
            </a:r>
            <a:endParaRPr lang="en-GB" b="1" dirty="0"/>
          </a:p>
          <a:p>
            <a:r>
              <a:rPr lang="en-GB" dirty="0" err="1"/>
              <a:t>Darganfod</a:t>
            </a:r>
            <a:r>
              <a:rPr lang="en-GB" dirty="0"/>
              <a:t> </a:t>
            </a:r>
            <a:r>
              <a:rPr lang="en-GB" dirty="0" err="1"/>
              <a:t>gwahanol</a:t>
            </a:r>
            <a:r>
              <a:rPr lang="en-GB" dirty="0"/>
              <a:t> </a:t>
            </a:r>
            <a:r>
              <a:rPr lang="en-GB" dirty="0" err="1"/>
              <a:t>briodweddau</a:t>
            </a:r>
            <a:r>
              <a:rPr lang="en-GB" dirty="0"/>
              <a:t> </a:t>
            </a:r>
            <a:r>
              <a:rPr lang="en-GB" dirty="0" err="1"/>
              <a:t>defnyddiau</a:t>
            </a:r>
            <a:r>
              <a:rPr lang="en-GB" dirty="0"/>
              <a:t> </a:t>
            </a:r>
            <a:r>
              <a:rPr lang="en-GB" dirty="0" err="1"/>
              <a:t>naturiol</a:t>
            </a:r>
            <a:r>
              <a:rPr lang="en-GB" dirty="0"/>
              <a:t> </a:t>
            </a:r>
            <a:r>
              <a:rPr lang="en-GB" dirty="0" err="1"/>
              <a:t>megis</a:t>
            </a:r>
            <a:r>
              <a:rPr lang="en-GB" dirty="0"/>
              <a:t> </a:t>
            </a:r>
            <a:r>
              <a:rPr lang="en-GB" dirty="0" err="1"/>
              <a:t>tywod</a:t>
            </a:r>
            <a:r>
              <a:rPr lang="en-GB" dirty="0"/>
              <a:t>, </a:t>
            </a:r>
            <a:r>
              <a:rPr lang="en-GB" dirty="0" err="1"/>
              <a:t>dŵr</a:t>
            </a:r>
            <a:r>
              <a:rPr lang="en-GB" dirty="0"/>
              <a:t>, </a:t>
            </a:r>
            <a:r>
              <a:rPr lang="en-GB" dirty="0" err="1"/>
              <a:t>pren</a:t>
            </a:r>
            <a:r>
              <a:rPr lang="en-GB" dirty="0"/>
              <a:t> a </a:t>
            </a:r>
            <a:r>
              <a:rPr lang="en-GB" dirty="0" err="1"/>
              <a:t>chlai</a:t>
            </a:r>
            <a:r>
              <a:rPr lang="en-GB" dirty="0"/>
              <a:t>. </a:t>
            </a:r>
          </a:p>
          <a:p>
            <a:r>
              <a:rPr lang="en-GB" dirty="0" err="1"/>
              <a:t>Mowldio</a:t>
            </a:r>
            <a:r>
              <a:rPr lang="en-GB" dirty="0"/>
              <a:t> </a:t>
            </a:r>
            <a:r>
              <a:rPr lang="en-GB" dirty="0" err="1"/>
              <a:t>defnyddiau</a:t>
            </a:r>
            <a:r>
              <a:rPr lang="en-GB" dirty="0"/>
              <a:t> </a:t>
            </a:r>
            <a:r>
              <a:rPr lang="en-GB" dirty="0" err="1"/>
              <a:t>i</a:t>
            </a:r>
            <a:r>
              <a:rPr lang="en-GB" dirty="0"/>
              <a:t> </a:t>
            </a:r>
            <a:r>
              <a:rPr lang="en-GB" dirty="0" err="1"/>
              <a:t>wahanol</a:t>
            </a:r>
            <a:r>
              <a:rPr lang="en-GB" dirty="0"/>
              <a:t> </a:t>
            </a:r>
            <a:r>
              <a:rPr lang="en-GB" dirty="0" err="1"/>
              <a:t>siapiau</a:t>
            </a:r>
            <a:endParaRPr lang="en-GB" dirty="0"/>
          </a:p>
          <a:p>
            <a:r>
              <a:rPr lang="en-GB" dirty="0" err="1"/>
              <a:t>Arsylwi</a:t>
            </a:r>
            <a:r>
              <a:rPr lang="en-GB" dirty="0"/>
              <a:t> a </a:t>
            </a:r>
            <a:r>
              <a:rPr lang="en-GB" dirty="0" err="1"/>
              <a:t>disgrifio’r</a:t>
            </a:r>
            <a:r>
              <a:rPr lang="en-GB" dirty="0"/>
              <a:t> </a:t>
            </a:r>
            <a:r>
              <a:rPr lang="en-GB" dirty="0" err="1"/>
              <a:t>newidiadau</a:t>
            </a:r>
            <a:r>
              <a:rPr lang="en-GB" dirty="0"/>
              <a:t> </a:t>
            </a:r>
            <a:r>
              <a:rPr lang="en-GB" dirty="0" err="1"/>
              <a:t>sy’n</a:t>
            </a:r>
            <a:r>
              <a:rPr lang="en-GB" dirty="0"/>
              <a:t> </a:t>
            </a:r>
            <a:r>
              <a:rPr lang="en-GB" dirty="0" err="1"/>
              <a:t>digwydd</a:t>
            </a:r>
            <a:r>
              <a:rPr lang="en-GB" dirty="0"/>
              <a:t> </a:t>
            </a:r>
            <a:r>
              <a:rPr lang="en-GB" dirty="0" err="1"/>
              <a:t>i</a:t>
            </a:r>
            <a:r>
              <a:rPr lang="en-GB" dirty="0"/>
              <a:t> rai </a:t>
            </a:r>
            <a:r>
              <a:rPr lang="en-GB" dirty="0" err="1"/>
              <a:t>defnyddiau</a:t>
            </a:r>
            <a:r>
              <a:rPr lang="en-GB" dirty="0"/>
              <a:t> </a:t>
            </a:r>
            <a:r>
              <a:rPr lang="en-GB" dirty="0" err="1"/>
              <a:t>pob</a:t>
            </a:r>
            <a:r>
              <a:rPr lang="en-GB" dirty="0"/>
              <a:t> </a:t>
            </a:r>
            <a:r>
              <a:rPr lang="en-GB" dirty="0" err="1"/>
              <a:t>dydd</a:t>
            </a:r>
            <a:r>
              <a:rPr lang="en-GB" dirty="0"/>
              <a:t> pan </a:t>
            </a:r>
            <a:r>
              <a:rPr lang="en-GB" dirty="0" err="1"/>
              <a:t>g</a:t>
            </a:r>
            <a:r>
              <a:rPr lang="en-GB" dirty="0" err="1">
                <a:latin typeface="Trebuchet MS" panose="020B0603020202020204" pitchFamily="34" charset="0"/>
              </a:rPr>
              <a:t>â</a:t>
            </a:r>
            <a:r>
              <a:rPr lang="en-GB" dirty="0" err="1"/>
              <a:t>nt</a:t>
            </a:r>
            <a:r>
              <a:rPr lang="en-GB" dirty="0"/>
              <a:t> </a:t>
            </a:r>
            <a:r>
              <a:rPr lang="en-GB" dirty="0" err="1"/>
              <a:t>eu</a:t>
            </a:r>
            <a:r>
              <a:rPr lang="en-GB" dirty="0"/>
              <a:t> </a:t>
            </a:r>
            <a:r>
              <a:rPr lang="en-GB" dirty="0" err="1"/>
              <a:t>cynhesu</a:t>
            </a:r>
            <a:r>
              <a:rPr lang="en-GB" dirty="0"/>
              <a:t> </a:t>
            </a:r>
            <a:r>
              <a:rPr lang="en-GB" dirty="0" err="1"/>
              <a:t>neu’u</a:t>
            </a:r>
            <a:r>
              <a:rPr lang="en-GB" dirty="0"/>
              <a:t> </a:t>
            </a:r>
            <a:r>
              <a:rPr lang="en-GB" dirty="0" err="1"/>
              <a:t>hoeri</a:t>
            </a:r>
            <a:r>
              <a:rPr lang="en-GB" dirty="0"/>
              <a:t>, neu pan </a:t>
            </a:r>
            <a:r>
              <a:rPr lang="en-GB" dirty="0" err="1"/>
              <a:t>gaiff</a:t>
            </a:r>
            <a:r>
              <a:rPr lang="en-GB" dirty="0"/>
              <a:t> </a:t>
            </a:r>
            <a:r>
              <a:rPr lang="en-GB" dirty="0" err="1"/>
              <a:t>defnyddiau</a:t>
            </a:r>
            <a:r>
              <a:rPr lang="en-GB" dirty="0"/>
              <a:t> </a:t>
            </a:r>
            <a:r>
              <a:rPr lang="en-GB" dirty="0" err="1"/>
              <a:t>eu</a:t>
            </a:r>
            <a:r>
              <a:rPr lang="en-GB" dirty="0"/>
              <a:t> </a:t>
            </a:r>
            <a:r>
              <a:rPr lang="en-GB" dirty="0" err="1"/>
              <a:t>cymysgu</a:t>
            </a:r>
            <a:r>
              <a:rPr lang="en-GB" dirty="0"/>
              <a:t> </a:t>
            </a:r>
            <a:r>
              <a:rPr lang="en-GB" dirty="0" err="1"/>
              <a:t>e.e.</a:t>
            </a:r>
            <a:r>
              <a:rPr lang="en-GB" dirty="0"/>
              <a:t> </a:t>
            </a:r>
            <a:r>
              <a:rPr lang="en-GB" dirty="0" err="1"/>
              <a:t>drwy</a:t>
            </a:r>
            <a:r>
              <a:rPr lang="en-GB" dirty="0"/>
              <a:t> </a:t>
            </a:r>
            <a:r>
              <a:rPr lang="en-GB" dirty="0" err="1"/>
              <a:t>goginio</a:t>
            </a:r>
            <a:r>
              <a:rPr lang="en-GB" dirty="0"/>
              <a:t>.  </a:t>
            </a:r>
          </a:p>
          <a:p>
            <a:r>
              <a:rPr lang="en-GB" dirty="0" err="1"/>
              <a:t>Defnyddio</a:t>
            </a:r>
            <a:r>
              <a:rPr lang="en-GB" dirty="0"/>
              <a:t> switches </a:t>
            </a:r>
            <a:r>
              <a:rPr lang="en-GB" dirty="0" err="1"/>
              <a:t>i</a:t>
            </a:r>
            <a:r>
              <a:rPr lang="en-GB" dirty="0"/>
              <a:t> </a:t>
            </a:r>
            <a:r>
              <a:rPr lang="en-GB" dirty="0" err="1"/>
              <a:t>reoli</a:t>
            </a:r>
            <a:r>
              <a:rPr lang="en-GB" dirty="0"/>
              <a:t> </a:t>
            </a:r>
            <a:r>
              <a:rPr lang="en-GB" dirty="0" err="1"/>
              <a:t>dyfeisiadau</a:t>
            </a:r>
            <a:r>
              <a:rPr lang="en-GB" dirty="0"/>
              <a:t> </a:t>
            </a:r>
            <a:r>
              <a:rPr lang="en-GB" dirty="0" err="1"/>
              <a:t>trydan</a:t>
            </a:r>
            <a:endParaRPr lang="en-GB" dirty="0"/>
          </a:p>
          <a:p>
            <a:r>
              <a:rPr lang="en-GB" dirty="0" err="1"/>
              <a:t>Effeithiau</a:t>
            </a:r>
            <a:r>
              <a:rPr lang="en-GB" dirty="0"/>
              <a:t> </a:t>
            </a:r>
            <a:r>
              <a:rPr lang="en-GB" dirty="0" err="1"/>
              <a:t>golau’r</a:t>
            </a:r>
            <a:r>
              <a:rPr lang="en-GB" dirty="0"/>
              <a:t> haul </a:t>
            </a:r>
            <a:r>
              <a:rPr lang="en-GB" dirty="0" err="1"/>
              <a:t>e.e.</a:t>
            </a:r>
            <a:r>
              <a:rPr lang="en-GB" dirty="0"/>
              <a:t> </a:t>
            </a:r>
            <a:r>
              <a:rPr lang="en-GB" dirty="0" err="1"/>
              <a:t>cysgodion</a:t>
            </a:r>
            <a:endParaRPr lang="en-GB" dirty="0"/>
          </a:p>
          <a:p>
            <a:endParaRPr lang="en-GB" dirty="0"/>
          </a:p>
          <a:p>
            <a:pPr marL="0" indent="0">
              <a:buNone/>
            </a:pPr>
            <a:endParaRPr lang="en-GB" b="1" dirty="0"/>
          </a:p>
          <a:p>
            <a:pPr marL="0" indent="0">
              <a:buNone/>
            </a:pPr>
            <a:endParaRPr lang="en-GB" dirty="0"/>
          </a:p>
        </p:txBody>
      </p:sp>
      <p:sp>
        <p:nvSpPr>
          <p:cNvPr id="6" name="Content Placeholder 5">
            <a:extLst>
              <a:ext uri="{FF2B5EF4-FFF2-40B4-BE49-F238E27FC236}">
                <a16:creationId xmlns:a16="http://schemas.microsoft.com/office/drawing/2014/main" id="{0CE8E7DC-FC7B-EAE8-EB53-2824C6D12930}"/>
              </a:ext>
            </a:extLst>
          </p:cNvPr>
          <p:cNvSpPr>
            <a:spLocks noGrp="1"/>
          </p:cNvSpPr>
          <p:nvPr>
            <p:ph sz="half" idx="2"/>
          </p:nvPr>
        </p:nvSpPr>
        <p:spPr/>
        <p:txBody>
          <a:bodyPr>
            <a:normAutofit fontScale="70000" lnSpcReduction="20000"/>
          </a:bodyPr>
          <a:lstStyle/>
          <a:p>
            <a:pPr marL="0" indent="0">
              <a:buNone/>
            </a:pPr>
            <a:r>
              <a:rPr lang="en-GB" b="1" dirty="0"/>
              <a:t>Myself and non-living things</a:t>
            </a:r>
          </a:p>
          <a:p>
            <a:r>
              <a:rPr lang="en-GB" dirty="0"/>
              <a:t>Discovery of the different properties of the natural materials sand, water, wood and clay.</a:t>
            </a:r>
          </a:p>
          <a:p>
            <a:r>
              <a:rPr lang="en-GB" dirty="0"/>
              <a:t>Moulding materials into different shapes</a:t>
            </a:r>
          </a:p>
          <a:p>
            <a:r>
              <a:rPr lang="en-GB" dirty="0"/>
              <a:t>To observe and describe the changes that occur in some everyday materials when heated or cooled, or when materials are mixed </a:t>
            </a:r>
            <a:r>
              <a:rPr lang="en-GB" dirty="0" err="1"/>
              <a:t>e.g</a:t>
            </a:r>
            <a:r>
              <a:rPr lang="en-GB" dirty="0"/>
              <a:t> through cooking.  </a:t>
            </a:r>
          </a:p>
          <a:p>
            <a:r>
              <a:rPr lang="en-GB" dirty="0"/>
              <a:t>Use of switches to control electrical devices</a:t>
            </a:r>
          </a:p>
          <a:p>
            <a:r>
              <a:rPr lang="en-GB" dirty="0"/>
              <a:t>The effects of sunlight e.g. shadows</a:t>
            </a:r>
          </a:p>
          <a:p>
            <a:endParaRPr lang="en-GB" dirty="0"/>
          </a:p>
        </p:txBody>
      </p:sp>
      <p:sp>
        <p:nvSpPr>
          <p:cNvPr id="4" name="Content Placeholder 1"/>
          <p:cNvSpPr txBox="1">
            <a:spLocks/>
          </p:cNvSpPr>
          <p:nvPr/>
        </p:nvSpPr>
        <p:spPr>
          <a:xfrm>
            <a:off x="1927087" y="2132856"/>
            <a:ext cx="3924424" cy="4725144"/>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a:p>
            <a:pPr marL="0" indent="0">
              <a:buNone/>
            </a:pPr>
            <a:endParaRPr lang="en-GB" b="1" dirty="0"/>
          </a:p>
          <a:p>
            <a:pPr marL="0" indent="0">
              <a:buNone/>
            </a:pPr>
            <a:endParaRPr lang="en-GB" dirty="0"/>
          </a:p>
        </p:txBody>
      </p:sp>
      <p:pic>
        <p:nvPicPr>
          <p:cNvPr id="5" name="Picture 4" descr="Ascending graph,bar graphs,progress,chart,increase -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0866" y="790174"/>
            <a:ext cx="2302861" cy="1534641"/>
          </a:xfrm>
          <a:prstGeom prst="rect">
            <a:avLst/>
          </a:prstGeom>
        </p:spPr>
      </p:pic>
    </p:spTree>
    <p:extLst>
      <p:ext uri="{BB962C8B-B14F-4D97-AF65-F5344CB8AC3E}">
        <p14:creationId xmlns:p14="http://schemas.microsoft.com/office/powerpoint/2010/main" val="41181371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Tasg</a:t>
            </a:r>
            <a:r>
              <a:rPr lang="en-GB" dirty="0"/>
              <a:t> </a:t>
            </a:r>
            <a:r>
              <a:rPr lang="en-GB" dirty="0" err="1"/>
              <a:t>grŵp</a:t>
            </a:r>
            <a:r>
              <a:rPr lang="en-GB" dirty="0"/>
              <a:t> / Group task</a:t>
            </a:r>
          </a:p>
        </p:txBody>
      </p:sp>
      <p:sp>
        <p:nvSpPr>
          <p:cNvPr id="2" name="Content Placeholder 1"/>
          <p:cNvSpPr>
            <a:spLocks noGrp="1"/>
          </p:cNvSpPr>
          <p:nvPr>
            <p:ph sz="half" idx="1"/>
          </p:nvPr>
        </p:nvSpPr>
        <p:spPr/>
        <p:txBody>
          <a:bodyPr>
            <a:normAutofit fontScale="77500" lnSpcReduction="20000"/>
          </a:bodyPr>
          <a:lstStyle/>
          <a:p>
            <a:r>
              <a:rPr lang="en-GB" dirty="0" err="1"/>
              <a:t>Cynlluniwch</a:t>
            </a:r>
            <a:r>
              <a:rPr lang="en-GB" dirty="0"/>
              <a:t> </a:t>
            </a:r>
            <a:r>
              <a:rPr lang="en-GB" dirty="0" err="1"/>
              <a:t>dasg</a:t>
            </a:r>
            <a:r>
              <a:rPr lang="en-GB" dirty="0"/>
              <a:t> </a:t>
            </a:r>
            <a:r>
              <a:rPr lang="en-GB" dirty="0" err="1"/>
              <a:t>chwarae</a:t>
            </a:r>
            <a:r>
              <a:rPr lang="en-GB" dirty="0"/>
              <a:t> </a:t>
            </a:r>
            <a:r>
              <a:rPr lang="en-GB" dirty="0" err="1"/>
              <a:t>gwyddonol</a:t>
            </a:r>
            <a:r>
              <a:rPr lang="en-GB" dirty="0"/>
              <a:t> </a:t>
            </a:r>
            <a:r>
              <a:rPr lang="en-GB" dirty="0" err="1"/>
              <a:t>ar</a:t>
            </a:r>
            <a:r>
              <a:rPr lang="en-GB" dirty="0"/>
              <a:t> </a:t>
            </a:r>
            <a:r>
              <a:rPr lang="en-GB" dirty="0" err="1"/>
              <a:t>gyfer</a:t>
            </a:r>
            <a:r>
              <a:rPr lang="en-GB" dirty="0"/>
              <a:t> </a:t>
            </a:r>
            <a:r>
              <a:rPr lang="en-GB" dirty="0" err="1"/>
              <a:t>dosbarth</a:t>
            </a:r>
            <a:r>
              <a:rPr lang="en-GB" dirty="0"/>
              <a:t> </a:t>
            </a:r>
            <a:r>
              <a:rPr lang="en-GB" dirty="0" err="1"/>
              <a:t>Cyfnod</a:t>
            </a:r>
            <a:r>
              <a:rPr lang="en-GB" dirty="0"/>
              <a:t> Sylfaen</a:t>
            </a:r>
          </a:p>
          <a:p>
            <a:r>
              <a:rPr lang="en-GB" dirty="0" err="1"/>
              <a:t>Ystyriwch</a:t>
            </a:r>
            <a:r>
              <a:rPr lang="en-GB" dirty="0"/>
              <a:t>:</a:t>
            </a:r>
          </a:p>
          <a:p>
            <a:pPr marL="0" indent="0">
              <a:buNone/>
            </a:pPr>
            <a:r>
              <a:rPr lang="en-GB" dirty="0"/>
              <a:t>- pa </a:t>
            </a:r>
            <a:r>
              <a:rPr lang="en-GB" dirty="0" err="1"/>
              <a:t>adnoddau</a:t>
            </a:r>
            <a:r>
              <a:rPr lang="en-GB" dirty="0"/>
              <a:t> </a:t>
            </a:r>
            <a:r>
              <a:rPr lang="en-GB" dirty="0" err="1"/>
              <a:t>fydd</a:t>
            </a:r>
            <a:r>
              <a:rPr lang="en-GB" dirty="0"/>
              <a:t> </a:t>
            </a:r>
            <a:r>
              <a:rPr lang="en-GB" dirty="0" err="1"/>
              <a:t>angen</a:t>
            </a:r>
            <a:r>
              <a:rPr lang="en-GB" dirty="0"/>
              <a:t> </a:t>
            </a:r>
            <a:r>
              <a:rPr lang="en-GB" dirty="0" err="1"/>
              <a:t>arnoch</a:t>
            </a:r>
            <a:endParaRPr lang="en-GB" dirty="0"/>
          </a:p>
          <a:p>
            <a:pPr marL="0" indent="0">
              <a:buNone/>
            </a:pPr>
            <a:r>
              <a:rPr lang="en-GB" dirty="0"/>
              <a:t>- faint </a:t>
            </a:r>
            <a:r>
              <a:rPr lang="en-GB" dirty="0" err="1"/>
              <a:t>fydd</a:t>
            </a:r>
            <a:r>
              <a:rPr lang="en-GB" dirty="0"/>
              <a:t> y </a:t>
            </a:r>
            <a:r>
              <a:rPr lang="en-GB" dirty="0" err="1"/>
              <a:t>weithgaredd</a:t>
            </a:r>
            <a:r>
              <a:rPr lang="en-GB" dirty="0"/>
              <a:t> </a:t>
            </a:r>
            <a:r>
              <a:rPr lang="en-GB" dirty="0" err="1"/>
              <a:t>yn</a:t>
            </a:r>
            <a:r>
              <a:rPr lang="en-GB" dirty="0"/>
              <a:t> para?</a:t>
            </a:r>
          </a:p>
          <a:p>
            <a:pPr marL="0" indent="0">
              <a:buNone/>
            </a:pPr>
            <a:r>
              <a:rPr lang="en-GB" dirty="0"/>
              <a:t>- </a:t>
            </a:r>
            <a:r>
              <a:rPr lang="en-GB" dirty="0" err="1"/>
              <a:t>pwy</a:t>
            </a:r>
            <a:r>
              <a:rPr lang="en-GB" dirty="0"/>
              <a:t> </a:t>
            </a:r>
            <a:r>
              <a:rPr lang="en-GB" dirty="0" err="1"/>
              <a:t>fydd</a:t>
            </a:r>
            <a:r>
              <a:rPr lang="en-GB" dirty="0"/>
              <a:t> </a:t>
            </a:r>
            <a:r>
              <a:rPr lang="en-GB" dirty="0" err="1"/>
              <a:t>ynghlwm</a:t>
            </a:r>
            <a:r>
              <a:rPr lang="en-GB" dirty="0"/>
              <a:t>?</a:t>
            </a:r>
          </a:p>
          <a:p>
            <a:pPr marL="0" indent="0">
              <a:buNone/>
            </a:pPr>
            <a:r>
              <a:rPr lang="en-GB" dirty="0"/>
              <a:t>- pa </a:t>
            </a:r>
            <a:r>
              <a:rPr lang="en-GB" dirty="0" err="1"/>
              <a:t>sgiliau</a:t>
            </a:r>
            <a:r>
              <a:rPr lang="en-GB" dirty="0"/>
              <a:t> a </a:t>
            </a:r>
            <a:r>
              <a:rPr lang="en-GB" dirty="0" err="1"/>
              <a:t>ddatblygir</a:t>
            </a:r>
            <a:r>
              <a:rPr lang="en-GB" dirty="0"/>
              <a:t>?</a:t>
            </a:r>
          </a:p>
          <a:p>
            <a:pPr marL="0" indent="0">
              <a:buNone/>
            </a:pPr>
            <a:r>
              <a:rPr lang="en-GB" dirty="0"/>
              <a:t>-pa </a:t>
            </a:r>
            <a:r>
              <a:rPr lang="en-GB" dirty="0" err="1"/>
              <a:t>faes</a:t>
            </a:r>
            <a:r>
              <a:rPr lang="en-GB" dirty="0"/>
              <a:t>/</a:t>
            </a:r>
            <a:r>
              <a:rPr lang="en-GB" dirty="0" err="1"/>
              <a:t>feysydd</a:t>
            </a:r>
            <a:r>
              <a:rPr lang="en-GB" dirty="0"/>
              <a:t> </a:t>
            </a:r>
            <a:r>
              <a:rPr lang="en-GB" dirty="0" err="1"/>
              <a:t>dysgu</a:t>
            </a:r>
            <a:r>
              <a:rPr lang="en-GB" dirty="0"/>
              <a:t> a </a:t>
            </a:r>
            <a:r>
              <a:rPr lang="en-GB" dirty="0" err="1"/>
              <a:t>phrofiad</a:t>
            </a:r>
            <a:r>
              <a:rPr lang="en-GB" dirty="0"/>
              <a:t> </a:t>
            </a:r>
            <a:r>
              <a:rPr lang="en-GB" dirty="0" err="1"/>
              <a:t>fydd</a:t>
            </a:r>
            <a:r>
              <a:rPr lang="en-GB" dirty="0"/>
              <a:t> </a:t>
            </a:r>
            <a:r>
              <a:rPr lang="en-GB" dirty="0" err="1"/>
              <a:t>yn</a:t>
            </a:r>
            <a:r>
              <a:rPr lang="en-GB" dirty="0"/>
              <a:t> </a:t>
            </a:r>
            <a:r>
              <a:rPr lang="en-GB" dirty="0" err="1"/>
              <a:t>cael</a:t>
            </a:r>
            <a:r>
              <a:rPr lang="en-GB" dirty="0"/>
              <a:t> </a:t>
            </a:r>
            <a:r>
              <a:rPr lang="en-GB" dirty="0" err="1"/>
              <a:t>sylw</a:t>
            </a:r>
            <a:r>
              <a:rPr lang="en-GB" dirty="0"/>
              <a:t>?</a:t>
            </a:r>
          </a:p>
          <a:p>
            <a:endParaRPr lang="en-GB" dirty="0"/>
          </a:p>
        </p:txBody>
      </p:sp>
      <p:sp>
        <p:nvSpPr>
          <p:cNvPr id="6" name="Content Placeholder 5">
            <a:extLst>
              <a:ext uri="{FF2B5EF4-FFF2-40B4-BE49-F238E27FC236}">
                <a16:creationId xmlns:a16="http://schemas.microsoft.com/office/drawing/2014/main" id="{3AB1B90F-3510-F15D-E823-6D8A52F338F3}"/>
              </a:ext>
            </a:extLst>
          </p:cNvPr>
          <p:cNvSpPr>
            <a:spLocks noGrp="1"/>
          </p:cNvSpPr>
          <p:nvPr>
            <p:ph sz="half" idx="2"/>
          </p:nvPr>
        </p:nvSpPr>
        <p:spPr/>
        <p:txBody>
          <a:bodyPr>
            <a:normAutofit fontScale="77500" lnSpcReduction="20000"/>
          </a:bodyPr>
          <a:lstStyle/>
          <a:p>
            <a:r>
              <a:rPr lang="en-GB" dirty="0"/>
              <a:t>Plan a scientific play task that could be carried out in a Foundation Phase classroom</a:t>
            </a:r>
          </a:p>
          <a:p>
            <a:r>
              <a:rPr lang="en-GB" dirty="0"/>
              <a:t> Consider:</a:t>
            </a:r>
          </a:p>
          <a:p>
            <a:pPr marL="0" indent="0">
              <a:buNone/>
            </a:pPr>
            <a:r>
              <a:rPr lang="en-GB" dirty="0"/>
              <a:t>- which resources you will need</a:t>
            </a:r>
          </a:p>
          <a:p>
            <a:pPr marL="0" indent="0">
              <a:buNone/>
            </a:pPr>
            <a:r>
              <a:rPr lang="en-GB" dirty="0"/>
              <a:t>-how long will it last</a:t>
            </a:r>
          </a:p>
          <a:p>
            <a:pPr marL="0" indent="0">
              <a:buNone/>
            </a:pPr>
            <a:r>
              <a:rPr lang="en-GB" dirty="0"/>
              <a:t>- who will be involved</a:t>
            </a:r>
          </a:p>
          <a:p>
            <a:pPr marL="0" indent="0">
              <a:buNone/>
            </a:pPr>
            <a:r>
              <a:rPr lang="en-GB" dirty="0"/>
              <a:t>- what skills will be developed</a:t>
            </a:r>
          </a:p>
          <a:p>
            <a:pPr marL="0" indent="0">
              <a:buNone/>
            </a:pPr>
            <a:r>
              <a:rPr lang="en-GB" dirty="0"/>
              <a:t>- which area(s) of learning and experience will be covered</a:t>
            </a:r>
          </a:p>
          <a:p>
            <a:endParaRPr lang="en-GB" dirty="0"/>
          </a:p>
        </p:txBody>
      </p:sp>
      <p:sp>
        <p:nvSpPr>
          <p:cNvPr id="4" name="Content Placeholder 1"/>
          <p:cNvSpPr txBox="1">
            <a:spLocks/>
          </p:cNvSpPr>
          <p:nvPr/>
        </p:nvSpPr>
        <p:spPr>
          <a:xfrm>
            <a:off x="1981200" y="2636912"/>
            <a:ext cx="3996432"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endParaRPr lang="en-GB" dirty="0"/>
          </a:p>
        </p:txBody>
      </p:sp>
      <p:pic>
        <p:nvPicPr>
          <p:cNvPr id="5" name="Picture 4" descr="Share thi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57183" y="980853"/>
            <a:ext cx="1666875" cy="1171575"/>
          </a:xfrm>
          <a:prstGeom prst="rect">
            <a:avLst/>
          </a:prstGeom>
        </p:spPr>
      </p:pic>
    </p:spTree>
    <p:extLst>
      <p:ext uri="{BB962C8B-B14F-4D97-AF65-F5344CB8AC3E}">
        <p14:creationId xmlns:p14="http://schemas.microsoft.com/office/powerpoint/2010/main" val="21687298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Tacsonomeg</a:t>
            </a:r>
            <a:r>
              <a:rPr lang="en-GB" dirty="0"/>
              <a:t> </a:t>
            </a:r>
            <a:r>
              <a:rPr lang="en-GB" dirty="0" err="1"/>
              <a:t>Chwarae</a:t>
            </a:r>
            <a:br>
              <a:rPr lang="en-GB" dirty="0"/>
            </a:br>
            <a:r>
              <a:rPr lang="en-GB" dirty="0"/>
              <a:t>Taxonomy of Play</a:t>
            </a:r>
          </a:p>
        </p:txBody>
      </p:sp>
      <p:sp>
        <p:nvSpPr>
          <p:cNvPr id="2" name="Content Placeholder 1"/>
          <p:cNvSpPr>
            <a:spLocks noGrp="1"/>
          </p:cNvSpPr>
          <p:nvPr>
            <p:ph sz="half" idx="1"/>
          </p:nvPr>
        </p:nvSpPr>
        <p:spPr/>
        <p:txBody>
          <a:bodyPr>
            <a:normAutofit fontScale="62500" lnSpcReduction="20000"/>
          </a:bodyPr>
          <a:lstStyle/>
          <a:p>
            <a:pPr marL="0" indent="0">
              <a:buNone/>
            </a:pPr>
            <a:r>
              <a:rPr lang="en-GB" dirty="0"/>
              <a:t>Hutt (1979) – </a:t>
            </a:r>
            <a:r>
              <a:rPr lang="en-GB" dirty="0" err="1"/>
              <a:t>Tacsonomeg</a:t>
            </a:r>
            <a:r>
              <a:rPr lang="en-GB" dirty="0"/>
              <a:t> </a:t>
            </a:r>
            <a:r>
              <a:rPr lang="en-GB" dirty="0" err="1"/>
              <a:t>chwarae</a:t>
            </a:r>
            <a:r>
              <a:rPr lang="en-GB" dirty="0"/>
              <a:t> </a:t>
            </a:r>
            <a:r>
              <a:rPr lang="en-GB" dirty="0" err="1"/>
              <a:t>yn</a:t>
            </a:r>
            <a:r>
              <a:rPr lang="en-GB" dirty="0"/>
              <a:t> </a:t>
            </a:r>
            <a:r>
              <a:rPr lang="en-GB" dirty="0" err="1"/>
              <a:t>categoreiddio</a:t>
            </a:r>
            <a:r>
              <a:rPr lang="en-GB" dirty="0"/>
              <a:t> </a:t>
            </a:r>
            <a:r>
              <a:rPr lang="en-GB" dirty="0" err="1"/>
              <a:t>chware</a:t>
            </a:r>
            <a:r>
              <a:rPr lang="en-GB" dirty="0"/>
              <a:t> </a:t>
            </a:r>
            <a:r>
              <a:rPr lang="en-GB" dirty="0" err="1"/>
              <a:t>i</a:t>
            </a:r>
            <a:r>
              <a:rPr lang="en-GB" dirty="0"/>
              <a:t> 3 math:</a:t>
            </a:r>
          </a:p>
          <a:p>
            <a:r>
              <a:rPr lang="en-GB" i="1" dirty="0" err="1"/>
              <a:t>Chwarae</a:t>
            </a:r>
            <a:r>
              <a:rPr lang="en-GB" i="1" dirty="0"/>
              <a:t> </a:t>
            </a:r>
            <a:r>
              <a:rPr lang="en-GB" i="1" dirty="0" err="1"/>
              <a:t>epistemig</a:t>
            </a:r>
            <a:r>
              <a:rPr lang="en-GB" i="1" dirty="0"/>
              <a:t> </a:t>
            </a:r>
            <a:r>
              <a:rPr lang="en-GB" dirty="0"/>
              <a:t>– </a:t>
            </a:r>
            <a:r>
              <a:rPr lang="en-GB" dirty="0" err="1"/>
              <a:t>lle</a:t>
            </a:r>
            <a:r>
              <a:rPr lang="en-GB" dirty="0"/>
              <a:t> </a:t>
            </a:r>
            <a:r>
              <a:rPr lang="en-GB" dirty="0" err="1"/>
              <a:t>mae</a:t>
            </a:r>
            <a:r>
              <a:rPr lang="en-GB" dirty="0"/>
              <a:t> plant </a:t>
            </a:r>
            <a:r>
              <a:rPr lang="en-GB" dirty="0" err="1"/>
              <a:t>yn</a:t>
            </a:r>
            <a:r>
              <a:rPr lang="en-GB" dirty="0"/>
              <a:t> </a:t>
            </a:r>
            <a:r>
              <a:rPr lang="en-GB" dirty="0" err="1"/>
              <a:t>dysgu</a:t>
            </a:r>
            <a:r>
              <a:rPr lang="en-GB" dirty="0"/>
              <a:t> am ac </a:t>
            </a:r>
            <a:r>
              <a:rPr lang="en-GB" dirty="0" err="1"/>
              <a:t>yn</a:t>
            </a:r>
            <a:r>
              <a:rPr lang="en-GB" dirty="0"/>
              <a:t> </a:t>
            </a:r>
            <a:r>
              <a:rPr lang="en-GB" dirty="0" err="1"/>
              <a:t>archwilio’r</a:t>
            </a:r>
            <a:r>
              <a:rPr lang="en-GB" dirty="0"/>
              <a:t> </a:t>
            </a:r>
            <a:r>
              <a:rPr lang="en-GB" dirty="0" err="1"/>
              <a:t>byd</a:t>
            </a:r>
            <a:r>
              <a:rPr lang="en-GB" dirty="0"/>
              <a:t> </a:t>
            </a:r>
            <a:r>
              <a:rPr lang="en-GB" dirty="0" err="1"/>
              <a:t>a’i</a:t>
            </a:r>
            <a:r>
              <a:rPr lang="en-GB" dirty="0"/>
              <a:t> </a:t>
            </a:r>
            <a:r>
              <a:rPr lang="en-GB" dirty="0" err="1"/>
              <a:t>nodweddion</a:t>
            </a:r>
            <a:endParaRPr lang="en-GB" dirty="0"/>
          </a:p>
          <a:p>
            <a:pPr marL="0" indent="0">
              <a:buNone/>
            </a:pPr>
            <a:endParaRPr lang="en-GB" dirty="0"/>
          </a:p>
          <a:p>
            <a:r>
              <a:rPr lang="en-GB" i="1" dirty="0" err="1"/>
              <a:t>Chwarae</a:t>
            </a:r>
            <a:r>
              <a:rPr lang="en-GB" i="1" dirty="0"/>
              <a:t> ‘ludic’ </a:t>
            </a:r>
            <a:r>
              <a:rPr lang="en-GB" dirty="0"/>
              <a:t>– </a:t>
            </a:r>
            <a:r>
              <a:rPr lang="en-GB" dirty="0" err="1"/>
              <a:t>lle</a:t>
            </a:r>
            <a:r>
              <a:rPr lang="en-GB" dirty="0"/>
              <a:t> </a:t>
            </a:r>
            <a:r>
              <a:rPr lang="en-GB" dirty="0" err="1"/>
              <a:t>mae</a:t>
            </a:r>
            <a:r>
              <a:rPr lang="en-GB" dirty="0"/>
              <a:t> plant </a:t>
            </a:r>
            <a:r>
              <a:rPr lang="en-GB" dirty="0" err="1"/>
              <a:t>yn</a:t>
            </a:r>
            <a:r>
              <a:rPr lang="en-GB" dirty="0"/>
              <a:t> </a:t>
            </a:r>
            <a:r>
              <a:rPr lang="en-GB" dirty="0" err="1"/>
              <a:t>defnyddio</a:t>
            </a:r>
            <a:r>
              <a:rPr lang="en-GB" dirty="0"/>
              <a:t> </a:t>
            </a:r>
            <a:r>
              <a:rPr lang="en-GB" dirty="0" err="1"/>
              <a:t>eu</a:t>
            </a:r>
            <a:r>
              <a:rPr lang="en-GB" dirty="0"/>
              <a:t> </a:t>
            </a:r>
            <a:r>
              <a:rPr lang="en-GB" dirty="0" err="1"/>
              <a:t>dychymyg</a:t>
            </a:r>
            <a:r>
              <a:rPr lang="en-GB" dirty="0"/>
              <a:t> and </a:t>
            </a:r>
            <a:r>
              <a:rPr lang="en-GB" dirty="0" err="1"/>
              <a:t>creu</a:t>
            </a:r>
            <a:r>
              <a:rPr lang="en-GB" dirty="0"/>
              <a:t> </a:t>
            </a:r>
            <a:r>
              <a:rPr lang="en-GB" dirty="0" err="1"/>
              <a:t>eu</a:t>
            </a:r>
            <a:r>
              <a:rPr lang="en-GB" dirty="0"/>
              <a:t> </a:t>
            </a:r>
            <a:r>
              <a:rPr lang="en-GB" dirty="0" err="1"/>
              <a:t>dealltwriaeth</a:t>
            </a:r>
            <a:r>
              <a:rPr lang="en-GB" dirty="0"/>
              <a:t> </a:t>
            </a:r>
            <a:r>
              <a:rPr lang="en-GB" dirty="0" err="1"/>
              <a:t>eu</a:t>
            </a:r>
            <a:r>
              <a:rPr lang="en-GB" dirty="0"/>
              <a:t> </a:t>
            </a:r>
            <a:r>
              <a:rPr lang="en-GB" dirty="0" err="1"/>
              <a:t>hunain</a:t>
            </a:r>
            <a:endParaRPr lang="en-GB" dirty="0"/>
          </a:p>
          <a:p>
            <a:pPr marL="0" indent="0">
              <a:buNone/>
            </a:pPr>
            <a:endParaRPr lang="en-GB" dirty="0"/>
          </a:p>
          <a:p>
            <a:r>
              <a:rPr lang="en-GB" i="1" dirty="0" err="1"/>
              <a:t>Gemau</a:t>
            </a:r>
            <a:r>
              <a:rPr lang="en-GB" i="1" dirty="0"/>
              <a:t> </a:t>
            </a:r>
            <a:r>
              <a:rPr lang="en-GB" i="1" dirty="0" err="1"/>
              <a:t>gyda</a:t>
            </a:r>
            <a:r>
              <a:rPr lang="en-GB" i="1" dirty="0"/>
              <a:t> </a:t>
            </a:r>
            <a:r>
              <a:rPr lang="en-GB" i="1" dirty="0" err="1"/>
              <a:t>rheolau</a:t>
            </a:r>
            <a:r>
              <a:rPr lang="en-GB" i="1" dirty="0"/>
              <a:t> </a:t>
            </a:r>
            <a:r>
              <a:rPr lang="en-GB" dirty="0"/>
              <a:t>– </a:t>
            </a:r>
            <a:r>
              <a:rPr lang="en-GB" dirty="0" err="1"/>
              <a:t>gweithgareddau</a:t>
            </a:r>
            <a:r>
              <a:rPr lang="en-GB" dirty="0"/>
              <a:t> </a:t>
            </a:r>
            <a:r>
              <a:rPr lang="en-GB" dirty="0" err="1"/>
              <a:t>strwythuredig</a:t>
            </a:r>
            <a:endParaRPr lang="en-GB" dirty="0"/>
          </a:p>
          <a:p>
            <a:pPr marL="0" indent="0">
              <a:buNone/>
            </a:pPr>
            <a:endParaRPr lang="en-GB" dirty="0"/>
          </a:p>
          <a:p>
            <a:r>
              <a:rPr lang="en-GB" dirty="0" err="1"/>
              <a:t>Cyswllt</a:t>
            </a:r>
            <a:r>
              <a:rPr lang="en-GB" dirty="0"/>
              <a:t> </a:t>
            </a:r>
            <a:r>
              <a:rPr lang="en-GB" dirty="0" err="1"/>
              <a:t>gyda</a:t>
            </a:r>
            <a:r>
              <a:rPr lang="en-GB" dirty="0"/>
              <a:t> </a:t>
            </a:r>
            <a:r>
              <a:rPr lang="en-GB" dirty="0" err="1"/>
              <a:t>damcaniaethwyr</a:t>
            </a:r>
            <a:r>
              <a:rPr lang="en-GB" dirty="0"/>
              <a:t> </a:t>
            </a:r>
            <a:r>
              <a:rPr lang="en-GB" dirty="0" err="1"/>
              <a:t>dysgu</a:t>
            </a:r>
            <a:r>
              <a:rPr lang="en-GB" dirty="0"/>
              <a:t> </a:t>
            </a:r>
            <a:r>
              <a:rPr lang="en-GB" dirty="0" err="1"/>
              <a:t>eraill</a:t>
            </a:r>
            <a:r>
              <a:rPr lang="en-GB" dirty="0"/>
              <a:t>?</a:t>
            </a:r>
          </a:p>
          <a:p>
            <a:pPr marL="0" indent="0">
              <a:buNone/>
            </a:pPr>
            <a:endParaRPr lang="en-GB" dirty="0"/>
          </a:p>
        </p:txBody>
      </p:sp>
      <p:sp>
        <p:nvSpPr>
          <p:cNvPr id="5" name="Content Placeholder 4">
            <a:extLst>
              <a:ext uri="{FF2B5EF4-FFF2-40B4-BE49-F238E27FC236}">
                <a16:creationId xmlns:a16="http://schemas.microsoft.com/office/drawing/2014/main" id="{8C867594-1AF9-A9D0-8508-F3147DE6951C}"/>
              </a:ext>
            </a:extLst>
          </p:cNvPr>
          <p:cNvSpPr>
            <a:spLocks noGrp="1"/>
          </p:cNvSpPr>
          <p:nvPr>
            <p:ph sz="half" idx="2"/>
          </p:nvPr>
        </p:nvSpPr>
        <p:spPr/>
        <p:txBody>
          <a:bodyPr>
            <a:normAutofit fontScale="62500" lnSpcReduction="20000"/>
          </a:bodyPr>
          <a:lstStyle/>
          <a:p>
            <a:pPr marL="0" indent="0">
              <a:buNone/>
            </a:pPr>
            <a:r>
              <a:rPr lang="en-GB" dirty="0"/>
              <a:t>Hutt (1979) – Taxonomy of play categories play into three types:</a:t>
            </a:r>
          </a:p>
          <a:p>
            <a:r>
              <a:rPr lang="en-GB" i="1" dirty="0"/>
              <a:t>epistemic play </a:t>
            </a:r>
            <a:r>
              <a:rPr lang="en-GB" dirty="0"/>
              <a:t>– within which children learn and explore the world and its properties</a:t>
            </a:r>
          </a:p>
          <a:p>
            <a:pPr marL="0" indent="0">
              <a:buNone/>
            </a:pPr>
            <a:endParaRPr lang="en-GB" dirty="0"/>
          </a:p>
          <a:p>
            <a:r>
              <a:rPr lang="en-GB" i="1" dirty="0"/>
              <a:t>ludic play </a:t>
            </a:r>
            <a:r>
              <a:rPr lang="en-GB" dirty="0"/>
              <a:t>– when children are using their imaginations and make understandings their own</a:t>
            </a:r>
          </a:p>
          <a:p>
            <a:pPr marL="0" indent="0">
              <a:buNone/>
            </a:pPr>
            <a:endParaRPr lang="en-GB" dirty="0"/>
          </a:p>
          <a:p>
            <a:r>
              <a:rPr lang="en-GB" i="1" dirty="0"/>
              <a:t>games with rules </a:t>
            </a:r>
            <a:r>
              <a:rPr lang="en-GB" dirty="0"/>
              <a:t>– structured activities.</a:t>
            </a:r>
          </a:p>
          <a:p>
            <a:pPr marL="0" indent="0">
              <a:buNone/>
            </a:pPr>
            <a:endParaRPr lang="en-GB" dirty="0"/>
          </a:p>
          <a:p>
            <a:r>
              <a:rPr lang="en-GB" dirty="0"/>
              <a:t>Link with other learning theorist/s?</a:t>
            </a:r>
          </a:p>
          <a:p>
            <a:endParaRPr lang="en-GB" dirty="0"/>
          </a:p>
        </p:txBody>
      </p:sp>
      <p:sp>
        <p:nvSpPr>
          <p:cNvPr id="4" name="Content Placeholder 1"/>
          <p:cNvSpPr txBox="1">
            <a:spLocks/>
          </p:cNvSpPr>
          <p:nvPr/>
        </p:nvSpPr>
        <p:spPr>
          <a:xfrm>
            <a:off x="1837184" y="2564905"/>
            <a:ext cx="4186808" cy="3993893"/>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dirty="0"/>
          </a:p>
        </p:txBody>
      </p:sp>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110" y="673550"/>
            <a:ext cx="2867521" cy="1612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8760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Dysgu, </a:t>
            </a:r>
            <a:r>
              <a:rPr lang="en-GB" dirty="0" err="1"/>
              <a:t>Chwarae</a:t>
            </a:r>
            <a:r>
              <a:rPr lang="en-GB" dirty="0"/>
              <a:t> a </a:t>
            </a:r>
            <a:r>
              <a:rPr lang="en-GB" dirty="0" err="1"/>
              <a:t>Gwyddoniaeth</a:t>
            </a:r>
            <a:endParaRPr lang="en-GB" dirty="0"/>
          </a:p>
        </p:txBody>
      </p:sp>
      <p:sp>
        <p:nvSpPr>
          <p:cNvPr id="2" name="Content Placeholder 1"/>
          <p:cNvSpPr>
            <a:spLocks noGrp="1"/>
          </p:cNvSpPr>
          <p:nvPr>
            <p:ph idx="1"/>
          </p:nvPr>
        </p:nvSpPr>
        <p:spPr/>
        <p:txBody>
          <a:bodyPr>
            <a:normAutofit fontScale="47500" lnSpcReduction="20000"/>
          </a:bodyPr>
          <a:lstStyle/>
          <a:p>
            <a:r>
              <a:rPr lang="en-GB" dirty="0"/>
              <a:t>Driver (1983) – </a:t>
            </a:r>
            <a:r>
              <a:rPr lang="en-GB" dirty="0" err="1"/>
              <a:t>damcaniaethydd</a:t>
            </a:r>
            <a:r>
              <a:rPr lang="en-GB" dirty="0"/>
              <a:t>  ‘dysgu </a:t>
            </a:r>
            <a:r>
              <a:rPr lang="en-GB" dirty="0" err="1"/>
              <a:t>adeiladol</a:t>
            </a:r>
            <a:r>
              <a:rPr lang="en-GB" dirty="0"/>
              <a:t>’  (</a:t>
            </a:r>
            <a:r>
              <a:rPr lang="en-GB" dirty="0" err="1"/>
              <a:t>constuctivist</a:t>
            </a:r>
            <a:r>
              <a:rPr lang="en-GB" dirty="0"/>
              <a:t> theorist)</a:t>
            </a:r>
          </a:p>
          <a:p>
            <a:endParaRPr lang="en-GB" dirty="0"/>
          </a:p>
          <a:p>
            <a:r>
              <a:rPr lang="en-GB" dirty="0"/>
              <a:t>Mae </a:t>
            </a:r>
            <a:r>
              <a:rPr lang="en-GB" dirty="0" err="1"/>
              <a:t>meddyliau</a:t>
            </a:r>
            <a:r>
              <a:rPr lang="en-GB" dirty="0"/>
              <a:t> </a:t>
            </a:r>
            <a:r>
              <a:rPr lang="en-GB" dirty="0" err="1"/>
              <a:t>cyfredol</a:t>
            </a:r>
            <a:r>
              <a:rPr lang="en-GB" dirty="0"/>
              <a:t> </a:t>
            </a:r>
            <a:r>
              <a:rPr lang="en-GB" dirty="0" err="1"/>
              <a:t>dysgwyr</a:t>
            </a:r>
            <a:r>
              <a:rPr lang="en-GB" dirty="0"/>
              <a:t> yn bwysig ac yn </a:t>
            </a:r>
            <a:r>
              <a:rPr lang="en-GB" dirty="0" err="1"/>
              <a:t>gysylltiedig</a:t>
            </a:r>
            <a:r>
              <a:rPr lang="en-GB" dirty="0"/>
              <a:t> â gwybodaeth, </a:t>
            </a:r>
            <a:r>
              <a:rPr lang="en-GB" dirty="0" err="1"/>
              <a:t>agweddau</a:t>
            </a:r>
            <a:r>
              <a:rPr lang="en-GB" dirty="0"/>
              <a:t> a </a:t>
            </a:r>
            <a:r>
              <a:rPr lang="en-GB" dirty="0" err="1"/>
              <a:t>nodau</a:t>
            </a:r>
            <a:r>
              <a:rPr lang="en-GB" dirty="0"/>
              <a:t> </a:t>
            </a:r>
            <a:r>
              <a:rPr lang="en-GB" dirty="0" err="1"/>
              <a:t>blaenorol</a:t>
            </a:r>
            <a:r>
              <a:rPr lang="en-GB" dirty="0"/>
              <a:t> – </a:t>
            </a:r>
            <a:r>
              <a:rPr lang="en-GB" dirty="0" err="1"/>
              <a:t>mae</a:t>
            </a:r>
            <a:r>
              <a:rPr lang="en-GB" dirty="0"/>
              <a:t> </a:t>
            </a:r>
            <a:r>
              <a:rPr lang="en-GB" dirty="0" err="1"/>
              <a:t>chwarae</a:t>
            </a:r>
            <a:r>
              <a:rPr lang="en-GB" dirty="0"/>
              <a:t> yn rhoi llawer o </a:t>
            </a:r>
            <a:r>
              <a:rPr lang="en-GB" dirty="0" err="1"/>
              <a:t>gyfleoedd</a:t>
            </a:r>
            <a:r>
              <a:rPr lang="en-GB" dirty="0"/>
              <a:t> </a:t>
            </a:r>
            <a:r>
              <a:rPr lang="en-GB" dirty="0" err="1"/>
              <a:t>i</a:t>
            </a:r>
            <a:r>
              <a:rPr lang="en-GB" dirty="0"/>
              <a:t> </a:t>
            </a:r>
            <a:r>
              <a:rPr lang="en-GB" dirty="0" err="1"/>
              <a:t>oedolion</a:t>
            </a:r>
            <a:r>
              <a:rPr lang="en-GB" dirty="0"/>
              <a:t> </a:t>
            </a:r>
            <a:r>
              <a:rPr lang="en-GB" dirty="0" err="1"/>
              <a:t>arsylwi</a:t>
            </a:r>
            <a:r>
              <a:rPr lang="en-GB" dirty="0"/>
              <a:t> </a:t>
            </a:r>
            <a:r>
              <a:rPr lang="en-GB" dirty="0" err="1"/>
              <a:t>ar</a:t>
            </a:r>
            <a:r>
              <a:rPr lang="en-GB" dirty="0"/>
              <a:t> </a:t>
            </a:r>
            <a:r>
              <a:rPr lang="en-GB" dirty="0" err="1"/>
              <a:t>gamau</a:t>
            </a:r>
            <a:r>
              <a:rPr lang="en-GB" dirty="0"/>
              <a:t> </a:t>
            </a:r>
            <a:r>
              <a:rPr lang="en-GB" dirty="0" err="1"/>
              <a:t>gweithredu</a:t>
            </a:r>
            <a:r>
              <a:rPr lang="en-GB" dirty="0"/>
              <a:t> sy'n </a:t>
            </a:r>
            <a:r>
              <a:rPr lang="en-GB" dirty="0" err="1"/>
              <a:t>dangos</a:t>
            </a:r>
            <a:r>
              <a:rPr lang="en-GB" dirty="0"/>
              <a:t> </a:t>
            </a:r>
            <a:r>
              <a:rPr lang="en-GB" dirty="0" err="1"/>
              <a:t>natur</a:t>
            </a:r>
            <a:r>
              <a:rPr lang="en-GB" dirty="0"/>
              <a:t> meddwl plant</a:t>
            </a:r>
          </a:p>
          <a:p>
            <a:endParaRPr lang="en-GB" dirty="0"/>
          </a:p>
          <a:p>
            <a:r>
              <a:rPr lang="en-GB" dirty="0"/>
              <a:t>Bydd y plant yn </a:t>
            </a:r>
            <a:r>
              <a:rPr lang="en-GB" dirty="0" err="1"/>
              <a:t>llunio</a:t>
            </a:r>
            <a:r>
              <a:rPr lang="en-GB" dirty="0"/>
              <a:t> </a:t>
            </a:r>
            <a:r>
              <a:rPr lang="en-GB" dirty="0" err="1"/>
              <a:t>eu</a:t>
            </a:r>
            <a:r>
              <a:rPr lang="en-GB" dirty="0"/>
              <a:t> </a:t>
            </a:r>
            <a:r>
              <a:rPr lang="en-GB" dirty="0" err="1"/>
              <a:t>hystyron</a:t>
            </a:r>
            <a:r>
              <a:rPr lang="en-GB" dirty="0"/>
              <a:t> </a:t>
            </a:r>
            <a:r>
              <a:rPr lang="en-GB" dirty="0" err="1"/>
              <a:t>eu</a:t>
            </a:r>
            <a:r>
              <a:rPr lang="en-GB" dirty="0"/>
              <a:t> </a:t>
            </a:r>
            <a:r>
              <a:rPr lang="en-GB" dirty="0" err="1"/>
              <a:t>hunain</a:t>
            </a:r>
            <a:r>
              <a:rPr lang="en-GB" dirty="0"/>
              <a:t> drwy </a:t>
            </a:r>
            <a:r>
              <a:rPr lang="en-GB" dirty="0" err="1"/>
              <a:t>brosesau</a:t>
            </a:r>
            <a:r>
              <a:rPr lang="en-GB" dirty="0"/>
              <a:t> </a:t>
            </a:r>
            <a:r>
              <a:rPr lang="en-GB" dirty="0" err="1"/>
              <a:t>cymdeithasol</a:t>
            </a:r>
            <a:r>
              <a:rPr lang="en-GB" dirty="0"/>
              <a:t> a </a:t>
            </a:r>
            <a:r>
              <a:rPr lang="en-GB" dirty="0" err="1"/>
              <a:t>rhyngweithio</a:t>
            </a:r>
            <a:r>
              <a:rPr lang="en-GB" dirty="0"/>
              <a:t> </a:t>
            </a:r>
            <a:r>
              <a:rPr lang="en-GB" dirty="0" err="1"/>
              <a:t>â'u</a:t>
            </a:r>
            <a:r>
              <a:rPr lang="en-GB" dirty="0"/>
              <a:t> </a:t>
            </a:r>
            <a:r>
              <a:rPr lang="en-GB" dirty="0" err="1"/>
              <a:t>hamgylcheddau</a:t>
            </a:r>
            <a:r>
              <a:rPr lang="en-GB" dirty="0"/>
              <a:t> </a:t>
            </a:r>
            <a:r>
              <a:rPr lang="en-GB" dirty="0" err="1"/>
              <a:t>ffisegol</a:t>
            </a:r>
            <a:endParaRPr lang="en-GB" dirty="0"/>
          </a:p>
          <a:p>
            <a:endParaRPr lang="en-GB" dirty="0"/>
          </a:p>
          <a:p>
            <a:r>
              <a:rPr lang="en-GB" dirty="0"/>
              <a:t>Mae </a:t>
            </a:r>
            <a:r>
              <a:rPr lang="en-GB" dirty="0" err="1"/>
              <a:t>adeiladu</a:t>
            </a:r>
            <a:r>
              <a:rPr lang="en-GB" dirty="0"/>
              <a:t> </a:t>
            </a:r>
            <a:r>
              <a:rPr lang="en-GB" dirty="0" err="1"/>
              <a:t>ystyr</a:t>
            </a:r>
            <a:r>
              <a:rPr lang="en-GB" dirty="0"/>
              <a:t> yn broses </a:t>
            </a:r>
            <a:r>
              <a:rPr lang="en-GB" dirty="0" err="1"/>
              <a:t>barhaus</a:t>
            </a:r>
            <a:r>
              <a:rPr lang="en-GB" dirty="0"/>
              <a:t> a </a:t>
            </a:r>
            <a:r>
              <a:rPr lang="en-GB" dirty="0" err="1"/>
              <a:t>gweithgar</a:t>
            </a:r>
            <a:r>
              <a:rPr lang="en-GB" dirty="0"/>
              <a:t> – </a:t>
            </a:r>
            <a:r>
              <a:rPr lang="en-GB" dirty="0" err="1"/>
              <a:t>mae</a:t>
            </a:r>
            <a:r>
              <a:rPr lang="en-GB" dirty="0"/>
              <a:t> </a:t>
            </a:r>
            <a:r>
              <a:rPr lang="en-GB" dirty="0" err="1"/>
              <a:t>dysgwyr</a:t>
            </a:r>
            <a:r>
              <a:rPr lang="en-GB" dirty="0"/>
              <a:t> yn ymwneud yn </a:t>
            </a:r>
            <a:r>
              <a:rPr lang="en-GB" dirty="0" err="1"/>
              <a:t>barhaus</a:t>
            </a:r>
            <a:r>
              <a:rPr lang="en-GB" dirty="0"/>
              <a:t> â </a:t>
            </a:r>
            <a:r>
              <a:rPr lang="en-GB" dirty="0" err="1"/>
              <a:t>chynhyrchu</a:t>
            </a:r>
            <a:r>
              <a:rPr lang="en-GB" dirty="0"/>
              <a:t>, gwirio ac </a:t>
            </a:r>
            <a:r>
              <a:rPr lang="en-GB" dirty="0" err="1"/>
              <a:t>ailstrwythuro</a:t>
            </a:r>
            <a:r>
              <a:rPr lang="en-GB" dirty="0"/>
              <a:t> </a:t>
            </a:r>
            <a:r>
              <a:rPr lang="en-GB" dirty="0" err="1"/>
              <a:t>syniadau</a:t>
            </a:r>
            <a:r>
              <a:rPr lang="en-GB" dirty="0"/>
              <a:t> a damcaniaeth.</a:t>
            </a:r>
          </a:p>
          <a:p>
            <a:endParaRPr lang="en-GB" dirty="0"/>
          </a:p>
          <a:p>
            <a:r>
              <a:rPr lang="en-GB" dirty="0"/>
              <a:t>Mae </a:t>
            </a:r>
            <a:r>
              <a:rPr lang="en-GB" dirty="0" err="1"/>
              <a:t>cysylltiad</a:t>
            </a:r>
            <a:r>
              <a:rPr lang="en-GB" dirty="0"/>
              <a:t> rhwng y ffordd y </a:t>
            </a:r>
            <a:r>
              <a:rPr lang="en-GB" dirty="0" err="1"/>
              <a:t>mae</a:t>
            </a:r>
            <a:r>
              <a:rPr lang="en-GB" dirty="0"/>
              <a:t> plant a </a:t>
            </a:r>
            <a:r>
              <a:rPr lang="en-GB" dirty="0" err="1"/>
              <a:t>gwyddonwyr</a:t>
            </a:r>
            <a:r>
              <a:rPr lang="en-GB" dirty="0"/>
              <a:t> yn datblygu cysyniadau mewn </a:t>
            </a:r>
            <a:r>
              <a:rPr lang="en-GB" dirty="0" err="1"/>
              <a:t>gwyddoniaeth</a:t>
            </a:r>
            <a:r>
              <a:rPr lang="en-GB" dirty="0"/>
              <a:t>.  Mae'r </a:t>
            </a:r>
            <a:r>
              <a:rPr lang="en-GB" dirty="0" err="1"/>
              <a:t>ddau</a:t>
            </a:r>
            <a:r>
              <a:rPr lang="en-GB" dirty="0"/>
              <a:t> yn ymwneud â datblygu a gwirio </a:t>
            </a:r>
            <a:r>
              <a:rPr lang="en-GB" dirty="0" err="1"/>
              <a:t>syniadau</a:t>
            </a:r>
            <a:r>
              <a:rPr lang="en-GB" dirty="0"/>
              <a:t> – </a:t>
            </a:r>
            <a:r>
              <a:rPr lang="en-GB" dirty="0" err="1"/>
              <a:t>mae</a:t>
            </a:r>
            <a:r>
              <a:rPr lang="en-GB" dirty="0"/>
              <a:t> hyn yn </a:t>
            </a:r>
            <a:r>
              <a:rPr lang="en-GB" dirty="0" err="1"/>
              <a:t>amhosibl</a:t>
            </a:r>
            <a:r>
              <a:rPr lang="en-GB" dirty="0"/>
              <a:t> </a:t>
            </a:r>
            <a:r>
              <a:rPr lang="en-GB" dirty="0" err="1"/>
              <a:t>heb</a:t>
            </a:r>
            <a:r>
              <a:rPr lang="en-GB" dirty="0"/>
              <a:t> </a:t>
            </a:r>
            <a:r>
              <a:rPr lang="en-GB" dirty="0" err="1"/>
              <a:t>gymryd</a:t>
            </a:r>
            <a:r>
              <a:rPr lang="en-GB" dirty="0"/>
              <a:t> rhan mewn </a:t>
            </a:r>
            <a:r>
              <a:rPr lang="en-GB" dirty="0" err="1"/>
              <a:t>profiadau</a:t>
            </a:r>
            <a:r>
              <a:rPr lang="en-GB" dirty="0"/>
              <a:t> uniongyrchol a </a:t>
            </a:r>
            <a:r>
              <a:rPr lang="en-GB" dirty="0" err="1"/>
              <a:t>diddorol</a:t>
            </a:r>
            <a:r>
              <a:rPr lang="en-GB" dirty="0"/>
              <a:t>.</a:t>
            </a:r>
          </a:p>
          <a:p>
            <a:endParaRPr lang="en-GB" dirty="0"/>
          </a:p>
          <a:p>
            <a:r>
              <a:rPr lang="en-GB" dirty="0"/>
              <a:t>Cysylltiad gyda </a:t>
            </a:r>
            <a:r>
              <a:rPr lang="en-GB" dirty="0" err="1"/>
              <a:t>damcaniaethwyr</a:t>
            </a:r>
            <a:r>
              <a:rPr lang="en-GB" dirty="0"/>
              <a:t> dysgu eraill?</a:t>
            </a:r>
          </a:p>
          <a:p>
            <a:endParaRPr lang="en-GB" dirty="0"/>
          </a:p>
        </p:txBody>
      </p:sp>
    </p:spTree>
    <p:extLst>
      <p:ext uri="{BB962C8B-B14F-4D97-AF65-F5344CB8AC3E}">
        <p14:creationId xmlns:p14="http://schemas.microsoft.com/office/powerpoint/2010/main" val="16603922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Learning, Play and Science</a:t>
            </a:r>
          </a:p>
        </p:txBody>
      </p:sp>
      <p:sp>
        <p:nvSpPr>
          <p:cNvPr id="2" name="Content Placeholder 1"/>
          <p:cNvSpPr>
            <a:spLocks noGrp="1"/>
          </p:cNvSpPr>
          <p:nvPr>
            <p:ph idx="1"/>
          </p:nvPr>
        </p:nvSpPr>
        <p:spPr/>
        <p:txBody>
          <a:bodyPr>
            <a:normAutofit fontScale="55000" lnSpcReduction="20000"/>
          </a:bodyPr>
          <a:lstStyle/>
          <a:p>
            <a:r>
              <a:rPr lang="en-GB" dirty="0"/>
              <a:t>Driver (1983) – ‘constructivist area’ of science research, identified the following principles: </a:t>
            </a:r>
          </a:p>
          <a:p>
            <a:r>
              <a:rPr lang="en-GB" dirty="0"/>
              <a:t>Current thoughts of learner are important and are related to previous knowledge, attitudes and goals – play provides many opportunities for adults to observe actions that indicate the nature of children’s thinking</a:t>
            </a:r>
          </a:p>
          <a:p>
            <a:endParaRPr lang="en-GB" dirty="0"/>
          </a:p>
          <a:p>
            <a:r>
              <a:rPr lang="en-GB" dirty="0"/>
              <a:t>Children construct their own meanings through social processes and interactions with their physical environments</a:t>
            </a:r>
          </a:p>
          <a:p>
            <a:endParaRPr lang="en-GB" dirty="0"/>
          </a:p>
          <a:p>
            <a:r>
              <a:rPr lang="en-GB" dirty="0"/>
              <a:t>The construction of meaning is a continuous and active process – learners are continually involved in generating, checking and re-structuring ideas and hypothesis.</a:t>
            </a:r>
          </a:p>
          <a:p>
            <a:endParaRPr lang="en-GB" dirty="0"/>
          </a:p>
          <a:p>
            <a:r>
              <a:rPr lang="en-GB" dirty="0"/>
              <a:t>There is a parallel between the way children and scientists develop concepts in science.  Both are concerned with developing and checking ideas – this is impossible without engaging in first hand and intriguing experiences.</a:t>
            </a:r>
          </a:p>
          <a:p>
            <a:endParaRPr lang="en-GB" dirty="0"/>
          </a:p>
          <a:p>
            <a:r>
              <a:rPr lang="en-GB" dirty="0"/>
              <a:t>Link to other learning theorist/s?</a:t>
            </a:r>
          </a:p>
          <a:p>
            <a:endParaRPr lang="en-GB" dirty="0"/>
          </a:p>
        </p:txBody>
      </p:sp>
    </p:spTree>
    <p:extLst>
      <p:ext uri="{BB962C8B-B14F-4D97-AF65-F5344CB8AC3E}">
        <p14:creationId xmlns:p14="http://schemas.microsoft.com/office/powerpoint/2010/main" val="3276241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000" dirty="0" err="1"/>
              <a:t>Chwarae</a:t>
            </a:r>
            <a:r>
              <a:rPr lang="en-GB" sz="3000" dirty="0"/>
              <a:t> a’r </a:t>
            </a:r>
            <a:r>
              <a:rPr lang="en-GB" sz="3000" dirty="0" err="1"/>
              <a:t>Ymennydd</a:t>
            </a:r>
            <a:r>
              <a:rPr lang="en-GB" sz="3000" dirty="0"/>
              <a:t> </a:t>
            </a:r>
            <a:r>
              <a:rPr lang="en-GB" sz="3000" dirty="0" err="1"/>
              <a:t>Gwyddonol</a:t>
            </a:r>
            <a:br>
              <a:rPr lang="en-GB" sz="3000" dirty="0"/>
            </a:br>
            <a:r>
              <a:rPr lang="en-GB" sz="3000" dirty="0"/>
              <a:t>Play and the Scientific Brain</a:t>
            </a:r>
          </a:p>
        </p:txBody>
      </p:sp>
      <p:sp>
        <p:nvSpPr>
          <p:cNvPr id="2" name="Content Placeholder 1"/>
          <p:cNvSpPr>
            <a:spLocks noGrp="1"/>
          </p:cNvSpPr>
          <p:nvPr>
            <p:ph sz="half" idx="1"/>
          </p:nvPr>
        </p:nvSpPr>
        <p:spPr/>
        <p:txBody>
          <a:bodyPr>
            <a:normAutofit fontScale="62500" lnSpcReduction="20000"/>
          </a:bodyPr>
          <a:lstStyle/>
          <a:p>
            <a:r>
              <a:rPr lang="en-GB" dirty="0" err="1"/>
              <a:t>Wrth</a:t>
            </a:r>
            <a:r>
              <a:rPr lang="en-GB" dirty="0"/>
              <a:t> </a:t>
            </a:r>
            <a:r>
              <a:rPr lang="en-GB" dirty="0" err="1"/>
              <a:t>i</a:t>
            </a:r>
            <a:r>
              <a:rPr lang="en-GB" dirty="0"/>
              <a:t> </a:t>
            </a:r>
            <a:r>
              <a:rPr lang="en-GB" dirty="0" err="1"/>
              <a:t>blant</a:t>
            </a:r>
            <a:r>
              <a:rPr lang="en-GB" dirty="0"/>
              <a:t> </a:t>
            </a:r>
            <a:r>
              <a:rPr lang="en-GB" dirty="0" err="1"/>
              <a:t>ddechrau</a:t>
            </a:r>
            <a:r>
              <a:rPr lang="en-GB" dirty="0"/>
              <a:t> </a:t>
            </a:r>
            <a:r>
              <a:rPr lang="en-GB" dirty="0" err="1"/>
              <a:t>archwilio</a:t>
            </a:r>
            <a:r>
              <a:rPr lang="en-GB" dirty="0"/>
              <a:t> </a:t>
            </a:r>
            <a:r>
              <a:rPr lang="en-GB" dirty="0" err="1"/>
              <a:t>deunyddiau</a:t>
            </a:r>
            <a:r>
              <a:rPr lang="en-GB" dirty="0"/>
              <a:t> a </a:t>
            </a:r>
            <a:r>
              <a:rPr lang="en-GB" dirty="0" err="1"/>
              <a:t>ffenomenau</a:t>
            </a:r>
            <a:r>
              <a:rPr lang="en-GB" dirty="0"/>
              <a:t> </a:t>
            </a:r>
            <a:r>
              <a:rPr lang="en-GB" dirty="0" err="1"/>
              <a:t>ffisegol</a:t>
            </a:r>
            <a:r>
              <a:rPr lang="en-GB" dirty="0"/>
              <a:t> neu </a:t>
            </a:r>
            <a:r>
              <a:rPr lang="en-GB" dirty="0" err="1"/>
              <a:t>fiolegol</a:t>
            </a:r>
            <a:r>
              <a:rPr lang="en-GB" dirty="0"/>
              <a:t> </a:t>
            </a:r>
            <a:r>
              <a:rPr lang="en-GB" dirty="0" err="1"/>
              <a:t>trwy</a:t>
            </a:r>
            <a:r>
              <a:rPr lang="en-GB" dirty="0"/>
              <a:t> </a:t>
            </a:r>
            <a:r>
              <a:rPr lang="en-GB" dirty="0" err="1"/>
              <a:t>chwarae</a:t>
            </a:r>
            <a:r>
              <a:rPr lang="en-GB" dirty="0"/>
              <a:t>, </a:t>
            </a:r>
            <a:r>
              <a:rPr lang="en-GB" dirty="0" err="1"/>
              <a:t>mae</a:t>
            </a:r>
            <a:r>
              <a:rPr lang="en-GB" dirty="0"/>
              <a:t> </a:t>
            </a:r>
            <a:r>
              <a:rPr lang="en-GB" dirty="0" err="1"/>
              <a:t>newidiadau</a:t>
            </a:r>
            <a:r>
              <a:rPr lang="en-GB" dirty="0"/>
              <a:t> </a:t>
            </a:r>
            <a:r>
              <a:rPr lang="en-GB" dirty="0" err="1"/>
              <a:t>corfforol</a:t>
            </a:r>
            <a:r>
              <a:rPr lang="en-GB" dirty="0"/>
              <a:t> </a:t>
            </a:r>
            <a:r>
              <a:rPr lang="en-GB" dirty="0" err="1"/>
              <a:t>yn</a:t>
            </a:r>
            <a:r>
              <a:rPr lang="en-GB" dirty="0"/>
              <a:t> </a:t>
            </a:r>
            <a:r>
              <a:rPr lang="en-GB" dirty="0" err="1"/>
              <a:t>digwydd</a:t>
            </a:r>
            <a:r>
              <a:rPr lang="en-GB" dirty="0"/>
              <a:t> </a:t>
            </a:r>
            <a:r>
              <a:rPr lang="en-GB" dirty="0" err="1"/>
              <a:t>yn</a:t>
            </a:r>
            <a:r>
              <a:rPr lang="en-GB" dirty="0"/>
              <a:t> </a:t>
            </a:r>
            <a:r>
              <a:rPr lang="en-GB" dirty="0" err="1"/>
              <a:t>eu</a:t>
            </a:r>
            <a:r>
              <a:rPr lang="en-GB" dirty="0"/>
              <a:t> </a:t>
            </a:r>
            <a:r>
              <a:rPr lang="en-GB" dirty="0" err="1"/>
              <a:t>hymennydd</a:t>
            </a:r>
            <a:endParaRPr lang="en-GB" dirty="0"/>
          </a:p>
          <a:p>
            <a:endParaRPr lang="en-GB" dirty="0"/>
          </a:p>
          <a:p>
            <a:r>
              <a:rPr lang="en-GB" dirty="0"/>
              <a:t>Y </a:t>
            </a:r>
            <a:r>
              <a:rPr lang="en-GB" dirty="0" err="1"/>
              <a:t>mwyaf</a:t>
            </a:r>
            <a:r>
              <a:rPr lang="en-GB" dirty="0"/>
              <a:t> </a:t>
            </a:r>
            <a:r>
              <a:rPr lang="en-GB" dirty="0" err="1"/>
              <a:t>o'r</a:t>
            </a:r>
            <a:r>
              <a:rPr lang="en-GB" dirty="0"/>
              <a:t> </a:t>
            </a:r>
            <a:r>
              <a:rPr lang="en-GB" dirty="0" err="1"/>
              <a:t>profiadau</a:t>
            </a:r>
            <a:r>
              <a:rPr lang="en-GB" dirty="0"/>
              <a:t> </a:t>
            </a:r>
            <a:r>
              <a:rPr lang="en-GB" dirty="0" err="1"/>
              <a:t>hyn</a:t>
            </a:r>
            <a:r>
              <a:rPr lang="en-GB" dirty="0"/>
              <a:t> </a:t>
            </a:r>
            <a:r>
              <a:rPr lang="en-GB" dirty="0" err="1"/>
              <a:t>sydd</a:t>
            </a:r>
            <a:r>
              <a:rPr lang="en-GB" dirty="0"/>
              <a:t> </a:t>
            </a:r>
            <a:r>
              <a:rPr lang="en-GB" dirty="0" err="1"/>
              <a:t>ganddynt</a:t>
            </a:r>
            <a:r>
              <a:rPr lang="en-GB" dirty="0"/>
              <a:t>, y </a:t>
            </a:r>
            <a:r>
              <a:rPr lang="en-GB" dirty="0" err="1"/>
              <a:t>mwyaf</a:t>
            </a:r>
            <a:r>
              <a:rPr lang="en-GB" dirty="0"/>
              <a:t> </a:t>
            </a:r>
            <a:r>
              <a:rPr lang="en-GB" dirty="0" err="1"/>
              <a:t>cymhleth</a:t>
            </a:r>
            <a:r>
              <a:rPr lang="en-GB" dirty="0"/>
              <a:t> </a:t>
            </a:r>
            <a:r>
              <a:rPr lang="en-GB" dirty="0" err="1"/>
              <a:t>fydd</a:t>
            </a:r>
            <a:r>
              <a:rPr lang="en-GB" dirty="0"/>
              <a:t> </a:t>
            </a:r>
            <a:r>
              <a:rPr lang="en-GB" dirty="0" err="1"/>
              <a:t>eu</a:t>
            </a:r>
            <a:r>
              <a:rPr lang="en-GB" dirty="0"/>
              <a:t> </a:t>
            </a:r>
            <a:r>
              <a:rPr lang="en-GB" dirty="0" err="1"/>
              <a:t>rhwydweithiau</a:t>
            </a:r>
            <a:r>
              <a:rPr lang="en-GB" dirty="0"/>
              <a:t> </a:t>
            </a:r>
            <a:r>
              <a:rPr lang="en-GB" dirty="0" err="1"/>
              <a:t>niwral</a:t>
            </a:r>
            <a:r>
              <a:rPr lang="en-GB" dirty="0"/>
              <a:t>; gall y </a:t>
            </a:r>
            <a:r>
              <a:rPr lang="en-GB" dirty="0" err="1"/>
              <a:t>cysylltiadau</a:t>
            </a:r>
            <a:r>
              <a:rPr lang="en-GB" dirty="0"/>
              <a:t> </a:t>
            </a:r>
            <a:r>
              <a:rPr lang="en-GB" dirty="0" err="1"/>
              <a:t>hyn</a:t>
            </a:r>
            <a:r>
              <a:rPr lang="en-GB" dirty="0"/>
              <a:t> </a:t>
            </a:r>
            <a:r>
              <a:rPr lang="en-GB" dirty="0" err="1"/>
              <a:t>hefyd</a:t>
            </a:r>
            <a:r>
              <a:rPr lang="en-GB" dirty="0"/>
              <a:t> </a:t>
            </a:r>
            <a:r>
              <a:rPr lang="en-GB" dirty="0" err="1"/>
              <a:t>bydru</a:t>
            </a:r>
            <a:r>
              <a:rPr lang="en-GB" dirty="0"/>
              <a:t> </a:t>
            </a:r>
            <a:r>
              <a:rPr lang="en-GB" dirty="0" err="1"/>
              <a:t>oherwydd</a:t>
            </a:r>
            <a:r>
              <a:rPr lang="en-GB" dirty="0"/>
              <a:t> </a:t>
            </a:r>
            <a:r>
              <a:rPr lang="en-GB" dirty="0" err="1"/>
              <a:t>diffyg</a:t>
            </a:r>
            <a:r>
              <a:rPr lang="en-GB" dirty="0"/>
              <a:t> </a:t>
            </a:r>
            <a:r>
              <a:rPr lang="en-GB" dirty="0" err="1"/>
              <a:t>ysgogiad</a:t>
            </a:r>
            <a:endParaRPr lang="en-GB" dirty="0"/>
          </a:p>
          <a:p>
            <a:endParaRPr lang="en-GB" dirty="0"/>
          </a:p>
          <a:p>
            <a:r>
              <a:rPr lang="en-GB" dirty="0"/>
              <a:t>Mae </a:t>
            </a:r>
            <a:r>
              <a:rPr lang="en-GB" dirty="0" err="1"/>
              <a:t>amgodio</a:t>
            </a:r>
            <a:r>
              <a:rPr lang="en-GB" dirty="0"/>
              <a:t> </a:t>
            </a:r>
            <a:r>
              <a:rPr lang="en-GB" dirty="0" err="1"/>
              <a:t>emosiynol</a:t>
            </a:r>
            <a:r>
              <a:rPr lang="en-GB" dirty="0"/>
              <a:t> </a:t>
            </a:r>
            <a:r>
              <a:rPr lang="en-GB" dirty="0" err="1"/>
              <a:t>yn</a:t>
            </a:r>
            <a:r>
              <a:rPr lang="en-GB" dirty="0"/>
              <a:t> </a:t>
            </a:r>
            <a:r>
              <a:rPr lang="en-GB" dirty="0" err="1"/>
              <a:t>hollbwysig</a:t>
            </a:r>
            <a:r>
              <a:rPr lang="en-GB" dirty="0"/>
              <a:t>; </a:t>
            </a:r>
            <a:r>
              <a:rPr lang="en-GB" dirty="0" err="1"/>
              <a:t>mae</a:t>
            </a:r>
            <a:r>
              <a:rPr lang="en-GB" dirty="0"/>
              <a:t> </a:t>
            </a:r>
            <a:r>
              <a:rPr lang="en-GB" dirty="0" err="1"/>
              <a:t>angen</a:t>
            </a:r>
            <a:r>
              <a:rPr lang="en-GB" dirty="0"/>
              <a:t> </a:t>
            </a:r>
            <a:r>
              <a:rPr lang="en-GB" dirty="0" err="1"/>
              <a:t>i</a:t>
            </a:r>
            <a:r>
              <a:rPr lang="en-GB" dirty="0"/>
              <a:t> </a:t>
            </a:r>
            <a:r>
              <a:rPr lang="en-GB" dirty="0" err="1"/>
              <a:t>blant</a:t>
            </a:r>
            <a:r>
              <a:rPr lang="en-GB" dirty="0"/>
              <a:t> </a:t>
            </a:r>
            <a:r>
              <a:rPr lang="en-GB" dirty="0" err="1"/>
              <a:t>deimlo'n</a:t>
            </a:r>
            <a:r>
              <a:rPr lang="en-GB" dirty="0"/>
              <a:t> </a:t>
            </a:r>
            <a:r>
              <a:rPr lang="en-GB" dirty="0" err="1"/>
              <a:t>dda</a:t>
            </a:r>
            <a:r>
              <a:rPr lang="en-GB" dirty="0"/>
              <a:t> </a:t>
            </a:r>
            <a:r>
              <a:rPr lang="en-GB" dirty="0" err="1"/>
              <a:t>amdanyn</a:t>
            </a:r>
            <a:r>
              <a:rPr lang="en-GB" dirty="0"/>
              <a:t> </a:t>
            </a:r>
            <a:r>
              <a:rPr lang="en-GB" dirty="0" err="1"/>
              <a:t>nhw</a:t>
            </a:r>
            <a:r>
              <a:rPr lang="en-GB" dirty="0"/>
              <a:t> </a:t>
            </a:r>
            <a:r>
              <a:rPr lang="en-GB" dirty="0" err="1"/>
              <a:t>eu</a:t>
            </a:r>
            <a:r>
              <a:rPr lang="en-GB" dirty="0"/>
              <a:t> </a:t>
            </a:r>
            <a:r>
              <a:rPr lang="en-GB" dirty="0" err="1"/>
              <a:t>hunain</a:t>
            </a:r>
            <a:r>
              <a:rPr lang="en-GB" dirty="0"/>
              <a:t> er </a:t>
            </a:r>
            <a:r>
              <a:rPr lang="en-GB" dirty="0" err="1"/>
              <a:t>mwyn</a:t>
            </a:r>
            <a:r>
              <a:rPr lang="en-GB" dirty="0"/>
              <a:t> </a:t>
            </a:r>
            <a:r>
              <a:rPr lang="en-GB" dirty="0" err="1"/>
              <a:t>gallu</a:t>
            </a:r>
            <a:r>
              <a:rPr lang="en-GB" dirty="0"/>
              <a:t> </a:t>
            </a:r>
            <a:r>
              <a:rPr lang="en-GB" dirty="0" err="1"/>
              <a:t>dysgu</a:t>
            </a:r>
            <a:r>
              <a:rPr lang="en-GB" dirty="0"/>
              <a:t>  </a:t>
            </a:r>
          </a:p>
          <a:p>
            <a:r>
              <a:rPr lang="en-GB" dirty="0"/>
              <a:t>                                                                             (Moyles, 2010) </a:t>
            </a:r>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DC89F98E-20C1-795E-B10E-BE925DCDA400}"/>
              </a:ext>
            </a:extLst>
          </p:cNvPr>
          <p:cNvSpPr>
            <a:spLocks noGrp="1"/>
          </p:cNvSpPr>
          <p:nvPr>
            <p:ph sz="half" idx="2"/>
          </p:nvPr>
        </p:nvSpPr>
        <p:spPr/>
        <p:txBody>
          <a:bodyPr>
            <a:normAutofit fontScale="62500" lnSpcReduction="20000"/>
          </a:bodyPr>
          <a:lstStyle/>
          <a:p>
            <a:r>
              <a:rPr lang="en-GB" dirty="0"/>
              <a:t>As children start to explore materials and physical or biological phenomena through play, physical changes occur in their brain</a:t>
            </a:r>
          </a:p>
          <a:p>
            <a:pPr marL="0" indent="0">
              <a:buNone/>
            </a:pPr>
            <a:endParaRPr lang="en-GB" dirty="0"/>
          </a:p>
          <a:p>
            <a:r>
              <a:rPr lang="en-GB" dirty="0"/>
              <a:t>More of these experiences they have, the more complex their neural networks will become; these connections can also decay through lack of stimulation</a:t>
            </a:r>
          </a:p>
          <a:p>
            <a:pPr marL="0" indent="0">
              <a:buNone/>
            </a:pPr>
            <a:endParaRPr lang="en-GB" dirty="0"/>
          </a:p>
          <a:p>
            <a:r>
              <a:rPr lang="en-GB" dirty="0"/>
              <a:t>Emotional encoding is crucial; children need to feel good about themselves in order to be able to learn  </a:t>
            </a:r>
          </a:p>
          <a:p>
            <a:pPr marL="0" indent="0">
              <a:buNone/>
            </a:pPr>
            <a:r>
              <a:rPr lang="en-GB" dirty="0"/>
              <a:t>                                                                              (Moyles, 2010)            </a:t>
            </a:r>
          </a:p>
          <a:p>
            <a:endParaRPr lang="en-GB" dirty="0"/>
          </a:p>
        </p:txBody>
      </p:sp>
      <p:sp>
        <p:nvSpPr>
          <p:cNvPr id="4" name="Content Placeholder 1"/>
          <p:cNvSpPr txBox="1">
            <a:spLocks/>
          </p:cNvSpPr>
          <p:nvPr/>
        </p:nvSpPr>
        <p:spPr>
          <a:xfrm>
            <a:off x="1631504" y="2060848"/>
            <a:ext cx="4186808" cy="4680520"/>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dirty="0"/>
          </a:p>
        </p:txBody>
      </p:sp>
      <p:pic>
        <p:nvPicPr>
          <p:cNvPr id="5" name="Picture 4" descr="Free photo Jigsaw Clipart Paper Puzzle Colorful - Max Pixe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56177" y="837627"/>
            <a:ext cx="1751856" cy="1491815"/>
          </a:xfrm>
          <a:prstGeom prst="rect">
            <a:avLst/>
          </a:prstGeom>
        </p:spPr>
      </p:pic>
    </p:spTree>
    <p:extLst>
      <p:ext uri="{BB962C8B-B14F-4D97-AF65-F5344CB8AC3E}">
        <p14:creationId xmlns:p14="http://schemas.microsoft.com/office/powerpoint/2010/main" val="3116060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500" dirty="0" err="1"/>
              <a:t>Gwahaniaethau</a:t>
            </a:r>
            <a:r>
              <a:rPr lang="en-GB" sz="2500" dirty="0"/>
              <a:t> </a:t>
            </a:r>
            <a:r>
              <a:rPr lang="en-GB" sz="2500" dirty="0" err="1"/>
              <a:t>rhywedd</a:t>
            </a:r>
            <a:r>
              <a:rPr lang="en-GB" sz="2500" dirty="0"/>
              <a:t> </a:t>
            </a:r>
            <a:r>
              <a:rPr lang="en-GB" sz="2500" dirty="0" err="1"/>
              <a:t>ar</a:t>
            </a:r>
            <a:r>
              <a:rPr lang="en-GB" sz="2500" dirty="0"/>
              <a:t> </a:t>
            </a:r>
            <a:r>
              <a:rPr lang="en-GB" sz="2500" dirty="0" err="1"/>
              <a:t>chwarae</a:t>
            </a:r>
            <a:r>
              <a:rPr lang="en-GB" sz="2500" dirty="0"/>
              <a:t> </a:t>
            </a:r>
            <a:r>
              <a:rPr lang="en-GB" sz="2500" dirty="0" err="1"/>
              <a:t>gwyddonol</a:t>
            </a:r>
            <a:br>
              <a:rPr lang="en-GB" sz="2500" dirty="0"/>
            </a:br>
            <a:r>
              <a:rPr lang="en-GB" sz="2500" dirty="0"/>
              <a:t>Gender Differences in Scientific Play</a:t>
            </a:r>
          </a:p>
        </p:txBody>
      </p:sp>
      <p:sp>
        <p:nvSpPr>
          <p:cNvPr id="2" name="Content Placeholder 1"/>
          <p:cNvSpPr>
            <a:spLocks noGrp="1"/>
          </p:cNvSpPr>
          <p:nvPr>
            <p:ph sz="half" idx="1"/>
          </p:nvPr>
        </p:nvSpPr>
        <p:spPr/>
        <p:txBody>
          <a:bodyPr>
            <a:normAutofit fontScale="55000" lnSpcReduction="20000"/>
          </a:bodyPr>
          <a:lstStyle/>
          <a:p>
            <a:r>
              <a:rPr lang="en-GB" dirty="0"/>
              <a:t>Gall </a:t>
            </a:r>
            <a:r>
              <a:rPr lang="en-GB" dirty="0" err="1"/>
              <a:t>bechgyn</a:t>
            </a:r>
            <a:r>
              <a:rPr lang="en-GB" dirty="0"/>
              <a:t> a </a:t>
            </a:r>
            <a:r>
              <a:rPr lang="en-GB" dirty="0" err="1"/>
              <a:t>merched</a:t>
            </a:r>
            <a:r>
              <a:rPr lang="en-GB" dirty="0"/>
              <a:t> </a:t>
            </a:r>
            <a:r>
              <a:rPr lang="en-GB" dirty="0" err="1"/>
              <a:t>gaffael</a:t>
            </a:r>
            <a:r>
              <a:rPr lang="en-GB" dirty="0"/>
              <a:t> </a:t>
            </a:r>
            <a:r>
              <a:rPr lang="en-GB" dirty="0" err="1"/>
              <a:t>syniadau</a:t>
            </a:r>
            <a:r>
              <a:rPr lang="en-GB" dirty="0"/>
              <a:t> </a:t>
            </a:r>
            <a:r>
              <a:rPr lang="en-GB" dirty="0" err="1"/>
              <a:t>gwyddonol</a:t>
            </a:r>
            <a:r>
              <a:rPr lang="en-GB" dirty="0"/>
              <a:t> </a:t>
            </a:r>
            <a:r>
              <a:rPr lang="en-GB" dirty="0" err="1"/>
              <a:t>gwahanol</a:t>
            </a:r>
            <a:r>
              <a:rPr lang="en-GB" dirty="0"/>
              <a:t> </a:t>
            </a:r>
            <a:r>
              <a:rPr lang="en-GB" dirty="0" err="1"/>
              <a:t>drwy</a:t>
            </a:r>
            <a:r>
              <a:rPr lang="en-GB" dirty="0"/>
              <a:t> </a:t>
            </a:r>
            <a:r>
              <a:rPr lang="en-GB" dirty="0" err="1"/>
              <a:t>chwarae</a:t>
            </a:r>
            <a:r>
              <a:rPr lang="en-GB" dirty="0"/>
              <a:t> </a:t>
            </a:r>
            <a:r>
              <a:rPr lang="en-GB" dirty="0" err="1"/>
              <a:t>ar</a:t>
            </a:r>
            <a:r>
              <a:rPr lang="en-GB" dirty="0"/>
              <a:t> sail </a:t>
            </a:r>
            <a:r>
              <a:rPr lang="en-GB" dirty="0" err="1"/>
              <a:t>rhywedd</a:t>
            </a:r>
            <a:r>
              <a:rPr lang="en-GB" dirty="0"/>
              <a:t>.</a:t>
            </a:r>
          </a:p>
          <a:p>
            <a:endParaRPr lang="en-GB" dirty="0"/>
          </a:p>
          <a:p>
            <a:r>
              <a:rPr lang="en-GB" dirty="0"/>
              <a:t>Gall </a:t>
            </a:r>
            <a:r>
              <a:rPr lang="en-GB" dirty="0" err="1"/>
              <a:t>merched</a:t>
            </a:r>
            <a:r>
              <a:rPr lang="en-GB" dirty="0"/>
              <a:t> </a:t>
            </a:r>
            <a:r>
              <a:rPr lang="en-GB" dirty="0" err="1"/>
              <a:t>ddysgu</a:t>
            </a:r>
            <a:r>
              <a:rPr lang="en-GB" dirty="0"/>
              <a:t> </a:t>
            </a:r>
            <a:r>
              <a:rPr lang="en-GB" dirty="0" err="1"/>
              <a:t>mwy</a:t>
            </a:r>
            <a:r>
              <a:rPr lang="en-GB" dirty="0"/>
              <a:t> am </a:t>
            </a:r>
            <a:r>
              <a:rPr lang="en-GB" dirty="0" err="1"/>
              <a:t>gysyniadau</a:t>
            </a:r>
            <a:r>
              <a:rPr lang="en-GB" dirty="0"/>
              <a:t> </a:t>
            </a:r>
            <a:r>
              <a:rPr lang="en-GB" dirty="0" err="1"/>
              <a:t>biolegol</a:t>
            </a:r>
            <a:r>
              <a:rPr lang="en-GB" dirty="0"/>
              <a:t> a </a:t>
            </a:r>
            <a:r>
              <a:rPr lang="en-GB" dirty="0" err="1"/>
              <a:t>chemegol</a:t>
            </a:r>
            <a:endParaRPr lang="en-GB" dirty="0"/>
          </a:p>
          <a:p>
            <a:endParaRPr lang="en-GB" dirty="0"/>
          </a:p>
          <a:p>
            <a:r>
              <a:rPr lang="en-GB" dirty="0"/>
              <a:t>Gall </a:t>
            </a:r>
            <a:r>
              <a:rPr lang="en-GB" dirty="0" err="1"/>
              <a:t>bechgyn</a:t>
            </a:r>
            <a:r>
              <a:rPr lang="en-GB" dirty="0"/>
              <a:t> </a:t>
            </a:r>
            <a:r>
              <a:rPr lang="en-GB" dirty="0" err="1"/>
              <a:t>ennill</a:t>
            </a:r>
            <a:r>
              <a:rPr lang="en-GB" dirty="0"/>
              <a:t> </a:t>
            </a:r>
            <a:r>
              <a:rPr lang="en-GB" dirty="0" err="1"/>
              <a:t>mwy</a:t>
            </a:r>
            <a:r>
              <a:rPr lang="en-GB" dirty="0"/>
              <a:t> o </a:t>
            </a:r>
            <a:r>
              <a:rPr lang="en-GB" dirty="0" err="1"/>
              <a:t>ddealltwriaeth</a:t>
            </a:r>
            <a:r>
              <a:rPr lang="en-GB" dirty="0"/>
              <a:t> o </a:t>
            </a:r>
            <a:r>
              <a:rPr lang="en-GB" dirty="0" err="1"/>
              <a:t>rymoedd</a:t>
            </a:r>
            <a:r>
              <a:rPr lang="en-GB" dirty="0"/>
              <a:t> a </a:t>
            </a:r>
            <a:r>
              <a:rPr lang="en-GB" dirty="0" err="1"/>
              <a:t>symudiadau</a:t>
            </a:r>
            <a:endParaRPr lang="en-GB" dirty="0"/>
          </a:p>
          <a:p>
            <a:endParaRPr lang="en-GB" dirty="0"/>
          </a:p>
          <a:p>
            <a:r>
              <a:rPr lang="en-GB" dirty="0" err="1"/>
              <a:t>Cyflwyno</a:t>
            </a:r>
            <a:r>
              <a:rPr lang="en-GB" dirty="0"/>
              <a:t> </a:t>
            </a:r>
            <a:r>
              <a:rPr lang="en-GB" dirty="0" err="1"/>
              <a:t>cydraddoldeb</a:t>
            </a:r>
            <a:r>
              <a:rPr lang="en-GB" dirty="0"/>
              <a:t> </a:t>
            </a:r>
            <a:r>
              <a:rPr lang="en-GB" dirty="0" err="1"/>
              <a:t>rhywiol</a:t>
            </a:r>
            <a:r>
              <a:rPr lang="en-GB" dirty="0"/>
              <a:t> </a:t>
            </a:r>
            <a:r>
              <a:rPr lang="en-GB" dirty="0" err="1"/>
              <a:t>mewn</a:t>
            </a:r>
            <a:r>
              <a:rPr lang="en-GB" dirty="0"/>
              <a:t> </a:t>
            </a:r>
            <a:r>
              <a:rPr lang="en-GB" dirty="0" err="1"/>
              <a:t>chwarae</a:t>
            </a:r>
            <a:r>
              <a:rPr lang="en-GB" dirty="0"/>
              <a:t> </a:t>
            </a:r>
            <a:r>
              <a:rPr lang="en-GB" dirty="0" err="1"/>
              <a:t>gwyddonol</a:t>
            </a:r>
            <a:r>
              <a:rPr lang="en-GB" dirty="0"/>
              <a:t>: </a:t>
            </a:r>
            <a:r>
              <a:rPr lang="en-GB" dirty="0" err="1"/>
              <a:t>galluogi</a:t>
            </a:r>
            <a:r>
              <a:rPr lang="en-GB" dirty="0"/>
              <a:t> </a:t>
            </a:r>
            <a:r>
              <a:rPr lang="en-GB" dirty="0" err="1"/>
              <a:t>pob</a:t>
            </a:r>
            <a:r>
              <a:rPr lang="en-GB" dirty="0"/>
              <a:t> </a:t>
            </a:r>
            <a:r>
              <a:rPr lang="en-GB" dirty="0" err="1"/>
              <a:t>rhyw</a:t>
            </a:r>
            <a:r>
              <a:rPr lang="en-GB" dirty="0"/>
              <a:t> </a:t>
            </a:r>
            <a:r>
              <a:rPr lang="en-GB" dirty="0" err="1"/>
              <a:t>i</a:t>
            </a:r>
            <a:r>
              <a:rPr lang="en-GB" dirty="0"/>
              <a:t> </a:t>
            </a:r>
            <a:r>
              <a:rPr lang="en-GB" dirty="0" err="1"/>
              <a:t>gael</a:t>
            </a:r>
            <a:r>
              <a:rPr lang="en-GB" dirty="0"/>
              <a:t> </a:t>
            </a:r>
            <a:r>
              <a:rPr lang="en-GB" dirty="0" err="1"/>
              <a:t>mynediad</a:t>
            </a:r>
            <a:r>
              <a:rPr lang="en-GB" dirty="0"/>
              <a:t> </a:t>
            </a:r>
            <a:r>
              <a:rPr lang="en-GB" dirty="0" err="1"/>
              <a:t>i'r</a:t>
            </a:r>
            <a:r>
              <a:rPr lang="en-GB" dirty="0"/>
              <a:t> math o </a:t>
            </a:r>
            <a:r>
              <a:rPr lang="en-GB" dirty="0" err="1"/>
              <a:t>chwarae</a:t>
            </a:r>
            <a:r>
              <a:rPr lang="en-GB" dirty="0"/>
              <a:t> </a:t>
            </a:r>
            <a:r>
              <a:rPr lang="en-GB" dirty="0" err="1"/>
              <a:t>sydd</a:t>
            </a:r>
            <a:r>
              <a:rPr lang="en-GB" dirty="0"/>
              <a:t> </a:t>
            </a:r>
            <a:r>
              <a:rPr lang="en-GB" dirty="0" err="1"/>
              <a:t>wedi'i</a:t>
            </a:r>
            <a:r>
              <a:rPr lang="en-GB" dirty="0"/>
              <a:t> </a:t>
            </a:r>
            <a:r>
              <a:rPr lang="en-GB" dirty="0" err="1"/>
              <a:t>dominyddu</a:t>
            </a:r>
            <a:r>
              <a:rPr lang="en-GB" dirty="0"/>
              <a:t> </a:t>
            </a:r>
            <a:r>
              <a:rPr lang="en-GB" dirty="0" err="1"/>
              <a:t>gan</a:t>
            </a:r>
            <a:r>
              <a:rPr lang="en-GB" dirty="0"/>
              <a:t> y </a:t>
            </a:r>
            <a:r>
              <a:rPr lang="en-GB" dirty="0" err="1"/>
              <a:t>rhyw</a:t>
            </a:r>
            <a:r>
              <a:rPr lang="en-GB" dirty="0"/>
              <a:t> </a:t>
            </a:r>
            <a:r>
              <a:rPr lang="en-GB" dirty="0" err="1"/>
              <a:t>arall</a:t>
            </a:r>
            <a:r>
              <a:rPr lang="en-GB" dirty="0"/>
              <a:t>.</a:t>
            </a:r>
          </a:p>
          <a:p>
            <a:r>
              <a:rPr lang="en-GB" dirty="0"/>
              <a:t>                                                                                                      (Moyles, 2010) </a:t>
            </a:r>
          </a:p>
          <a:p>
            <a:endParaRPr lang="en-GB" dirty="0"/>
          </a:p>
        </p:txBody>
      </p:sp>
      <p:sp>
        <p:nvSpPr>
          <p:cNvPr id="6" name="Content Placeholder 5">
            <a:extLst>
              <a:ext uri="{FF2B5EF4-FFF2-40B4-BE49-F238E27FC236}">
                <a16:creationId xmlns:a16="http://schemas.microsoft.com/office/drawing/2014/main" id="{8933F8DF-C181-7AB3-FF2C-920CB423C8B0}"/>
              </a:ext>
            </a:extLst>
          </p:cNvPr>
          <p:cNvSpPr>
            <a:spLocks noGrp="1"/>
          </p:cNvSpPr>
          <p:nvPr>
            <p:ph sz="half" idx="2"/>
          </p:nvPr>
        </p:nvSpPr>
        <p:spPr/>
        <p:txBody>
          <a:bodyPr>
            <a:normAutofit fontScale="55000" lnSpcReduction="20000"/>
          </a:bodyPr>
          <a:lstStyle/>
          <a:p>
            <a:r>
              <a:rPr lang="en-GB" dirty="0"/>
              <a:t>Boys and girls may acquire different scientific ideas through gendered play.</a:t>
            </a:r>
          </a:p>
          <a:p>
            <a:pPr marL="0" indent="0">
              <a:buNone/>
            </a:pPr>
            <a:endParaRPr lang="en-GB" dirty="0"/>
          </a:p>
          <a:p>
            <a:r>
              <a:rPr lang="en-GB" dirty="0"/>
              <a:t>Girls may learn more about biological and chemical concepts</a:t>
            </a:r>
          </a:p>
          <a:p>
            <a:pPr marL="0" indent="0">
              <a:buNone/>
            </a:pPr>
            <a:endParaRPr lang="en-GB" dirty="0"/>
          </a:p>
          <a:p>
            <a:r>
              <a:rPr lang="en-GB" dirty="0"/>
              <a:t>Boys may gain more of an understanding of forces and movements</a:t>
            </a:r>
          </a:p>
          <a:p>
            <a:pPr marL="0" indent="0">
              <a:buNone/>
            </a:pPr>
            <a:endParaRPr lang="en-GB" dirty="0"/>
          </a:p>
          <a:p>
            <a:r>
              <a:rPr lang="en-GB" dirty="0"/>
              <a:t>To introduce gender equality in scientific play: enable each gender to access the type of play that has been dominated by the other gender.</a:t>
            </a:r>
          </a:p>
          <a:p>
            <a:pPr marL="0" indent="0">
              <a:buNone/>
            </a:pPr>
            <a:r>
              <a:rPr lang="en-GB" dirty="0"/>
              <a:t>                                                                                                      (Moyles, 2010) </a:t>
            </a:r>
          </a:p>
          <a:p>
            <a:endParaRPr lang="en-GB" dirty="0"/>
          </a:p>
        </p:txBody>
      </p:sp>
      <p:sp>
        <p:nvSpPr>
          <p:cNvPr id="4" name="Rectangle 3"/>
          <p:cNvSpPr/>
          <p:nvPr/>
        </p:nvSpPr>
        <p:spPr>
          <a:xfrm>
            <a:off x="1775520" y="1916832"/>
            <a:ext cx="4032448" cy="369332"/>
          </a:xfrm>
          <a:prstGeom prst="rect">
            <a:avLst/>
          </a:prstGeom>
        </p:spPr>
        <p:txBody>
          <a:bodyPr wrap="square">
            <a:spAutoFit/>
          </a:bodyPr>
          <a:lstStyle/>
          <a:p>
            <a:r>
              <a:rPr lang="en-GB" dirty="0"/>
              <a:t>  </a:t>
            </a:r>
          </a:p>
        </p:txBody>
      </p:sp>
      <p:pic>
        <p:nvPicPr>
          <p:cNvPr id="5" name="Picture 4" descr="Boy and girl play toys - Download Free Vectors, Clip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07413" y="914191"/>
            <a:ext cx="1728629" cy="1371808"/>
          </a:xfrm>
          <a:prstGeom prst="rect">
            <a:avLst/>
          </a:prstGeom>
        </p:spPr>
      </p:pic>
    </p:spTree>
    <p:extLst>
      <p:ext uri="{BB962C8B-B14F-4D97-AF65-F5344CB8AC3E}">
        <p14:creationId xmlns:p14="http://schemas.microsoft.com/office/powerpoint/2010/main" val="3031235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marL="0" indent="0">
              <a:buNone/>
            </a:pPr>
            <a:r>
              <a:rPr lang="en-GB" dirty="0"/>
              <a:t>Driver, R. (1983). </a:t>
            </a:r>
            <a:r>
              <a:rPr lang="en-GB" i="1" dirty="0"/>
              <a:t>The Pupil as Scientist?</a:t>
            </a:r>
            <a:r>
              <a:rPr lang="en-GB" dirty="0"/>
              <a:t> Milton Keynes, Open University Press.</a:t>
            </a:r>
          </a:p>
          <a:p>
            <a:pPr marL="0" indent="0">
              <a:buNone/>
            </a:pPr>
            <a:endParaRPr lang="en-GB" dirty="0"/>
          </a:p>
          <a:p>
            <a:pPr marL="0" indent="0">
              <a:buNone/>
            </a:pPr>
            <a:r>
              <a:rPr lang="en-GB" dirty="0"/>
              <a:t>Hutt, C. (1979). Play in the under 5s: form, development and function, in: J.G. Howells (Ed) </a:t>
            </a:r>
            <a:r>
              <a:rPr lang="en-GB" i="1" dirty="0"/>
              <a:t>Modern perspectives in the psychiatry of infancy </a:t>
            </a:r>
            <a:r>
              <a:rPr lang="en-GB" dirty="0"/>
              <a:t>, New York: Brunner/Marcel.</a:t>
            </a:r>
          </a:p>
          <a:p>
            <a:pPr marL="0" indent="0">
              <a:buNone/>
            </a:pPr>
            <a:endParaRPr lang="en-GB" dirty="0"/>
          </a:p>
          <a:p>
            <a:pPr marL="0" indent="0">
              <a:buNone/>
            </a:pPr>
            <a:r>
              <a:rPr lang="en-GB" dirty="0"/>
              <a:t>Moyles, J. (2010) </a:t>
            </a:r>
            <a:r>
              <a:rPr lang="en-GB" i="1" dirty="0"/>
              <a:t>The excellence of play, </a:t>
            </a:r>
            <a:r>
              <a:rPr lang="en-GB" dirty="0"/>
              <a:t>Maidenhead; McGraw Hill Education</a:t>
            </a:r>
          </a:p>
          <a:p>
            <a:pPr marL="0" indent="0">
              <a:buNone/>
            </a:pPr>
            <a:endParaRPr lang="en-GB" dirty="0"/>
          </a:p>
          <a:p>
            <a:pPr marL="0" indent="0">
              <a:buNone/>
            </a:pPr>
            <a:r>
              <a:rPr lang="en-GB" dirty="0">
                <a:solidFill>
                  <a:schemeClr val="accent3"/>
                </a:solidFill>
                <a:hlinkClick r:id="rId3"/>
              </a:rPr>
              <a:t>http://wales.gov.uk/dcells/publications/policy_strategy_and_planning/early-wales/whatisfoundation/foundationphase/2274085/frameworkforchildrene.pdf?lang=en</a:t>
            </a:r>
            <a:endParaRPr lang="en-GB" dirty="0">
              <a:solidFill>
                <a:schemeClr val="accent3"/>
              </a:solidFill>
            </a:endParaRPr>
          </a:p>
          <a:p>
            <a:pPr marL="0" indent="0">
              <a:buNone/>
            </a:pPr>
            <a:endParaRPr lang="en-GB" u="sng" dirty="0">
              <a:solidFill>
                <a:schemeClr val="accent3"/>
              </a:solidFill>
            </a:endParaRPr>
          </a:p>
          <a:p>
            <a:pPr marL="0" indent="0">
              <a:buNone/>
            </a:pPr>
            <a:r>
              <a:rPr lang="en-GB" u="sng" dirty="0">
                <a:solidFill>
                  <a:schemeClr val="accent3"/>
                </a:solidFill>
                <a:hlinkClick r:id="rId4"/>
              </a:rPr>
              <a:t>http://wales.gov.uk/dcells/publications/policy_strategy_and_planning/early</a:t>
            </a:r>
            <a:r>
              <a:rPr lang="en-GB" u="sng" dirty="0">
                <a:solidFill>
                  <a:schemeClr val="accent3"/>
                </a:solidFill>
              </a:rPr>
              <a:t>-wales/whatisfoundation/page4/sevenareas/knowledgeunderstanding/knowledgeunderstandinge.pdf?lang=en</a:t>
            </a:r>
          </a:p>
          <a:p>
            <a:pPr marL="0" indent="0">
              <a:buNone/>
            </a:pPr>
            <a:endParaRPr lang="en-GB" dirty="0"/>
          </a:p>
        </p:txBody>
      </p:sp>
      <p:sp>
        <p:nvSpPr>
          <p:cNvPr id="3" name="Title 2"/>
          <p:cNvSpPr>
            <a:spLocks noGrp="1"/>
          </p:cNvSpPr>
          <p:nvPr>
            <p:ph type="title"/>
          </p:nvPr>
        </p:nvSpPr>
        <p:spPr/>
        <p:txBody>
          <a:bodyPr/>
          <a:lstStyle/>
          <a:p>
            <a:r>
              <a:rPr lang="en-GB" dirty="0"/>
              <a:t>Rhestr Gyfeirnodi / Reference List</a:t>
            </a:r>
          </a:p>
        </p:txBody>
      </p:sp>
    </p:spTree>
    <p:extLst>
      <p:ext uri="{BB962C8B-B14F-4D97-AF65-F5344CB8AC3E}">
        <p14:creationId xmlns:p14="http://schemas.microsoft.com/office/powerpoint/2010/main" val="17220410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9" name="Straight Connector 18">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1" name="Rectangle 20">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4" name="Picture 23">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6" name="Picture 25">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7" name="Picture 26">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4" name="Title 3">
            <a:extLst>
              <a:ext uri="{FF2B5EF4-FFF2-40B4-BE49-F238E27FC236}">
                <a16:creationId xmlns:a16="http://schemas.microsoft.com/office/drawing/2014/main" id="{A8EA2855-85A7-16A8-26D0-8E2FA8F25290}"/>
              </a:ext>
            </a:extLst>
          </p:cNvPr>
          <p:cNvSpPr>
            <a:spLocks noGrp="1"/>
          </p:cNvSpPr>
          <p:nvPr>
            <p:ph type="title"/>
          </p:nvPr>
        </p:nvSpPr>
        <p:spPr>
          <a:xfrm>
            <a:off x="7535825" y="982132"/>
            <a:ext cx="3360772" cy="1303867"/>
          </a:xfrm>
        </p:spPr>
        <p:txBody>
          <a:bodyPr vert="horz" lIns="91440" tIns="45720" rIns="91440" bIns="45720" rtlCol="0" anchor="ctr">
            <a:normAutofit/>
          </a:bodyPr>
          <a:lstStyle/>
          <a:p>
            <a:r>
              <a:rPr lang="en-US" sz="4100" dirty="0"/>
              <a:t>Your Creativity</a:t>
            </a:r>
          </a:p>
        </p:txBody>
      </p:sp>
      <p:sp>
        <p:nvSpPr>
          <p:cNvPr id="29" name="Rectangle 28">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Group of friends at a rooftop party">
            <a:extLst>
              <a:ext uri="{FF2B5EF4-FFF2-40B4-BE49-F238E27FC236}">
                <a16:creationId xmlns:a16="http://schemas.microsoft.com/office/drawing/2014/main" id="{5BC3C7A4-498B-87C7-911D-15A790D448E7}"/>
              </a:ext>
            </a:extLst>
          </p:cNvPr>
          <p:cNvPicPr>
            <a:picLocks noGrp="1" noChangeAspect="1"/>
          </p:cNvPicPr>
          <p:nvPr>
            <p:ph sz="half" idx="1"/>
          </p:nvPr>
        </p:nvPicPr>
        <p:blipFill rotWithShape="1">
          <a:blip r:embed="rId6">
            <a:extLst>
              <a:ext uri="{28A0092B-C50C-407E-A947-70E740481C1C}">
                <a14:useLocalDpi xmlns:a14="http://schemas.microsoft.com/office/drawing/2010/main" val="0"/>
              </a:ext>
            </a:extLst>
          </a:blip>
          <a:srcRect l="4450" r="4234" b="-2"/>
          <a:stretch/>
        </p:blipFill>
        <p:spPr>
          <a:xfrm>
            <a:off x="1412683" y="1410208"/>
            <a:ext cx="5278777" cy="3858780"/>
          </a:xfrm>
          <a:prstGeom prst="rect">
            <a:avLst/>
          </a:prstGeom>
        </p:spPr>
      </p:pic>
      <p:cxnSp>
        <p:nvCxnSpPr>
          <p:cNvPr id="31" name="Straight Connector 30">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6" name="Content Placeholder 5">
            <a:extLst>
              <a:ext uri="{FF2B5EF4-FFF2-40B4-BE49-F238E27FC236}">
                <a16:creationId xmlns:a16="http://schemas.microsoft.com/office/drawing/2014/main" id="{611E389E-A7F4-C75E-9D45-4BC61DEDDA0D}"/>
              </a:ext>
            </a:extLst>
          </p:cNvPr>
          <p:cNvSpPr>
            <a:spLocks noGrp="1"/>
          </p:cNvSpPr>
          <p:nvPr>
            <p:ph sz="half" idx="2"/>
          </p:nvPr>
        </p:nvSpPr>
        <p:spPr>
          <a:xfrm>
            <a:off x="7535824" y="2556932"/>
            <a:ext cx="3360771" cy="3318936"/>
          </a:xfrm>
        </p:spPr>
        <p:txBody>
          <a:bodyPr vert="horz" lIns="91440" tIns="45720" rIns="91440" bIns="45720" rtlCol="0" anchor="t">
            <a:normAutofit/>
          </a:bodyPr>
          <a:lstStyle/>
          <a:p>
            <a:pPr>
              <a:lnSpc>
                <a:spcPct val="90000"/>
              </a:lnSpc>
            </a:pPr>
            <a:r>
              <a:rPr lang="en-US" sz="2000" dirty="0" err="1"/>
              <a:t>Cymryd</a:t>
            </a:r>
            <a:r>
              <a:rPr lang="en-US" sz="2000" dirty="0"/>
              <a:t> </a:t>
            </a:r>
            <a:r>
              <a:rPr lang="en-US" sz="2000" dirty="0" err="1"/>
              <a:t>eich</a:t>
            </a:r>
            <a:r>
              <a:rPr lang="en-US" sz="2000" dirty="0"/>
              <a:t> </a:t>
            </a:r>
            <a:r>
              <a:rPr lang="en-US" sz="2000" dirty="0" err="1"/>
              <a:t>Hwdis</a:t>
            </a:r>
            <a:r>
              <a:rPr lang="en-US" sz="2000" dirty="0"/>
              <a:t> / </a:t>
            </a:r>
            <a:r>
              <a:rPr lang="en-US" sz="2000" dirty="0" err="1"/>
              <a:t>Siwmperi</a:t>
            </a:r>
            <a:r>
              <a:rPr lang="en-US" sz="2000" dirty="0"/>
              <a:t> </a:t>
            </a:r>
            <a:r>
              <a:rPr lang="en-US" sz="2000" dirty="0" err="1"/>
              <a:t>defnyddiwch</a:t>
            </a:r>
            <a:r>
              <a:rPr lang="en-US" sz="2000" dirty="0"/>
              <a:t> y </a:t>
            </a:r>
            <a:r>
              <a:rPr lang="en-US" sz="2000" dirty="0" err="1"/>
              <a:t>deunyddiau</a:t>
            </a:r>
            <a:r>
              <a:rPr lang="en-US" sz="2000" dirty="0"/>
              <a:t> </a:t>
            </a:r>
            <a:r>
              <a:rPr lang="en-US" sz="2000" dirty="0" err="1"/>
              <a:t>i</a:t>
            </a:r>
            <a:r>
              <a:rPr lang="en-US" sz="2000" dirty="0"/>
              <a:t> </a:t>
            </a:r>
            <a:r>
              <a:rPr lang="en-US" sz="2000" dirty="0" err="1"/>
              <a:t>greu</a:t>
            </a:r>
            <a:r>
              <a:rPr lang="en-US" sz="2000" dirty="0"/>
              <a:t> </a:t>
            </a:r>
            <a:r>
              <a:rPr lang="en-US" sz="2000" dirty="0" err="1"/>
              <a:t>eich</a:t>
            </a:r>
            <a:r>
              <a:rPr lang="en-US" sz="2000" dirty="0"/>
              <a:t> </a:t>
            </a:r>
            <a:r>
              <a:rPr lang="en-US" sz="2000" dirty="0" err="1"/>
              <a:t>siwmper</a:t>
            </a:r>
            <a:r>
              <a:rPr lang="en-US" sz="2000" dirty="0"/>
              <a:t> </a:t>
            </a:r>
            <a:r>
              <a:rPr lang="en-US" sz="2000" dirty="0" err="1"/>
              <a:t>Nadolig</a:t>
            </a:r>
            <a:r>
              <a:rPr lang="en-US" sz="2000" dirty="0"/>
              <a:t> </a:t>
            </a:r>
            <a:r>
              <a:rPr lang="en-US" sz="2000" dirty="0" err="1"/>
              <a:t>perffaith</a:t>
            </a:r>
            <a:r>
              <a:rPr lang="en-US" sz="2000" dirty="0"/>
              <a:t>.</a:t>
            </a:r>
          </a:p>
          <a:p>
            <a:pPr>
              <a:lnSpc>
                <a:spcPct val="90000"/>
              </a:lnSpc>
            </a:pPr>
            <a:endParaRPr lang="en-US" sz="2000" dirty="0"/>
          </a:p>
          <a:p>
            <a:pPr>
              <a:lnSpc>
                <a:spcPct val="90000"/>
              </a:lnSpc>
            </a:pPr>
            <a:r>
              <a:rPr lang="en-US" sz="2000" dirty="0"/>
              <a:t>Taking your Hoodies / Jumpers use the materials to create your perfect Christmas jumper.</a:t>
            </a:r>
          </a:p>
        </p:txBody>
      </p:sp>
      <p:pic>
        <p:nvPicPr>
          <p:cNvPr id="10" name="Online Media 9" title="Top 100 Christmas Songs of All Time 🎄 Best Christmas Songs 🌲 Christmas Songs Playlist 2023">
            <a:hlinkClick r:id="" action="ppaction://media"/>
            <a:extLst>
              <a:ext uri="{FF2B5EF4-FFF2-40B4-BE49-F238E27FC236}">
                <a16:creationId xmlns:a16="http://schemas.microsoft.com/office/drawing/2014/main" id="{300CACAA-B6BE-03E2-DA1D-F8019437EE55}"/>
              </a:ext>
            </a:extLst>
          </p:cNvPr>
          <p:cNvPicPr>
            <a:picLocks noRot="1" noChangeAspect="1"/>
          </p:cNvPicPr>
          <p:nvPr>
            <a:videoFile r:link="rId1"/>
          </p:nvPr>
        </p:nvPicPr>
        <p:blipFill>
          <a:blip r:embed="rId7"/>
          <a:stretch>
            <a:fillRect/>
          </a:stretch>
        </p:blipFill>
        <p:spPr>
          <a:xfrm>
            <a:off x="10185908" y="5366568"/>
            <a:ext cx="1052796" cy="594830"/>
          </a:xfrm>
          <a:prstGeom prst="rect">
            <a:avLst/>
          </a:prstGeom>
        </p:spPr>
      </p:pic>
    </p:spTree>
    <p:extLst>
      <p:ext uri="{BB962C8B-B14F-4D97-AF65-F5344CB8AC3E}">
        <p14:creationId xmlns:p14="http://schemas.microsoft.com/office/powerpoint/2010/main" val="1544630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TotalTime>
  <Words>5823</Words>
  <Application>Microsoft Office PowerPoint</Application>
  <PresentationFormat>Widescreen</PresentationFormat>
  <Paragraphs>722</Paragraphs>
  <Slides>38</Slides>
  <Notes>29</Notes>
  <HiddenSlides>0</HiddenSlides>
  <MMClips>2</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Organic</vt:lpstr>
      <vt:lpstr>Chwarae Creadigol a Dysgu drwy Ymholiad Creative Play and Enquiry Based Learning </vt:lpstr>
      <vt:lpstr>Recap</vt:lpstr>
      <vt:lpstr>Nod ac Amcanion /  Aim and Objectives</vt:lpstr>
      <vt:lpstr>Dysgu Trwy Chwarae – Datblygiad Creadigol Learning Through Play – Creative Development</vt:lpstr>
      <vt:lpstr>Mathau o Chwarae / Types of Play</vt:lpstr>
      <vt:lpstr>Mathau o Chwarae / Types of Play</vt:lpstr>
      <vt:lpstr>Chwarae Creadigol / Creative Play</vt:lpstr>
      <vt:lpstr>Chwarae Creadigol a’r Cyfnod Sylfaen Creative Play and the Foundation Phase</vt:lpstr>
      <vt:lpstr>Chwarae Creadigol a Datblygiad Creative Play and Development</vt:lpstr>
      <vt:lpstr>Datblygiad mewn Dysgu  Progress in Learning </vt:lpstr>
      <vt:lpstr>Datblygiad mewn Dysgu  Progress in Learning</vt:lpstr>
      <vt:lpstr>Datblygiad mewn Dysgu  Progress in Learning</vt:lpstr>
      <vt:lpstr>Datblygiad Creadigol / Creative Development</vt:lpstr>
      <vt:lpstr>A yw sgiliau creadigol a  gwyddonol yn debyg?</vt:lpstr>
      <vt:lpstr>Are creative and  scientific skills similar? </vt:lpstr>
      <vt:lpstr>Tasg grŵp / Group task</vt:lpstr>
      <vt:lpstr>Creadigrwydd a Chwarae Creativity and Play</vt:lpstr>
      <vt:lpstr>PowerPoint Presentation</vt:lpstr>
      <vt:lpstr>Cyfeirnodau / References</vt:lpstr>
      <vt:lpstr>Meddwl fel Gwyddonydd: Cefnogi Chwarae Gwyddonol Thinking like a Scientist: Supporting Scientific Play </vt:lpstr>
      <vt:lpstr>Nod ac Amcanion y Sesiwn Session Aim and Objectives</vt:lpstr>
      <vt:lpstr>Ystyriwch / Consider</vt:lpstr>
      <vt:lpstr>Chwarae, Gwyddoniaeth a’r Cyfnod Sylfaen Play, Science and the Foundation Phase</vt:lpstr>
      <vt:lpstr>Gwybodaeth a Dealltwriaeth o’r Byd</vt:lpstr>
      <vt:lpstr> Knowledge and Understanding of the World</vt:lpstr>
      <vt:lpstr>Gwybodaeth a Dealltwrieth o’r Byd</vt:lpstr>
      <vt:lpstr>Knowledge and Understanding of the World</vt:lpstr>
      <vt:lpstr>Cynnydd mewn Dysgu Progress in Learning</vt:lpstr>
      <vt:lpstr>Cynnydd mewn Dysgu  Progress in Learning</vt:lpstr>
      <vt:lpstr>Cynnydd mewn Dysgu  Progress in Learning</vt:lpstr>
      <vt:lpstr>Tasg grŵp / Group task</vt:lpstr>
      <vt:lpstr>Tacsonomeg Chwarae Taxonomy of Play</vt:lpstr>
      <vt:lpstr>Dysgu, Chwarae a Gwyddoniaeth</vt:lpstr>
      <vt:lpstr>Learning, Play and Science</vt:lpstr>
      <vt:lpstr>Chwarae a’r Ymennydd Gwyddonol Play and the Scientific Brain</vt:lpstr>
      <vt:lpstr>Gwahaniaethau rhywedd ar chwarae gwyddonol Gender Differences in Scientific Play</vt:lpstr>
      <vt:lpstr>Rhestr Gyfeirnodi / Reference List</vt:lpstr>
      <vt:lpstr>Your Creativity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14</cp:revision>
  <dcterms:created xsi:type="dcterms:W3CDTF">2022-08-09T12:57:02Z</dcterms:created>
  <dcterms:modified xsi:type="dcterms:W3CDTF">2022-12-01T15:23:10Z</dcterms:modified>
</cp:coreProperties>
</file>