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ink/ink1.xml" ContentType="application/inkml+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8" r:id="rId1"/>
  </p:sldMasterIdLst>
  <p:notesMasterIdLst>
    <p:notesMasterId r:id="rId8"/>
  </p:notes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64397"/>
  </p:normalViewPr>
  <p:slideViewPr>
    <p:cSldViewPr snapToGrid="0" snapToObjects="1">
      <p:cViewPr varScale="1">
        <p:scale>
          <a:sx n="76" d="100"/>
          <a:sy n="76" d="100"/>
        </p:scale>
        <p:origin x="1960"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4EDED6D-8B60-4C78-8260-E103A536627F}"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C3AC695D-E92B-4C5F-A28C-A4210253B05F}">
      <dgm:prSet/>
      <dgm:spPr/>
      <dgm:t>
        <a:bodyPr/>
        <a:lstStyle/>
        <a:p>
          <a:r>
            <a:rPr lang="en-US"/>
            <a:t>Summarising is finding the most important context requiring a source reference. </a:t>
          </a:r>
        </a:p>
      </dgm:t>
    </dgm:pt>
    <dgm:pt modelId="{468F8BDE-CCD4-49D6-8D93-D79BBBCFC4C3}" type="parTrans" cxnId="{1EA8605E-5BC5-42DE-A4C5-0ECF9A10093B}">
      <dgm:prSet/>
      <dgm:spPr/>
      <dgm:t>
        <a:bodyPr/>
        <a:lstStyle/>
        <a:p>
          <a:endParaRPr lang="en-US"/>
        </a:p>
      </dgm:t>
    </dgm:pt>
    <dgm:pt modelId="{9E337006-B00B-4AE5-A9AB-B34AEDDBCB79}" type="sibTrans" cxnId="{1EA8605E-5BC5-42DE-A4C5-0ECF9A10093B}">
      <dgm:prSet/>
      <dgm:spPr/>
      <dgm:t>
        <a:bodyPr/>
        <a:lstStyle/>
        <a:p>
          <a:endParaRPr lang="en-US"/>
        </a:p>
      </dgm:t>
    </dgm:pt>
    <dgm:pt modelId="{E32A6C14-8119-42CC-8C97-E91B261BAD2A}">
      <dgm:prSet/>
      <dgm:spPr/>
      <dgm:t>
        <a:bodyPr/>
        <a:lstStyle/>
        <a:p>
          <a:r>
            <a:rPr lang="en-US"/>
            <a:t>For example, Someone wants to visit a theatre to watch one of Shakespeare’s famous plays “Romeo and Juliet”. They ask the ticket staff “Can you summarise what this play is about from your own experience watching the play?”  </a:t>
          </a:r>
        </a:p>
      </dgm:t>
    </dgm:pt>
    <dgm:pt modelId="{DBD4CFCE-FA9C-482B-A1C5-2AB737FA14A3}" type="parTrans" cxnId="{75CBEE36-CFB6-416B-8D5D-71BD13E499A2}">
      <dgm:prSet/>
      <dgm:spPr/>
      <dgm:t>
        <a:bodyPr/>
        <a:lstStyle/>
        <a:p>
          <a:endParaRPr lang="en-US"/>
        </a:p>
      </dgm:t>
    </dgm:pt>
    <dgm:pt modelId="{8E997CDB-9BF8-4AC5-8B76-490D927D362B}" type="sibTrans" cxnId="{75CBEE36-CFB6-416B-8D5D-71BD13E499A2}">
      <dgm:prSet/>
      <dgm:spPr/>
      <dgm:t>
        <a:bodyPr/>
        <a:lstStyle/>
        <a:p>
          <a:endParaRPr lang="en-US"/>
        </a:p>
      </dgm:t>
    </dgm:pt>
    <dgm:pt modelId="{D2C7A58D-D89A-4BAF-A02A-4B7BCC0BB66D}">
      <dgm:prSet/>
      <dgm:spPr/>
      <dgm:t>
        <a:bodyPr/>
        <a:lstStyle/>
        <a:p>
          <a:r>
            <a:rPr lang="en-US"/>
            <a:t>Answer: </a:t>
          </a:r>
          <a:r>
            <a:rPr lang="en-GB" b="1"/>
            <a:t>It is a tragic love story where the two main characters, Romeo and Juliet, are supposed to be sworn enemies due to family rivalry but fall in love. </a:t>
          </a:r>
          <a:endParaRPr lang="en-US"/>
        </a:p>
      </dgm:t>
    </dgm:pt>
    <dgm:pt modelId="{B58E8D08-8201-454C-AD3C-DD5B706B5D6B}" type="parTrans" cxnId="{65801C22-EB9F-4A2A-913A-19AB2603A3E7}">
      <dgm:prSet/>
      <dgm:spPr/>
      <dgm:t>
        <a:bodyPr/>
        <a:lstStyle/>
        <a:p>
          <a:endParaRPr lang="en-US"/>
        </a:p>
      </dgm:t>
    </dgm:pt>
    <dgm:pt modelId="{DD8C56C9-64A1-47BA-930C-BEF0114FC1A4}" type="sibTrans" cxnId="{65801C22-EB9F-4A2A-913A-19AB2603A3E7}">
      <dgm:prSet/>
      <dgm:spPr/>
      <dgm:t>
        <a:bodyPr/>
        <a:lstStyle/>
        <a:p>
          <a:endParaRPr lang="en-US"/>
        </a:p>
      </dgm:t>
    </dgm:pt>
    <dgm:pt modelId="{86D8C892-E893-4A47-BC2C-2DDDCDE871BF}" type="pres">
      <dgm:prSet presAssocID="{94EDED6D-8B60-4C78-8260-E103A536627F}" presName="hierChild1" presStyleCnt="0">
        <dgm:presLayoutVars>
          <dgm:chPref val="1"/>
          <dgm:dir/>
          <dgm:animOne val="branch"/>
          <dgm:animLvl val="lvl"/>
          <dgm:resizeHandles/>
        </dgm:presLayoutVars>
      </dgm:prSet>
      <dgm:spPr/>
    </dgm:pt>
    <dgm:pt modelId="{38F927D7-15AD-B74F-94A2-091DC7984445}" type="pres">
      <dgm:prSet presAssocID="{C3AC695D-E92B-4C5F-A28C-A4210253B05F}" presName="hierRoot1" presStyleCnt="0"/>
      <dgm:spPr/>
    </dgm:pt>
    <dgm:pt modelId="{EFE5AA92-9871-7543-81D3-1CC1F6B38A88}" type="pres">
      <dgm:prSet presAssocID="{C3AC695D-E92B-4C5F-A28C-A4210253B05F}" presName="composite" presStyleCnt="0"/>
      <dgm:spPr/>
    </dgm:pt>
    <dgm:pt modelId="{F1F09551-BA56-1E4C-B91E-E36B5905AE36}" type="pres">
      <dgm:prSet presAssocID="{C3AC695D-E92B-4C5F-A28C-A4210253B05F}" presName="background" presStyleLbl="node0" presStyleIdx="0" presStyleCnt="3"/>
      <dgm:spPr/>
    </dgm:pt>
    <dgm:pt modelId="{737D389C-92FF-FE44-8CB7-3D2C0BE89F49}" type="pres">
      <dgm:prSet presAssocID="{C3AC695D-E92B-4C5F-A28C-A4210253B05F}" presName="text" presStyleLbl="fgAcc0" presStyleIdx="0" presStyleCnt="3">
        <dgm:presLayoutVars>
          <dgm:chPref val="3"/>
        </dgm:presLayoutVars>
      </dgm:prSet>
      <dgm:spPr/>
    </dgm:pt>
    <dgm:pt modelId="{2DBC8DA1-14BA-F54F-BB5F-659F3AFC5196}" type="pres">
      <dgm:prSet presAssocID="{C3AC695D-E92B-4C5F-A28C-A4210253B05F}" presName="hierChild2" presStyleCnt="0"/>
      <dgm:spPr/>
    </dgm:pt>
    <dgm:pt modelId="{123BCAEE-C3E8-5D43-95B2-EC4A37D08ECE}" type="pres">
      <dgm:prSet presAssocID="{E32A6C14-8119-42CC-8C97-E91B261BAD2A}" presName="hierRoot1" presStyleCnt="0"/>
      <dgm:spPr/>
    </dgm:pt>
    <dgm:pt modelId="{1B9326B1-3D2D-C340-9D22-18516612F377}" type="pres">
      <dgm:prSet presAssocID="{E32A6C14-8119-42CC-8C97-E91B261BAD2A}" presName="composite" presStyleCnt="0"/>
      <dgm:spPr/>
    </dgm:pt>
    <dgm:pt modelId="{325A4772-5D20-6441-9E99-7BC31478F6CB}" type="pres">
      <dgm:prSet presAssocID="{E32A6C14-8119-42CC-8C97-E91B261BAD2A}" presName="background" presStyleLbl="node0" presStyleIdx="1" presStyleCnt="3"/>
      <dgm:spPr/>
    </dgm:pt>
    <dgm:pt modelId="{01E25A3F-327D-D841-AB04-69232CAEB1C9}" type="pres">
      <dgm:prSet presAssocID="{E32A6C14-8119-42CC-8C97-E91B261BAD2A}" presName="text" presStyleLbl="fgAcc0" presStyleIdx="1" presStyleCnt="3">
        <dgm:presLayoutVars>
          <dgm:chPref val="3"/>
        </dgm:presLayoutVars>
      </dgm:prSet>
      <dgm:spPr/>
    </dgm:pt>
    <dgm:pt modelId="{CF460208-ADF1-7F41-80B2-09862A7AC91B}" type="pres">
      <dgm:prSet presAssocID="{E32A6C14-8119-42CC-8C97-E91B261BAD2A}" presName="hierChild2" presStyleCnt="0"/>
      <dgm:spPr/>
    </dgm:pt>
    <dgm:pt modelId="{09E9CD65-512B-D94C-AA09-95AC720FE9EB}" type="pres">
      <dgm:prSet presAssocID="{D2C7A58D-D89A-4BAF-A02A-4B7BCC0BB66D}" presName="hierRoot1" presStyleCnt="0"/>
      <dgm:spPr/>
    </dgm:pt>
    <dgm:pt modelId="{F7D203E5-12C9-B949-861C-8809AC26CBF1}" type="pres">
      <dgm:prSet presAssocID="{D2C7A58D-D89A-4BAF-A02A-4B7BCC0BB66D}" presName="composite" presStyleCnt="0"/>
      <dgm:spPr/>
    </dgm:pt>
    <dgm:pt modelId="{C3250DC4-E70D-D04C-9102-ACBA85ABAEE4}" type="pres">
      <dgm:prSet presAssocID="{D2C7A58D-D89A-4BAF-A02A-4B7BCC0BB66D}" presName="background" presStyleLbl="node0" presStyleIdx="2" presStyleCnt="3"/>
      <dgm:spPr/>
    </dgm:pt>
    <dgm:pt modelId="{36F49887-6E30-9F41-9CE5-75F54769E9AE}" type="pres">
      <dgm:prSet presAssocID="{D2C7A58D-D89A-4BAF-A02A-4B7BCC0BB66D}" presName="text" presStyleLbl="fgAcc0" presStyleIdx="2" presStyleCnt="3">
        <dgm:presLayoutVars>
          <dgm:chPref val="3"/>
        </dgm:presLayoutVars>
      </dgm:prSet>
      <dgm:spPr/>
    </dgm:pt>
    <dgm:pt modelId="{2167B453-F5C6-DE49-86EF-13EDAFF16F36}" type="pres">
      <dgm:prSet presAssocID="{D2C7A58D-D89A-4BAF-A02A-4B7BCC0BB66D}" presName="hierChild2" presStyleCnt="0"/>
      <dgm:spPr/>
    </dgm:pt>
  </dgm:ptLst>
  <dgm:cxnLst>
    <dgm:cxn modelId="{65801C22-EB9F-4A2A-913A-19AB2603A3E7}" srcId="{94EDED6D-8B60-4C78-8260-E103A536627F}" destId="{D2C7A58D-D89A-4BAF-A02A-4B7BCC0BB66D}" srcOrd="2" destOrd="0" parTransId="{B58E8D08-8201-454C-AD3C-DD5B706B5D6B}" sibTransId="{DD8C56C9-64A1-47BA-930C-BEF0114FC1A4}"/>
    <dgm:cxn modelId="{372E8631-BDBD-9840-ADA2-761D424FC4F3}" type="presOf" srcId="{D2C7A58D-D89A-4BAF-A02A-4B7BCC0BB66D}" destId="{36F49887-6E30-9F41-9CE5-75F54769E9AE}" srcOrd="0" destOrd="0" presId="urn:microsoft.com/office/officeart/2005/8/layout/hierarchy1"/>
    <dgm:cxn modelId="{75CBEE36-CFB6-416B-8D5D-71BD13E499A2}" srcId="{94EDED6D-8B60-4C78-8260-E103A536627F}" destId="{E32A6C14-8119-42CC-8C97-E91B261BAD2A}" srcOrd="1" destOrd="0" parTransId="{DBD4CFCE-FA9C-482B-A1C5-2AB737FA14A3}" sibTransId="{8E997CDB-9BF8-4AC5-8B76-490D927D362B}"/>
    <dgm:cxn modelId="{1EA8605E-5BC5-42DE-A4C5-0ECF9A10093B}" srcId="{94EDED6D-8B60-4C78-8260-E103A536627F}" destId="{C3AC695D-E92B-4C5F-A28C-A4210253B05F}" srcOrd="0" destOrd="0" parTransId="{468F8BDE-CCD4-49D6-8D93-D79BBBCFC4C3}" sibTransId="{9E337006-B00B-4AE5-A9AB-B34AEDDBCB79}"/>
    <dgm:cxn modelId="{A69EE4AE-06C8-AF49-8E4E-D79DC668FE47}" type="presOf" srcId="{E32A6C14-8119-42CC-8C97-E91B261BAD2A}" destId="{01E25A3F-327D-D841-AB04-69232CAEB1C9}" srcOrd="0" destOrd="0" presId="urn:microsoft.com/office/officeart/2005/8/layout/hierarchy1"/>
    <dgm:cxn modelId="{7FB76CDC-F9CA-734B-83C3-4DEA79462A80}" type="presOf" srcId="{94EDED6D-8B60-4C78-8260-E103A536627F}" destId="{86D8C892-E893-4A47-BC2C-2DDDCDE871BF}" srcOrd="0" destOrd="0" presId="urn:microsoft.com/office/officeart/2005/8/layout/hierarchy1"/>
    <dgm:cxn modelId="{47CC93FE-98B9-364D-8521-991E82C9263A}" type="presOf" srcId="{C3AC695D-E92B-4C5F-A28C-A4210253B05F}" destId="{737D389C-92FF-FE44-8CB7-3D2C0BE89F49}" srcOrd="0" destOrd="0" presId="urn:microsoft.com/office/officeart/2005/8/layout/hierarchy1"/>
    <dgm:cxn modelId="{1F1D6F3F-8815-D241-AEEE-28140E4B9D05}" type="presParOf" srcId="{86D8C892-E893-4A47-BC2C-2DDDCDE871BF}" destId="{38F927D7-15AD-B74F-94A2-091DC7984445}" srcOrd="0" destOrd="0" presId="urn:microsoft.com/office/officeart/2005/8/layout/hierarchy1"/>
    <dgm:cxn modelId="{29E10EA7-B7D9-BB47-B297-B5269F75F3D0}" type="presParOf" srcId="{38F927D7-15AD-B74F-94A2-091DC7984445}" destId="{EFE5AA92-9871-7543-81D3-1CC1F6B38A88}" srcOrd="0" destOrd="0" presId="urn:microsoft.com/office/officeart/2005/8/layout/hierarchy1"/>
    <dgm:cxn modelId="{C9D75D35-9508-FC4F-96CE-E141A5C70AF8}" type="presParOf" srcId="{EFE5AA92-9871-7543-81D3-1CC1F6B38A88}" destId="{F1F09551-BA56-1E4C-B91E-E36B5905AE36}" srcOrd="0" destOrd="0" presId="urn:microsoft.com/office/officeart/2005/8/layout/hierarchy1"/>
    <dgm:cxn modelId="{088D2DC3-B424-FF4B-8264-5D434FC28BB1}" type="presParOf" srcId="{EFE5AA92-9871-7543-81D3-1CC1F6B38A88}" destId="{737D389C-92FF-FE44-8CB7-3D2C0BE89F49}" srcOrd="1" destOrd="0" presId="urn:microsoft.com/office/officeart/2005/8/layout/hierarchy1"/>
    <dgm:cxn modelId="{82010FF7-7D77-044F-9485-367F60FAAFA0}" type="presParOf" srcId="{38F927D7-15AD-B74F-94A2-091DC7984445}" destId="{2DBC8DA1-14BA-F54F-BB5F-659F3AFC5196}" srcOrd="1" destOrd="0" presId="urn:microsoft.com/office/officeart/2005/8/layout/hierarchy1"/>
    <dgm:cxn modelId="{C4A7B239-08EA-E044-82F5-6D2CBF01E73A}" type="presParOf" srcId="{86D8C892-E893-4A47-BC2C-2DDDCDE871BF}" destId="{123BCAEE-C3E8-5D43-95B2-EC4A37D08ECE}" srcOrd="1" destOrd="0" presId="urn:microsoft.com/office/officeart/2005/8/layout/hierarchy1"/>
    <dgm:cxn modelId="{D1FD4032-7185-BE42-9C72-343FC5BED659}" type="presParOf" srcId="{123BCAEE-C3E8-5D43-95B2-EC4A37D08ECE}" destId="{1B9326B1-3D2D-C340-9D22-18516612F377}" srcOrd="0" destOrd="0" presId="urn:microsoft.com/office/officeart/2005/8/layout/hierarchy1"/>
    <dgm:cxn modelId="{B81D853E-4124-1A42-AE03-F5DA98019572}" type="presParOf" srcId="{1B9326B1-3D2D-C340-9D22-18516612F377}" destId="{325A4772-5D20-6441-9E99-7BC31478F6CB}" srcOrd="0" destOrd="0" presId="urn:microsoft.com/office/officeart/2005/8/layout/hierarchy1"/>
    <dgm:cxn modelId="{5D49B3BB-4D7A-A944-8EA0-8FEEDC8B7B24}" type="presParOf" srcId="{1B9326B1-3D2D-C340-9D22-18516612F377}" destId="{01E25A3F-327D-D841-AB04-69232CAEB1C9}" srcOrd="1" destOrd="0" presId="urn:microsoft.com/office/officeart/2005/8/layout/hierarchy1"/>
    <dgm:cxn modelId="{942537D2-BADD-9D40-B131-DAAE8A1C484C}" type="presParOf" srcId="{123BCAEE-C3E8-5D43-95B2-EC4A37D08ECE}" destId="{CF460208-ADF1-7F41-80B2-09862A7AC91B}" srcOrd="1" destOrd="0" presId="urn:microsoft.com/office/officeart/2005/8/layout/hierarchy1"/>
    <dgm:cxn modelId="{2677CCA3-587C-8945-B14D-52CC7D4F71C3}" type="presParOf" srcId="{86D8C892-E893-4A47-BC2C-2DDDCDE871BF}" destId="{09E9CD65-512B-D94C-AA09-95AC720FE9EB}" srcOrd="2" destOrd="0" presId="urn:microsoft.com/office/officeart/2005/8/layout/hierarchy1"/>
    <dgm:cxn modelId="{A44D26DB-5ED7-E44A-A840-FB4E13938309}" type="presParOf" srcId="{09E9CD65-512B-D94C-AA09-95AC720FE9EB}" destId="{F7D203E5-12C9-B949-861C-8809AC26CBF1}" srcOrd="0" destOrd="0" presId="urn:microsoft.com/office/officeart/2005/8/layout/hierarchy1"/>
    <dgm:cxn modelId="{9AE070B0-DEAE-274A-8C7A-7B59FC3CA40A}" type="presParOf" srcId="{F7D203E5-12C9-B949-861C-8809AC26CBF1}" destId="{C3250DC4-E70D-D04C-9102-ACBA85ABAEE4}" srcOrd="0" destOrd="0" presId="urn:microsoft.com/office/officeart/2005/8/layout/hierarchy1"/>
    <dgm:cxn modelId="{309BAC8B-23C8-5F40-A63B-8E9AD36B63BF}" type="presParOf" srcId="{F7D203E5-12C9-B949-861C-8809AC26CBF1}" destId="{36F49887-6E30-9F41-9CE5-75F54769E9AE}" srcOrd="1" destOrd="0" presId="urn:microsoft.com/office/officeart/2005/8/layout/hierarchy1"/>
    <dgm:cxn modelId="{C4224187-D50A-064A-B257-EF09267C5164}" type="presParOf" srcId="{09E9CD65-512B-D94C-AA09-95AC720FE9EB}" destId="{2167B453-F5C6-DE49-86EF-13EDAFF16F36}"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F09551-BA56-1E4C-B91E-E36B5905AE36}">
      <dsp:nvSpPr>
        <dsp:cNvPr id="0" name=""/>
        <dsp:cNvSpPr/>
      </dsp:nvSpPr>
      <dsp:spPr>
        <a:xfrm>
          <a:off x="0" y="602684"/>
          <a:ext cx="3070088" cy="194950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37D389C-92FF-FE44-8CB7-3D2C0BE89F49}">
      <dsp:nvSpPr>
        <dsp:cNvPr id="0" name=""/>
        <dsp:cNvSpPr/>
      </dsp:nvSpPr>
      <dsp:spPr>
        <a:xfrm>
          <a:off x="341120" y="926749"/>
          <a:ext cx="3070088" cy="194950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Summarising is finding the most important context requiring a source reference. </a:t>
          </a:r>
        </a:p>
      </dsp:txBody>
      <dsp:txXfrm>
        <a:off x="398219" y="983848"/>
        <a:ext cx="2955890" cy="1835307"/>
      </dsp:txXfrm>
    </dsp:sp>
    <dsp:sp modelId="{325A4772-5D20-6441-9E99-7BC31478F6CB}">
      <dsp:nvSpPr>
        <dsp:cNvPr id="0" name=""/>
        <dsp:cNvSpPr/>
      </dsp:nvSpPr>
      <dsp:spPr>
        <a:xfrm>
          <a:off x="3752329" y="602684"/>
          <a:ext cx="3070088" cy="194950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1E25A3F-327D-D841-AB04-69232CAEB1C9}">
      <dsp:nvSpPr>
        <dsp:cNvPr id="0" name=""/>
        <dsp:cNvSpPr/>
      </dsp:nvSpPr>
      <dsp:spPr>
        <a:xfrm>
          <a:off x="4093450" y="926749"/>
          <a:ext cx="3070088" cy="194950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For example, Someone wants to visit a theatre to watch one of Shakespeare’s famous plays “Romeo and Juliet”. They ask the ticket staff “Can you summarise what this play is about from your own experience watching the play?”  </a:t>
          </a:r>
        </a:p>
      </dsp:txBody>
      <dsp:txXfrm>
        <a:off x="4150549" y="983848"/>
        <a:ext cx="2955890" cy="1835307"/>
      </dsp:txXfrm>
    </dsp:sp>
    <dsp:sp modelId="{C3250DC4-E70D-D04C-9102-ACBA85ABAEE4}">
      <dsp:nvSpPr>
        <dsp:cNvPr id="0" name=""/>
        <dsp:cNvSpPr/>
      </dsp:nvSpPr>
      <dsp:spPr>
        <a:xfrm>
          <a:off x="7504659" y="602684"/>
          <a:ext cx="3070088" cy="194950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F49887-6E30-9F41-9CE5-75F54769E9AE}">
      <dsp:nvSpPr>
        <dsp:cNvPr id="0" name=""/>
        <dsp:cNvSpPr/>
      </dsp:nvSpPr>
      <dsp:spPr>
        <a:xfrm>
          <a:off x="7845780" y="926749"/>
          <a:ext cx="3070088" cy="194950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Answer: </a:t>
          </a:r>
          <a:r>
            <a:rPr lang="en-GB" sz="2000" b="1" kern="1200"/>
            <a:t>It is a tragic love story where the two main characters, Romeo and Juliet, are supposed to be sworn enemies due to family rivalry but fall in love. </a:t>
          </a:r>
          <a:endParaRPr lang="en-US" sz="2000" kern="1200"/>
        </a:p>
      </dsp:txBody>
      <dsp:txXfrm>
        <a:off x="7902879" y="983848"/>
        <a:ext cx="2955890" cy="1835307"/>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8-01T17:14:59.181"/>
    </inkml:context>
    <inkml:brush xml:id="br0">
      <inkml:brushProperty name="width" value="0.1" units="cm"/>
      <inkml:brushProperty name="height" value="0.1" units="cm"/>
      <inkml:brushProperty name="color" value="#FFFFFF"/>
    </inkml:brush>
  </inkml:definitions>
  <inkml:trace contextRef="#ctx0" brushRef="#br0">1 0 128,'0'6'0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5FA7DD8-19AB-7F46-AA19-9706990C7E45}" type="datetimeFigureOut">
              <a:rPr lang="en-US" smtClean="0"/>
              <a:t>8/1/22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43CF9AF-ED34-9B4E-80EA-9D028B4CCCD5}" type="slidenum">
              <a:rPr lang="en-US" smtClean="0"/>
              <a:t>‹#›</a:t>
            </a:fld>
            <a:endParaRPr lang="en-US"/>
          </a:p>
        </p:txBody>
      </p:sp>
    </p:spTree>
    <p:extLst>
      <p:ext uri="{BB962C8B-B14F-4D97-AF65-F5344CB8AC3E}">
        <p14:creationId xmlns:p14="http://schemas.microsoft.com/office/powerpoint/2010/main" val="26153990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Summarising is finding the most important information from a text or source. It enables someone to </a:t>
            </a:r>
            <a:r>
              <a:rPr lang="en-US" dirty="0" err="1"/>
              <a:t>analyse</a:t>
            </a:r>
            <a:r>
              <a:rPr lang="en-US" dirty="0"/>
              <a:t> and evaluate information from memories from what they have heard or read. Summarising doesn’t need to be lengthy chunks of text and takes the main ideas. In our example the with the Ticket seller and buyer this is a good time to </a:t>
            </a:r>
            <a:r>
              <a:rPr lang="en-US" dirty="0" err="1"/>
              <a:t>summarise</a:t>
            </a:r>
            <a:r>
              <a:rPr lang="en-US" dirty="0"/>
              <a:t> information as they may be a lack of time where the whole concept of the play could be presented. </a:t>
            </a:r>
          </a:p>
        </p:txBody>
      </p:sp>
      <p:sp>
        <p:nvSpPr>
          <p:cNvPr id="4" name="Slide Number Placeholder 3"/>
          <p:cNvSpPr>
            <a:spLocks noGrp="1"/>
          </p:cNvSpPr>
          <p:nvPr>
            <p:ph type="sldNum" sz="quarter" idx="5"/>
          </p:nvPr>
        </p:nvSpPr>
        <p:spPr/>
        <p:txBody>
          <a:bodyPr/>
          <a:lstStyle/>
          <a:p>
            <a:fld id="{A43CF9AF-ED34-9B4E-80EA-9D028B4CCCD5}" type="slidenum">
              <a:rPr lang="en-US" smtClean="0"/>
              <a:t>2</a:t>
            </a:fld>
            <a:endParaRPr lang="en-US"/>
          </a:p>
        </p:txBody>
      </p:sp>
    </p:spTree>
    <p:extLst>
      <p:ext uri="{BB962C8B-B14F-4D97-AF65-F5344CB8AC3E}">
        <p14:creationId xmlns:p14="http://schemas.microsoft.com/office/powerpoint/2010/main" val="32131743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During my session and lectures, I believe the summarizing was a great topic that was introduced in depth. There was a lot of information that I wasn’t aware of that was highlighted such as detailed examples of summarizing and how to take large sums of text and shorten them into a context that was more understandable. The most useful part was the step-by-step guidance to summarizing correctly which taught the 5 STEP rules which remind me of the Cha-Cha Slide song, Step 1 Read, Step 2 Write, Step 3 Check and then Revise and Lastly Give Reference. Summarising alone can seem like a lengthy and tedious task especially when you have a text equivalent to a 4,000-word dissertation however what I found very useful during my sessions was finding other ways to tackle the situation for example during the in-class activities in the form of mini brain puzzles to keep my brain active in summarizing even text in a nearby poster or summarizing a </a:t>
            </a:r>
            <a:r>
              <a:rPr lang="en-US" dirty="0" err="1"/>
              <a:t>favourite</a:t>
            </a:r>
            <a:r>
              <a:rPr lang="en-US" dirty="0"/>
              <a:t> book I had at home. </a:t>
            </a:r>
          </a:p>
        </p:txBody>
      </p:sp>
      <p:sp>
        <p:nvSpPr>
          <p:cNvPr id="4" name="Slide Number Placeholder 3"/>
          <p:cNvSpPr>
            <a:spLocks noGrp="1"/>
          </p:cNvSpPr>
          <p:nvPr>
            <p:ph type="sldNum" sz="quarter" idx="5"/>
          </p:nvPr>
        </p:nvSpPr>
        <p:spPr/>
        <p:txBody>
          <a:bodyPr/>
          <a:lstStyle/>
          <a:p>
            <a:fld id="{A43CF9AF-ED34-9B4E-80EA-9D028B4CCCD5}" type="slidenum">
              <a:rPr lang="en-US" smtClean="0"/>
              <a:t>3</a:t>
            </a:fld>
            <a:endParaRPr lang="en-US"/>
          </a:p>
        </p:txBody>
      </p:sp>
    </p:spTree>
    <p:extLst>
      <p:ext uri="{BB962C8B-B14F-4D97-AF65-F5344CB8AC3E}">
        <p14:creationId xmlns:p14="http://schemas.microsoft.com/office/powerpoint/2010/main" val="30126781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SWOT Analysis Tool was introduced to me in the first 1-2 lecture sessions that helped me implement summarizing text effectively. I realized during my reflection, that the information I wanted to highlight in my analysis was too much data and lengthy instead of writing sentences surrounding my personal development plan I could </a:t>
            </a:r>
            <a:r>
              <a:rPr lang="en-GB" noProof="0" dirty="0"/>
              <a:t>summarise</a:t>
            </a:r>
            <a:r>
              <a:rPr lang="en-US" dirty="0"/>
              <a:t> the text into bullet points which I realized was very useful. During the homework, I was actively identifying the most important information I wanted to present to my analysis tool.</a:t>
            </a:r>
          </a:p>
        </p:txBody>
      </p:sp>
      <p:sp>
        <p:nvSpPr>
          <p:cNvPr id="4" name="Slide Number Placeholder 3"/>
          <p:cNvSpPr>
            <a:spLocks noGrp="1"/>
          </p:cNvSpPr>
          <p:nvPr>
            <p:ph type="sldNum" sz="quarter" idx="5"/>
          </p:nvPr>
        </p:nvSpPr>
        <p:spPr/>
        <p:txBody>
          <a:bodyPr/>
          <a:lstStyle/>
          <a:p>
            <a:fld id="{A43CF9AF-ED34-9B4E-80EA-9D028B4CCCD5}" type="slidenum">
              <a:rPr lang="en-US" smtClean="0"/>
              <a:t>4</a:t>
            </a:fld>
            <a:endParaRPr lang="en-US"/>
          </a:p>
        </p:txBody>
      </p:sp>
    </p:spTree>
    <p:extLst>
      <p:ext uri="{BB962C8B-B14F-4D97-AF65-F5344CB8AC3E}">
        <p14:creationId xmlns:p14="http://schemas.microsoft.com/office/powerpoint/2010/main" val="29110728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43CF9AF-ED34-9B4E-80EA-9D028B4CCCD5}" type="slidenum">
              <a:rPr lang="en-US" smtClean="0"/>
              <a:t>5</a:t>
            </a:fld>
            <a:endParaRPr lang="en-US"/>
          </a:p>
        </p:txBody>
      </p:sp>
    </p:spTree>
    <p:extLst>
      <p:ext uri="{BB962C8B-B14F-4D97-AF65-F5344CB8AC3E}">
        <p14:creationId xmlns:p14="http://schemas.microsoft.com/office/powerpoint/2010/main" val="2811868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8/1/22</a:t>
            </a:fld>
            <a:endParaRPr lang="en-US" dirty="0"/>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7588148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8/1/22</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1930209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8/1/22</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6524276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8/1/22</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9613409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8/1/22</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424967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8/1/22</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3444656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8/1/22</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4298138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8/1/22</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493932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8/1/22</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849378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8/1/22</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42017082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8/1/22</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7254884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8/1/22</a:t>
            </a:fld>
            <a:endParaRPr lang="en-US" dirty="0"/>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1967658442"/>
      </p:ext>
    </p:extLst>
  </p:cSld>
  <p:clrMap bg1="lt1" tx1="dk1" bg2="lt2" tx2="dk2" accent1="accent1" accent2="accent2" accent3="accent3" accent4="accent4" accent5="accent5" accent6="accent6" hlink="hlink" folHlink="folHlink"/>
  <p:sldLayoutIdLst>
    <p:sldLayoutId id="2147483689" r:id="rId1"/>
    <p:sldLayoutId id="2147483688" r:id="rId2"/>
    <p:sldLayoutId id="2147483687" r:id="rId3"/>
    <p:sldLayoutId id="2147483686" r:id="rId4"/>
    <p:sldLayoutId id="2147483685" r:id="rId5"/>
    <p:sldLayoutId id="2147483684" r:id="rId6"/>
    <p:sldLayoutId id="2147483683" r:id="rId7"/>
    <p:sldLayoutId id="2147483682" r:id="rId8"/>
    <p:sldLayoutId id="2147483681" r:id="rId9"/>
    <p:sldLayoutId id="2147483680" r:id="rId10"/>
    <p:sldLayoutId id="2147483679" r:id="rId11"/>
  </p:sldLayoutIdLst>
  <p:txStyles>
    <p:titleStyle>
      <a:lvl1pPr algn="l" defTabSz="914400" rtl="0" eaLnBrk="1" latinLnBrk="0" hangingPunct="1">
        <a:lnSpc>
          <a:spcPct val="100000"/>
        </a:lnSpc>
        <a:spcBef>
          <a:spcPct val="0"/>
        </a:spcBef>
        <a:buNone/>
        <a:defRPr sz="48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3.jpe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hyperlink" Target="https://www.shakespeare.org.uk/explore-shakespeare/shakespedia/shakespeares-plays/romeo-and-juliet/" TargetMode="External"/><Relationship Id="rId4" Type="http://schemas.openxmlformats.org/officeDocument/2006/relationships/hyperlink" Target="https://sls.navitas-professional.edu.au/summarising-and-paraphrasing" TargetMode="Externa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7">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6" name="Rectangle 10">
            <a:extLst>
              <a:ext uri="{FF2B5EF4-FFF2-40B4-BE49-F238E27FC236}">
                <a16:creationId xmlns:a16="http://schemas.microsoft.com/office/drawing/2014/main" id="{1A9F7B4E-B03D-4F64-BE33-00D074458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3" descr="Blue push pin surrounded by circle of red push pins">
            <a:extLst>
              <a:ext uri="{FF2B5EF4-FFF2-40B4-BE49-F238E27FC236}">
                <a16:creationId xmlns:a16="http://schemas.microsoft.com/office/drawing/2014/main" id="{FC531CBF-3174-7C72-CD29-D17F7E24E1C9}"/>
              </a:ext>
            </a:extLst>
          </p:cNvPr>
          <p:cNvPicPr>
            <a:picLocks noChangeAspect="1"/>
          </p:cNvPicPr>
          <p:nvPr/>
        </p:nvPicPr>
        <p:blipFill rotWithShape="1">
          <a:blip r:embed="rId2">
            <a:alphaModFix amt="40000"/>
          </a:blip>
          <a:srcRect t="6441" b="9290"/>
          <a:stretch/>
        </p:blipFill>
        <p:spPr>
          <a:xfrm>
            <a:off x="20" y="10"/>
            <a:ext cx="12191979" cy="6857990"/>
          </a:xfrm>
          <a:prstGeom prst="rect">
            <a:avLst/>
          </a:prstGeom>
        </p:spPr>
      </p:pic>
      <p:sp>
        <p:nvSpPr>
          <p:cNvPr id="2" name="Title 1">
            <a:extLst>
              <a:ext uri="{FF2B5EF4-FFF2-40B4-BE49-F238E27FC236}">
                <a16:creationId xmlns:a16="http://schemas.microsoft.com/office/drawing/2014/main" id="{05C6C4EA-7B68-4D42-C74D-ECDE49C6A276}"/>
              </a:ext>
            </a:extLst>
          </p:cNvPr>
          <p:cNvSpPr>
            <a:spLocks noGrp="1"/>
          </p:cNvSpPr>
          <p:nvPr>
            <p:ph type="ctrTitle"/>
          </p:nvPr>
        </p:nvSpPr>
        <p:spPr>
          <a:xfrm>
            <a:off x="838200" y="365125"/>
            <a:ext cx="10515600" cy="1325563"/>
          </a:xfrm>
        </p:spPr>
        <p:txBody>
          <a:bodyPr vert="horz" lIns="91440" tIns="45720" rIns="91440" bIns="45720" rtlCol="0" anchor="ctr">
            <a:normAutofit/>
          </a:bodyPr>
          <a:lstStyle/>
          <a:p>
            <a:r>
              <a:rPr lang="en-US" sz="7200"/>
              <a:t>Summarising </a:t>
            </a:r>
          </a:p>
        </p:txBody>
      </p:sp>
      <p:sp>
        <p:nvSpPr>
          <p:cNvPr id="18" name="Rectangle 6">
            <a:extLst>
              <a:ext uri="{FF2B5EF4-FFF2-40B4-BE49-F238E27FC236}">
                <a16:creationId xmlns:a16="http://schemas.microsoft.com/office/drawing/2014/main" id="{1CA8A97F-67F0-4D5F-A850-0C30727D1C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578" y="1802192"/>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60C1689A-59A3-4A7A-3AE4-9ACC6BC01F97}"/>
              </a:ext>
            </a:extLst>
          </p:cNvPr>
          <p:cNvSpPr>
            <a:spLocks noGrp="1"/>
          </p:cNvSpPr>
          <p:nvPr>
            <p:ph type="subTitle" idx="1"/>
          </p:nvPr>
        </p:nvSpPr>
        <p:spPr>
          <a:xfrm>
            <a:off x="838200" y="2004446"/>
            <a:ext cx="10515600" cy="4176897"/>
          </a:xfrm>
        </p:spPr>
        <p:txBody>
          <a:bodyPr vert="horz" lIns="91440" tIns="45720" rIns="91440" bIns="45720" rtlCol="0">
            <a:normAutofit/>
          </a:bodyPr>
          <a:lstStyle/>
          <a:p>
            <a:pPr indent="-228600">
              <a:buFont typeface="Arial" panose="020B0604020202020204" pitchFamily="34" charset="0"/>
              <a:buChar char="•"/>
            </a:pPr>
            <a:r>
              <a:rPr lang="en-US"/>
              <a:t>Sheanne Ojea-Simpson</a:t>
            </a:r>
          </a:p>
          <a:p>
            <a:pPr indent="-228600">
              <a:buFont typeface="Arial" panose="020B0604020202020204" pitchFamily="34" charset="0"/>
              <a:buChar char="•"/>
            </a:pPr>
            <a:r>
              <a:rPr lang="en-US"/>
              <a:t>2133151</a:t>
            </a:r>
          </a:p>
          <a:p>
            <a:pPr indent="-228600">
              <a:buFont typeface="Arial" panose="020B0604020202020204" pitchFamily="34" charset="0"/>
              <a:buChar char="•"/>
            </a:pPr>
            <a:r>
              <a:rPr lang="en-US"/>
              <a:t>Academic and Employability Skills.</a:t>
            </a:r>
          </a:p>
          <a:p>
            <a:pPr indent="-228600">
              <a:buFont typeface="Arial" panose="020B0604020202020204" pitchFamily="34" charset="0"/>
              <a:buChar char="•"/>
            </a:pPr>
            <a:endParaRPr lang="en-US"/>
          </a:p>
        </p:txBody>
      </p:sp>
    </p:spTree>
    <p:extLst>
      <p:ext uri="{BB962C8B-B14F-4D97-AF65-F5344CB8AC3E}">
        <p14:creationId xmlns:p14="http://schemas.microsoft.com/office/powerpoint/2010/main" val="349400521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47B6BBF-09F2-4A29-AE4E-3771E2924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819EC2-3DF1-C9A6-6DAF-B2E91B1593B1}"/>
              </a:ext>
            </a:extLst>
          </p:cNvPr>
          <p:cNvSpPr>
            <a:spLocks noGrp="1"/>
          </p:cNvSpPr>
          <p:nvPr>
            <p:ph type="title"/>
          </p:nvPr>
        </p:nvSpPr>
        <p:spPr>
          <a:xfrm>
            <a:off x="635000" y="634029"/>
            <a:ext cx="10921640" cy="1314698"/>
          </a:xfrm>
        </p:spPr>
        <p:txBody>
          <a:bodyPr anchor="ctr">
            <a:normAutofit/>
          </a:bodyPr>
          <a:lstStyle/>
          <a:p>
            <a:pPr algn="ctr"/>
            <a:r>
              <a:rPr lang="en-US" sz="7200"/>
              <a:t>What is summarising</a:t>
            </a:r>
          </a:p>
        </p:txBody>
      </p:sp>
      <p:sp>
        <p:nvSpPr>
          <p:cNvPr id="11" name="Rectangle 22">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48305" y="2241737"/>
            <a:ext cx="10900219" cy="18288"/>
          </a:xfrm>
          <a:custGeom>
            <a:avLst/>
            <a:gdLst>
              <a:gd name="connsiteX0" fmla="*/ 0 w 10900219"/>
              <a:gd name="connsiteY0" fmla="*/ 0 h 18288"/>
              <a:gd name="connsiteX1" fmla="*/ 463259 w 10900219"/>
              <a:gd name="connsiteY1" fmla="*/ 0 h 18288"/>
              <a:gd name="connsiteX2" fmla="*/ 1144523 w 10900219"/>
              <a:gd name="connsiteY2" fmla="*/ 0 h 18288"/>
              <a:gd name="connsiteX3" fmla="*/ 1934789 w 10900219"/>
              <a:gd name="connsiteY3" fmla="*/ 0 h 18288"/>
              <a:gd name="connsiteX4" fmla="*/ 2289046 w 10900219"/>
              <a:gd name="connsiteY4" fmla="*/ 0 h 18288"/>
              <a:gd name="connsiteX5" fmla="*/ 2643303 w 10900219"/>
              <a:gd name="connsiteY5" fmla="*/ 0 h 18288"/>
              <a:gd name="connsiteX6" fmla="*/ 3542571 w 10900219"/>
              <a:gd name="connsiteY6" fmla="*/ 0 h 18288"/>
              <a:gd name="connsiteX7" fmla="*/ 4223835 w 10900219"/>
              <a:gd name="connsiteY7" fmla="*/ 0 h 18288"/>
              <a:gd name="connsiteX8" fmla="*/ 4578092 w 10900219"/>
              <a:gd name="connsiteY8" fmla="*/ 0 h 18288"/>
              <a:gd name="connsiteX9" fmla="*/ 5259356 w 10900219"/>
              <a:gd name="connsiteY9" fmla="*/ 0 h 18288"/>
              <a:gd name="connsiteX10" fmla="*/ 6158624 w 10900219"/>
              <a:gd name="connsiteY10" fmla="*/ 0 h 18288"/>
              <a:gd name="connsiteX11" fmla="*/ 6730885 w 10900219"/>
              <a:gd name="connsiteY11" fmla="*/ 0 h 18288"/>
              <a:gd name="connsiteX12" fmla="*/ 7303147 w 10900219"/>
              <a:gd name="connsiteY12" fmla="*/ 0 h 18288"/>
              <a:gd name="connsiteX13" fmla="*/ 7984410 w 10900219"/>
              <a:gd name="connsiteY13" fmla="*/ 0 h 18288"/>
              <a:gd name="connsiteX14" fmla="*/ 8774676 w 10900219"/>
              <a:gd name="connsiteY14" fmla="*/ 0 h 18288"/>
              <a:gd name="connsiteX15" fmla="*/ 9564942 w 10900219"/>
              <a:gd name="connsiteY15" fmla="*/ 0 h 18288"/>
              <a:gd name="connsiteX16" fmla="*/ 10900219 w 10900219"/>
              <a:gd name="connsiteY16" fmla="*/ 0 h 18288"/>
              <a:gd name="connsiteX17" fmla="*/ 10900219 w 10900219"/>
              <a:gd name="connsiteY17" fmla="*/ 18288 h 18288"/>
              <a:gd name="connsiteX18" fmla="*/ 10436960 w 10900219"/>
              <a:gd name="connsiteY18" fmla="*/ 18288 h 18288"/>
              <a:gd name="connsiteX19" fmla="*/ 9537692 w 10900219"/>
              <a:gd name="connsiteY19" fmla="*/ 18288 h 18288"/>
              <a:gd name="connsiteX20" fmla="*/ 8856428 w 10900219"/>
              <a:gd name="connsiteY20" fmla="*/ 18288 h 18288"/>
              <a:gd name="connsiteX21" fmla="*/ 8502171 w 10900219"/>
              <a:gd name="connsiteY21" fmla="*/ 18288 h 18288"/>
              <a:gd name="connsiteX22" fmla="*/ 7820907 w 10900219"/>
              <a:gd name="connsiteY22" fmla="*/ 18288 h 18288"/>
              <a:gd name="connsiteX23" fmla="*/ 7248646 w 10900219"/>
              <a:gd name="connsiteY23" fmla="*/ 18288 h 18288"/>
              <a:gd name="connsiteX24" fmla="*/ 6676384 w 10900219"/>
              <a:gd name="connsiteY24" fmla="*/ 18288 h 18288"/>
              <a:gd name="connsiteX25" fmla="*/ 6104123 w 10900219"/>
              <a:gd name="connsiteY25" fmla="*/ 18288 h 18288"/>
              <a:gd name="connsiteX26" fmla="*/ 5531861 w 10900219"/>
              <a:gd name="connsiteY26" fmla="*/ 18288 h 18288"/>
              <a:gd name="connsiteX27" fmla="*/ 4741595 w 10900219"/>
              <a:gd name="connsiteY27" fmla="*/ 18288 h 18288"/>
              <a:gd name="connsiteX28" fmla="*/ 4060332 w 10900219"/>
              <a:gd name="connsiteY28" fmla="*/ 18288 h 18288"/>
              <a:gd name="connsiteX29" fmla="*/ 3706074 w 10900219"/>
              <a:gd name="connsiteY29" fmla="*/ 18288 h 18288"/>
              <a:gd name="connsiteX30" fmla="*/ 3133813 w 10900219"/>
              <a:gd name="connsiteY30" fmla="*/ 18288 h 18288"/>
              <a:gd name="connsiteX31" fmla="*/ 2343547 w 10900219"/>
              <a:gd name="connsiteY31" fmla="*/ 18288 h 18288"/>
              <a:gd name="connsiteX32" fmla="*/ 1880288 w 10900219"/>
              <a:gd name="connsiteY32" fmla="*/ 18288 h 18288"/>
              <a:gd name="connsiteX33" fmla="*/ 981020 w 10900219"/>
              <a:gd name="connsiteY33" fmla="*/ 18288 h 18288"/>
              <a:gd name="connsiteX34" fmla="*/ 0 w 10900219"/>
              <a:gd name="connsiteY34" fmla="*/ 18288 h 18288"/>
              <a:gd name="connsiteX35" fmla="*/ 0 w 10900219"/>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rgbClr val="3B82B1"/>
          </a:solidFill>
          <a:ln w="34925">
            <a:solidFill>
              <a:srgbClr val="3B82B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B8ED35F8-AB9C-7BE1-7A40-CD9FC0FA78CD}"/>
              </a:ext>
            </a:extLst>
          </p:cNvPr>
          <p:cNvGraphicFramePr>
            <a:graphicFrameLocks noGrp="1"/>
          </p:cNvGraphicFramePr>
          <p:nvPr>
            <p:ph idx="1"/>
            <p:extLst>
              <p:ext uri="{D42A27DB-BD31-4B8C-83A1-F6EECF244321}">
                <p14:modId xmlns:p14="http://schemas.microsoft.com/office/powerpoint/2010/main" val="27859757"/>
              </p:ext>
            </p:extLst>
          </p:nvPr>
        </p:nvGraphicFramePr>
        <p:xfrm>
          <a:off x="632647" y="2805098"/>
          <a:ext cx="10915869" cy="34789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574997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908DB7-C3A6-4FCB-9820-CEE02B398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010E05E-9237-4321-84BB-69C0F22568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0936" y="999492"/>
            <a:ext cx="4889565" cy="4424065"/>
          </a:xfrm>
          <a:custGeom>
            <a:avLst/>
            <a:gdLst>
              <a:gd name="connsiteX0" fmla="*/ 2612540 w 5531319"/>
              <a:gd name="connsiteY0" fmla="*/ 836 h 4424065"/>
              <a:gd name="connsiteX1" fmla="*/ 2946310 w 5531319"/>
              <a:gd name="connsiteY1" fmla="*/ 35548 h 4424065"/>
              <a:gd name="connsiteX2" fmla="*/ 3961099 w 5531319"/>
              <a:gd name="connsiteY2" fmla="*/ 303581 h 4424065"/>
              <a:gd name="connsiteX3" fmla="*/ 4854587 w 5531319"/>
              <a:gd name="connsiteY3" fmla="*/ 764502 h 4424065"/>
              <a:gd name="connsiteX4" fmla="*/ 5377812 w 5531319"/>
              <a:gd name="connsiteY4" fmla="*/ 1339732 h 4424065"/>
              <a:gd name="connsiteX5" fmla="*/ 5526197 w 5531319"/>
              <a:gd name="connsiteY5" fmla="*/ 1825829 h 4424065"/>
              <a:gd name="connsiteX6" fmla="*/ 5510557 w 5531319"/>
              <a:gd name="connsiteY6" fmla="*/ 2199398 h 4424065"/>
              <a:gd name="connsiteX7" fmla="*/ 5509795 w 5531319"/>
              <a:gd name="connsiteY7" fmla="*/ 2402839 h 4424065"/>
              <a:gd name="connsiteX8" fmla="*/ 5323519 w 5531319"/>
              <a:gd name="connsiteY8" fmla="*/ 3144890 h 4424065"/>
              <a:gd name="connsiteX9" fmla="*/ 4853061 w 5531319"/>
              <a:gd name="connsiteY9" fmla="*/ 3612932 h 4424065"/>
              <a:gd name="connsiteX10" fmla="*/ 4316358 w 5531319"/>
              <a:gd name="connsiteY10" fmla="*/ 3982940 h 4424065"/>
              <a:gd name="connsiteX11" fmla="*/ 3352556 w 5531319"/>
              <a:gd name="connsiteY11" fmla="*/ 4386771 h 4424065"/>
              <a:gd name="connsiteX12" fmla="*/ 2770206 w 5531319"/>
              <a:gd name="connsiteY12" fmla="*/ 4412201 h 4424065"/>
              <a:gd name="connsiteX13" fmla="*/ 2514888 w 5531319"/>
              <a:gd name="connsiteY13" fmla="*/ 4393637 h 4424065"/>
              <a:gd name="connsiteX14" fmla="*/ 1903166 w 5531319"/>
              <a:gd name="connsiteY14" fmla="*/ 4263562 h 4424065"/>
              <a:gd name="connsiteX15" fmla="*/ 948392 w 5531319"/>
              <a:gd name="connsiteY15" fmla="*/ 3794249 h 4424065"/>
              <a:gd name="connsiteX16" fmla="*/ 223633 w 5531319"/>
              <a:gd name="connsiteY16" fmla="*/ 2975526 h 4424065"/>
              <a:gd name="connsiteX17" fmla="*/ 39519 w 5531319"/>
              <a:gd name="connsiteY17" fmla="*/ 2401695 h 4424065"/>
              <a:gd name="connsiteX18" fmla="*/ 16251 w 5531319"/>
              <a:gd name="connsiteY18" fmla="*/ 2300991 h 4424065"/>
              <a:gd name="connsiteX19" fmla="*/ 11800 w 5531319"/>
              <a:gd name="connsiteY19" fmla="*/ 2053556 h 4424065"/>
              <a:gd name="connsiteX20" fmla="*/ 812849 w 5531319"/>
              <a:gd name="connsiteY20" fmla="*/ 651084 h 4424065"/>
              <a:gd name="connsiteX21" fmla="*/ 2066809 w 5531319"/>
              <a:gd name="connsiteY21" fmla="*/ 52586 h 4424065"/>
              <a:gd name="connsiteX22" fmla="*/ 2332045 w 5531319"/>
              <a:gd name="connsiteY22" fmla="*/ 14441 h 4424065"/>
              <a:gd name="connsiteX23" fmla="*/ 2612540 w 5531319"/>
              <a:gd name="connsiteY23" fmla="*/ 836 h 4424065"/>
              <a:gd name="connsiteX24" fmla="*/ 5468597 w 5531319"/>
              <a:gd name="connsiteY24" fmla="*/ 2088522 h 4424065"/>
              <a:gd name="connsiteX25" fmla="*/ 5471140 w 5531319"/>
              <a:gd name="connsiteY25" fmla="*/ 1826083 h 4424065"/>
              <a:gd name="connsiteX26" fmla="*/ 5327079 w 5531319"/>
              <a:gd name="connsiteY26" fmla="*/ 1361348 h 4424065"/>
              <a:gd name="connsiteX27" fmla="*/ 4833353 w 5531319"/>
              <a:gd name="connsiteY27" fmla="*/ 816507 h 4424065"/>
              <a:gd name="connsiteX28" fmla="*/ 4063456 w 5531319"/>
              <a:gd name="connsiteY28" fmla="*/ 400724 h 4424065"/>
              <a:gd name="connsiteX29" fmla="*/ 3972543 w 5531319"/>
              <a:gd name="connsiteY29" fmla="*/ 365631 h 4424065"/>
              <a:gd name="connsiteX30" fmla="*/ 3885571 w 5531319"/>
              <a:gd name="connsiteY30" fmla="*/ 334733 h 4424065"/>
              <a:gd name="connsiteX31" fmla="*/ 4355012 w 5531319"/>
              <a:gd name="connsiteY31" fmla="*/ 579880 h 4424065"/>
              <a:gd name="connsiteX32" fmla="*/ 5144618 w 5531319"/>
              <a:gd name="connsiteY32" fmla="*/ 1290779 h 4424065"/>
              <a:gd name="connsiteX33" fmla="*/ 5468597 w 5531319"/>
              <a:gd name="connsiteY33" fmla="*/ 2088522 h 4424065"/>
              <a:gd name="connsiteX34" fmla="*/ 2219771 w 5531319"/>
              <a:gd name="connsiteY34" fmla="*/ 85645 h 4424065"/>
              <a:gd name="connsiteX35" fmla="*/ 2181626 w 5531319"/>
              <a:gd name="connsiteY35" fmla="*/ 89333 h 4424065"/>
              <a:gd name="connsiteX36" fmla="*/ 1462971 w 5531319"/>
              <a:gd name="connsiteY36" fmla="*/ 303073 h 4424065"/>
              <a:gd name="connsiteX37" fmla="*/ 308697 w 5531319"/>
              <a:gd name="connsiteY37" fmla="*/ 1338461 h 4424065"/>
              <a:gd name="connsiteX38" fmla="*/ 65839 w 5531319"/>
              <a:gd name="connsiteY38" fmla="*/ 2064364 h 4424065"/>
              <a:gd name="connsiteX39" fmla="*/ 82114 w 5531319"/>
              <a:gd name="connsiteY39" fmla="*/ 2022150 h 4424065"/>
              <a:gd name="connsiteX40" fmla="*/ 423260 w 5531319"/>
              <a:gd name="connsiteY40" fmla="*/ 1282260 h 4424065"/>
              <a:gd name="connsiteX41" fmla="*/ 1231811 w 5531319"/>
              <a:gd name="connsiteY41" fmla="*/ 454001 h 4424065"/>
              <a:gd name="connsiteX42" fmla="*/ 2219771 w 5531319"/>
              <a:gd name="connsiteY42" fmla="*/ 85645 h 4424065"/>
              <a:gd name="connsiteX43" fmla="*/ 2855524 w 5531319"/>
              <a:gd name="connsiteY43" fmla="*/ 4364392 h 4424065"/>
              <a:gd name="connsiteX44" fmla="*/ 4292327 w 5531319"/>
              <a:gd name="connsiteY44" fmla="*/ 3931444 h 4424065"/>
              <a:gd name="connsiteX45" fmla="*/ 2855652 w 5531319"/>
              <a:gd name="connsiteY45" fmla="*/ 4364392 h 4424065"/>
              <a:gd name="connsiteX46" fmla="*/ 3869805 w 5531319"/>
              <a:gd name="connsiteY46" fmla="*/ 330156 h 4424065"/>
              <a:gd name="connsiteX47" fmla="*/ 3865736 w 5531319"/>
              <a:gd name="connsiteY47" fmla="*/ 329520 h 4424065"/>
              <a:gd name="connsiteX48" fmla="*/ 3866499 w 5531319"/>
              <a:gd name="connsiteY48" fmla="*/ 330537 h 4424065"/>
              <a:gd name="connsiteX49" fmla="*/ 4302117 w 5531319"/>
              <a:gd name="connsiteY49" fmla="*/ 3923561 h 4424065"/>
              <a:gd name="connsiteX50" fmla="*/ 4301101 w 5531319"/>
              <a:gd name="connsiteY50" fmla="*/ 3924959 h 4424065"/>
              <a:gd name="connsiteX51" fmla="*/ 4302880 w 5531319"/>
              <a:gd name="connsiteY51" fmla="*/ 3924959 h 4424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5531319" h="4424065">
                <a:moveTo>
                  <a:pt x="2612540" y="836"/>
                </a:moveTo>
                <a:cubicBezTo>
                  <a:pt x="2715913" y="-4250"/>
                  <a:pt x="2831239" y="14695"/>
                  <a:pt x="2946310" y="35548"/>
                </a:cubicBezTo>
                <a:cubicBezTo>
                  <a:pt x="3291651" y="98106"/>
                  <a:pt x="3631143" y="182915"/>
                  <a:pt x="3961099" y="303581"/>
                </a:cubicBezTo>
                <a:cubicBezTo>
                  <a:pt x="4278340" y="419543"/>
                  <a:pt x="4581340" y="563350"/>
                  <a:pt x="4854587" y="764502"/>
                </a:cubicBezTo>
                <a:cubicBezTo>
                  <a:pt x="5067437" y="921152"/>
                  <a:pt x="5250407" y="1105521"/>
                  <a:pt x="5377812" y="1339732"/>
                </a:cubicBezTo>
                <a:cubicBezTo>
                  <a:pt x="5459811" y="1489986"/>
                  <a:pt x="5510303" y="1655396"/>
                  <a:pt x="5526197" y="1825829"/>
                </a:cubicBezTo>
                <a:cubicBezTo>
                  <a:pt x="5538276" y="1951327"/>
                  <a:pt x="5527341" y="2074917"/>
                  <a:pt x="5510557" y="2199398"/>
                </a:cubicBezTo>
                <a:cubicBezTo>
                  <a:pt x="5502966" y="2266991"/>
                  <a:pt x="5502712" y="2335195"/>
                  <a:pt x="5509795" y="2402839"/>
                </a:cubicBezTo>
                <a:cubicBezTo>
                  <a:pt x="5534207" y="2664197"/>
                  <a:pt x="5468471" y="2926051"/>
                  <a:pt x="5323519" y="3144890"/>
                </a:cubicBezTo>
                <a:cubicBezTo>
                  <a:pt x="5201339" y="3332234"/>
                  <a:pt x="5041041" y="3491719"/>
                  <a:pt x="4853061" y="3612932"/>
                </a:cubicBezTo>
                <a:cubicBezTo>
                  <a:pt x="4671109" y="3732072"/>
                  <a:pt x="4498565" y="3864563"/>
                  <a:pt x="4316358" y="3982940"/>
                </a:cubicBezTo>
                <a:cubicBezTo>
                  <a:pt x="4019716" y="4175573"/>
                  <a:pt x="3701076" y="4317347"/>
                  <a:pt x="3352556" y="4386771"/>
                </a:cubicBezTo>
                <a:cubicBezTo>
                  <a:pt x="3160953" y="4425590"/>
                  <a:pt x="2964455" y="4434173"/>
                  <a:pt x="2770206" y="4412201"/>
                </a:cubicBezTo>
                <a:cubicBezTo>
                  <a:pt x="2685524" y="4402537"/>
                  <a:pt x="2599952" y="4402410"/>
                  <a:pt x="2514888" y="4393637"/>
                </a:cubicBezTo>
                <a:cubicBezTo>
                  <a:pt x="2307136" y="4370851"/>
                  <a:pt x="2102208" y="4327277"/>
                  <a:pt x="1903166" y="4263562"/>
                </a:cubicBezTo>
                <a:cubicBezTo>
                  <a:pt x="1560622" y="4156119"/>
                  <a:pt x="1238931" y="4006972"/>
                  <a:pt x="948392" y="3794249"/>
                </a:cubicBezTo>
                <a:cubicBezTo>
                  <a:pt x="647553" y="3573897"/>
                  <a:pt x="396812" y="3308660"/>
                  <a:pt x="223633" y="2975526"/>
                </a:cubicBezTo>
                <a:cubicBezTo>
                  <a:pt x="129453" y="2796370"/>
                  <a:pt x="67149" y="2602198"/>
                  <a:pt x="39519" y="2401695"/>
                </a:cubicBezTo>
                <a:cubicBezTo>
                  <a:pt x="34509" y="2367555"/>
                  <a:pt x="26728" y="2333872"/>
                  <a:pt x="16251" y="2300991"/>
                </a:cubicBezTo>
                <a:cubicBezTo>
                  <a:pt x="-9180" y="2218598"/>
                  <a:pt x="-25" y="2135695"/>
                  <a:pt x="11800" y="2053556"/>
                </a:cubicBezTo>
                <a:cubicBezTo>
                  <a:pt x="93685" y="1480615"/>
                  <a:pt x="377867" y="1021983"/>
                  <a:pt x="812849" y="651084"/>
                </a:cubicBezTo>
                <a:cubicBezTo>
                  <a:pt x="1176754" y="340201"/>
                  <a:pt x="1598259" y="146042"/>
                  <a:pt x="2066809" y="52586"/>
                </a:cubicBezTo>
                <a:cubicBezTo>
                  <a:pt x="2154543" y="35039"/>
                  <a:pt x="2243040" y="23087"/>
                  <a:pt x="2332045" y="14441"/>
                </a:cubicBezTo>
                <a:cubicBezTo>
                  <a:pt x="2421051" y="5794"/>
                  <a:pt x="2508912" y="2107"/>
                  <a:pt x="2612540" y="836"/>
                </a:cubicBezTo>
                <a:close/>
                <a:moveTo>
                  <a:pt x="5468597" y="2088522"/>
                </a:moveTo>
                <a:cubicBezTo>
                  <a:pt x="5479329" y="2001424"/>
                  <a:pt x="5480181" y="1913385"/>
                  <a:pt x="5471140" y="1826083"/>
                </a:cubicBezTo>
                <a:cubicBezTo>
                  <a:pt x="5455336" y="1662962"/>
                  <a:pt x="5406306" y="1504799"/>
                  <a:pt x="5327079" y="1361348"/>
                </a:cubicBezTo>
                <a:cubicBezTo>
                  <a:pt x="5206159" y="1140233"/>
                  <a:pt x="5033361" y="965782"/>
                  <a:pt x="4833353" y="816507"/>
                </a:cubicBezTo>
                <a:cubicBezTo>
                  <a:pt x="4597234" y="640276"/>
                  <a:pt x="4336321" y="509438"/>
                  <a:pt x="4063456" y="400724"/>
                </a:cubicBezTo>
                <a:cubicBezTo>
                  <a:pt x="4033359" y="388607"/>
                  <a:pt x="4003059" y="376909"/>
                  <a:pt x="3972543" y="365631"/>
                </a:cubicBezTo>
                <a:cubicBezTo>
                  <a:pt x="3943679" y="354950"/>
                  <a:pt x="3914562" y="345033"/>
                  <a:pt x="3885571" y="334733"/>
                </a:cubicBezTo>
                <a:cubicBezTo>
                  <a:pt x="4046888" y="406840"/>
                  <a:pt x="4203652" y="488713"/>
                  <a:pt x="4355012" y="579880"/>
                </a:cubicBezTo>
                <a:cubicBezTo>
                  <a:pt x="4662081" y="768063"/>
                  <a:pt x="4933802" y="995790"/>
                  <a:pt x="5144618" y="1290779"/>
                </a:cubicBezTo>
                <a:cubicBezTo>
                  <a:pt x="5314364" y="1528042"/>
                  <a:pt x="5426257" y="1789591"/>
                  <a:pt x="5468597" y="2088522"/>
                </a:cubicBezTo>
                <a:close/>
                <a:moveTo>
                  <a:pt x="2219771" y="85645"/>
                </a:moveTo>
                <a:cubicBezTo>
                  <a:pt x="2206942" y="84005"/>
                  <a:pt x="2193909" y="85264"/>
                  <a:pt x="2181626" y="89333"/>
                </a:cubicBezTo>
                <a:cubicBezTo>
                  <a:pt x="1932919" y="125113"/>
                  <a:pt x="1690799" y="197118"/>
                  <a:pt x="1462971" y="303073"/>
                </a:cubicBezTo>
                <a:cubicBezTo>
                  <a:pt x="971788" y="529528"/>
                  <a:pt x="578129" y="865460"/>
                  <a:pt x="308697" y="1338461"/>
                </a:cubicBezTo>
                <a:cubicBezTo>
                  <a:pt x="180224" y="1561852"/>
                  <a:pt x="97652" y="1808638"/>
                  <a:pt x="65839" y="2064364"/>
                </a:cubicBezTo>
                <a:cubicBezTo>
                  <a:pt x="71942" y="2050505"/>
                  <a:pt x="77283" y="2036391"/>
                  <a:pt x="82114" y="2022150"/>
                </a:cubicBezTo>
                <a:cubicBezTo>
                  <a:pt x="170103" y="1763653"/>
                  <a:pt x="279579" y="1515073"/>
                  <a:pt x="423260" y="1282260"/>
                </a:cubicBezTo>
                <a:cubicBezTo>
                  <a:pt x="630769" y="945565"/>
                  <a:pt x="895370" y="664944"/>
                  <a:pt x="1231811" y="454001"/>
                </a:cubicBezTo>
                <a:cubicBezTo>
                  <a:pt x="1535192" y="263783"/>
                  <a:pt x="1866801" y="149729"/>
                  <a:pt x="2219771" y="85645"/>
                </a:cubicBezTo>
                <a:close/>
                <a:moveTo>
                  <a:pt x="2855524" y="4364392"/>
                </a:moveTo>
                <a:cubicBezTo>
                  <a:pt x="3386633" y="4394018"/>
                  <a:pt x="3853530" y="4210158"/>
                  <a:pt x="4292327" y="3931444"/>
                </a:cubicBezTo>
                <a:cubicBezTo>
                  <a:pt x="3830134" y="4131325"/>
                  <a:pt x="3346707" y="4259111"/>
                  <a:pt x="2855652" y="4364392"/>
                </a:cubicBezTo>
                <a:close/>
                <a:moveTo>
                  <a:pt x="3869805" y="330156"/>
                </a:moveTo>
                <a:lnTo>
                  <a:pt x="3865736" y="329520"/>
                </a:lnTo>
                <a:cubicBezTo>
                  <a:pt x="3865736" y="329520"/>
                  <a:pt x="3865736" y="330410"/>
                  <a:pt x="3866499" y="330537"/>
                </a:cubicBezTo>
                <a:close/>
                <a:moveTo>
                  <a:pt x="4302117" y="3923561"/>
                </a:moveTo>
                <a:lnTo>
                  <a:pt x="4301101" y="3924959"/>
                </a:lnTo>
                <a:lnTo>
                  <a:pt x="4302880" y="3924959"/>
                </a:lnTo>
                <a:close/>
              </a:path>
            </a:pathLst>
          </a:custGeom>
          <a:solidFill>
            <a:srgbClr val="3B82B1"/>
          </a:solidFill>
          <a:ln w="12700"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4E9D7A00-F908-219D-679F-DF545AAADF4C}"/>
              </a:ext>
            </a:extLst>
          </p:cNvPr>
          <p:cNvSpPr>
            <a:spLocks noGrp="1"/>
          </p:cNvSpPr>
          <p:nvPr>
            <p:ph type="title"/>
          </p:nvPr>
        </p:nvSpPr>
        <p:spPr>
          <a:xfrm>
            <a:off x="1039163" y="1762169"/>
            <a:ext cx="4073110" cy="3122092"/>
          </a:xfrm>
        </p:spPr>
        <p:txBody>
          <a:bodyPr anchor="ctr">
            <a:normAutofit/>
          </a:bodyPr>
          <a:lstStyle/>
          <a:p>
            <a:pPr algn="ctr"/>
            <a:r>
              <a:rPr lang="en-US" sz="6000">
                <a:solidFill>
                  <a:srgbClr val="FFFFFF"/>
                </a:solidFill>
              </a:rPr>
              <a:t>My reflection.</a:t>
            </a:r>
          </a:p>
        </p:txBody>
      </p:sp>
      <mc:AlternateContent xmlns:mc="http://schemas.openxmlformats.org/markup-compatibility/2006">
        <mc:Choice xmlns:p14="http://schemas.microsoft.com/office/powerpoint/2010/main" Requires="p14">
          <p:contentPart p14:bwMode="auto" r:id="rId3">
            <p14:nvContentPartPr>
              <p14:cNvPr id="14" name="Ink 13">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5755403" y="4884261"/>
              <a:ext cx="360" cy="2160"/>
            </p14:xfrm>
          </p:contentPart>
        </mc:Choice>
        <mc:Fallback>
          <p:pic>
            <p:nvPicPr>
              <p:cNvPr id="14" name="Ink 13">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4"/>
              <a:stretch>
                <a:fillRect/>
              </a:stretch>
            </p:blipFill>
            <p:spPr>
              <a:xfrm>
                <a:off x="5737403" y="4868832"/>
                <a:ext cx="36000" cy="32709"/>
              </a:xfrm>
              <a:prstGeom prst="rect">
                <a:avLst/>
              </a:prstGeom>
            </p:spPr>
          </p:pic>
        </mc:Fallback>
      </mc:AlternateContent>
      <p:sp>
        <p:nvSpPr>
          <p:cNvPr id="3" name="Content Placeholder 2">
            <a:extLst>
              <a:ext uri="{FF2B5EF4-FFF2-40B4-BE49-F238E27FC236}">
                <a16:creationId xmlns:a16="http://schemas.microsoft.com/office/drawing/2014/main" id="{6067544A-DC67-7CD3-9F34-3E6FEF3BE626}"/>
              </a:ext>
            </a:extLst>
          </p:cNvPr>
          <p:cNvSpPr>
            <a:spLocks noGrp="1"/>
          </p:cNvSpPr>
          <p:nvPr>
            <p:ph idx="1"/>
          </p:nvPr>
        </p:nvSpPr>
        <p:spPr>
          <a:xfrm>
            <a:off x="6095999" y="4572001"/>
            <a:ext cx="5452872" cy="1655064"/>
          </a:xfrm>
        </p:spPr>
        <p:txBody>
          <a:bodyPr anchor="t">
            <a:normAutofit/>
          </a:bodyPr>
          <a:lstStyle/>
          <a:p>
            <a:pPr>
              <a:lnSpc>
                <a:spcPct val="100000"/>
              </a:lnSpc>
            </a:pPr>
            <a:r>
              <a:rPr lang="en-US" sz="1900"/>
              <a:t>Pros </a:t>
            </a:r>
          </a:p>
          <a:p>
            <a:pPr marL="514350" indent="-514350">
              <a:lnSpc>
                <a:spcPct val="100000"/>
              </a:lnSpc>
              <a:buAutoNum type="arabicPeriod"/>
            </a:pPr>
            <a:r>
              <a:rPr lang="en-US" sz="1900"/>
              <a:t>Examples of Summarising. </a:t>
            </a:r>
          </a:p>
          <a:p>
            <a:pPr marL="514350" indent="-514350">
              <a:lnSpc>
                <a:spcPct val="100000"/>
              </a:lnSpc>
              <a:buAutoNum type="arabicPeriod"/>
            </a:pPr>
            <a:r>
              <a:rPr lang="en-US" sz="1900"/>
              <a:t>Step by Step guide to Summarising.  (The 5 Step Rule – The Cha-Cha Slide) </a:t>
            </a:r>
          </a:p>
          <a:p>
            <a:pPr marL="514350" indent="-514350">
              <a:lnSpc>
                <a:spcPct val="100000"/>
              </a:lnSpc>
              <a:buAutoNum type="arabicPeriod"/>
            </a:pPr>
            <a:r>
              <a:rPr lang="en-US" sz="1900"/>
              <a:t>Activitys.</a:t>
            </a:r>
          </a:p>
          <a:p>
            <a:pPr marL="514350" indent="-514350">
              <a:lnSpc>
                <a:spcPct val="100000"/>
              </a:lnSpc>
              <a:buAutoNum type="arabicPeriod"/>
            </a:pPr>
            <a:endParaRPr lang="en-US" sz="1900"/>
          </a:p>
          <a:p>
            <a:pPr marL="514350" indent="-514350">
              <a:lnSpc>
                <a:spcPct val="100000"/>
              </a:lnSpc>
              <a:buAutoNum type="arabicPeriod"/>
            </a:pPr>
            <a:endParaRPr lang="en-US" sz="1900"/>
          </a:p>
          <a:p>
            <a:pPr marL="514350" indent="-514350">
              <a:lnSpc>
                <a:spcPct val="100000"/>
              </a:lnSpc>
              <a:buAutoNum type="arabicPeriod"/>
            </a:pPr>
            <a:endParaRPr lang="en-US" sz="1900"/>
          </a:p>
          <a:p>
            <a:pPr marL="0" indent="0">
              <a:lnSpc>
                <a:spcPct val="100000"/>
              </a:lnSpc>
              <a:buNone/>
            </a:pPr>
            <a:endParaRPr lang="en-US" sz="1900"/>
          </a:p>
        </p:txBody>
      </p:sp>
      <p:pic>
        <p:nvPicPr>
          <p:cNvPr id="5" name="Picture 4">
            <a:extLst>
              <a:ext uri="{FF2B5EF4-FFF2-40B4-BE49-F238E27FC236}">
                <a16:creationId xmlns:a16="http://schemas.microsoft.com/office/drawing/2014/main" id="{F0E30ECC-491A-7931-B056-2A7F1816AABA}"/>
              </a:ext>
            </a:extLst>
          </p:cNvPr>
          <p:cNvPicPr>
            <a:picLocks noChangeAspect="1"/>
          </p:cNvPicPr>
          <p:nvPr/>
        </p:nvPicPr>
        <p:blipFill>
          <a:blip r:embed="rId5"/>
          <a:stretch>
            <a:fillRect/>
          </a:stretch>
        </p:blipFill>
        <p:spPr>
          <a:xfrm>
            <a:off x="6095999" y="911765"/>
            <a:ext cx="5452873" cy="3053608"/>
          </a:xfrm>
          <a:prstGeom prst="rect">
            <a:avLst/>
          </a:prstGeom>
        </p:spPr>
      </p:pic>
    </p:spTree>
    <p:extLst>
      <p:ext uri="{BB962C8B-B14F-4D97-AF65-F5344CB8AC3E}">
        <p14:creationId xmlns:p14="http://schemas.microsoft.com/office/powerpoint/2010/main" val="15261335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B0557B-9A9E-0037-21E7-50BE79F5639F}"/>
              </a:ext>
            </a:extLst>
          </p:cNvPr>
          <p:cNvSpPr>
            <a:spLocks noGrp="1"/>
          </p:cNvSpPr>
          <p:nvPr>
            <p:ph type="title"/>
          </p:nvPr>
        </p:nvSpPr>
        <p:spPr/>
        <p:txBody>
          <a:bodyPr/>
          <a:lstStyle/>
          <a:p>
            <a:r>
              <a:rPr lang="en-US" dirty="0"/>
              <a:t>The Tool: SWOT ANALYSIS</a:t>
            </a:r>
          </a:p>
        </p:txBody>
      </p:sp>
      <p:sp>
        <p:nvSpPr>
          <p:cNvPr id="3" name="Content Placeholder 2">
            <a:extLst>
              <a:ext uri="{FF2B5EF4-FFF2-40B4-BE49-F238E27FC236}">
                <a16:creationId xmlns:a16="http://schemas.microsoft.com/office/drawing/2014/main" id="{6934C4E6-47C8-81C3-A79D-1E42809B50D4}"/>
              </a:ext>
            </a:extLst>
          </p:cNvPr>
          <p:cNvSpPr>
            <a:spLocks noGrp="1"/>
          </p:cNvSpPr>
          <p:nvPr>
            <p:ph idx="1"/>
          </p:nvPr>
        </p:nvSpPr>
        <p:spPr/>
        <p:txBody>
          <a:bodyPr/>
          <a:lstStyle/>
          <a:p>
            <a:pPr marL="0" indent="0">
              <a:buNone/>
            </a:pPr>
            <a:endParaRPr lang="en-US" dirty="0"/>
          </a:p>
          <a:p>
            <a:pPr marL="0" indent="0">
              <a:buNone/>
            </a:pPr>
            <a:endParaRPr lang="en-US" dirty="0"/>
          </a:p>
        </p:txBody>
      </p:sp>
      <p:cxnSp>
        <p:nvCxnSpPr>
          <p:cNvPr id="5" name="Straight Connector 4">
            <a:extLst>
              <a:ext uri="{FF2B5EF4-FFF2-40B4-BE49-F238E27FC236}">
                <a16:creationId xmlns:a16="http://schemas.microsoft.com/office/drawing/2014/main" id="{732E580A-A693-11D4-16A0-D8F68316426B}"/>
              </a:ext>
            </a:extLst>
          </p:cNvPr>
          <p:cNvCxnSpPr>
            <a:stCxn id="3" idx="0"/>
            <a:endCxn id="3" idx="2"/>
          </p:cNvCxnSpPr>
          <p:nvPr/>
        </p:nvCxnSpPr>
        <p:spPr>
          <a:xfrm>
            <a:off x="6096000" y="1929384"/>
            <a:ext cx="0" cy="425196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A4BA780B-38B2-6212-E887-14442A60C2F3}"/>
              </a:ext>
            </a:extLst>
          </p:cNvPr>
          <p:cNvCxnSpPr/>
          <p:nvPr/>
        </p:nvCxnSpPr>
        <p:spPr>
          <a:xfrm>
            <a:off x="3054220" y="4142792"/>
            <a:ext cx="6083559"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F4545923-95A9-D8FD-55FB-D01AB4CD9612}"/>
              </a:ext>
            </a:extLst>
          </p:cNvPr>
          <p:cNvSpPr txBox="1"/>
          <p:nvPr/>
        </p:nvSpPr>
        <p:spPr>
          <a:xfrm>
            <a:off x="6149433" y="1919575"/>
            <a:ext cx="1122423" cy="584775"/>
          </a:xfrm>
          <a:prstGeom prst="rect">
            <a:avLst/>
          </a:prstGeom>
          <a:noFill/>
        </p:spPr>
        <p:txBody>
          <a:bodyPr wrap="none" rtlCol="0">
            <a:spAutoFit/>
          </a:bodyPr>
          <a:lstStyle/>
          <a:p>
            <a:r>
              <a:rPr lang="en-US" sz="3200" b="1" dirty="0"/>
              <a:t>Strengths</a:t>
            </a:r>
            <a:r>
              <a:rPr lang="en-US" dirty="0"/>
              <a:t> </a:t>
            </a:r>
          </a:p>
        </p:txBody>
      </p:sp>
      <p:sp>
        <p:nvSpPr>
          <p:cNvPr id="9" name="TextBox 8">
            <a:extLst>
              <a:ext uri="{FF2B5EF4-FFF2-40B4-BE49-F238E27FC236}">
                <a16:creationId xmlns:a16="http://schemas.microsoft.com/office/drawing/2014/main" id="{CB53D79C-8F09-23B0-F8AC-E14DA56E2D2D}"/>
              </a:ext>
            </a:extLst>
          </p:cNvPr>
          <p:cNvSpPr txBox="1"/>
          <p:nvPr/>
        </p:nvSpPr>
        <p:spPr>
          <a:xfrm>
            <a:off x="6089480" y="4142792"/>
            <a:ext cx="1474763" cy="646331"/>
          </a:xfrm>
          <a:prstGeom prst="rect">
            <a:avLst/>
          </a:prstGeom>
          <a:noFill/>
        </p:spPr>
        <p:txBody>
          <a:bodyPr wrap="none" rtlCol="0">
            <a:spAutoFit/>
          </a:bodyPr>
          <a:lstStyle/>
          <a:p>
            <a:r>
              <a:rPr lang="en-US" sz="3600" b="1" dirty="0"/>
              <a:t>Weaknesses</a:t>
            </a:r>
            <a:r>
              <a:rPr lang="en-US" dirty="0"/>
              <a:t> </a:t>
            </a:r>
          </a:p>
        </p:txBody>
      </p:sp>
      <p:sp>
        <p:nvSpPr>
          <p:cNvPr id="10" name="TextBox 9">
            <a:extLst>
              <a:ext uri="{FF2B5EF4-FFF2-40B4-BE49-F238E27FC236}">
                <a16:creationId xmlns:a16="http://schemas.microsoft.com/office/drawing/2014/main" id="{A2F8F255-B880-1268-EA27-DF839F10003E}"/>
              </a:ext>
            </a:extLst>
          </p:cNvPr>
          <p:cNvSpPr txBox="1"/>
          <p:nvPr/>
        </p:nvSpPr>
        <p:spPr>
          <a:xfrm>
            <a:off x="2543449" y="1919575"/>
            <a:ext cx="1478290" cy="584775"/>
          </a:xfrm>
          <a:prstGeom prst="rect">
            <a:avLst/>
          </a:prstGeom>
          <a:noFill/>
        </p:spPr>
        <p:txBody>
          <a:bodyPr wrap="none" rtlCol="0">
            <a:spAutoFit/>
          </a:bodyPr>
          <a:lstStyle/>
          <a:p>
            <a:r>
              <a:rPr lang="en-US" sz="3200" b="1" dirty="0">
                <a:solidFill>
                  <a:schemeClr val="tx2"/>
                </a:solidFill>
              </a:rPr>
              <a:t>Opportunities</a:t>
            </a:r>
            <a:r>
              <a:rPr lang="en-US" sz="2000" b="1" dirty="0">
                <a:solidFill>
                  <a:schemeClr val="tx2"/>
                </a:solidFill>
              </a:rPr>
              <a:t> </a:t>
            </a:r>
          </a:p>
        </p:txBody>
      </p:sp>
      <p:sp>
        <p:nvSpPr>
          <p:cNvPr id="11" name="TextBox 10">
            <a:extLst>
              <a:ext uri="{FF2B5EF4-FFF2-40B4-BE49-F238E27FC236}">
                <a16:creationId xmlns:a16="http://schemas.microsoft.com/office/drawing/2014/main" id="{4CB4FE63-D581-1698-1DFB-E13FE5A7E504}"/>
              </a:ext>
            </a:extLst>
          </p:cNvPr>
          <p:cNvSpPr txBox="1"/>
          <p:nvPr/>
        </p:nvSpPr>
        <p:spPr>
          <a:xfrm>
            <a:off x="2543449" y="4166118"/>
            <a:ext cx="998991" cy="646331"/>
          </a:xfrm>
          <a:prstGeom prst="rect">
            <a:avLst/>
          </a:prstGeom>
          <a:noFill/>
        </p:spPr>
        <p:txBody>
          <a:bodyPr wrap="none" rtlCol="0">
            <a:spAutoFit/>
          </a:bodyPr>
          <a:lstStyle/>
          <a:p>
            <a:r>
              <a:rPr lang="en-US" sz="3600" b="1" dirty="0"/>
              <a:t>Threats</a:t>
            </a:r>
            <a:r>
              <a:rPr lang="en-US" dirty="0"/>
              <a:t> </a:t>
            </a:r>
          </a:p>
        </p:txBody>
      </p:sp>
    </p:spTree>
    <p:extLst>
      <p:ext uri="{BB962C8B-B14F-4D97-AF65-F5344CB8AC3E}">
        <p14:creationId xmlns:p14="http://schemas.microsoft.com/office/powerpoint/2010/main" val="8225248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Files in folders">
            <a:extLst>
              <a:ext uri="{FF2B5EF4-FFF2-40B4-BE49-F238E27FC236}">
                <a16:creationId xmlns:a16="http://schemas.microsoft.com/office/drawing/2014/main" id="{DEDD5BA1-76D0-C798-B187-CF5C04600638}"/>
              </a:ext>
            </a:extLst>
          </p:cNvPr>
          <p:cNvPicPr>
            <a:picLocks noChangeAspect="1"/>
          </p:cNvPicPr>
          <p:nvPr/>
        </p:nvPicPr>
        <p:blipFill rotWithShape="1">
          <a:blip r:embed="rId3"/>
          <a:srcRect t="4763" r="-1" b="10946"/>
          <a:stretch/>
        </p:blipFill>
        <p:spPr>
          <a:xfrm>
            <a:off x="-1" y="-1"/>
            <a:ext cx="12188952" cy="6858000"/>
          </a:xfrm>
          <a:prstGeom prst="rect">
            <a:avLst/>
          </a:prstGeom>
        </p:spPr>
      </p:pic>
      <p:sp>
        <p:nvSpPr>
          <p:cNvPr id="2" name="Title 1">
            <a:extLst>
              <a:ext uri="{FF2B5EF4-FFF2-40B4-BE49-F238E27FC236}">
                <a16:creationId xmlns:a16="http://schemas.microsoft.com/office/drawing/2014/main" id="{FFC88802-91ED-829D-3BCE-52B95C1417EE}"/>
              </a:ext>
            </a:extLst>
          </p:cNvPr>
          <p:cNvSpPr>
            <a:spLocks noGrp="1"/>
          </p:cNvSpPr>
          <p:nvPr>
            <p:ph type="title"/>
          </p:nvPr>
        </p:nvSpPr>
        <p:spPr/>
        <p:txBody>
          <a:bodyPr vert="horz" lIns="91440" tIns="45720" rIns="91440" bIns="45720" rtlCol="0" anchor="ctr">
            <a:normAutofit/>
          </a:bodyPr>
          <a:lstStyle/>
          <a:p>
            <a:pPr algn="ctr"/>
            <a:r>
              <a:rPr lang="en-US" sz="6000" dirty="0">
                <a:highlight>
                  <a:srgbClr val="C0C0C0"/>
                </a:highlight>
              </a:rPr>
              <a:t>References</a:t>
            </a:r>
          </a:p>
        </p:txBody>
      </p:sp>
      <p:sp>
        <p:nvSpPr>
          <p:cNvPr id="6" name="Content Placeholder 5">
            <a:extLst>
              <a:ext uri="{FF2B5EF4-FFF2-40B4-BE49-F238E27FC236}">
                <a16:creationId xmlns:a16="http://schemas.microsoft.com/office/drawing/2014/main" id="{8B2C5783-DBE2-A1BF-5F21-6D76A006F0BD}"/>
              </a:ext>
            </a:extLst>
          </p:cNvPr>
          <p:cNvSpPr>
            <a:spLocks noGrp="1"/>
          </p:cNvSpPr>
          <p:nvPr>
            <p:ph idx="1"/>
          </p:nvPr>
        </p:nvSpPr>
        <p:spPr/>
        <p:txBody>
          <a:bodyPr>
            <a:normAutofit fontScale="92500" lnSpcReduction="20000"/>
          </a:bodyPr>
          <a:lstStyle/>
          <a:p>
            <a:r>
              <a:rPr lang="en-GB" sz="3900" b="1" dirty="0">
                <a:highlight>
                  <a:srgbClr val="C0C0C0"/>
                </a:highlight>
              </a:rPr>
              <a:t>Summarising and Paraphrasing | Student Learning Support</a:t>
            </a:r>
          </a:p>
          <a:p>
            <a:pPr marL="0" indent="0">
              <a:buNone/>
            </a:pPr>
            <a:r>
              <a:rPr lang="en-GB" sz="3900" b="1" dirty="0">
                <a:highlight>
                  <a:srgbClr val="C0C0C0"/>
                </a:highlight>
                <a:hlinkClick r:id="rId4"/>
              </a:rPr>
              <a:t>https://sls.navitas-professional.edu.au/summarising-and-paraphrasin</a:t>
            </a:r>
            <a:endParaRPr lang="en-GB" sz="3900" b="1" dirty="0">
              <a:highlight>
                <a:srgbClr val="C0C0C0"/>
              </a:highlight>
            </a:endParaRPr>
          </a:p>
          <a:p>
            <a:r>
              <a:rPr lang="en-GB" sz="3900" b="1" dirty="0">
                <a:highlight>
                  <a:srgbClr val="C0C0C0"/>
                </a:highlight>
              </a:rPr>
              <a:t>Romeo and Juliet</a:t>
            </a:r>
          </a:p>
          <a:p>
            <a:pPr marL="0" indent="0">
              <a:buNone/>
            </a:pPr>
            <a:r>
              <a:rPr lang="en-GB" sz="3900" b="1" dirty="0">
                <a:highlight>
                  <a:srgbClr val="C0C0C0"/>
                </a:highlight>
                <a:hlinkClick r:id="rId5"/>
              </a:rPr>
              <a:t>https://www.shakespeare.org.uk/explore-shakespeare/shakespedia/shakespeares-plays/romeo-and-juliet/</a:t>
            </a:r>
            <a:endParaRPr lang="en-GB" sz="3900" b="1" dirty="0">
              <a:highlight>
                <a:srgbClr val="C0C0C0"/>
              </a:highlight>
            </a:endParaRPr>
          </a:p>
          <a:p>
            <a:r>
              <a:rPr lang="en-GB" sz="3900" b="1" dirty="0">
                <a:highlight>
                  <a:srgbClr val="C0C0C0"/>
                </a:highlight>
              </a:rPr>
              <a:t>SWOT Analysis: Definition and Examples - </a:t>
            </a:r>
            <a:r>
              <a:rPr lang="en-GB" sz="3900" b="1" dirty="0" err="1">
                <a:highlight>
                  <a:srgbClr val="C0C0C0"/>
                </a:highlight>
              </a:rPr>
              <a:t>businessnewsdaily.com</a:t>
            </a:r>
            <a:endParaRPr lang="en-GB" sz="3900" b="1" dirty="0">
              <a:highlight>
                <a:srgbClr val="C0C0C0"/>
              </a:highlight>
            </a:endParaRPr>
          </a:p>
          <a:p>
            <a:pPr marL="0" indent="0">
              <a:buNone/>
            </a:pPr>
            <a:r>
              <a:rPr lang="en-GB" sz="3900" b="1" dirty="0">
                <a:highlight>
                  <a:srgbClr val="C0C0C0"/>
                </a:highlight>
              </a:rPr>
              <a:t>https://</a:t>
            </a:r>
            <a:r>
              <a:rPr lang="en-GB" sz="3900" b="1" dirty="0" err="1">
                <a:highlight>
                  <a:srgbClr val="C0C0C0"/>
                </a:highlight>
              </a:rPr>
              <a:t>www.businessnewsdaily.com</a:t>
            </a:r>
            <a:r>
              <a:rPr lang="en-GB" sz="3900" b="1" dirty="0">
                <a:highlight>
                  <a:srgbClr val="C0C0C0"/>
                </a:highlight>
              </a:rPr>
              <a:t>/4245-swot-analysis.html</a:t>
            </a:r>
          </a:p>
          <a:p>
            <a:endParaRPr lang="en-GB" sz="3600" b="1" dirty="0">
              <a:highlight>
                <a:srgbClr val="C0C0C0"/>
              </a:highlight>
            </a:endParaRPr>
          </a:p>
          <a:p>
            <a:endParaRPr lang="en-GB" dirty="0"/>
          </a:p>
        </p:txBody>
      </p:sp>
    </p:spTree>
    <p:extLst>
      <p:ext uri="{BB962C8B-B14F-4D97-AF65-F5344CB8AC3E}">
        <p14:creationId xmlns:p14="http://schemas.microsoft.com/office/powerpoint/2010/main" val="8439824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1" name="Rectangle 10">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Bright modern kitchen">
            <a:extLst>
              <a:ext uri="{FF2B5EF4-FFF2-40B4-BE49-F238E27FC236}">
                <a16:creationId xmlns:a16="http://schemas.microsoft.com/office/drawing/2014/main" id="{1B305A89-2EE5-5AAE-AB98-79653574591D}"/>
              </a:ext>
            </a:extLst>
          </p:cNvPr>
          <p:cNvPicPr>
            <a:picLocks noChangeAspect="1"/>
          </p:cNvPicPr>
          <p:nvPr/>
        </p:nvPicPr>
        <p:blipFill rotWithShape="1">
          <a:blip r:embed="rId2"/>
          <a:srcRect t="15730"/>
          <a:stretch/>
        </p:blipFill>
        <p:spPr>
          <a:xfrm>
            <a:off x="20" y="10"/>
            <a:ext cx="12191980" cy="6857990"/>
          </a:xfrm>
          <a:prstGeom prst="rect">
            <a:avLst/>
          </a:prstGeom>
        </p:spPr>
      </p:pic>
      <p:sp>
        <p:nvSpPr>
          <p:cNvPr id="13" name="Rectangle 12">
            <a:extLst>
              <a:ext uri="{FF2B5EF4-FFF2-40B4-BE49-F238E27FC236}">
                <a16:creationId xmlns:a16="http://schemas.microsoft.com/office/drawing/2014/main" id="{A44CD100-6267-4E62-AA64-2182A3A6A1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alpha val="30000"/>
                </a:schemeClr>
              </a:gs>
              <a:gs pos="33000">
                <a:schemeClr val="tx1">
                  <a:alpha val="20000"/>
                </a:schemeClr>
              </a:gs>
              <a:gs pos="0">
                <a:schemeClr val="tx1">
                  <a:alpha val="0"/>
                </a:schemeClr>
              </a:gs>
              <a:gs pos="100000">
                <a:schemeClr val="tx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33C0C97-AB6E-E513-46A9-D1E31208B4F0}"/>
              </a:ext>
            </a:extLst>
          </p:cNvPr>
          <p:cNvSpPr>
            <a:spLocks noGrp="1"/>
          </p:cNvSpPr>
          <p:nvPr>
            <p:ph type="title"/>
          </p:nvPr>
        </p:nvSpPr>
        <p:spPr>
          <a:xfrm>
            <a:off x="477981" y="1122362"/>
            <a:ext cx="4023360" cy="2802219"/>
          </a:xfrm>
        </p:spPr>
        <p:txBody>
          <a:bodyPr vert="horz" lIns="91440" tIns="45720" rIns="91440" bIns="45720" rtlCol="0" anchor="b">
            <a:normAutofit/>
          </a:bodyPr>
          <a:lstStyle/>
          <a:p>
            <a:r>
              <a:rPr lang="en-US">
                <a:solidFill>
                  <a:schemeClr val="bg1"/>
                </a:solidFill>
              </a:rPr>
              <a:t>Thank You</a:t>
            </a:r>
          </a:p>
        </p:txBody>
      </p:sp>
    </p:spTree>
    <p:extLst>
      <p:ext uri="{BB962C8B-B14F-4D97-AF65-F5344CB8AC3E}">
        <p14:creationId xmlns:p14="http://schemas.microsoft.com/office/powerpoint/2010/main" val="1890341091"/>
      </p:ext>
    </p:extLst>
  </p:cSld>
  <p:clrMapOvr>
    <a:masterClrMapping/>
  </p:clrMapOvr>
</p:sld>
</file>

<file path=ppt/theme/theme1.xml><?xml version="1.0" encoding="utf-8"?>
<a:theme xmlns:a="http://schemas.openxmlformats.org/drawingml/2006/main" name="SketchyVTI">
  <a:themeElements>
    <a:clrScheme name="AnalogousFromRegularSeed_2SEEDS">
      <a:dk1>
        <a:srgbClr val="000000"/>
      </a:dk1>
      <a:lt1>
        <a:srgbClr val="FFFFFF"/>
      </a:lt1>
      <a:dk2>
        <a:srgbClr val="243541"/>
      </a:dk2>
      <a:lt2>
        <a:srgbClr val="E8E4E2"/>
      </a:lt2>
      <a:accent1>
        <a:srgbClr val="3B82B1"/>
      </a:accent1>
      <a:accent2>
        <a:srgbClr val="46B2B1"/>
      </a:accent2>
      <a:accent3>
        <a:srgbClr val="4D62C3"/>
      </a:accent3>
      <a:accent4>
        <a:srgbClr val="B13B46"/>
      </a:accent4>
      <a:accent5>
        <a:srgbClr val="C3734D"/>
      </a:accent5>
      <a:accent6>
        <a:srgbClr val="B1923B"/>
      </a:accent6>
      <a:hlink>
        <a:srgbClr val="BB703E"/>
      </a:hlink>
      <a:folHlink>
        <a:srgbClr val="7F7F7F"/>
      </a:folHlink>
    </a:clrScheme>
    <a:fontScheme name="Custom 2">
      <a:majorFont>
        <a:latin typeface="Modern Love"/>
        <a:ea typeface=""/>
        <a:cs typeface=""/>
      </a:majorFont>
      <a:minorFont>
        <a:latin typeface="The Ha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{78E6872D-69BA-6B46-BBA0-F04500E15AB6}tf10001063</Template>
  <TotalTime>102</TotalTime>
  <Words>553</Words>
  <Application>Microsoft Macintosh PowerPoint</Application>
  <PresentationFormat>Widescreen</PresentationFormat>
  <Paragraphs>35</Paragraphs>
  <Slides>6</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Arial</vt:lpstr>
      <vt:lpstr>Calibri</vt:lpstr>
      <vt:lpstr>Modern Love</vt:lpstr>
      <vt:lpstr>The Hand</vt:lpstr>
      <vt:lpstr>SketchyVTI</vt:lpstr>
      <vt:lpstr>Summarising </vt:lpstr>
      <vt:lpstr>What is summarising</vt:lpstr>
      <vt:lpstr>My reflection.</vt:lpstr>
      <vt:lpstr>The Tool: SWOT ANALYSIS</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Summarising </dc:title>
  <dc:creator>Shea OS</dc:creator>
  <cp:lastModifiedBy>Shea OS</cp:lastModifiedBy>
  <cp:revision>2</cp:revision>
  <dcterms:created xsi:type="dcterms:W3CDTF">2022-08-01T16:29:56Z</dcterms:created>
  <dcterms:modified xsi:type="dcterms:W3CDTF">2022-08-01T18:12:33Z</dcterms:modified>
</cp:coreProperties>
</file>