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06" r:id="rId3"/>
    <p:sldId id="308" r:id="rId4"/>
    <p:sldId id="307" r:id="rId5"/>
    <p:sldId id="309" r:id="rId6"/>
    <p:sldId id="311" r:id="rId7"/>
    <p:sldId id="315" r:id="rId8"/>
    <p:sldId id="312" r:id="rId9"/>
    <p:sldId id="313" r:id="rId10"/>
    <p:sldId id="314" r:id="rId11"/>
    <p:sldId id="316" r:id="rId12"/>
    <p:sldId id="318" r:id="rId13"/>
    <p:sldId id="317" r:id="rId14"/>
    <p:sldId id="319" r:id="rId15"/>
    <p:sldId id="320" r:id="rId16"/>
    <p:sldId id="377" r:id="rId17"/>
    <p:sldId id="378" r:id="rId18"/>
    <p:sldId id="338" r:id="rId19"/>
    <p:sldId id="321" r:id="rId20"/>
    <p:sldId id="322" r:id="rId21"/>
    <p:sldId id="323" r:id="rId22"/>
    <p:sldId id="328" r:id="rId23"/>
    <p:sldId id="329" r:id="rId24"/>
    <p:sldId id="325" r:id="rId25"/>
    <p:sldId id="324" r:id="rId26"/>
    <p:sldId id="326" r:id="rId27"/>
    <p:sldId id="327" r:id="rId28"/>
    <p:sldId id="330" r:id="rId29"/>
    <p:sldId id="331" r:id="rId30"/>
    <p:sldId id="332" r:id="rId31"/>
    <p:sldId id="333" r:id="rId32"/>
    <p:sldId id="334" r:id="rId33"/>
    <p:sldId id="335" r:id="rId34"/>
    <p:sldId id="353" r:id="rId35"/>
    <p:sldId id="337" r:id="rId36"/>
    <p:sldId id="356" r:id="rId37"/>
    <p:sldId id="366" r:id="rId38"/>
    <p:sldId id="372" r:id="rId39"/>
    <p:sldId id="339" r:id="rId40"/>
    <p:sldId id="340" r:id="rId41"/>
    <p:sldId id="367" r:id="rId42"/>
    <p:sldId id="341" r:id="rId43"/>
    <p:sldId id="355" r:id="rId44"/>
    <p:sldId id="343" r:id="rId45"/>
    <p:sldId id="342" r:id="rId46"/>
    <p:sldId id="345" r:id="rId47"/>
    <p:sldId id="352" r:id="rId48"/>
    <p:sldId id="357" r:id="rId49"/>
    <p:sldId id="358" r:id="rId50"/>
    <p:sldId id="376" r:id="rId51"/>
    <p:sldId id="360" r:id="rId52"/>
    <p:sldId id="365" r:id="rId53"/>
    <p:sldId id="362" r:id="rId54"/>
    <p:sldId id="368" r:id="rId55"/>
    <p:sldId id="369" r:id="rId56"/>
    <p:sldId id="361" r:id="rId57"/>
    <p:sldId id="37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97"/>
  </p:normalViewPr>
  <p:slideViewPr>
    <p:cSldViewPr snapToGrid="0" snapToObjects="1">
      <p:cViewPr varScale="1">
        <p:scale>
          <a:sx n="114" d="100"/>
          <a:sy n="114" d="100"/>
        </p:scale>
        <p:origin x="4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B118D-E0AD-F54E-8D15-CF01C26474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1E57C2C-7BEB-0640-AA80-E4AD9728AA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B636693-9D41-2C4B-83D0-E7BBC13C604B}"/>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5" name="Footer Placeholder 4">
            <a:extLst>
              <a:ext uri="{FF2B5EF4-FFF2-40B4-BE49-F238E27FC236}">
                <a16:creationId xmlns:a16="http://schemas.microsoft.com/office/drawing/2014/main" id="{6BB99465-E6AF-C444-9EDC-E039A03EBA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1DF49-8E7C-134A-AE9D-4A36EF9233C5}"/>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4105444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F5D71-6FDE-E249-8E4A-61115B9C6E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1EF1C5-F7D5-5C4C-96C9-47034DC3D29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3883E1-D5F8-E64A-9989-DFEFC6C7B73B}"/>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5" name="Footer Placeholder 4">
            <a:extLst>
              <a:ext uri="{FF2B5EF4-FFF2-40B4-BE49-F238E27FC236}">
                <a16:creationId xmlns:a16="http://schemas.microsoft.com/office/drawing/2014/main" id="{3A2DA7AD-AF45-BF49-B35F-CC536D59F6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D5B08A-72B9-BF4D-911E-CE2B36779D48}"/>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84943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2401-8065-5843-BED0-84CF26CB2F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1BF2E5-897C-C141-9756-AB462CE586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0348D8-45E5-8E49-9A90-33C1A1DBE7EE}"/>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5" name="Footer Placeholder 4">
            <a:extLst>
              <a:ext uri="{FF2B5EF4-FFF2-40B4-BE49-F238E27FC236}">
                <a16:creationId xmlns:a16="http://schemas.microsoft.com/office/drawing/2014/main" id="{C28E2896-67DE-414F-8A44-EDC16BDB82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663C70-9BE2-0B46-BF4A-D60F5A3CA3CF}"/>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250960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3BFB3-4FE2-554D-B4B7-9DA8073840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06536FB-A747-8048-9BA2-B605D715C5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32FA11A-6504-A248-82FD-C98472A431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8D326F4-3699-174E-B55A-2337E617BE54}"/>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6" name="Footer Placeholder 5">
            <a:extLst>
              <a:ext uri="{FF2B5EF4-FFF2-40B4-BE49-F238E27FC236}">
                <a16:creationId xmlns:a16="http://schemas.microsoft.com/office/drawing/2014/main" id="{C448F6FB-8563-3B4C-9B60-BF62426178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A44B7E-D36D-AA44-AC30-CA2ABBEA52EC}"/>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188493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9465B-EBD5-614E-817B-91D36B6B8C9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937507E-1EDB-F240-AEA8-9EB6647FA0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542CD3-1A78-634B-B9C9-77651D9AF6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4F20C75-11BA-BC4A-99EE-D95235DA49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122237-3FAA-3145-88F9-AAC174008F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82B1926-593A-9948-8541-A4921BA2A828}"/>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8" name="Footer Placeholder 7">
            <a:extLst>
              <a:ext uri="{FF2B5EF4-FFF2-40B4-BE49-F238E27FC236}">
                <a16:creationId xmlns:a16="http://schemas.microsoft.com/office/drawing/2014/main" id="{C54FC841-BF71-234C-B525-47E4C67628C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1BE015-9AF7-E245-AAE7-35BFD1A2F22F}"/>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764035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E800-59C0-654D-8424-918CF3C99B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B216C37-6822-AF45-8674-7DE38F97539C}"/>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4" name="Footer Placeholder 3">
            <a:extLst>
              <a:ext uri="{FF2B5EF4-FFF2-40B4-BE49-F238E27FC236}">
                <a16:creationId xmlns:a16="http://schemas.microsoft.com/office/drawing/2014/main" id="{C71D13AC-00F6-424D-985B-2314F1E9A4E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9A9EAC-FB03-6B46-A2FA-C0C3879FDA1F}"/>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956460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674888-A4C9-3643-BF68-A9D31A38A632}"/>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3" name="Footer Placeholder 2">
            <a:extLst>
              <a:ext uri="{FF2B5EF4-FFF2-40B4-BE49-F238E27FC236}">
                <a16:creationId xmlns:a16="http://schemas.microsoft.com/office/drawing/2014/main" id="{F77D8ADD-3A79-9D4E-B21D-924CEF65E0D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778A3D-F464-D14D-985D-D55DD05B5C44}"/>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279674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0FA6F-94A8-5340-9845-486AE5EF0B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AB5ED9B-88B4-054F-B4BC-500F92482C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440BCFC-F7C4-E045-AF27-471071DE50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3ACCA-F3EE-CA4C-82D5-CB636E205DEA}"/>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6" name="Footer Placeholder 5">
            <a:extLst>
              <a:ext uri="{FF2B5EF4-FFF2-40B4-BE49-F238E27FC236}">
                <a16:creationId xmlns:a16="http://schemas.microsoft.com/office/drawing/2014/main" id="{2BC76B0A-405E-F64B-ACF6-2646E072D6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313EF7-5309-AC45-8F55-708A6CC2A2C9}"/>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3277643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1899-1475-0D42-8736-70B8B1F122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8CDB06-D24A-4146-A2AA-448D0CF60C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D7F8BED-F656-2C41-93A0-C24F7A6268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592756-59DA-874D-AA84-C2ABFD47173C}"/>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6" name="Footer Placeholder 5">
            <a:extLst>
              <a:ext uri="{FF2B5EF4-FFF2-40B4-BE49-F238E27FC236}">
                <a16:creationId xmlns:a16="http://schemas.microsoft.com/office/drawing/2014/main" id="{2117E9FA-5E09-B449-BFD7-19A80B9B21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466D01-008F-6E40-8072-23333D12B548}"/>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3124842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4C5F2-A9FF-9541-BB50-669FE8A619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CDBEE9-740D-AB44-981B-8E9D6E923F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499FC7-AF64-434E-83E8-D2182720CB5E}"/>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5" name="Footer Placeholder 4">
            <a:extLst>
              <a:ext uri="{FF2B5EF4-FFF2-40B4-BE49-F238E27FC236}">
                <a16:creationId xmlns:a16="http://schemas.microsoft.com/office/drawing/2014/main" id="{96FD308C-9D9C-6C40-B457-66B424DFCF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F6B2A0-6DA8-3D42-85FC-501A012E449C}"/>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123704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235956-5D81-9D47-A4F3-24F0CD6AA07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D8A563-CCE3-B34A-ACB6-8C6930EBB7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BDA101-3630-1B4B-AC9C-72CE89F894C8}"/>
              </a:ext>
            </a:extLst>
          </p:cNvPr>
          <p:cNvSpPr>
            <a:spLocks noGrp="1"/>
          </p:cNvSpPr>
          <p:nvPr>
            <p:ph type="dt" sz="half" idx="10"/>
          </p:nvPr>
        </p:nvSpPr>
        <p:spPr/>
        <p:txBody>
          <a:bodyPr/>
          <a:lstStyle/>
          <a:p>
            <a:fld id="{59FBB303-B68C-6340-8E70-F8F7B97ED2F0}" type="datetimeFigureOut">
              <a:rPr lang="en-US" smtClean="0"/>
              <a:t>5/17/21</a:t>
            </a:fld>
            <a:endParaRPr lang="en-US"/>
          </a:p>
        </p:txBody>
      </p:sp>
      <p:sp>
        <p:nvSpPr>
          <p:cNvPr id="5" name="Footer Placeholder 4">
            <a:extLst>
              <a:ext uri="{FF2B5EF4-FFF2-40B4-BE49-F238E27FC236}">
                <a16:creationId xmlns:a16="http://schemas.microsoft.com/office/drawing/2014/main" id="{459AD831-79F3-C546-B2CF-2E30EF6D7F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7EAB6-7B57-7447-9778-B87D869C2F79}"/>
              </a:ext>
            </a:extLst>
          </p:cNvPr>
          <p:cNvSpPr>
            <a:spLocks noGrp="1"/>
          </p:cNvSpPr>
          <p:nvPr>
            <p:ph type="sldNum" sz="quarter" idx="12"/>
          </p:nvPr>
        </p:nvSpPr>
        <p:spPr/>
        <p:txBody>
          <a:bodyPr/>
          <a:lstStyle/>
          <a:p>
            <a:fld id="{7DD18335-69BA-A04E-A908-91A277D00CEB}" type="slidenum">
              <a:rPr lang="en-US" smtClean="0"/>
              <a:t>‹#›</a:t>
            </a:fld>
            <a:endParaRPr lang="en-US"/>
          </a:p>
        </p:txBody>
      </p:sp>
    </p:spTree>
    <p:extLst>
      <p:ext uri="{BB962C8B-B14F-4D97-AF65-F5344CB8AC3E}">
        <p14:creationId xmlns:p14="http://schemas.microsoft.com/office/powerpoint/2010/main" val="2701175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EFF064-0F80-7345-AFC2-3D211DBFC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48DA1F-F85B-4F48-8260-CE78B817E4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F9125D-C5F9-A842-B8A1-794A3654E6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FBB303-B68C-6340-8E70-F8F7B97ED2F0}" type="datetimeFigureOut">
              <a:rPr lang="en-US" smtClean="0"/>
              <a:t>5/17/21</a:t>
            </a:fld>
            <a:endParaRPr lang="en-US"/>
          </a:p>
        </p:txBody>
      </p:sp>
      <p:sp>
        <p:nvSpPr>
          <p:cNvPr id="5" name="Footer Placeholder 4">
            <a:extLst>
              <a:ext uri="{FF2B5EF4-FFF2-40B4-BE49-F238E27FC236}">
                <a16:creationId xmlns:a16="http://schemas.microsoft.com/office/drawing/2014/main" id="{0EEE253A-D3E6-1943-B426-4C5FB25B34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30EBBF0-6FFE-F248-B49B-AF306D8264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D18335-69BA-A04E-A908-91A277D00CEB}" type="slidenum">
              <a:rPr lang="en-US" smtClean="0"/>
              <a:t>‹#›</a:t>
            </a:fld>
            <a:endParaRPr lang="en-US"/>
          </a:p>
        </p:txBody>
      </p:sp>
    </p:spTree>
    <p:extLst>
      <p:ext uri="{BB962C8B-B14F-4D97-AF65-F5344CB8AC3E}">
        <p14:creationId xmlns:p14="http://schemas.microsoft.com/office/powerpoint/2010/main" val="3373434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jpeg"/><Relationship Id="rId11" Type="http://schemas.openxmlformats.org/officeDocument/2006/relationships/image" Target="../media/image8.jpeg"/><Relationship Id="rId5" Type="http://schemas.openxmlformats.org/officeDocument/2006/relationships/image" Target="../media/image3.jpeg"/><Relationship Id="rId10" Type="http://schemas.openxmlformats.org/officeDocument/2006/relationships/image" Target="../media/image7.jpeg"/><Relationship Id="rId4" Type="http://schemas.microsoft.com/office/2007/relationships/hdphoto" Target="../media/hdphoto1.wdp"/><Relationship Id="rId9" Type="http://schemas.openxmlformats.org/officeDocument/2006/relationships/image" Target="../media/image6.jpe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19.jpeg"/><Relationship Id="rId3" Type="http://schemas.openxmlformats.org/officeDocument/2006/relationships/image" Target="../media/image11.jpeg"/><Relationship Id="rId7" Type="http://schemas.openxmlformats.org/officeDocument/2006/relationships/image" Target="../media/image14.jpeg"/><Relationship Id="rId12" Type="http://schemas.openxmlformats.org/officeDocument/2006/relationships/image" Target="../media/image18.png"/><Relationship Id="rId2" Type="http://schemas.openxmlformats.org/officeDocument/2006/relationships/image" Target="../media/image10.jpeg"/><Relationship Id="rId1" Type="http://schemas.openxmlformats.org/officeDocument/2006/relationships/slideLayout" Target="../slideLayouts/slideLayout2.xml"/><Relationship Id="rId6" Type="http://schemas.microsoft.com/office/2007/relationships/hdphoto" Target="../media/hdphoto3.wdp"/><Relationship Id="rId11" Type="http://schemas.openxmlformats.org/officeDocument/2006/relationships/image" Target="../media/image17.jpeg"/><Relationship Id="rId5" Type="http://schemas.openxmlformats.org/officeDocument/2006/relationships/image" Target="../media/image13.png"/><Relationship Id="rId10" Type="http://schemas.openxmlformats.org/officeDocument/2006/relationships/image" Target="../media/image16.png"/><Relationship Id="rId4" Type="http://schemas.openxmlformats.org/officeDocument/2006/relationships/image" Target="../media/image12.jpeg"/><Relationship Id="rId9" Type="http://schemas.microsoft.com/office/2007/relationships/hdphoto" Target="../media/hdphoto4.wdp"/></Relationships>
</file>

<file path=ppt/slides/_rels/slide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1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12.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6.jpeg"/><Relationship Id="rId2"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13.xml.rels><?xml version="1.0" encoding="UTF-8" standalone="yes"?>
<Relationships xmlns="http://schemas.openxmlformats.org/package/2006/relationships"><Relationship Id="rId3" Type="http://schemas.openxmlformats.org/officeDocument/2006/relationships/image" Target="../media/image58.jpeg"/><Relationship Id="rId7" Type="http://schemas.openxmlformats.org/officeDocument/2006/relationships/image" Target="../media/image62.jpeg"/><Relationship Id="rId2"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s>
</file>

<file path=ppt/slides/_rels/slide1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xml"/><Relationship Id="rId4" Type="http://schemas.openxmlformats.org/officeDocument/2006/relationships/image" Target="../media/image67.jpeg"/></Relationships>
</file>

<file path=ppt/slides/_rels/slide1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xml"/><Relationship Id="rId5" Type="http://schemas.openxmlformats.org/officeDocument/2006/relationships/image" Target="../media/image71.jpeg"/><Relationship Id="rId4" Type="http://schemas.openxmlformats.org/officeDocument/2006/relationships/image" Target="../media/image70.jpeg"/></Relationships>
</file>

<file path=ppt/slides/_rels/slide1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www.orangebox.com/products/campers-and-den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20.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image" Target="../media/image79.jpeg"/><Relationship Id="rId7" Type="http://schemas.openxmlformats.org/officeDocument/2006/relationships/image" Target="../media/image83.jpeg"/><Relationship Id="rId2" Type="http://schemas.openxmlformats.org/officeDocument/2006/relationships/image" Target="../media/image78.jpeg"/><Relationship Id="rId1" Type="http://schemas.openxmlformats.org/officeDocument/2006/relationships/slideLayout" Target="../slideLayouts/slideLayout2.xml"/><Relationship Id="rId6" Type="http://schemas.openxmlformats.org/officeDocument/2006/relationships/image" Target="../media/image82.jpeg"/><Relationship Id="rId5" Type="http://schemas.openxmlformats.org/officeDocument/2006/relationships/image" Target="../media/image81.jpeg"/><Relationship Id="rId4" Type="http://schemas.openxmlformats.org/officeDocument/2006/relationships/image" Target="../media/image80.jpeg"/></Relationships>
</file>

<file path=ppt/slides/_rels/slide21.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 Id="rId5" Type="http://schemas.openxmlformats.org/officeDocument/2006/relationships/image" Target="../media/image88.jpeg"/><Relationship Id="rId4" Type="http://schemas.openxmlformats.org/officeDocument/2006/relationships/image" Target="../media/image87.jpeg"/></Relationships>
</file>

<file path=ppt/slides/_rels/slide22.xml.rels><?xml version="1.0" encoding="UTF-8" standalone="yes"?>
<Relationships xmlns="http://schemas.openxmlformats.org/package/2006/relationships"><Relationship Id="rId3" Type="http://schemas.openxmlformats.org/officeDocument/2006/relationships/image" Target="../media/image90.jpeg"/><Relationship Id="rId7" Type="http://schemas.openxmlformats.org/officeDocument/2006/relationships/image" Target="../media/image94.png"/><Relationship Id="rId2" Type="http://schemas.openxmlformats.org/officeDocument/2006/relationships/image" Target="../media/image89.jpeg"/><Relationship Id="rId1" Type="http://schemas.openxmlformats.org/officeDocument/2006/relationships/slideLayout" Target="../slideLayouts/slideLayout2.xml"/><Relationship Id="rId6" Type="http://schemas.openxmlformats.org/officeDocument/2006/relationships/image" Target="../media/image93.jpeg"/><Relationship Id="rId5" Type="http://schemas.openxmlformats.org/officeDocument/2006/relationships/image" Target="../media/image92.jpeg"/><Relationship Id="rId4" Type="http://schemas.openxmlformats.org/officeDocument/2006/relationships/image" Target="../media/image91.jpeg"/></Relationships>
</file>

<file path=ppt/slides/_rels/slide2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2.xml"/><Relationship Id="rId5" Type="http://schemas.openxmlformats.org/officeDocument/2006/relationships/image" Target="../media/image98.jpeg"/><Relationship Id="rId4" Type="http://schemas.openxmlformats.org/officeDocument/2006/relationships/image" Target="../media/image97.jpeg"/></Relationships>
</file>

<file path=ppt/slides/_rels/slide2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image" Target="../media/image101.png"/><Relationship Id="rId7" Type="http://schemas.openxmlformats.org/officeDocument/2006/relationships/image" Target="../media/image105.png"/><Relationship Id="rId2" Type="http://schemas.openxmlformats.org/officeDocument/2006/relationships/hyperlink" Target="https://www.bbc.co.uk/programmes/p08g6f1h" TargetMode="External"/><Relationship Id="rId1" Type="http://schemas.openxmlformats.org/officeDocument/2006/relationships/slideLayout" Target="../slideLayouts/slideLayout2.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26.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2.xml"/><Relationship Id="rId4" Type="http://schemas.openxmlformats.org/officeDocument/2006/relationships/image" Target="../media/image109.jpeg"/></Relationships>
</file>

<file path=ppt/slides/_rels/slide27.xml.rels><?xml version="1.0" encoding="UTF-8" standalone="yes"?>
<Relationships xmlns="http://schemas.openxmlformats.org/package/2006/relationships"><Relationship Id="rId3" Type="http://schemas.openxmlformats.org/officeDocument/2006/relationships/image" Target="../media/image111.png"/><Relationship Id="rId7" Type="http://schemas.openxmlformats.org/officeDocument/2006/relationships/image" Target="../media/image115.jpeg"/><Relationship Id="rId2" Type="http://schemas.openxmlformats.org/officeDocument/2006/relationships/image" Target="../media/image110.jpeg"/><Relationship Id="rId1" Type="http://schemas.openxmlformats.org/officeDocument/2006/relationships/slideLayout" Target="../slideLayouts/slideLayout2.xml"/><Relationship Id="rId6" Type="http://schemas.openxmlformats.org/officeDocument/2006/relationships/image" Target="../media/image114.png"/><Relationship Id="rId5" Type="http://schemas.openxmlformats.org/officeDocument/2006/relationships/image" Target="../media/image113.png"/><Relationship Id="rId4" Type="http://schemas.openxmlformats.org/officeDocument/2006/relationships/image" Target="../media/image112.jpeg"/></Relationships>
</file>

<file path=ppt/slides/_rels/slide28.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2.xml"/><Relationship Id="rId4" Type="http://schemas.openxmlformats.org/officeDocument/2006/relationships/image" Target="../media/image120.jpeg"/></Relationships>
</file>

<file path=ppt/slides/_rels/slide3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png"/><Relationship Id="rId1" Type="http://schemas.openxmlformats.org/officeDocument/2006/relationships/slideLayout" Target="../slideLayouts/slideLayout2.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31.xml.rels><?xml version="1.0" encoding="UTF-8" standalone="yes"?>
<Relationships xmlns="http://schemas.openxmlformats.org/package/2006/relationships"><Relationship Id="rId3" Type="http://schemas.openxmlformats.org/officeDocument/2006/relationships/image" Target="../media/image127.jpeg"/><Relationship Id="rId7" Type="http://schemas.openxmlformats.org/officeDocument/2006/relationships/image" Target="../media/image130.jpeg"/><Relationship Id="rId2" Type="http://schemas.openxmlformats.org/officeDocument/2006/relationships/image" Target="../media/image126.jpe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129.png"/><Relationship Id="rId4" Type="http://schemas.openxmlformats.org/officeDocument/2006/relationships/image" Target="../media/image128.jpeg"/></Relationships>
</file>

<file path=ppt/slides/_rels/slide32.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2.xml"/><Relationship Id="rId6" Type="http://schemas.openxmlformats.org/officeDocument/2006/relationships/image" Target="../media/image135.png"/><Relationship Id="rId5" Type="http://schemas.openxmlformats.org/officeDocument/2006/relationships/image" Target="../media/image134.png"/><Relationship Id="rId4" Type="http://schemas.openxmlformats.org/officeDocument/2006/relationships/image" Target="../media/image133.png"/></Relationships>
</file>

<file path=ppt/slides/_rels/slide33.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image" Target="../media/image136.jpeg"/><Relationship Id="rId1" Type="http://schemas.openxmlformats.org/officeDocument/2006/relationships/slideLayout" Target="../slideLayouts/slideLayout2.xml"/><Relationship Id="rId6" Type="http://schemas.openxmlformats.org/officeDocument/2006/relationships/image" Target="../media/image140.jpeg"/><Relationship Id="rId5" Type="http://schemas.openxmlformats.org/officeDocument/2006/relationships/image" Target="../media/image139.jpeg"/><Relationship Id="rId4" Type="http://schemas.openxmlformats.org/officeDocument/2006/relationships/image" Target="../media/image138.jpeg"/></Relationships>
</file>

<file path=ppt/slides/_rels/slide34.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4.jpeg"/><Relationship Id="rId7" Type="http://schemas.openxmlformats.org/officeDocument/2006/relationships/image" Target="../media/image148.jpeg"/><Relationship Id="rId2" Type="http://schemas.openxmlformats.org/officeDocument/2006/relationships/image" Target="../media/image143.jpeg"/><Relationship Id="rId1" Type="http://schemas.openxmlformats.org/officeDocument/2006/relationships/slideLayout" Target="../slideLayouts/slideLayout2.xml"/><Relationship Id="rId6" Type="http://schemas.openxmlformats.org/officeDocument/2006/relationships/image" Target="../media/image147.jpeg"/><Relationship Id="rId5" Type="http://schemas.openxmlformats.org/officeDocument/2006/relationships/image" Target="../media/image146.jpeg"/><Relationship Id="rId4" Type="http://schemas.openxmlformats.org/officeDocument/2006/relationships/image" Target="../media/image145.jpeg"/></Relationships>
</file>

<file path=ppt/slides/_rels/slide36.xml.rels><?xml version="1.0" encoding="UTF-8" standalone="yes"?>
<Relationships xmlns="http://schemas.openxmlformats.org/package/2006/relationships"><Relationship Id="rId8" Type="http://schemas.openxmlformats.org/officeDocument/2006/relationships/image" Target="../media/image155.jpeg"/><Relationship Id="rId3" Type="http://schemas.openxmlformats.org/officeDocument/2006/relationships/image" Target="../media/image150.png"/><Relationship Id="rId7" Type="http://schemas.openxmlformats.org/officeDocument/2006/relationships/image" Target="../media/image154.jpeg"/><Relationship Id="rId2" Type="http://schemas.openxmlformats.org/officeDocument/2006/relationships/image" Target="../media/image149.png"/><Relationship Id="rId1" Type="http://schemas.openxmlformats.org/officeDocument/2006/relationships/slideLayout" Target="../slideLayouts/slideLayout2.xml"/><Relationship Id="rId6" Type="http://schemas.openxmlformats.org/officeDocument/2006/relationships/image" Target="../media/image153.jpeg"/><Relationship Id="rId5" Type="http://schemas.openxmlformats.org/officeDocument/2006/relationships/image" Target="../media/image152.jpeg"/><Relationship Id="rId4" Type="http://schemas.openxmlformats.org/officeDocument/2006/relationships/image" Target="../media/image151.png"/></Relationships>
</file>

<file path=ppt/slides/_rels/slide37.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56.jpeg"/><Relationship Id="rId1" Type="http://schemas.openxmlformats.org/officeDocument/2006/relationships/slideLayout" Target="../slideLayouts/slideLayout2.xml"/><Relationship Id="rId4" Type="http://schemas.openxmlformats.org/officeDocument/2006/relationships/image" Target="../media/image158.jpeg"/></Relationships>
</file>

<file path=ppt/slides/_rels/slide38.xml.rels><?xml version="1.0" encoding="UTF-8" standalone="yes"?>
<Relationships xmlns="http://schemas.openxmlformats.org/package/2006/relationships"><Relationship Id="rId2" Type="http://schemas.openxmlformats.org/officeDocument/2006/relationships/image" Target="../media/image15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61.jpeg"/><Relationship Id="rId7" Type="http://schemas.openxmlformats.org/officeDocument/2006/relationships/image" Target="../media/image165.jpeg"/><Relationship Id="rId2" Type="http://schemas.openxmlformats.org/officeDocument/2006/relationships/image" Target="../media/image160.jpeg"/><Relationship Id="rId1" Type="http://schemas.openxmlformats.org/officeDocument/2006/relationships/slideLayout" Target="../slideLayouts/slideLayout2.xml"/><Relationship Id="rId6" Type="http://schemas.openxmlformats.org/officeDocument/2006/relationships/image" Target="../media/image164.jpeg"/><Relationship Id="rId5" Type="http://schemas.openxmlformats.org/officeDocument/2006/relationships/image" Target="../media/image163.jpeg"/><Relationship Id="rId4" Type="http://schemas.openxmlformats.org/officeDocument/2006/relationships/image" Target="../media/image162.jpeg"/></Relationships>
</file>

<file path=ppt/slides/_rels/slide40.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jpeg"/><Relationship Id="rId1" Type="http://schemas.openxmlformats.org/officeDocument/2006/relationships/slideLayout" Target="../slideLayouts/slideLayout2.xml"/><Relationship Id="rId4" Type="http://schemas.openxmlformats.org/officeDocument/2006/relationships/image" Target="../media/image168.jpeg"/></Relationships>
</file>

<file path=ppt/slides/_rels/slide41.xml.rels><?xml version="1.0" encoding="UTF-8" standalone="yes"?>
<Relationships xmlns="http://schemas.openxmlformats.org/package/2006/relationships"><Relationship Id="rId3" Type="http://schemas.openxmlformats.org/officeDocument/2006/relationships/image" Target="../media/image170.jpeg"/><Relationship Id="rId7" Type="http://schemas.openxmlformats.org/officeDocument/2006/relationships/image" Target="../media/image174.jpeg"/><Relationship Id="rId2" Type="http://schemas.openxmlformats.org/officeDocument/2006/relationships/image" Target="../media/image169.jpeg"/><Relationship Id="rId1" Type="http://schemas.openxmlformats.org/officeDocument/2006/relationships/slideLayout" Target="../slideLayouts/slideLayout2.xml"/><Relationship Id="rId6" Type="http://schemas.openxmlformats.org/officeDocument/2006/relationships/image" Target="../media/image173.jpeg"/><Relationship Id="rId5" Type="http://schemas.openxmlformats.org/officeDocument/2006/relationships/image" Target="../media/image172.jpeg"/><Relationship Id="rId4" Type="http://schemas.openxmlformats.org/officeDocument/2006/relationships/image" Target="../media/image171.jpeg"/></Relationships>
</file>

<file path=ppt/slides/_rels/slide42.xml.rels><?xml version="1.0" encoding="UTF-8" standalone="yes"?>
<Relationships xmlns="http://schemas.openxmlformats.org/package/2006/relationships"><Relationship Id="rId8" Type="http://schemas.openxmlformats.org/officeDocument/2006/relationships/image" Target="../media/image181.jpeg"/><Relationship Id="rId13" Type="http://schemas.openxmlformats.org/officeDocument/2006/relationships/image" Target="../media/image186.jpeg"/><Relationship Id="rId18" Type="http://schemas.openxmlformats.org/officeDocument/2006/relationships/image" Target="../media/image191.jpeg"/><Relationship Id="rId3" Type="http://schemas.openxmlformats.org/officeDocument/2006/relationships/image" Target="../media/image176.jpeg"/><Relationship Id="rId7" Type="http://schemas.openxmlformats.org/officeDocument/2006/relationships/image" Target="../media/image180.jpeg"/><Relationship Id="rId12" Type="http://schemas.openxmlformats.org/officeDocument/2006/relationships/image" Target="../media/image185.jpeg"/><Relationship Id="rId17" Type="http://schemas.openxmlformats.org/officeDocument/2006/relationships/image" Target="../media/image190.jpeg"/><Relationship Id="rId2" Type="http://schemas.openxmlformats.org/officeDocument/2006/relationships/image" Target="../media/image175.jpeg"/><Relationship Id="rId16" Type="http://schemas.openxmlformats.org/officeDocument/2006/relationships/image" Target="../media/image189.jpeg"/><Relationship Id="rId1" Type="http://schemas.openxmlformats.org/officeDocument/2006/relationships/slideLayout" Target="../slideLayouts/slideLayout2.xml"/><Relationship Id="rId6" Type="http://schemas.openxmlformats.org/officeDocument/2006/relationships/image" Target="../media/image179.jpeg"/><Relationship Id="rId11" Type="http://schemas.openxmlformats.org/officeDocument/2006/relationships/image" Target="../media/image184.jpeg"/><Relationship Id="rId5" Type="http://schemas.openxmlformats.org/officeDocument/2006/relationships/image" Target="../media/image178.jpeg"/><Relationship Id="rId15" Type="http://schemas.openxmlformats.org/officeDocument/2006/relationships/image" Target="../media/image188.jpeg"/><Relationship Id="rId10" Type="http://schemas.openxmlformats.org/officeDocument/2006/relationships/image" Target="../media/image183.jpeg"/><Relationship Id="rId4" Type="http://schemas.openxmlformats.org/officeDocument/2006/relationships/image" Target="../media/image177.jpeg"/><Relationship Id="rId9" Type="http://schemas.openxmlformats.org/officeDocument/2006/relationships/image" Target="../media/image182.jpeg"/><Relationship Id="rId14" Type="http://schemas.openxmlformats.org/officeDocument/2006/relationships/image" Target="../media/image187.jpeg"/></Relationships>
</file>

<file path=ppt/slides/_rels/slide43.xml.rels><?xml version="1.0" encoding="UTF-8" standalone="yes"?>
<Relationships xmlns="http://schemas.openxmlformats.org/package/2006/relationships"><Relationship Id="rId2" Type="http://schemas.openxmlformats.org/officeDocument/2006/relationships/image" Target="../media/image19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image" Target="../media/image197.jpeg"/><Relationship Id="rId3" Type="http://schemas.openxmlformats.org/officeDocument/2006/relationships/hyperlink" Target="http://renatarubim.com.br/" TargetMode="External"/><Relationship Id="rId7" Type="http://schemas.openxmlformats.org/officeDocument/2006/relationships/image" Target="../media/image196.jpeg"/><Relationship Id="rId2" Type="http://schemas.openxmlformats.org/officeDocument/2006/relationships/hyperlink" Target="https://design-milk.com/brasiliana-wood-tile-explores-periods-brazilian-history/" TargetMode="External"/><Relationship Id="rId1" Type="http://schemas.openxmlformats.org/officeDocument/2006/relationships/slideLayout" Target="../slideLayouts/slideLayout2.xml"/><Relationship Id="rId6" Type="http://schemas.openxmlformats.org/officeDocument/2006/relationships/image" Target="../media/image195.jpeg"/><Relationship Id="rId5" Type="http://schemas.openxmlformats.org/officeDocument/2006/relationships/hyperlink" Target="http://renatarubim.com.br/portfolio/oca-brasil-revestimentos-colecao-brasiliana/" TargetMode="External"/><Relationship Id="rId4" Type="http://schemas.openxmlformats.org/officeDocument/2006/relationships/hyperlink" Target="http://www.oca-brasil.com/pt"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198.png"/><Relationship Id="rId1" Type="http://schemas.openxmlformats.org/officeDocument/2006/relationships/slideLayout" Target="../slideLayouts/slideLayout2.xml"/><Relationship Id="rId4" Type="http://schemas.openxmlformats.org/officeDocument/2006/relationships/image" Target="../media/image200.png"/></Relationships>
</file>

<file path=ppt/slides/_rels/slide48.xml.rels><?xml version="1.0" encoding="UTF-8" standalone="yes"?>
<Relationships xmlns="http://schemas.openxmlformats.org/package/2006/relationships"><Relationship Id="rId3" Type="http://schemas.openxmlformats.org/officeDocument/2006/relationships/image" Target="../media/image202.jpeg"/><Relationship Id="rId2" Type="http://schemas.openxmlformats.org/officeDocument/2006/relationships/image" Target="../media/image201.jpeg"/><Relationship Id="rId1" Type="http://schemas.openxmlformats.org/officeDocument/2006/relationships/slideLayout" Target="../slideLayouts/slideLayout2.xml"/><Relationship Id="rId4" Type="http://schemas.openxmlformats.org/officeDocument/2006/relationships/image" Target="../media/image203.jpeg"/></Relationships>
</file>

<file path=ppt/slides/_rels/slide49.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04.jpeg"/><Relationship Id="rId1" Type="http://schemas.openxmlformats.org/officeDocument/2006/relationships/slideLayout" Target="../slideLayouts/slideLayout2.xml"/><Relationship Id="rId5" Type="http://schemas.openxmlformats.org/officeDocument/2006/relationships/image" Target="../media/image207.jpeg"/><Relationship Id="rId4" Type="http://schemas.openxmlformats.org/officeDocument/2006/relationships/image" Target="../media/image206.png"/></Relationships>
</file>

<file path=ppt/slides/_rels/slide50.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image" Target="../media/image208.jpeg"/><Relationship Id="rId1" Type="http://schemas.openxmlformats.org/officeDocument/2006/relationships/slideLayout" Target="../slideLayouts/slideLayout2.xml"/><Relationship Id="rId5" Type="http://schemas.openxmlformats.org/officeDocument/2006/relationships/image" Target="../media/image211.jpeg"/><Relationship Id="rId4" Type="http://schemas.openxmlformats.org/officeDocument/2006/relationships/image" Target="../media/image210.jpeg"/></Relationships>
</file>

<file path=ppt/slides/_rels/slide51.xml.rels><?xml version="1.0" encoding="UTF-8" standalone="yes"?>
<Relationships xmlns="http://schemas.openxmlformats.org/package/2006/relationships"><Relationship Id="rId3" Type="http://schemas.openxmlformats.org/officeDocument/2006/relationships/image" Target="../media/image213.jpeg"/><Relationship Id="rId2" Type="http://schemas.openxmlformats.org/officeDocument/2006/relationships/image" Target="../media/image212.jpeg"/><Relationship Id="rId1" Type="http://schemas.openxmlformats.org/officeDocument/2006/relationships/slideLayout" Target="../slideLayouts/slideLayout2.xml"/><Relationship Id="rId5" Type="http://schemas.openxmlformats.org/officeDocument/2006/relationships/image" Target="../media/image215.jpeg"/><Relationship Id="rId4" Type="http://schemas.openxmlformats.org/officeDocument/2006/relationships/image" Target="../media/image214.png"/></Relationships>
</file>

<file path=ppt/slides/_rels/slide52.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image" Target="../media/image216.jpeg"/><Relationship Id="rId1" Type="http://schemas.openxmlformats.org/officeDocument/2006/relationships/slideLayout" Target="../slideLayouts/slideLayout2.xml"/><Relationship Id="rId6" Type="http://schemas.openxmlformats.org/officeDocument/2006/relationships/image" Target="../media/image220.jpeg"/><Relationship Id="rId5" Type="http://schemas.openxmlformats.org/officeDocument/2006/relationships/image" Target="../media/image219.jpeg"/><Relationship Id="rId4" Type="http://schemas.openxmlformats.org/officeDocument/2006/relationships/image" Target="../media/image218.jpeg"/></Relationships>
</file>

<file path=ppt/slides/_rels/slide53.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image" Target="../media/image221.jpeg"/><Relationship Id="rId1" Type="http://schemas.openxmlformats.org/officeDocument/2006/relationships/slideLayout" Target="../slideLayouts/slideLayout2.xml"/><Relationship Id="rId5" Type="http://schemas.openxmlformats.org/officeDocument/2006/relationships/image" Target="../media/image224.jpeg"/><Relationship Id="rId4" Type="http://schemas.openxmlformats.org/officeDocument/2006/relationships/image" Target="../media/image223.jpeg"/></Relationships>
</file>

<file path=ppt/slides/_rels/slide54.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image" Target="../media/image225.jpeg"/><Relationship Id="rId1" Type="http://schemas.openxmlformats.org/officeDocument/2006/relationships/slideLayout" Target="../slideLayouts/slideLayout2.xml"/><Relationship Id="rId6" Type="http://schemas.openxmlformats.org/officeDocument/2006/relationships/image" Target="../media/image229.jpeg"/><Relationship Id="rId5" Type="http://schemas.openxmlformats.org/officeDocument/2006/relationships/image" Target="../media/image228.jpeg"/><Relationship Id="rId4" Type="http://schemas.openxmlformats.org/officeDocument/2006/relationships/image" Target="../media/image227.jpeg"/></Relationships>
</file>

<file path=ppt/slides/_rels/slide55.xml.rels><?xml version="1.0" encoding="UTF-8" standalone="yes"?>
<Relationships xmlns="http://schemas.openxmlformats.org/package/2006/relationships"><Relationship Id="rId3" Type="http://schemas.openxmlformats.org/officeDocument/2006/relationships/image" Target="../media/image231.jpeg"/><Relationship Id="rId2" Type="http://schemas.openxmlformats.org/officeDocument/2006/relationships/image" Target="../media/image230.jpeg"/><Relationship Id="rId1" Type="http://schemas.openxmlformats.org/officeDocument/2006/relationships/slideLayout" Target="../slideLayouts/slideLayout2.xml"/><Relationship Id="rId5" Type="http://schemas.openxmlformats.org/officeDocument/2006/relationships/image" Target="../media/image233.jpeg"/><Relationship Id="rId4" Type="http://schemas.openxmlformats.org/officeDocument/2006/relationships/image" Target="../media/image232.jpeg"/></Relationships>
</file>

<file path=ppt/slides/_rels/slide56.xml.rels><?xml version="1.0" encoding="UTF-8" standalone="yes"?>
<Relationships xmlns="http://schemas.openxmlformats.org/package/2006/relationships"><Relationship Id="rId3" Type="http://schemas.openxmlformats.org/officeDocument/2006/relationships/image" Target="../media/image235.jpeg"/><Relationship Id="rId2" Type="http://schemas.openxmlformats.org/officeDocument/2006/relationships/image" Target="../media/image234.jpeg"/><Relationship Id="rId1" Type="http://schemas.openxmlformats.org/officeDocument/2006/relationships/slideLayout" Target="../slideLayouts/slideLayout2.xml"/><Relationship Id="rId6" Type="http://schemas.openxmlformats.org/officeDocument/2006/relationships/image" Target="../media/image238.jpeg"/><Relationship Id="rId5" Type="http://schemas.openxmlformats.org/officeDocument/2006/relationships/image" Target="../media/image237.jpeg"/><Relationship Id="rId4" Type="http://schemas.openxmlformats.org/officeDocument/2006/relationships/image" Target="../media/image236.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94FF1-79C9-4044-9E4F-3D3BFE3D5502}"/>
              </a:ext>
            </a:extLst>
          </p:cNvPr>
          <p:cNvSpPr/>
          <p:nvPr/>
        </p:nvSpPr>
        <p:spPr>
          <a:xfrm>
            <a:off x="2847278" y="1936739"/>
            <a:ext cx="6096000" cy="3477875"/>
          </a:xfrm>
          <a:prstGeom prst="rect">
            <a:avLst/>
          </a:prstGeom>
        </p:spPr>
        <p:txBody>
          <a:bodyPr>
            <a:spAutoFit/>
          </a:bodyPr>
          <a:lstStyle/>
          <a:p>
            <a:pPr algn="ctr"/>
            <a:r>
              <a:rPr lang="en-US" sz="4400" dirty="0">
                <a:latin typeface="+mn-lt"/>
              </a:rPr>
              <a:t>Leila Roworth</a:t>
            </a:r>
            <a:br>
              <a:rPr lang="en-US" sz="4400" dirty="0">
                <a:latin typeface="+mn-lt"/>
              </a:rPr>
            </a:br>
            <a:r>
              <a:rPr lang="en-US" sz="4400" dirty="0">
                <a:latin typeface="+mn-lt"/>
              </a:rPr>
              <a:t>Project Portfolio &amp; Exploratory work </a:t>
            </a:r>
            <a:br>
              <a:rPr lang="en-US" sz="4400" dirty="0">
                <a:latin typeface="+mn-lt"/>
              </a:rPr>
            </a:br>
            <a:r>
              <a:rPr lang="en-US" sz="4400" dirty="0">
                <a:latin typeface="+mn-lt"/>
              </a:rPr>
              <a:t>CW3 </a:t>
            </a:r>
            <a:br>
              <a:rPr lang="en-US" sz="4400" dirty="0">
                <a:latin typeface="+mn-lt"/>
              </a:rPr>
            </a:br>
            <a:r>
              <a:rPr lang="en-US" sz="4400" dirty="0">
                <a:latin typeface="+mn-lt"/>
              </a:rPr>
              <a:t>Part 2</a:t>
            </a:r>
            <a:endParaRPr lang="en-US" sz="4400" dirty="0"/>
          </a:p>
        </p:txBody>
      </p:sp>
    </p:spTree>
    <p:extLst>
      <p:ext uri="{BB962C8B-B14F-4D97-AF65-F5344CB8AC3E}">
        <p14:creationId xmlns:p14="http://schemas.microsoft.com/office/powerpoint/2010/main" val="3595081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 whiteboard&#10;&#10;Description automatically generated with medium confidence">
            <a:extLst>
              <a:ext uri="{FF2B5EF4-FFF2-40B4-BE49-F238E27FC236}">
                <a16:creationId xmlns:a16="http://schemas.microsoft.com/office/drawing/2014/main" id="{CAA4749C-1FDD-B640-9045-A3FEFC0989F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69223" y="551001"/>
            <a:ext cx="9219475" cy="6522697"/>
          </a:xfrm>
          <a:prstGeom prst="rect">
            <a:avLst/>
          </a:prstGeom>
        </p:spPr>
      </p:pic>
      <p:pic>
        <p:nvPicPr>
          <p:cNvPr id="13" name="Picture 12">
            <a:extLst>
              <a:ext uri="{FF2B5EF4-FFF2-40B4-BE49-F238E27FC236}">
                <a16:creationId xmlns:a16="http://schemas.microsoft.com/office/drawing/2014/main" id="{82FEF7B0-6892-7848-97BC-8FBE8CB0AC46}"/>
              </a:ext>
            </a:extLst>
          </p:cNvPr>
          <p:cNvPicPr>
            <a:picLocks noChangeAspect="1"/>
          </p:cNvPicPr>
          <p:nvPr/>
        </p:nvPicPr>
        <p:blipFill>
          <a:blip r:embed="rId3" cstate="screen">
            <a:extLst>
              <a:ext uri="{BEBA8EAE-BF5A-486C-A8C5-ECC9F3942E4B}">
                <a14:imgProps xmlns:a14="http://schemas.microsoft.com/office/drawing/2010/main">
                  <a14:imgLayer r:embed="rId4">
                    <a14:imgEffect>
                      <a14:backgroundRemoval t="9919" b="97988" l="5397" r="89843">
                        <a14:foregroundMark x1="60157" y1="74605" x2="51030" y2="82463"/>
                        <a14:foregroundMark x1="61237" y1="63584" x2="60697" y2="64638"/>
                        <a14:foregroundMark x1="23651" y1="85050" x2="8587" y2="91423"/>
                        <a14:foregroundMark x1="48234" y1="97460" x2="48234" y2="97460"/>
                        <a14:foregroundMark x1="47890" y1="97077" x2="46762" y2="94729"/>
                        <a14:foregroundMark x1="53435" y1="97988" x2="49362" y2="89459"/>
                        <a14:foregroundMark x1="33317" y1="83757" x2="30471" y2="83421"/>
                        <a14:foregroundMark x1="28557" y1="85290" x2="28852" y2="82223"/>
                        <a14:foregroundMark x1="37144" y1="86248" x2="42542" y2="86536"/>
                        <a14:foregroundMark x1="5397" y1="92429" x2="16830" y2="86248"/>
                        <a14:foregroundMark x1="16830" y1="86248" x2="16830" y2="86248"/>
                        <a14:backgroundMark x1="75221" y1="11260" x2="47448" y2="17920"/>
                        <a14:backgroundMark x1="47448" y1="17920" x2="81403" y2="17777"/>
                        <a14:backgroundMark x1="81403" y1="17777" x2="45339" y2="27456"/>
                        <a14:backgroundMark x1="45339" y1="27456" x2="48626" y2="37422"/>
                        <a14:backgroundMark x1="33317" y1="94586" x2="33317" y2="95544"/>
                        <a14:backgroundMark x1="38714" y1="93388" x2="8881" y2="97029"/>
                        <a14:backgroundMark x1="8881" y1="97029" x2="24877" y2="97508"/>
                        <a14:backgroundMark x1="24877" y1="97508" x2="46516" y2="95400"/>
                        <a14:backgroundMark x1="46516" y1="95400" x2="30422" y2="89842"/>
                        <a14:backgroundMark x1="30422" y1="89842" x2="27920" y2="90561"/>
                        <a14:backgroundMark x1="46663" y1="91184" x2="46663" y2="91184"/>
                        <a14:backgroundMark x1="46663" y1="89938" x2="47301" y2="89027"/>
                      </a14:backgroundRemoval>
                    </a14:imgEffect>
                  </a14:imgLayer>
                </a14:imgProps>
              </a:ext>
              <a:ext uri="{28A0092B-C50C-407E-A947-70E740481C1C}">
                <a14:useLocalDpi xmlns:a14="http://schemas.microsoft.com/office/drawing/2010/main"/>
              </a:ext>
            </a:extLst>
          </a:blip>
          <a:stretch>
            <a:fillRect/>
          </a:stretch>
        </p:blipFill>
        <p:spPr>
          <a:xfrm>
            <a:off x="5512734" y="3244904"/>
            <a:ext cx="3738898" cy="3828794"/>
          </a:xfrm>
          <a:prstGeom prst="rect">
            <a:avLst/>
          </a:prstGeom>
        </p:spPr>
      </p:pic>
      <p:pic>
        <p:nvPicPr>
          <p:cNvPr id="1038" name="Picture 14" descr=" ">
            <a:extLst>
              <a:ext uri="{FF2B5EF4-FFF2-40B4-BE49-F238E27FC236}">
                <a16:creationId xmlns:a16="http://schemas.microsoft.com/office/drawing/2014/main" id="{948A86BA-F31A-B34C-B0E0-A790BAD9BAF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389117" y="348549"/>
            <a:ext cx="1417985" cy="26256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1084DE3-2F34-AB46-8187-6AEE3A45AD82}"/>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0104146" y="2400249"/>
            <a:ext cx="1417985" cy="282420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vegetable&#10;&#10;Description automatically generated">
            <a:extLst>
              <a:ext uri="{FF2B5EF4-FFF2-40B4-BE49-F238E27FC236}">
                <a16:creationId xmlns:a16="http://schemas.microsoft.com/office/drawing/2014/main" id="{20DEF918-1252-864B-BB5D-F307A378E899}"/>
              </a:ext>
            </a:extLst>
          </p:cNvPr>
          <p:cNvPicPr>
            <a:picLocks noChangeAspect="1"/>
          </p:cNvPicPr>
          <p:nvPr/>
        </p:nvPicPr>
        <p:blipFill rotWithShape="1">
          <a:blip r:embed="rId7" cstate="screen">
            <a:extLst>
              <a:ext uri="{BEBA8EAE-BF5A-486C-A8C5-ECC9F3942E4B}">
                <a14:imgProps xmlns:a14="http://schemas.microsoft.com/office/drawing/2010/main">
                  <a14:imgLayer r:embed="rId8">
                    <a14:imgEffect>
                      <a14:backgroundRemoval t="2144" b="94008" l="9984" r="95617">
                        <a14:foregroundMark x1="74432" y1="71492" x2="71510" y2="72848"/>
                        <a14:foregroundMark x1="51380" y1="9555" x2="51867" y2="10628"/>
                        <a14:foregroundMark x1="51867" y1="9366" x2="51867" y2="9366"/>
                        <a14:foregroundMark x1="63393" y1="89372" x2="57873" y2="87228"/>
                        <a14:foregroundMark x1="31494" y1="92431" x2="19724" y2="86093"/>
                        <a14:foregroundMark x1="19724" y1="86093" x2="19481" y2="85620"/>
                        <a14:foregroundMark x1="59253" y1="42447" x2="63393" y2="16209"/>
                        <a14:foregroundMark x1="47727" y1="88679" x2="62744" y2="94071"/>
                        <a14:foregroundMark x1="73701" y1="87260" x2="83117" y2="81425"/>
                        <a14:foregroundMark x1="62744" y1="94071" x2="72240" y2="88143"/>
                        <a14:foregroundMark x1="83117" y1="81520" x2="80276" y2="72722"/>
                        <a14:foregroundMark x1="83117" y1="81425" x2="83198" y2="81772"/>
                        <a14:foregroundMark x1="80276" y1="72722" x2="68344" y2="64869"/>
                        <a14:foregroundMark x1="68344" y1="64869" x2="50731" y2="59003"/>
                        <a14:foregroundMark x1="50731" y1="59003" x2="37500" y2="66067"/>
                        <a14:foregroundMark x1="37500" y1="66067" x2="34740" y2="76821"/>
                        <a14:foregroundMark x1="34740" y1="76821" x2="43669" y2="85840"/>
                        <a14:foregroundMark x1="43669" y1="85840" x2="43994" y2="85967"/>
                        <a14:foregroundMark x1="36120" y1="85084" x2="45130" y2="92526"/>
                        <a14:foregroundMark x1="61364" y1="94765" x2="70292" y2="95995"/>
                        <a14:foregroundMark x1="46023" y1="92652" x2="61282" y2="94765"/>
                        <a14:foregroundMark x1="45130" y1="92526" x2="45860" y2="92621"/>
                        <a14:foregroundMark x1="83685" y1="88079" x2="85795" y2="86850"/>
                        <a14:foregroundMark x1="70292" y1="95995" x2="82224" y2="88962"/>
                        <a14:foregroundMark x1="85795" y1="86850" x2="95698" y2="69095"/>
                        <a14:foregroundMark x1="95698" y1="69095" x2="78247" y2="60864"/>
                        <a14:foregroundMark x1="78247" y1="60864" x2="50000" y2="55471"/>
                        <a14:foregroundMark x1="50000" y1="55471" x2="28571" y2="59161"/>
                        <a14:foregroundMark x1="26867" y1="74141" x2="26218" y2="79849"/>
                        <a14:foregroundMark x1="28571" y1="59161" x2="28003" y2="64301"/>
                        <a14:foregroundMark x1="30925" y1="81962" x2="44886" y2="88143"/>
                        <a14:foregroundMark x1="26218" y1="79849" x2="27922" y2="80605"/>
                        <a14:foregroundMark x1="41640" y1="7190" x2="61607" y2="9713"/>
                        <a14:foregroundMark x1="61607" y1="9713" x2="55114" y2="2176"/>
                        <a14:foregroundMark x1="55114" y1="2176" x2="43506" y2="7915"/>
                        <a14:backgroundMark x1="36120" y1="54872" x2="37500" y2="50173"/>
                        <a14:backgroundMark x1="82386" y1="85084" x2="82873" y2="81835"/>
                        <a14:backgroundMark x1="26380" y1="62945" x2="29627" y2="82371"/>
                        <a14:backgroundMark x1="49107" y1="95680" x2="41315" y2="88237"/>
                        <a14:backgroundMark x1="41315" y1="88237" x2="40097" y2="96878"/>
                        <a14:backgroundMark x1="40097" y1="96878" x2="40747" y2="97666"/>
                        <a14:backgroundMark x1="61607" y1="94418" x2="72078" y2="87638"/>
                        <a14:backgroundMark x1="72078" y1="87638" x2="91640" y2="89246"/>
                        <a14:backgroundMark x1="91640" y1="89246" x2="85958" y2="96657"/>
                        <a14:backgroundMark x1="85877" y1="96657" x2="71266" y2="99968"/>
                      </a14:backgroundRemoval>
                    </a14:imgEffect>
                  </a14:imgLayer>
                </a14:imgProps>
              </a:ext>
              <a:ext uri="{28A0092B-C50C-407E-A947-70E740481C1C}">
                <a14:useLocalDpi xmlns:a14="http://schemas.microsoft.com/office/drawing/2010/main"/>
              </a:ext>
            </a:extLst>
          </a:blip>
          <a:srcRect/>
          <a:stretch/>
        </p:blipFill>
        <p:spPr>
          <a:xfrm rot="10800000">
            <a:off x="359819" y="1956771"/>
            <a:ext cx="1095851" cy="2665192"/>
          </a:xfrm>
          <a:prstGeom prst="rect">
            <a:avLst/>
          </a:prstGeom>
        </p:spPr>
      </p:pic>
      <p:pic>
        <p:nvPicPr>
          <p:cNvPr id="1030" name="Picture 6">
            <a:extLst>
              <a:ext uri="{FF2B5EF4-FFF2-40B4-BE49-F238E27FC236}">
                <a16:creationId xmlns:a16="http://schemas.microsoft.com/office/drawing/2014/main" id="{B12F6FC1-E896-3C46-AA1B-559E0D227D33}"/>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6834145" y="197709"/>
            <a:ext cx="2162199" cy="21621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6B29161-B46E-CB4C-BE4F-9C9B57D9B001}"/>
              </a:ext>
            </a:extLst>
          </p:cNvPr>
          <p:cNvSpPr txBox="1"/>
          <p:nvPr/>
        </p:nvSpPr>
        <p:spPr>
          <a:xfrm>
            <a:off x="7561186" y="6534068"/>
            <a:ext cx="5762847" cy="369332"/>
          </a:xfrm>
          <a:prstGeom prst="rect">
            <a:avLst/>
          </a:prstGeom>
          <a:noFill/>
        </p:spPr>
        <p:txBody>
          <a:bodyPr wrap="square" rtlCol="0">
            <a:spAutoFit/>
          </a:bodyPr>
          <a:lstStyle/>
          <a:p>
            <a:r>
              <a:rPr lang="en-US" sz="1400" dirty="0" err="1"/>
              <a:t>Marthe</a:t>
            </a:r>
            <a:r>
              <a:rPr lang="en-US" sz="1400" dirty="0"/>
              <a:t> Armitage, Cole &amp; Sons, Sanderson, House &amp; Garden </a:t>
            </a:r>
          </a:p>
        </p:txBody>
      </p:sp>
      <p:pic>
        <p:nvPicPr>
          <p:cNvPr id="1032" name="Picture 8" descr="Mark Gillette Interior Design – North West">
            <a:extLst>
              <a:ext uri="{FF2B5EF4-FFF2-40B4-BE49-F238E27FC236}">
                <a16:creationId xmlns:a16="http://schemas.microsoft.com/office/drawing/2014/main" id="{BB85E702-8299-2743-8BDE-6E6C00FA0FC0}"/>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4875019" y="348549"/>
            <a:ext cx="1705028" cy="255576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Arts&amp;Crafts/William Morris Linen Fabric | Apothecary's Garden from Loome  Fabrics">
            <a:extLst>
              <a:ext uri="{FF2B5EF4-FFF2-40B4-BE49-F238E27FC236}">
                <a16:creationId xmlns:a16="http://schemas.microsoft.com/office/drawing/2014/main" id="{DBB87746-AA7C-1D46-B211-E433B094C23D}"/>
              </a:ext>
            </a:extLst>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9190602" y="209314"/>
            <a:ext cx="2162199" cy="216219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tumblr_lkdm2xlic91qcyr44o1_400">
            <a:extLst>
              <a:ext uri="{FF2B5EF4-FFF2-40B4-BE49-F238E27FC236}">
                <a16:creationId xmlns:a16="http://schemas.microsoft.com/office/drawing/2014/main" id="{B353BB04-1218-6644-8BD3-4F42224CE9B7}"/>
              </a:ext>
            </a:extLst>
          </p:cNvPr>
          <p:cNvPicPr>
            <a:picLocks noChangeAspect="1" noChangeArrowheads="1"/>
          </p:cNvPicPr>
          <p:nvPr/>
        </p:nvPicPr>
        <p:blipFill>
          <a:blip r:embed="rId12">
            <a:extLst>
              <a:ext uri="{28A0092B-C50C-407E-A947-70E740481C1C}">
                <a14:useLocalDpi xmlns:a14="http://schemas.microsoft.com/office/drawing/2010/main"/>
              </a:ext>
            </a:extLst>
          </a:blip>
          <a:srcRect/>
          <a:stretch>
            <a:fillRect/>
          </a:stretch>
        </p:blipFill>
        <p:spPr bwMode="auto">
          <a:xfrm>
            <a:off x="3269354" y="4514387"/>
            <a:ext cx="2458179" cy="2458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362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icture containing fabric&#10;&#10;Description automatically generated">
            <a:extLst>
              <a:ext uri="{FF2B5EF4-FFF2-40B4-BE49-F238E27FC236}">
                <a16:creationId xmlns:a16="http://schemas.microsoft.com/office/drawing/2014/main" id="{6ABA5444-C78F-1D46-840A-EB7F7106F81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0800000">
            <a:off x="6182501" y="4026465"/>
            <a:ext cx="1735830" cy="2453501"/>
          </a:xfrm>
          <a:prstGeom prst="rect">
            <a:avLst/>
          </a:prstGeom>
        </p:spPr>
      </p:pic>
      <p:pic>
        <p:nvPicPr>
          <p:cNvPr id="2054" name="Picture 6" descr="Gulls Wallpaper by Mini Moderns Washed Denim">
            <a:extLst>
              <a:ext uri="{FF2B5EF4-FFF2-40B4-BE49-F238E27FC236}">
                <a16:creationId xmlns:a16="http://schemas.microsoft.com/office/drawing/2014/main" id="{FEF3639A-CEC8-F04A-BFFA-9119DE81B65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747852" y="309159"/>
            <a:ext cx="2235187" cy="248290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Background pattern&#10;&#10;Description automatically generated">
            <a:extLst>
              <a:ext uri="{FF2B5EF4-FFF2-40B4-BE49-F238E27FC236}">
                <a16:creationId xmlns:a16="http://schemas.microsoft.com/office/drawing/2014/main" id="{5E310102-E060-3645-BCBD-028BEB53DBA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62299" y="3839101"/>
            <a:ext cx="2899671" cy="2899671"/>
          </a:xfrm>
          <a:prstGeom prst="rect">
            <a:avLst/>
          </a:prstGeom>
        </p:spPr>
      </p:pic>
      <p:pic>
        <p:nvPicPr>
          <p:cNvPr id="12" name="Picture 11" descr="A picture containing hanger&#10;&#10;Description automatically generated">
            <a:extLst>
              <a:ext uri="{FF2B5EF4-FFF2-40B4-BE49-F238E27FC236}">
                <a16:creationId xmlns:a16="http://schemas.microsoft.com/office/drawing/2014/main" id="{E09A00F6-3121-8947-AB97-7552DC39D920}"/>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backgroundRemoval t="9993" b="89971" l="9975" r="89975">
                        <a14:foregroundMark x1="43062" y1="20059" x2="43062" y2="20059"/>
                        <a14:foregroundMark x1="43062" y1="20059" x2="43062" y2="20059"/>
                        <a14:foregroundMark x1="33136" y1="26855" x2="33136" y2="26855"/>
                        <a14:foregroundMark x1="33136" y1="26855" x2="33136" y2="26855"/>
                        <a14:foregroundMark x1="70420" y1="20647" x2="70420" y2="20647"/>
                      </a14:backgroundRemoval>
                    </a14:imgEffect>
                  </a14:imgLayer>
                </a14:imgProps>
              </a:ext>
              <a:ext uri="{28A0092B-C50C-407E-A947-70E740481C1C}">
                <a14:useLocalDpi xmlns:a14="http://schemas.microsoft.com/office/drawing/2010/main"/>
              </a:ext>
            </a:extLst>
          </a:blip>
          <a:srcRect/>
          <a:stretch/>
        </p:blipFill>
        <p:spPr>
          <a:xfrm rot="10800000">
            <a:off x="6816506" y="1807696"/>
            <a:ext cx="2355277" cy="3166640"/>
          </a:xfrm>
          <a:prstGeom prst="rect">
            <a:avLst/>
          </a:prstGeom>
        </p:spPr>
      </p:pic>
      <p:pic>
        <p:nvPicPr>
          <p:cNvPr id="2050" name="Picture 2" descr="Buy Sanderson Elysian Geese Wallpaper, 216611 Online at johnlewis.com">
            <a:extLst>
              <a:ext uri="{FF2B5EF4-FFF2-40B4-BE49-F238E27FC236}">
                <a16:creationId xmlns:a16="http://schemas.microsoft.com/office/drawing/2014/main" id="{C1AF8B72-FDD1-BF40-BCA7-608C7070FE97}"/>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3020217" y="298919"/>
            <a:ext cx="2567784" cy="342371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bird, black&#10;&#10;Description automatically generated">
            <a:extLst>
              <a:ext uri="{FF2B5EF4-FFF2-40B4-BE49-F238E27FC236}">
                <a16:creationId xmlns:a16="http://schemas.microsoft.com/office/drawing/2014/main" id="{66DFAAB4-7956-5A4D-8A6E-729C01FE8651}"/>
              </a:ext>
            </a:extLst>
          </p:cNvPr>
          <p:cNvPicPr>
            <a:picLocks noChangeAspect="1"/>
          </p:cNvPicPr>
          <p:nvPr/>
        </p:nvPicPr>
        <p:blipFill rotWithShape="1">
          <a:blip r:embed="rId8" cstate="screen">
            <a:extLst>
              <a:ext uri="{BEBA8EAE-BF5A-486C-A8C5-ECC9F3942E4B}">
                <a14:imgProps xmlns:a14="http://schemas.microsoft.com/office/drawing/2010/main">
                  <a14:imgLayer r:embed="rId9">
                    <a14:imgEffect>
                      <a14:backgroundRemoval t="9991" b="89980" l="9996" r="89964"/>
                    </a14:imgEffect>
                  </a14:imgLayer>
                </a14:imgProps>
              </a:ext>
              <a:ext uri="{28A0092B-C50C-407E-A947-70E740481C1C}">
                <a14:useLocalDpi xmlns:a14="http://schemas.microsoft.com/office/drawing/2010/main"/>
              </a:ext>
            </a:extLst>
          </a:blip>
          <a:srcRect/>
          <a:stretch/>
        </p:blipFill>
        <p:spPr>
          <a:xfrm rot="10800000">
            <a:off x="4378072" y="-28377"/>
            <a:ext cx="2770908" cy="3833449"/>
          </a:xfrm>
          <a:prstGeom prst="rect">
            <a:avLst/>
          </a:prstGeom>
        </p:spPr>
      </p:pic>
      <p:sp>
        <p:nvSpPr>
          <p:cNvPr id="2" name="Title 1">
            <a:extLst>
              <a:ext uri="{FF2B5EF4-FFF2-40B4-BE49-F238E27FC236}">
                <a16:creationId xmlns:a16="http://schemas.microsoft.com/office/drawing/2014/main" id="{452CA549-13D0-AE4E-B856-348E050781E5}"/>
              </a:ext>
            </a:extLst>
          </p:cNvPr>
          <p:cNvSpPr>
            <a:spLocks noGrp="1"/>
          </p:cNvSpPr>
          <p:nvPr>
            <p:ph type="title"/>
          </p:nvPr>
        </p:nvSpPr>
        <p:spPr>
          <a:xfrm>
            <a:off x="4710545" y="2766218"/>
            <a:ext cx="2770909" cy="1325563"/>
          </a:xfrm>
        </p:spPr>
        <p:txBody>
          <a:bodyPr>
            <a:noAutofit/>
          </a:bodyPr>
          <a:lstStyle/>
          <a:p>
            <a:r>
              <a:rPr lang="en-US" sz="9600" b="1" dirty="0">
                <a:solidFill>
                  <a:schemeClr val="accent5">
                    <a:lumMod val="20000"/>
                    <a:lumOff val="80000"/>
                  </a:schemeClr>
                </a:solidFill>
                <a:latin typeface="Arial" panose="020B0604020202020204" pitchFamily="34" charset="0"/>
                <a:cs typeface="Arial" panose="020B0604020202020204" pitchFamily="34" charset="0"/>
              </a:rPr>
              <a:t>SEA</a:t>
            </a:r>
            <a:endParaRPr lang="en-US" sz="9600" dirty="0">
              <a:solidFill>
                <a:schemeClr val="accent5">
                  <a:lumMod val="20000"/>
                  <a:lumOff val="80000"/>
                </a:schemeClr>
              </a:solidFill>
            </a:endParaRPr>
          </a:p>
        </p:txBody>
      </p:sp>
      <p:pic>
        <p:nvPicPr>
          <p:cNvPr id="6" name="Picture 5" descr="A picture containing text&#10;&#10;Description automatically generated">
            <a:extLst>
              <a:ext uri="{FF2B5EF4-FFF2-40B4-BE49-F238E27FC236}">
                <a16:creationId xmlns:a16="http://schemas.microsoft.com/office/drawing/2014/main" id="{74224FA7-F985-F74B-934D-42427ED9540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70163" y="3805072"/>
            <a:ext cx="2644692" cy="2933700"/>
          </a:xfrm>
          <a:prstGeom prst="rect">
            <a:avLst/>
          </a:prstGeom>
        </p:spPr>
      </p:pic>
      <p:pic>
        <p:nvPicPr>
          <p:cNvPr id="8" name="Picture 7" descr="A picture containing plant, fabric, ceramic ware, porcelain&#10;&#10;Description automatically generated">
            <a:extLst>
              <a:ext uri="{FF2B5EF4-FFF2-40B4-BE49-F238E27FC236}">
                <a16:creationId xmlns:a16="http://schemas.microsoft.com/office/drawing/2014/main" id="{7735D751-4D10-F04B-AA27-1122D0BD579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70163" y="90458"/>
            <a:ext cx="2567784" cy="3632173"/>
          </a:xfrm>
          <a:prstGeom prst="rect">
            <a:avLst/>
          </a:prstGeom>
        </p:spPr>
      </p:pic>
      <p:sp>
        <p:nvSpPr>
          <p:cNvPr id="15" name="TextBox 14">
            <a:extLst>
              <a:ext uri="{FF2B5EF4-FFF2-40B4-BE49-F238E27FC236}">
                <a16:creationId xmlns:a16="http://schemas.microsoft.com/office/drawing/2014/main" id="{B00E7FDE-27E3-8545-95CA-E3FF5C209D7B}"/>
              </a:ext>
            </a:extLst>
          </p:cNvPr>
          <p:cNvSpPr txBox="1"/>
          <p:nvPr/>
        </p:nvSpPr>
        <p:spPr>
          <a:xfrm>
            <a:off x="7775331" y="6466925"/>
            <a:ext cx="5902036" cy="369332"/>
          </a:xfrm>
          <a:prstGeom prst="rect">
            <a:avLst/>
          </a:prstGeom>
          <a:noFill/>
        </p:spPr>
        <p:txBody>
          <a:bodyPr wrap="square" rtlCol="0">
            <a:spAutoFit/>
          </a:bodyPr>
          <a:lstStyle/>
          <a:p>
            <a:r>
              <a:rPr lang="en-US" sz="1400" dirty="0"/>
              <a:t>Mini Moderns, Sanderson, Pinterest, The English Home</a:t>
            </a:r>
          </a:p>
        </p:txBody>
      </p:sp>
      <p:pic>
        <p:nvPicPr>
          <p:cNvPr id="17" name="Picture 16" descr="A picture containing indoor, floor, living, furniture&#10;&#10;Description automatically generated">
            <a:extLst>
              <a:ext uri="{FF2B5EF4-FFF2-40B4-BE49-F238E27FC236}">
                <a16:creationId xmlns:a16="http://schemas.microsoft.com/office/drawing/2014/main" id="{210EA285-641B-6C45-99A7-A8F529CB9CB2}"/>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9036020" y="1957854"/>
            <a:ext cx="2977177" cy="4137222"/>
          </a:xfrm>
          <a:prstGeom prst="rect">
            <a:avLst/>
          </a:prstGeom>
        </p:spPr>
      </p:pic>
      <p:pic>
        <p:nvPicPr>
          <p:cNvPr id="2052" name="Picture 4" descr="coastal decor">
            <a:extLst>
              <a:ext uri="{FF2B5EF4-FFF2-40B4-BE49-F238E27FC236}">
                <a16:creationId xmlns:a16="http://schemas.microsoft.com/office/drawing/2014/main" id="{5489BB39-956E-2F42-B95F-92E5512A151D}"/>
              </a:ext>
            </a:extLst>
          </p:cNvPr>
          <p:cNvPicPr>
            <a:picLocks noChangeAspect="1" noChangeArrowheads="1"/>
          </p:cNvPicPr>
          <p:nvPr/>
        </p:nvPicPr>
        <p:blipFill>
          <a:blip r:embed="rId13">
            <a:extLst>
              <a:ext uri="{28A0092B-C50C-407E-A947-70E740481C1C}">
                <a14:useLocalDpi xmlns:a14="http://schemas.microsoft.com/office/drawing/2010/main"/>
              </a:ext>
            </a:extLst>
          </a:blip>
          <a:srcRect/>
          <a:stretch>
            <a:fillRect/>
          </a:stretch>
        </p:blipFill>
        <p:spPr bwMode="auto">
          <a:xfrm>
            <a:off x="8158565" y="130441"/>
            <a:ext cx="2567784" cy="256778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coastal decor">
            <a:extLst>
              <a:ext uri="{FF2B5EF4-FFF2-40B4-BE49-F238E27FC236}">
                <a16:creationId xmlns:a16="http://schemas.microsoft.com/office/drawing/2014/main" id="{D8892945-6023-3C46-8ABA-65499A3EF233}"/>
              </a:ext>
            </a:extLst>
          </p:cNvPr>
          <p:cNvPicPr>
            <a:picLocks noChangeAspect="1" noChangeArrowheads="1"/>
          </p:cNvPicPr>
          <p:nvPr/>
        </p:nvPicPr>
        <p:blipFill>
          <a:blip r:embed="rId13">
            <a:extLst>
              <a:ext uri="{28A0092B-C50C-407E-A947-70E740481C1C}">
                <a14:useLocalDpi xmlns:a14="http://schemas.microsoft.com/office/drawing/2010/main"/>
              </a:ext>
            </a:extLst>
          </a:blip>
          <a:srcRect/>
          <a:stretch>
            <a:fillRect/>
          </a:stretch>
        </p:blipFill>
        <p:spPr bwMode="auto">
          <a:xfrm>
            <a:off x="8310965" y="282841"/>
            <a:ext cx="2567784" cy="256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325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a:extLst>
              <a:ext uri="{FF2B5EF4-FFF2-40B4-BE49-F238E27FC236}">
                <a16:creationId xmlns:a16="http://schemas.microsoft.com/office/drawing/2014/main" id="{26C2631A-4766-5E4A-B278-9A305C6CB78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361349" y="66905"/>
            <a:ext cx="2951954" cy="324489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anderson Silvi Clouds Clouds Sky Wallpaper | 2018 Designer Wallpaper  Collections | TM Interiors This striking, smart c… | Cloud wallpaper, Blue  wallpapers, Clouds">
            <a:extLst>
              <a:ext uri="{FF2B5EF4-FFF2-40B4-BE49-F238E27FC236}">
                <a16:creationId xmlns:a16="http://schemas.microsoft.com/office/drawing/2014/main" id="{7B242F94-4466-4A4A-A66C-B30860C9260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402260" y="3428189"/>
            <a:ext cx="2944091" cy="294409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ird with a long neck&#10;&#10;Description automatically generated with medium confidence">
            <a:extLst>
              <a:ext uri="{FF2B5EF4-FFF2-40B4-BE49-F238E27FC236}">
                <a16:creationId xmlns:a16="http://schemas.microsoft.com/office/drawing/2014/main" id="{9510699E-343A-C34B-BA5C-6295100F942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890225" y="2800907"/>
            <a:ext cx="2650567" cy="3601314"/>
          </a:xfrm>
          <a:prstGeom prst="rect">
            <a:avLst/>
          </a:prstGeom>
        </p:spPr>
      </p:pic>
      <p:sp>
        <p:nvSpPr>
          <p:cNvPr id="2" name="Title 1">
            <a:extLst>
              <a:ext uri="{FF2B5EF4-FFF2-40B4-BE49-F238E27FC236}">
                <a16:creationId xmlns:a16="http://schemas.microsoft.com/office/drawing/2014/main" id="{7117A9B5-3633-4140-A499-D6781FDB2274}"/>
              </a:ext>
            </a:extLst>
          </p:cNvPr>
          <p:cNvSpPr>
            <a:spLocks noGrp="1"/>
          </p:cNvSpPr>
          <p:nvPr>
            <p:ph type="title"/>
          </p:nvPr>
        </p:nvSpPr>
        <p:spPr>
          <a:xfrm>
            <a:off x="4894118" y="2766218"/>
            <a:ext cx="2403763" cy="1325563"/>
          </a:xfrm>
        </p:spPr>
        <p:txBody>
          <a:bodyPr>
            <a:noAutofit/>
          </a:bodyPr>
          <a:lstStyle/>
          <a:p>
            <a:r>
              <a:rPr lang="en-US" sz="9600" b="1" dirty="0">
                <a:solidFill>
                  <a:schemeClr val="accent1">
                    <a:lumMod val="40000"/>
                    <a:lumOff val="60000"/>
                  </a:schemeClr>
                </a:solidFill>
                <a:latin typeface="Arial" panose="020B0604020202020204" pitchFamily="34" charset="0"/>
                <a:cs typeface="Arial" panose="020B0604020202020204" pitchFamily="34" charset="0"/>
              </a:rPr>
              <a:t>AIR</a:t>
            </a:r>
          </a:p>
        </p:txBody>
      </p:sp>
      <p:pic>
        <p:nvPicPr>
          <p:cNvPr id="3074" name="Picture 2" descr="Farrow &amp; Ball Yukutori BP 4307">
            <a:extLst>
              <a:ext uri="{FF2B5EF4-FFF2-40B4-BE49-F238E27FC236}">
                <a16:creationId xmlns:a16="http://schemas.microsoft.com/office/drawing/2014/main" id="{F8323838-4665-434F-998D-86573BA3C5F6}"/>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34113" y="1220930"/>
            <a:ext cx="2944091" cy="44161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C526C0B-154B-9249-B40D-13BD7493AF69}"/>
              </a:ext>
            </a:extLst>
          </p:cNvPr>
          <p:cNvSpPr txBox="1"/>
          <p:nvPr/>
        </p:nvSpPr>
        <p:spPr>
          <a:xfrm>
            <a:off x="-20782" y="6488668"/>
            <a:ext cx="7523018" cy="369332"/>
          </a:xfrm>
          <a:prstGeom prst="rect">
            <a:avLst/>
          </a:prstGeom>
          <a:noFill/>
        </p:spPr>
        <p:txBody>
          <a:bodyPr wrap="square" rtlCol="0">
            <a:spAutoFit/>
          </a:bodyPr>
          <a:lstStyle/>
          <a:p>
            <a:r>
              <a:rPr lang="en-US" sz="1400" dirty="0"/>
              <a:t>Farrow &amp; Ball, Sanderson, Olafur Ellison, House &amp; Garden, Pinterest </a:t>
            </a:r>
          </a:p>
        </p:txBody>
      </p:sp>
      <p:pic>
        <p:nvPicPr>
          <p:cNvPr id="3076" name="Picture 4" descr="Larina Wallpaper by Sanderson Sky">
            <a:extLst>
              <a:ext uri="{FF2B5EF4-FFF2-40B4-BE49-F238E27FC236}">
                <a16:creationId xmlns:a16="http://schemas.microsoft.com/office/drawing/2014/main" id="{12E7DF69-2FDF-994B-B91D-C90FEDC7D378}"/>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540792" y="3809574"/>
            <a:ext cx="2449528" cy="272099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text, wall, indoor&#10;&#10;Description automatically generated">
            <a:extLst>
              <a:ext uri="{FF2B5EF4-FFF2-40B4-BE49-F238E27FC236}">
                <a16:creationId xmlns:a16="http://schemas.microsoft.com/office/drawing/2014/main" id="{0F349AD6-5CB9-434B-B530-32925DAFFA3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556214" y="562445"/>
            <a:ext cx="2372517" cy="3140463"/>
          </a:xfrm>
          <a:prstGeom prst="rect">
            <a:avLst/>
          </a:prstGeom>
        </p:spPr>
      </p:pic>
      <p:pic>
        <p:nvPicPr>
          <p:cNvPr id="11" name="Picture 10" descr="A frisbee in a field&#10;&#10;Description automatically generated with medium confidence">
            <a:extLst>
              <a:ext uri="{FF2B5EF4-FFF2-40B4-BE49-F238E27FC236}">
                <a16:creationId xmlns:a16="http://schemas.microsoft.com/office/drawing/2014/main" id="{926F80AD-010A-7C43-A338-97BDFFF7EA36}"/>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472827" y="233190"/>
            <a:ext cx="1889389" cy="2461051"/>
          </a:xfrm>
          <a:prstGeom prst="rect">
            <a:avLst/>
          </a:prstGeom>
        </p:spPr>
      </p:pic>
    </p:spTree>
    <p:extLst>
      <p:ext uri="{BB962C8B-B14F-4D97-AF65-F5344CB8AC3E}">
        <p14:creationId xmlns:p14="http://schemas.microsoft.com/office/powerpoint/2010/main" val="489367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9D464520-1B02-9740-AA4F-8B24C95B01F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643467" y="783167"/>
            <a:ext cx="5291666" cy="5291666"/>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B7FAF9A1-1FCF-A24C-8EF3-48DFD5AF431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6256864" y="783166"/>
            <a:ext cx="5291667" cy="5291667"/>
          </a:xfrm>
          <a:prstGeom prst="rect">
            <a:avLst/>
          </a:prstGeom>
        </p:spPr>
      </p:pic>
      <p:sp>
        <p:nvSpPr>
          <p:cNvPr id="2" name="TextBox 1">
            <a:extLst>
              <a:ext uri="{FF2B5EF4-FFF2-40B4-BE49-F238E27FC236}">
                <a16:creationId xmlns:a16="http://schemas.microsoft.com/office/drawing/2014/main" id="{03B4DD75-3EA7-454C-87C6-F3C3E7F8CAC6}"/>
              </a:ext>
            </a:extLst>
          </p:cNvPr>
          <p:cNvSpPr txBox="1"/>
          <p:nvPr/>
        </p:nvSpPr>
        <p:spPr>
          <a:xfrm>
            <a:off x="-1" y="0"/>
            <a:ext cx="6952129" cy="738664"/>
          </a:xfrm>
          <a:prstGeom prst="rect">
            <a:avLst/>
          </a:prstGeom>
          <a:noFill/>
        </p:spPr>
        <p:txBody>
          <a:bodyPr wrap="square" rtlCol="0">
            <a:spAutoFit/>
          </a:bodyPr>
          <a:lstStyle/>
          <a:p>
            <a:r>
              <a:rPr lang="en-US" sz="1400" dirty="0"/>
              <a:t>Wallpaper samples – focusing on looking at </a:t>
            </a:r>
            <a:r>
              <a:rPr lang="en-US" sz="1400" dirty="0" err="1"/>
              <a:t>colour</a:t>
            </a:r>
            <a:r>
              <a:rPr lang="en-US" sz="1400" dirty="0"/>
              <a:t>, repeat systems, motifs &amp; style</a:t>
            </a:r>
          </a:p>
          <a:p>
            <a:r>
              <a:rPr lang="en-US" sz="1400" dirty="0"/>
              <a:t>Left: Hannah Nunn, Osborne &amp; Little, Sanderson, Little Greene, Harlequin  </a:t>
            </a:r>
          </a:p>
          <a:p>
            <a:r>
              <a:rPr lang="en-US" sz="1400" dirty="0"/>
              <a:t>Right: Designers Guild,  John </a:t>
            </a:r>
            <a:r>
              <a:rPr lang="en-US" sz="1400" dirty="0" err="1"/>
              <a:t>Derian</a:t>
            </a:r>
            <a:r>
              <a:rPr lang="en-US" sz="1400" dirty="0"/>
              <a:t>, Nina </a:t>
            </a:r>
            <a:r>
              <a:rPr lang="en-US" sz="1400" dirty="0" err="1"/>
              <a:t>Campwell</a:t>
            </a:r>
            <a:r>
              <a:rPr lang="en-US" sz="1400" dirty="0"/>
              <a:t>, Sanderson</a:t>
            </a:r>
          </a:p>
        </p:txBody>
      </p:sp>
    </p:spTree>
    <p:extLst>
      <p:ext uri="{BB962C8B-B14F-4D97-AF65-F5344CB8AC3E}">
        <p14:creationId xmlns:p14="http://schemas.microsoft.com/office/powerpoint/2010/main" val="1342845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cup&#10;&#10;Description automatically generated with low confidence">
            <a:extLst>
              <a:ext uri="{FF2B5EF4-FFF2-40B4-BE49-F238E27FC236}">
                <a16:creationId xmlns:a16="http://schemas.microsoft.com/office/drawing/2014/main" id="{3794BAAA-856D-BF4F-8CC6-6DDFFBD4A50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66306" y="180226"/>
            <a:ext cx="2981741" cy="2920781"/>
          </a:xfrm>
          <a:prstGeom prst="rect">
            <a:avLst/>
          </a:prstGeom>
        </p:spPr>
      </p:pic>
      <p:pic>
        <p:nvPicPr>
          <p:cNvPr id="7" name="Picture 6" descr="A picture containing text, envelope&#10;&#10;Description automatically generated">
            <a:extLst>
              <a:ext uri="{FF2B5EF4-FFF2-40B4-BE49-F238E27FC236}">
                <a16:creationId xmlns:a16="http://schemas.microsoft.com/office/drawing/2014/main" id="{8EB7A837-0328-D742-AA16-C09B92480E2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76463" y="2802834"/>
            <a:ext cx="3855697" cy="3776870"/>
          </a:xfrm>
          <a:prstGeom prst="rect">
            <a:avLst/>
          </a:prstGeom>
        </p:spPr>
      </p:pic>
      <p:pic>
        <p:nvPicPr>
          <p:cNvPr id="9" name="Picture 8" descr="Background pattern&#10;&#10;Description automatically generated">
            <a:extLst>
              <a:ext uri="{FF2B5EF4-FFF2-40B4-BE49-F238E27FC236}">
                <a16:creationId xmlns:a16="http://schemas.microsoft.com/office/drawing/2014/main" id="{049E5A05-5C67-4E4B-85C4-5FBD67BEE98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26834" y="238538"/>
            <a:ext cx="3054117" cy="2991678"/>
          </a:xfrm>
          <a:prstGeom prst="rect">
            <a:avLst/>
          </a:prstGeom>
        </p:spPr>
      </p:pic>
      <p:pic>
        <p:nvPicPr>
          <p:cNvPr id="11" name="Picture 10" descr="Background pattern&#10;&#10;Description automatically generated">
            <a:extLst>
              <a:ext uri="{FF2B5EF4-FFF2-40B4-BE49-F238E27FC236}">
                <a16:creationId xmlns:a16="http://schemas.microsoft.com/office/drawing/2014/main" id="{BC962FF4-F65F-B346-894D-FDB96DBC28A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23880" y="3230216"/>
            <a:ext cx="3419395" cy="3349488"/>
          </a:xfrm>
          <a:prstGeom prst="rect">
            <a:avLst/>
          </a:prstGeom>
        </p:spPr>
      </p:pic>
      <p:pic>
        <p:nvPicPr>
          <p:cNvPr id="13" name="Picture 12" descr="A bird on a branch&#10;&#10;Description automatically generated with low confidence">
            <a:extLst>
              <a:ext uri="{FF2B5EF4-FFF2-40B4-BE49-F238E27FC236}">
                <a16:creationId xmlns:a16="http://schemas.microsoft.com/office/drawing/2014/main" id="{D0B1CC26-7F8E-924F-9C2C-58A03ED7AF6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77663" y="238538"/>
            <a:ext cx="3570952" cy="4050253"/>
          </a:xfrm>
          <a:prstGeom prst="rect">
            <a:avLst/>
          </a:prstGeom>
        </p:spPr>
      </p:pic>
    </p:spTree>
    <p:extLst>
      <p:ext uri="{BB962C8B-B14F-4D97-AF65-F5344CB8AC3E}">
        <p14:creationId xmlns:p14="http://schemas.microsoft.com/office/powerpoint/2010/main" val="2607170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D126B-7593-7D40-805E-87C83C9F0826}"/>
              </a:ext>
            </a:extLst>
          </p:cNvPr>
          <p:cNvSpPr>
            <a:spLocks noGrp="1"/>
          </p:cNvSpPr>
          <p:nvPr>
            <p:ph type="title"/>
          </p:nvPr>
        </p:nvSpPr>
        <p:spPr>
          <a:xfrm>
            <a:off x="191386" y="-284218"/>
            <a:ext cx="10515600" cy="1325563"/>
          </a:xfrm>
        </p:spPr>
        <p:txBody>
          <a:bodyPr>
            <a:normAutofit/>
          </a:bodyPr>
          <a:lstStyle/>
          <a:p>
            <a:r>
              <a:rPr lang="en-US" sz="1400" dirty="0" err="1">
                <a:latin typeface="+mn-lt"/>
              </a:rPr>
              <a:t>Chinoisere</a:t>
            </a:r>
            <a:r>
              <a:rPr lang="en-US" sz="1400" dirty="0">
                <a:latin typeface="+mn-lt"/>
              </a:rPr>
              <a:t> V&amp;A  </a:t>
            </a:r>
          </a:p>
        </p:txBody>
      </p:sp>
      <p:pic>
        <p:nvPicPr>
          <p:cNvPr id="5" name="Picture 4" descr="Timeline&#10;&#10;Description automatically generated">
            <a:extLst>
              <a:ext uri="{FF2B5EF4-FFF2-40B4-BE49-F238E27FC236}">
                <a16:creationId xmlns:a16="http://schemas.microsoft.com/office/drawing/2014/main" id="{B5204F34-4B8D-BC4A-B680-7640C8E9FAD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11600" y="0"/>
            <a:ext cx="6080400" cy="6858000"/>
          </a:xfrm>
          <a:prstGeom prst="rect">
            <a:avLst/>
          </a:prstGeom>
        </p:spPr>
      </p:pic>
      <p:pic>
        <p:nvPicPr>
          <p:cNvPr id="1026" name="Picture 2" descr="18th century Chinese wallpaper decorated with exotic birds - Paneled rooms">
            <a:extLst>
              <a:ext uri="{FF2B5EF4-FFF2-40B4-BE49-F238E27FC236}">
                <a16:creationId xmlns:a16="http://schemas.microsoft.com/office/drawing/2014/main" id="{BDB6EA43-0D5A-FA4C-899D-F15D028BE88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91386" y="3279350"/>
            <a:ext cx="6096000" cy="31853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7 chinoiserie wallpaper and decorating ideas - Homes and Antiques">
            <a:extLst>
              <a:ext uri="{FF2B5EF4-FFF2-40B4-BE49-F238E27FC236}">
                <a16:creationId xmlns:a16="http://schemas.microsoft.com/office/drawing/2014/main" id="{A6D1F65D-DDF7-C447-8426-C1C326FEEC56}"/>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159533" y="109113"/>
            <a:ext cx="4127853" cy="3085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879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AACA687-D073-7C42-A206-2E4AC0F2C8AB}"/>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8" y="-7"/>
            <a:ext cx="12192000" cy="6855958"/>
          </a:xfrm>
          <a:prstGeom prst="rect">
            <a:avLst/>
          </a:prstGeom>
        </p:spPr>
      </p:pic>
      <p:sp>
        <p:nvSpPr>
          <p:cNvPr id="2" name="Title 1">
            <a:extLst>
              <a:ext uri="{FF2B5EF4-FFF2-40B4-BE49-F238E27FC236}">
                <a16:creationId xmlns:a16="http://schemas.microsoft.com/office/drawing/2014/main" id="{ED70CCB2-67C3-AF40-8817-80FD6BE30B36}"/>
              </a:ext>
            </a:extLst>
          </p:cNvPr>
          <p:cNvSpPr>
            <a:spLocks noGrp="1"/>
          </p:cNvSpPr>
          <p:nvPr>
            <p:ph type="title"/>
          </p:nvPr>
        </p:nvSpPr>
        <p:spPr>
          <a:xfrm>
            <a:off x="248282" y="5836135"/>
            <a:ext cx="6455833" cy="1497998"/>
          </a:xfrm>
        </p:spPr>
        <p:txBody>
          <a:bodyPr vert="horz" lIns="91440" tIns="45720" rIns="91440" bIns="45720" rtlCol="0" anchor="t">
            <a:normAutofit/>
          </a:bodyPr>
          <a:lstStyle/>
          <a:p>
            <a:r>
              <a:rPr lang="en-US" sz="1400" kern="1200" dirty="0">
                <a:solidFill>
                  <a:schemeClr val="tx1"/>
                </a:solidFill>
                <a:latin typeface="+mn-lt"/>
                <a:ea typeface="+mj-ea"/>
                <a:cs typeface="+mj-cs"/>
              </a:rPr>
              <a:t>De </a:t>
            </a:r>
            <a:r>
              <a:rPr lang="en-US" sz="1400" kern="1200" dirty="0" err="1">
                <a:solidFill>
                  <a:schemeClr val="tx1"/>
                </a:solidFill>
                <a:latin typeface="+mn-lt"/>
                <a:ea typeface="+mj-ea"/>
                <a:cs typeface="+mj-cs"/>
              </a:rPr>
              <a:t>Gournay</a:t>
            </a:r>
            <a:r>
              <a:rPr lang="en-US" sz="1400" kern="1200" dirty="0">
                <a:solidFill>
                  <a:schemeClr val="tx1"/>
                </a:solidFill>
                <a:latin typeface="+mn-lt"/>
                <a:ea typeface="+mj-ea"/>
                <a:cs typeface="+mj-cs"/>
              </a:rPr>
              <a:t> </a:t>
            </a:r>
            <a:br>
              <a:rPr lang="en-US" sz="1400" kern="1200" dirty="0">
                <a:solidFill>
                  <a:schemeClr val="tx1"/>
                </a:solidFill>
                <a:latin typeface="+mn-lt"/>
                <a:ea typeface="+mj-ea"/>
                <a:cs typeface="+mj-cs"/>
              </a:rPr>
            </a:br>
            <a:r>
              <a:rPr lang="en-US" sz="1400" kern="1200" dirty="0">
                <a:solidFill>
                  <a:schemeClr val="tx1"/>
                </a:solidFill>
                <a:latin typeface="+mn-lt"/>
                <a:ea typeface="+mj-ea"/>
                <a:cs typeface="+mj-cs"/>
              </a:rPr>
              <a:t>Bespoke walls looking at spacing and curation within pattern design </a:t>
            </a:r>
            <a:br>
              <a:rPr lang="en-US" sz="1400" kern="1200" dirty="0">
                <a:solidFill>
                  <a:schemeClr val="tx1"/>
                </a:solidFill>
                <a:latin typeface="+mn-lt"/>
                <a:ea typeface="+mj-ea"/>
                <a:cs typeface="+mj-cs"/>
              </a:rPr>
            </a:br>
            <a:r>
              <a:rPr lang="en-US" sz="1400" kern="1200" dirty="0">
                <a:solidFill>
                  <a:schemeClr val="tx1"/>
                </a:solidFill>
                <a:latin typeface="+mn-lt"/>
                <a:ea typeface="+mj-ea"/>
                <a:cs typeface="+mj-cs"/>
              </a:rPr>
              <a:t>Chinoiserie </a:t>
            </a:r>
          </a:p>
        </p:txBody>
      </p:sp>
      <p:pic>
        <p:nvPicPr>
          <p:cNvPr id="6" name="Picture 5">
            <a:extLst>
              <a:ext uri="{FF2B5EF4-FFF2-40B4-BE49-F238E27FC236}">
                <a16:creationId xmlns:a16="http://schemas.microsoft.com/office/drawing/2014/main" id="{C6EC1530-215A-B141-9D2F-CE38C169F9D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639395" y="10"/>
            <a:ext cx="4023360" cy="2980230"/>
          </a:xfrm>
          <a:custGeom>
            <a:avLst/>
            <a:gdLst/>
            <a:ahLst/>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p:spPr>
      </p:pic>
      <p:pic>
        <p:nvPicPr>
          <p:cNvPr id="8" name="Picture 7">
            <a:extLst>
              <a:ext uri="{FF2B5EF4-FFF2-40B4-BE49-F238E27FC236}">
                <a16:creationId xmlns:a16="http://schemas.microsoft.com/office/drawing/2014/main" id="{FA5CC7A3-DE03-554B-958B-E387CEDFA14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816904" y="1584501"/>
            <a:ext cx="4375105" cy="5273507"/>
          </a:xfrm>
          <a:custGeom>
            <a:avLst/>
            <a:gdLst/>
            <a:ahLst/>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p:spPr>
      </p:pic>
    </p:spTree>
    <p:extLst>
      <p:ext uri="{BB962C8B-B14F-4D97-AF65-F5344CB8AC3E}">
        <p14:creationId xmlns:p14="http://schemas.microsoft.com/office/powerpoint/2010/main" val="3293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floor, indoor, wooden, wood&#10;&#10;Description automatically generated">
            <a:extLst>
              <a:ext uri="{FF2B5EF4-FFF2-40B4-BE49-F238E27FC236}">
                <a16:creationId xmlns:a16="http://schemas.microsoft.com/office/drawing/2014/main" id="{3A5E4DA5-E340-E14E-B895-9E590772CE6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Picture 4" descr="A picture containing indoor, decorated, furniture&#10;&#10;Description automatically generated">
            <a:extLst>
              <a:ext uri="{FF2B5EF4-FFF2-40B4-BE49-F238E27FC236}">
                <a16:creationId xmlns:a16="http://schemas.microsoft.com/office/drawing/2014/main" id="{8EE5E8EE-DF1B-544C-B37E-1B621BAC560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7" name="Picture 6">
            <a:extLst>
              <a:ext uri="{FF2B5EF4-FFF2-40B4-BE49-F238E27FC236}">
                <a16:creationId xmlns:a16="http://schemas.microsoft.com/office/drawing/2014/main" id="{28FCCA35-48C4-F64E-AF24-878B725426B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10" name="TextBox 9">
            <a:extLst>
              <a:ext uri="{FF2B5EF4-FFF2-40B4-BE49-F238E27FC236}">
                <a16:creationId xmlns:a16="http://schemas.microsoft.com/office/drawing/2014/main" id="{7EF6CEDA-0D28-B749-9543-B27926954BB3}"/>
              </a:ext>
            </a:extLst>
          </p:cNvPr>
          <p:cNvSpPr txBox="1"/>
          <p:nvPr/>
        </p:nvSpPr>
        <p:spPr>
          <a:xfrm>
            <a:off x="7311059" y="0"/>
            <a:ext cx="5299781" cy="307777"/>
          </a:xfrm>
          <a:prstGeom prst="rect">
            <a:avLst/>
          </a:prstGeom>
          <a:noFill/>
        </p:spPr>
        <p:txBody>
          <a:bodyPr wrap="square" rtlCol="0">
            <a:spAutoFit/>
          </a:bodyPr>
          <a:lstStyle/>
          <a:p>
            <a:r>
              <a:rPr lang="en-US" sz="1400" b="1" dirty="0"/>
              <a:t>Thinking of borders and how elements would work in a design </a:t>
            </a:r>
          </a:p>
        </p:txBody>
      </p:sp>
    </p:spTree>
    <p:extLst>
      <p:ext uri="{BB962C8B-B14F-4D97-AF65-F5344CB8AC3E}">
        <p14:creationId xmlns:p14="http://schemas.microsoft.com/office/powerpoint/2010/main" val="1571311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wall, bed, curtain&#10;&#10;Description automatically generated">
            <a:extLst>
              <a:ext uri="{FF2B5EF4-FFF2-40B4-BE49-F238E27FC236}">
                <a16:creationId xmlns:a16="http://schemas.microsoft.com/office/drawing/2014/main" id="{8A87F33D-EEC7-524A-BFAE-C5C30376AB0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198739" y="171717"/>
            <a:ext cx="5804105" cy="3167426"/>
          </a:xfrm>
          <a:prstGeom prst="rect">
            <a:avLst/>
          </a:prstGeom>
        </p:spPr>
      </p:pic>
      <p:pic>
        <p:nvPicPr>
          <p:cNvPr id="7" name="Picture 6" descr="A person standing in a room&#10;&#10;Description automatically generated with low confidence">
            <a:extLst>
              <a:ext uri="{FF2B5EF4-FFF2-40B4-BE49-F238E27FC236}">
                <a16:creationId xmlns:a16="http://schemas.microsoft.com/office/drawing/2014/main" id="{4F000BA0-C654-ED45-B537-A0CA76EB52B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95373" y="171717"/>
            <a:ext cx="5797883" cy="3167426"/>
          </a:xfrm>
          <a:prstGeom prst="rect">
            <a:avLst/>
          </a:prstGeom>
        </p:spPr>
      </p:pic>
      <p:pic>
        <p:nvPicPr>
          <p:cNvPr id="11" name="Picture 10">
            <a:extLst>
              <a:ext uri="{FF2B5EF4-FFF2-40B4-BE49-F238E27FC236}">
                <a16:creationId xmlns:a16="http://schemas.microsoft.com/office/drawing/2014/main" id="{0709574F-17AE-D948-9100-A3CBC0608B4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2"/>
          <a:stretch/>
        </p:blipFill>
        <p:spPr>
          <a:xfrm>
            <a:off x="198739" y="3510858"/>
            <a:ext cx="5804105" cy="2789948"/>
          </a:xfrm>
          <a:prstGeom prst="rect">
            <a:avLst/>
          </a:prstGeom>
        </p:spPr>
      </p:pic>
      <p:pic>
        <p:nvPicPr>
          <p:cNvPr id="9" name="Picture 8" descr="A picture containing text, person, standing, posing&#10;&#10;Description automatically generated">
            <a:extLst>
              <a:ext uri="{FF2B5EF4-FFF2-40B4-BE49-F238E27FC236}">
                <a16:creationId xmlns:a16="http://schemas.microsoft.com/office/drawing/2014/main" id="{69FAA07E-5CCE-C44B-A579-46CFC96CC3F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195372" y="3510858"/>
            <a:ext cx="5797883" cy="2789948"/>
          </a:xfrm>
          <a:prstGeom prst="rect">
            <a:avLst/>
          </a:prstGeom>
        </p:spPr>
      </p:pic>
      <p:sp>
        <p:nvSpPr>
          <p:cNvPr id="12" name="TextBox 11">
            <a:extLst>
              <a:ext uri="{FF2B5EF4-FFF2-40B4-BE49-F238E27FC236}">
                <a16:creationId xmlns:a16="http://schemas.microsoft.com/office/drawing/2014/main" id="{51147815-7C84-1A46-A6BA-204814732E49}"/>
              </a:ext>
            </a:extLst>
          </p:cNvPr>
          <p:cNvSpPr txBox="1"/>
          <p:nvPr/>
        </p:nvSpPr>
        <p:spPr>
          <a:xfrm>
            <a:off x="198739" y="6427368"/>
            <a:ext cx="4678326" cy="307777"/>
          </a:xfrm>
          <a:prstGeom prst="rect">
            <a:avLst/>
          </a:prstGeom>
          <a:noFill/>
        </p:spPr>
        <p:txBody>
          <a:bodyPr wrap="square" rtlCol="0">
            <a:spAutoFit/>
          </a:bodyPr>
          <a:lstStyle/>
          <a:p>
            <a:r>
              <a:rPr lang="en-US" sz="1400" dirty="0"/>
              <a:t>De </a:t>
            </a:r>
            <a:r>
              <a:rPr lang="en-US" sz="1400" dirty="0" err="1"/>
              <a:t>Gournay</a:t>
            </a:r>
            <a:r>
              <a:rPr lang="en-US" sz="1400" dirty="0"/>
              <a:t> x </a:t>
            </a:r>
            <a:r>
              <a:rPr lang="en-US" sz="1400" dirty="0" err="1"/>
              <a:t>Erdem</a:t>
            </a:r>
            <a:r>
              <a:rPr lang="en-US" sz="1400" dirty="0"/>
              <a:t> collaboration</a:t>
            </a:r>
          </a:p>
        </p:txBody>
      </p:sp>
    </p:spTree>
    <p:extLst>
      <p:ext uri="{BB962C8B-B14F-4D97-AF65-F5344CB8AC3E}">
        <p14:creationId xmlns:p14="http://schemas.microsoft.com/office/powerpoint/2010/main" val="954598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ext, letter&#10;&#10;Description automatically generated">
            <a:extLst>
              <a:ext uri="{FF2B5EF4-FFF2-40B4-BE49-F238E27FC236}">
                <a16:creationId xmlns:a16="http://schemas.microsoft.com/office/drawing/2014/main" id="{3DA734EC-8DB1-3244-930F-61EEFE3D967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4003019" cy="3388883"/>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24DFF8BC-2DC0-714E-AB38-0376818290C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3469102"/>
            <a:ext cx="4003019" cy="3388893"/>
          </a:xfrm>
          <a:prstGeom prst="rect">
            <a:avLst/>
          </a:prstGeom>
        </p:spPr>
      </p:pic>
      <p:pic>
        <p:nvPicPr>
          <p:cNvPr id="13" name="Picture 12" descr="A picture containing indoor, building, room&#10;&#10;Description automatically generated">
            <a:extLst>
              <a:ext uri="{FF2B5EF4-FFF2-40B4-BE49-F238E27FC236}">
                <a16:creationId xmlns:a16="http://schemas.microsoft.com/office/drawing/2014/main" id="{DA7A426D-8E7B-EF4D-88A0-79DFBF1EFB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094479" y="10"/>
            <a:ext cx="4014047" cy="6857990"/>
          </a:xfrm>
          <a:prstGeom prst="rect">
            <a:avLst/>
          </a:prstGeom>
        </p:spPr>
      </p:pic>
      <p:pic>
        <p:nvPicPr>
          <p:cNvPr id="7" name="Picture 6" descr="A black and white photo of a maze&#10;&#10;Description automatically generated with low confidence">
            <a:extLst>
              <a:ext uri="{FF2B5EF4-FFF2-40B4-BE49-F238E27FC236}">
                <a16:creationId xmlns:a16="http://schemas.microsoft.com/office/drawing/2014/main" id="{03B33528-47D4-8146-809C-F525C697934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147981" y="1780278"/>
            <a:ext cx="4003039" cy="3383270"/>
          </a:xfrm>
          <a:prstGeom prst="rect">
            <a:avLst/>
          </a:prstGeom>
        </p:spPr>
      </p:pic>
      <p:sp>
        <p:nvSpPr>
          <p:cNvPr id="15" name="TextBox 14">
            <a:extLst>
              <a:ext uri="{FF2B5EF4-FFF2-40B4-BE49-F238E27FC236}">
                <a16:creationId xmlns:a16="http://schemas.microsoft.com/office/drawing/2014/main" id="{394147F0-4DC3-1440-A174-4DCB12EEC64B}"/>
              </a:ext>
            </a:extLst>
          </p:cNvPr>
          <p:cNvSpPr txBox="1"/>
          <p:nvPr/>
        </p:nvSpPr>
        <p:spPr>
          <a:xfrm>
            <a:off x="8147981" y="5567082"/>
            <a:ext cx="3951054" cy="1169551"/>
          </a:xfrm>
          <a:prstGeom prst="rect">
            <a:avLst/>
          </a:prstGeom>
          <a:noFill/>
        </p:spPr>
        <p:txBody>
          <a:bodyPr wrap="square" rtlCol="0">
            <a:spAutoFit/>
          </a:bodyPr>
          <a:lstStyle/>
          <a:p>
            <a:r>
              <a:rPr lang="en-US" sz="1400" dirty="0"/>
              <a:t>Laser cut tests. </a:t>
            </a:r>
          </a:p>
          <a:p>
            <a:r>
              <a:rPr lang="en-US" sz="1400" dirty="0"/>
              <a:t>Really happy with the paper tests thinking of harder materials now and how they could be applied to indoor/ outdoor environments ideas for screening/ glass/ window film</a:t>
            </a:r>
          </a:p>
        </p:txBody>
      </p:sp>
    </p:spTree>
    <p:extLst>
      <p:ext uri="{BB962C8B-B14F-4D97-AF65-F5344CB8AC3E}">
        <p14:creationId xmlns:p14="http://schemas.microsoft.com/office/powerpoint/2010/main" val="1575369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text&#10;&#10;Description automatically generated">
            <a:extLst>
              <a:ext uri="{FF2B5EF4-FFF2-40B4-BE49-F238E27FC236}">
                <a16:creationId xmlns:a16="http://schemas.microsoft.com/office/drawing/2014/main" id="{F41447BF-BEE1-F24F-8469-61B6BF4EE2F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945794" y="952924"/>
            <a:ext cx="2475653" cy="1856739"/>
          </a:xfrm>
          <a:prstGeom prst="rect">
            <a:avLst/>
          </a:prstGeom>
        </p:spPr>
      </p:pic>
      <p:pic>
        <p:nvPicPr>
          <p:cNvPr id="15" name="Picture 14" descr="A picture containing outdoor object, web&#10;&#10;Description automatically generated">
            <a:extLst>
              <a:ext uri="{FF2B5EF4-FFF2-40B4-BE49-F238E27FC236}">
                <a16:creationId xmlns:a16="http://schemas.microsoft.com/office/drawing/2014/main" id="{93545E5F-3F8A-A44A-A7AD-21C49D756FA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773816" y="959075"/>
            <a:ext cx="2468623" cy="1851467"/>
          </a:xfrm>
          <a:prstGeom prst="rect">
            <a:avLst/>
          </a:prstGeom>
        </p:spPr>
      </p:pic>
      <p:pic>
        <p:nvPicPr>
          <p:cNvPr id="5" name="Picture 4" descr="A picture containing several&#10;&#10;Description automatically generated">
            <a:extLst>
              <a:ext uri="{FF2B5EF4-FFF2-40B4-BE49-F238E27FC236}">
                <a16:creationId xmlns:a16="http://schemas.microsoft.com/office/drawing/2014/main" id="{4EB59C47-379D-034F-BD0A-74380562BF2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8705658" y="959075"/>
            <a:ext cx="2468623" cy="1851467"/>
          </a:xfrm>
          <a:prstGeom prst="rect">
            <a:avLst/>
          </a:prstGeom>
        </p:spPr>
      </p:pic>
      <p:pic>
        <p:nvPicPr>
          <p:cNvPr id="13" name="Picture 12" descr="A picture containing text, light, web&#10;&#10;Description automatically generated">
            <a:extLst>
              <a:ext uri="{FF2B5EF4-FFF2-40B4-BE49-F238E27FC236}">
                <a16:creationId xmlns:a16="http://schemas.microsoft.com/office/drawing/2014/main" id="{55A17380-663D-A04F-AD6D-4EC58813198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939205" y="4057148"/>
            <a:ext cx="2471631" cy="1853723"/>
          </a:xfrm>
          <a:prstGeom prst="rect">
            <a:avLst/>
          </a:prstGeom>
        </p:spPr>
      </p:pic>
      <p:pic>
        <p:nvPicPr>
          <p:cNvPr id="9" name="Picture 8" descr="A picture containing text, outdoor object, web&#10;&#10;Description automatically generated">
            <a:extLst>
              <a:ext uri="{FF2B5EF4-FFF2-40B4-BE49-F238E27FC236}">
                <a16:creationId xmlns:a16="http://schemas.microsoft.com/office/drawing/2014/main" id="{619C4931-5246-144E-92F8-7CFF300BD17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4813543" y="4118852"/>
            <a:ext cx="2401112" cy="1800834"/>
          </a:xfrm>
          <a:prstGeom prst="rect">
            <a:avLst/>
          </a:prstGeom>
        </p:spPr>
      </p:pic>
      <p:pic>
        <p:nvPicPr>
          <p:cNvPr id="7" name="Picture 6" descr="A picture containing text, web, outdoor object, several&#10;&#10;Description automatically generated">
            <a:extLst>
              <a:ext uri="{FF2B5EF4-FFF2-40B4-BE49-F238E27FC236}">
                <a16:creationId xmlns:a16="http://schemas.microsoft.com/office/drawing/2014/main" id="{E0CA9C47-B45B-584E-B733-701F7C23DDF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5400000">
            <a:off x="8707669" y="4063299"/>
            <a:ext cx="2464601" cy="1848450"/>
          </a:xfrm>
          <a:prstGeom prst="rect">
            <a:avLst/>
          </a:prstGeom>
        </p:spPr>
      </p:pic>
      <p:sp>
        <p:nvSpPr>
          <p:cNvPr id="16" name="TextBox 15">
            <a:extLst>
              <a:ext uri="{FF2B5EF4-FFF2-40B4-BE49-F238E27FC236}">
                <a16:creationId xmlns:a16="http://schemas.microsoft.com/office/drawing/2014/main" id="{28206CAC-0821-124A-B6B0-0031E1E5983F}"/>
              </a:ext>
            </a:extLst>
          </p:cNvPr>
          <p:cNvSpPr txBox="1"/>
          <p:nvPr/>
        </p:nvSpPr>
        <p:spPr>
          <a:xfrm>
            <a:off x="0" y="19127"/>
            <a:ext cx="11730669" cy="523220"/>
          </a:xfrm>
          <a:prstGeom prst="rect">
            <a:avLst/>
          </a:prstGeom>
          <a:noFill/>
        </p:spPr>
        <p:txBody>
          <a:bodyPr wrap="square" rtlCol="0">
            <a:spAutoFit/>
          </a:bodyPr>
          <a:lstStyle/>
          <a:p>
            <a:r>
              <a:rPr lang="en-US" sz="1400" dirty="0">
                <a:solidFill>
                  <a:schemeClr val="bg1"/>
                </a:solidFill>
              </a:rPr>
              <a:t>Capturing shadows from laser cut tests, considering how these shadows would work In indoor environments for example window film allowing birds to drift within the space in shadows  </a:t>
            </a:r>
          </a:p>
        </p:txBody>
      </p:sp>
    </p:spTree>
    <p:extLst>
      <p:ext uri="{BB962C8B-B14F-4D97-AF65-F5344CB8AC3E}">
        <p14:creationId xmlns:p14="http://schemas.microsoft.com/office/powerpoint/2010/main" val="162951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and white logo&#10;&#10;Description automatically generated with low confidence">
            <a:extLst>
              <a:ext uri="{FF2B5EF4-FFF2-40B4-BE49-F238E27FC236}">
                <a16:creationId xmlns:a16="http://schemas.microsoft.com/office/drawing/2014/main" id="{7A7A201B-1D4D-6B42-A43A-6AE62076A8E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rot="5400000">
            <a:off x="307073" y="-307073"/>
            <a:ext cx="3388893" cy="4003039"/>
          </a:xfrm>
          <a:prstGeom prst="rect">
            <a:avLst/>
          </a:prstGeom>
        </p:spPr>
      </p:pic>
      <p:pic>
        <p:nvPicPr>
          <p:cNvPr id="13" name="Picture 12" descr="A close-up of a plant&#10;&#10;Description automatically generated with medium confidence">
            <a:extLst>
              <a:ext uri="{FF2B5EF4-FFF2-40B4-BE49-F238E27FC236}">
                <a16:creationId xmlns:a16="http://schemas.microsoft.com/office/drawing/2014/main" id="{01771A3E-A1BF-E34B-86A3-546C6B8BA57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rot="5400000">
            <a:off x="4409862" y="-315383"/>
            <a:ext cx="3383280" cy="4014047"/>
          </a:xfrm>
          <a:prstGeom prst="rect">
            <a:avLst/>
          </a:prstGeom>
        </p:spPr>
      </p:pic>
      <p:pic>
        <p:nvPicPr>
          <p:cNvPr id="9" name="Picture 8" descr="A hand holding a piece of paper&#10;&#10;Description automatically generated with low confidence">
            <a:extLst>
              <a:ext uri="{FF2B5EF4-FFF2-40B4-BE49-F238E27FC236}">
                <a16:creationId xmlns:a16="http://schemas.microsoft.com/office/drawing/2014/main" id="{ED77910C-6B04-084D-8AF4-9598B55E120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3"/>
          <a:stretch/>
        </p:blipFill>
        <p:spPr>
          <a:xfrm rot="5400000">
            <a:off x="8498839" y="-309879"/>
            <a:ext cx="3383280" cy="4003039"/>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1ABF84DF-112F-9D4E-A5D5-9FBF7A85A14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3"/>
          <a:stretch/>
        </p:blipFill>
        <p:spPr>
          <a:xfrm rot="5400000">
            <a:off x="307073" y="3162029"/>
            <a:ext cx="3388893" cy="4003039"/>
          </a:xfrm>
          <a:prstGeom prst="rect">
            <a:avLst/>
          </a:prstGeom>
        </p:spPr>
      </p:pic>
      <p:pic>
        <p:nvPicPr>
          <p:cNvPr id="11" name="Picture 10">
            <a:extLst>
              <a:ext uri="{FF2B5EF4-FFF2-40B4-BE49-F238E27FC236}">
                <a16:creationId xmlns:a16="http://schemas.microsoft.com/office/drawing/2014/main" id="{CB56DC8F-4FD1-8144-B601-3836D3F218E4}"/>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b="-1"/>
          <a:stretch/>
        </p:blipFill>
        <p:spPr>
          <a:xfrm rot="5400000">
            <a:off x="4409862" y="3153718"/>
            <a:ext cx="3383280" cy="4014047"/>
          </a:xfrm>
          <a:prstGeom prst="rect">
            <a:avLst/>
          </a:prstGeom>
        </p:spPr>
      </p:pic>
      <p:pic>
        <p:nvPicPr>
          <p:cNvPr id="15" name="Picture 14" descr="A picture containing text&#10;&#10;Description automatically generated">
            <a:extLst>
              <a:ext uri="{FF2B5EF4-FFF2-40B4-BE49-F238E27FC236}">
                <a16:creationId xmlns:a16="http://schemas.microsoft.com/office/drawing/2014/main" id="{A248D61D-58CB-3F45-B326-CC7C7AA7591C}"/>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8501536" y="3167531"/>
            <a:ext cx="3388893" cy="3992034"/>
          </a:xfrm>
          <a:prstGeom prst="rect">
            <a:avLst/>
          </a:prstGeom>
        </p:spPr>
      </p:pic>
      <p:sp>
        <p:nvSpPr>
          <p:cNvPr id="17" name="TextBox 16">
            <a:extLst>
              <a:ext uri="{FF2B5EF4-FFF2-40B4-BE49-F238E27FC236}">
                <a16:creationId xmlns:a16="http://schemas.microsoft.com/office/drawing/2014/main" id="{8ECFF796-A948-204E-8C87-B98004AEF606}"/>
              </a:ext>
            </a:extLst>
          </p:cNvPr>
          <p:cNvSpPr txBox="1"/>
          <p:nvPr/>
        </p:nvSpPr>
        <p:spPr>
          <a:xfrm>
            <a:off x="8280996" y="5997388"/>
            <a:ext cx="3818965" cy="738664"/>
          </a:xfrm>
          <a:prstGeom prst="rect">
            <a:avLst/>
          </a:prstGeom>
          <a:noFill/>
        </p:spPr>
        <p:txBody>
          <a:bodyPr wrap="square" rtlCol="0">
            <a:spAutoFit/>
          </a:bodyPr>
          <a:lstStyle/>
          <a:p>
            <a:r>
              <a:rPr lang="en-US" sz="1400" dirty="0">
                <a:solidFill>
                  <a:schemeClr val="bg1"/>
                </a:solidFill>
              </a:rPr>
              <a:t>Shadows captured from hand cut paper collage. Thinking how this could work at a larger scale in indoor/ outdoor contexts. </a:t>
            </a:r>
          </a:p>
        </p:txBody>
      </p:sp>
    </p:spTree>
    <p:extLst>
      <p:ext uri="{BB962C8B-B14F-4D97-AF65-F5344CB8AC3E}">
        <p14:creationId xmlns:p14="http://schemas.microsoft.com/office/powerpoint/2010/main" val="369262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4EAA252B-3D1D-FF40-B39E-D94396973D7D}"/>
              </a:ext>
            </a:extLst>
          </p:cNvPr>
          <p:cNvPicPr>
            <a:picLocks noChangeAspect="1"/>
          </p:cNvPicPr>
          <p:nvPr/>
        </p:nvPicPr>
        <p:blipFill>
          <a:blip r:embed="rId2"/>
          <a:stretch>
            <a:fillRect/>
          </a:stretch>
        </p:blipFill>
        <p:spPr>
          <a:xfrm>
            <a:off x="1409700" y="317500"/>
            <a:ext cx="9372600" cy="6223000"/>
          </a:xfrm>
          <a:prstGeom prst="rect">
            <a:avLst/>
          </a:prstGeom>
        </p:spPr>
      </p:pic>
    </p:spTree>
    <p:extLst>
      <p:ext uri="{BB962C8B-B14F-4D97-AF65-F5344CB8AC3E}">
        <p14:creationId xmlns:p14="http://schemas.microsoft.com/office/powerpoint/2010/main" val="290435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bedclothes, fabric&#10;&#10;Description automatically generated">
            <a:extLst>
              <a:ext uri="{FF2B5EF4-FFF2-40B4-BE49-F238E27FC236}">
                <a16:creationId xmlns:a16="http://schemas.microsoft.com/office/drawing/2014/main" id="{F366C2DC-9447-1644-8DA9-55EC5E6F279F}"/>
              </a:ext>
            </a:extLst>
          </p:cNvPr>
          <p:cNvPicPr>
            <a:picLocks noChangeAspect="1"/>
          </p:cNvPicPr>
          <p:nvPr/>
        </p:nvPicPr>
        <p:blipFill>
          <a:blip r:embed="rId2"/>
          <a:stretch>
            <a:fillRect/>
          </a:stretch>
        </p:blipFill>
        <p:spPr>
          <a:xfrm>
            <a:off x="1441450" y="342900"/>
            <a:ext cx="9309100" cy="6172200"/>
          </a:xfrm>
          <a:prstGeom prst="rect">
            <a:avLst/>
          </a:prstGeom>
        </p:spPr>
      </p:pic>
    </p:spTree>
    <p:extLst>
      <p:ext uri="{BB962C8B-B14F-4D97-AF65-F5344CB8AC3E}">
        <p14:creationId xmlns:p14="http://schemas.microsoft.com/office/powerpoint/2010/main" val="594395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07DF-6D2E-C441-9A56-E1638CFFC4A7}"/>
              </a:ext>
            </a:extLst>
          </p:cNvPr>
          <p:cNvSpPr>
            <a:spLocks noGrp="1"/>
          </p:cNvSpPr>
          <p:nvPr>
            <p:ph type="title"/>
          </p:nvPr>
        </p:nvSpPr>
        <p:spPr>
          <a:xfrm>
            <a:off x="642761" y="4457390"/>
            <a:ext cx="10906008" cy="1115415"/>
          </a:xfrm>
        </p:spPr>
        <p:txBody>
          <a:bodyPr vert="horz" lIns="91440" tIns="45720" rIns="91440" bIns="45720" rtlCol="0" anchor="b">
            <a:noAutofit/>
          </a:bodyPr>
          <a:lstStyle/>
          <a:p>
            <a:pPr algn="ctr"/>
            <a:r>
              <a:rPr lang="en-US" sz="1400" dirty="0">
                <a:latin typeface="+mn-lt"/>
              </a:rPr>
              <a:t>Looking back at my last images from the exhibition at The Whitworth Manchester 2020.</a:t>
            </a:r>
            <a:br>
              <a:rPr lang="en-US" sz="1400" dirty="0">
                <a:latin typeface="+mn-lt"/>
              </a:rPr>
            </a:br>
            <a:r>
              <a:rPr lang="en-US" sz="1400" dirty="0">
                <a:latin typeface="+mn-lt"/>
              </a:rPr>
              <a:t>I love  the natural tonal </a:t>
            </a:r>
            <a:r>
              <a:rPr lang="en-US" sz="1400" dirty="0" err="1">
                <a:latin typeface="+mn-lt"/>
              </a:rPr>
              <a:t>colour</a:t>
            </a:r>
            <a:r>
              <a:rPr lang="en-US" sz="1400" dirty="0">
                <a:latin typeface="+mn-lt"/>
              </a:rPr>
              <a:t> palettes within these designs. This exhibition really impacted the </a:t>
            </a:r>
            <a:br>
              <a:rPr lang="en-US" sz="1400" dirty="0">
                <a:latin typeface="+mn-lt"/>
              </a:rPr>
            </a:br>
            <a:r>
              <a:rPr lang="en-US" sz="1400" dirty="0">
                <a:latin typeface="+mn-lt"/>
              </a:rPr>
              <a:t>way I see and design wallpaper it was great to see different styles and scales of pieces. </a:t>
            </a:r>
            <a:endParaRPr lang="en-US" sz="1400" kern="1200" dirty="0">
              <a:solidFill>
                <a:schemeClr val="tx1"/>
              </a:solidFill>
              <a:latin typeface="+mn-lt"/>
              <a:ea typeface="+mj-ea"/>
              <a:cs typeface="+mj-cs"/>
            </a:endParaRPr>
          </a:p>
        </p:txBody>
      </p:sp>
      <p:pic>
        <p:nvPicPr>
          <p:cNvPr id="17" name="Picture 16" descr="A picture containing text, wall, painting, painted&#10;&#10;Description automatically generated">
            <a:extLst>
              <a:ext uri="{FF2B5EF4-FFF2-40B4-BE49-F238E27FC236}">
                <a16:creationId xmlns:a16="http://schemas.microsoft.com/office/drawing/2014/main" id="{6EA3CC70-B437-9441-9E8C-2F19E1A2B75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2"/>
          <a:stretch/>
        </p:blipFill>
        <p:spPr>
          <a:xfrm rot="5400000">
            <a:off x="253519" y="388620"/>
            <a:ext cx="3930978" cy="3794760"/>
          </a:xfrm>
          <a:prstGeom prst="rect">
            <a:avLst/>
          </a:prstGeom>
        </p:spPr>
      </p:pic>
      <p:pic>
        <p:nvPicPr>
          <p:cNvPr id="15" name="Picture 14" descr="A picture containing indoor, furniture, rug, decorated&#10;&#10;Description automatically generated">
            <a:extLst>
              <a:ext uri="{FF2B5EF4-FFF2-40B4-BE49-F238E27FC236}">
                <a16:creationId xmlns:a16="http://schemas.microsoft.com/office/drawing/2014/main" id="{014D852D-28BA-A745-B800-54B60B393CF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rot="5400000">
            <a:off x="4130276" y="388620"/>
            <a:ext cx="3930978" cy="3794760"/>
          </a:xfrm>
          <a:prstGeom prst="rect">
            <a:avLst/>
          </a:prstGeom>
        </p:spPr>
      </p:pic>
      <p:pic>
        <p:nvPicPr>
          <p:cNvPr id="5" name="Picture 4" descr="A picture containing text, decorated&#10;&#10;Description automatically generated">
            <a:extLst>
              <a:ext uri="{FF2B5EF4-FFF2-40B4-BE49-F238E27FC236}">
                <a16:creationId xmlns:a16="http://schemas.microsoft.com/office/drawing/2014/main" id="{5C223D06-797D-F645-881B-3D0C6FAB0C4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2"/>
          <a:stretch/>
        </p:blipFill>
        <p:spPr>
          <a:xfrm>
            <a:off x="8075142" y="320511"/>
            <a:ext cx="3794760" cy="3930978"/>
          </a:xfrm>
          <a:prstGeom prst="rect">
            <a:avLst/>
          </a:prstGeom>
        </p:spPr>
      </p:pic>
    </p:spTree>
    <p:extLst>
      <p:ext uri="{BB962C8B-B14F-4D97-AF65-F5344CB8AC3E}">
        <p14:creationId xmlns:p14="http://schemas.microsoft.com/office/powerpoint/2010/main" val="1294840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indoor&#10;&#10;Description automatically generated">
            <a:extLst>
              <a:ext uri="{FF2B5EF4-FFF2-40B4-BE49-F238E27FC236}">
                <a16:creationId xmlns:a16="http://schemas.microsoft.com/office/drawing/2014/main" id="{F8FD11BD-94B2-284C-A06B-BFE0C0487EC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5610608" y="939202"/>
            <a:ext cx="4997579" cy="3748184"/>
          </a:xfrm>
          <a:prstGeom prst="rect">
            <a:avLst/>
          </a:prstGeom>
        </p:spPr>
      </p:pic>
      <p:pic>
        <p:nvPicPr>
          <p:cNvPr id="5" name="Picture 4" descr="A picture containing text, indoor, dirty&#10;&#10;Description automatically generated">
            <a:extLst>
              <a:ext uri="{FF2B5EF4-FFF2-40B4-BE49-F238E27FC236}">
                <a16:creationId xmlns:a16="http://schemas.microsoft.com/office/drawing/2014/main" id="{4A2B1096-A435-C749-9A5A-65711F09FF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8806897" y="3420939"/>
            <a:ext cx="3568637" cy="2676478"/>
          </a:xfrm>
          <a:prstGeom prst="rect">
            <a:avLst/>
          </a:prstGeom>
        </p:spPr>
      </p:pic>
      <p:pic>
        <p:nvPicPr>
          <p:cNvPr id="6" name="Picture 5" descr="A picture containing text, gallery, several&#10;&#10;Description automatically generated">
            <a:extLst>
              <a:ext uri="{FF2B5EF4-FFF2-40B4-BE49-F238E27FC236}">
                <a16:creationId xmlns:a16="http://schemas.microsoft.com/office/drawing/2014/main" id="{6D24A835-21AD-4440-AC28-349268A6F8F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3213871" y="1264155"/>
            <a:ext cx="3363803" cy="2522852"/>
          </a:xfrm>
          <a:prstGeom prst="rect">
            <a:avLst/>
          </a:prstGeom>
        </p:spPr>
      </p:pic>
      <p:pic>
        <p:nvPicPr>
          <p:cNvPr id="7" name="Picture 6" descr="A picture containing text, wall, indoor&#10;&#10;Description automatically generated">
            <a:extLst>
              <a:ext uri="{FF2B5EF4-FFF2-40B4-BE49-F238E27FC236}">
                <a16:creationId xmlns:a16="http://schemas.microsoft.com/office/drawing/2014/main" id="{F35A3D99-D32F-E44D-B092-8006D917BE1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286404" y="2085145"/>
            <a:ext cx="4391595" cy="3293696"/>
          </a:xfrm>
          <a:prstGeom prst="rect">
            <a:avLst/>
          </a:prstGeom>
        </p:spPr>
      </p:pic>
      <p:sp>
        <p:nvSpPr>
          <p:cNvPr id="8" name="TextBox 7">
            <a:extLst>
              <a:ext uri="{FF2B5EF4-FFF2-40B4-BE49-F238E27FC236}">
                <a16:creationId xmlns:a16="http://schemas.microsoft.com/office/drawing/2014/main" id="{29C4F11D-040C-424B-B2FC-6C732925EC79}"/>
              </a:ext>
            </a:extLst>
          </p:cNvPr>
          <p:cNvSpPr txBox="1"/>
          <p:nvPr/>
        </p:nvSpPr>
        <p:spPr>
          <a:xfrm>
            <a:off x="262544" y="6071616"/>
            <a:ext cx="5150704" cy="307777"/>
          </a:xfrm>
          <a:prstGeom prst="rect">
            <a:avLst/>
          </a:prstGeom>
          <a:noFill/>
        </p:spPr>
        <p:txBody>
          <a:bodyPr wrap="square" rtlCol="0">
            <a:spAutoFit/>
          </a:bodyPr>
          <a:lstStyle/>
          <a:p>
            <a:r>
              <a:rPr lang="en-US" sz="1400" dirty="0"/>
              <a:t>The Whitworth Gallery, botanical studies and dried flora </a:t>
            </a:r>
          </a:p>
        </p:txBody>
      </p:sp>
    </p:spTree>
    <p:extLst>
      <p:ext uri="{BB962C8B-B14F-4D97-AF65-F5344CB8AC3E}">
        <p14:creationId xmlns:p14="http://schemas.microsoft.com/office/powerpoint/2010/main" val="185788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CC3-0012-3D49-BC96-C4732A9AB8A3}"/>
              </a:ext>
            </a:extLst>
          </p:cNvPr>
          <p:cNvSpPr>
            <a:spLocks noGrp="1"/>
          </p:cNvSpPr>
          <p:nvPr>
            <p:ph type="title"/>
          </p:nvPr>
        </p:nvSpPr>
        <p:spPr>
          <a:xfrm>
            <a:off x="123825" y="-263525"/>
            <a:ext cx="10515600" cy="1325563"/>
          </a:xfrm>
        </p:spPr>
        <p:txBody>
          <a:bodyPr>
            <a:normAutofit/>
          </a:bodyPr>
          <a:lstStyle/>
          <a:p>
            <a:r>
              <a:rPr lang="en-US" sz="1400">
                <a:latin typeface="+mn-lt"/>
              </a:rPr>
              <a:t>Orange box campers and pods/ screen ideas</a:t>
            </a:r>
            <a:br>
              <a:rPr lang="en-US" sz="1400">
                <a:latin typeface="+mn-lt"/>
              </a:rPr>
            </a:br>
            <a:r>
              <a:rPr lang="en-US" sz="1400">
                <a:latin typeface="+mn-lt"/>
                <a:hlinkClick r:id="rId2"/>
              </a:rPr>
              <a:t>https://www.orangebox.com/products/campers-and-dens</a:t>
            </a:r>
            <a:endParaRPr lang="en-US" sz="1400" dirty="0">
              <a:latin typeface="+mn-lt"/>
            </a:endParaRPr>
          </a:p>
        </p:txBody>
      </p:sp>
      <p:pic>
        <p:nvPicPr>
          <p:cNvPr id="5" name="Picture 4">
            <a:extLst>
              <a:ext uri="{FF2B5EF4-FFF2-40B4-BE49-F238E27FC236}">
                <a16:creationId xmlns:a16="http://schemas.microsoft.com/office/drawing/2014/main" id="{CAAA66D2-8DEB-AF4C-A32D-A3074198B6C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1462" y="890199"/>
            <a:ext cx="11344275" cy="4406784"/>
          </a:xfrm>
          <a:prstGeom prst="rect">
            <a:avLst/>
          </a:prstGeom>
        </p:spPr>
      </p:pic>
      <p:sp>
        <p:nvSpPr>
          <p:cNvPr id="6" name="TextBox 5">
            <a:extLst>
              <a:ext uri="{FF2B5EF4-FFF2-40B4-BE49-F238E27FC236}">
                <a16:creationId xmlns:a16="http://schemas.microsoft.com/office/drawing/2014/main" id="{F244812C-E072-ED41-B065-89E01D16D561}"/>
              </a:ext>
            </a:extLst>
          </p:cNvPr>
          <p:cNvSpPr txBox="1"/>
          <p:nvPr/>
        </p:nvSpPr>
        <p:spPr>
          <a:xfrm>
            <a:off x="271462" y="5486401"/>
            <a:ext cx="11158538" cy="1169551"/>
          </a:xfrm>
          <a:prstGeom prst="rect">
            <a:avLst/>
          </a:prstGeom>
          <a:noFill/>
        </p:spPr>
        <p:txBody>
          <a:bodyPr wrap="square" rtlCol="0">
            <a:spAutoFit/>
          </a:bodyPr>
          <a:lstStyle/>
          <a:p>
            <a:r>
              <a:rPr lang="en-US" sz="1400" dirty="0"/>
              <a:t>Bespoke functions.</a:t>
            </a:r>
          </a:p>
          <a:p>
            <a:r>
              <a:rPr lang="en-US" sz="1400" dirty="0"/>
              <a:t>Creating dividers and spaces within the office environment to have meetings. I’m really interested In how surface patterns can add/ create mood by bringing in elements of biophilic design to improve the well-being of the office workers and staff.  I’m potentially going to look into creating designs for screen dividers. I think this is a really good way of showing function and practicality with an element of surface design too. I think there’s definitely gaps In the market for bringing surface design to companies such as </a:t>
            </a:r>
            <a:r>
              <a:rPr lang="en-US" sz="1400" dirty="0" err="1"/>
              <a:t>Orangebox</a:t>
            </a:r>
            <a:r>
              <a:rPr lang="en-US" sz="1400" dirty="0"/>
              <a:t>. Who ultimately pick function and design above print and pattern. </a:t>
            </a:r>
          </a:p>
        </p:txBody>
      </p:sp>
    </p:spTree>
    <p:extLst>
      <p:ext uri="{BB962C8B-B14F-4D97-AF65-F5344CB8AC3E}">
        <p14:creationId xmlns:p14="http://schemas.microsoft.com/office/powerpoint/2010/main" val="3048763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24694B9-DD3B-8B48-9C1A-70C76E79864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1685" r="17340" b="-2"/>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5" name="Picture 4" descr="A person in a white dress&#10;&#10;Description automatically generated with medium confidence">
            <a:extLst>
              <a:ext uri="{FF2B5EF4-FFF2-40B4-BE49-F238E27FC236}">
                <a16:creationId xmlns:a16="http://schemas.microsoft.com/office/drawing/2014/main" id="{D657827F-A546-C840-8DEB-769CBECE01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4069976"/>
            <a:ext cx="3535311" cy="2788023"/>
          </a:xfrm>
          <a:prstGeom prst="rect">
            <a:avLst/>
          </a:prstGeom>
        </p:spPr>
      </p:pic>
      <p:pic>
        <p:nvPicPr>
          <p:cNvPr id="13" name="Picture 12" descr="A picture containing tree, outdoor, plant, furniture&#10;&#10;Description automatically generated">
            <a:extLst>
              <a:ext uri="{FF2B5EF4-FFF2-40B4-BE49-F238E27FC236}">
                <a16:creationId xmlns:a16="http://schemas.microsoft.com/office/drawing/2014/main" id="{580C05B0-7073-E148-8B0B-422422B2BE5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696199" y="3257176"/>
            <a:ext cx="4789093" cy="3600824"/>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65C845AC-34E2-5946-AC3D-5A58597F484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1"/>
          <a:stretch/>
        </p:blipFill>
        <p:spPr>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15" name="Picture 14">
            <a:extLst>
              <a:ext uri="{FF2B5EF4-FFF2-40B4-BE49-F238E27FC236}">
                <a16:creationId xmlns:a16="http://schemas.microsoft.com/office/drawing/2014/main" id="{EFEAE070-86D0-6846-94EC-76EEDD5C15C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b="-1"/>
          <a:stretch/>
        </p:blipFill>
        <p:spPr>
          <a:xfrm>
            <a:off x="8646161" y="4069976"/>
            <a:ext cx="3545840" cy="2788024"/>
          </a:xfrm>
          <a:prstGeom prst="rect">
            <a:avLst/>
          </a:prstGeom>
        </p:spPr>
      </p:pic>
      <p:sp>
        <p:nvSpPr>
          <p:cNvPr id="10" name="AutoShape 2">
            <a:extLst>
              <a:ext uri="{FF2B5EF4-FFF2-40B4-BE49-F238E27FC236}">
                <a16:creationId xmlns:a16="http://schemas.microsoft.com/office/drawing/2014/main" id="{2420583C-BC77-4C49-B5FF-3977B8AB80B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BFB77A32-D642-BB49-91E4-2A1CBA72630A}"/>
              </a:ext>
            </a:extLst>
          </p:cNvPr>
          <p:cNvSpPr txBox="1"/>
          <p:nvPr/>
        </p:nvSpPr>
        <p:spPr>
          <a:xfrm>
            <a:off x="0" y="0"/>
            <a:ext cx="1871663" cy="307777"/>
          </a:xfrm>
          <a:prstGeom prst="rect">
            <a:avLst/>
          </a:prstGeom>
          <a:noFill/>
        </p:spPr>
        <p:txBody>
          <a:bodyPr wrap="square" rtlCol="0">
            <a:spAutoFit/>
          </a:bodyPr>
          <a:lstStyle/>
          <a:p>
            <a:r>
              <a:rPr lang="en-US" sz="1400" dirty="0" err="1"/>
              <a:t>Patternbank</a:t>
            </a:r>
            <a:endParaRPr lang="en-US" sz="1400" dirty="0"/>
          </a:p>
        </p:txBody>
      </p:sp>
    </p:spTree>
    <p:extLst>
      <p:ext uri="{BB962C8B-B14F-4D97-AF65-F5344CB8AC3E}">
        <p14:creationId xmlns:p14="http://schemas.microsoft.com/office/powerpoint/2010/main" val="3628552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22D9F15-E2B9-9546-AAA5-7BA86E17336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501747" y="3200399"/>
            <a:ext cx="4555410" cy="34146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C1D4DA9-D2B7-6D44-98B1-D1EFF4AC50F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806866" y="3200399"/>
            <a:ext cx="2559134" cy="34146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CA7CF8F4-D90D-CB4E-AC96-A2293FAA9FF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83585" y="3200399"/>
            <a:ext cx="4555408" cy="34146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C4609FC-AC14-8247-80D6-1237092D4B69}"/>
              </a:ext>
            </a:extLst>
          </p:cNvPr>
          <p:cNvSpPr txBox="1"/>
          <p:nvPr/>
        </p:nvSpPr>
        <p:spPr>
          <a:xfrm>
            <a:off x="47838" y="6615079"/>
            <a:ext cx="11810787" cy="307777"/>
          </a:xfrm>
          <a:prstGeom prst="rect">
            <a:avLst/>
          </a:prstGeom>
          <a:noFill/>
        </p:spPr>
        <p:txBody>
          <a:bodyPr wrap="square" rtlCol="0">
            <a:spAutoFit/>
          </a:bodyPr>
          <a:lstStyle/>
          <a:p>
            <a:r>
              <a:rPr lang="en-US" sz="1400" dirty="0"/>
              <a:t>Edward Bulmer Paint. Created from natural pigments, these images I feel perfectly relate to the niche and types of homes I see my collections fitting.</a:t>
            </a:r>
          </a:p>
        </p:txBody>
      </p:sp>
      <p:pic>
        <p:nvPicPr>
          <p:cNvPr id="1032" name="Picture 8">
            <a:extLst>
              <a:ext uri="{FF2B5EF4-FFF2-40B4-BE49-F238E27FC236}">
                <a16:creationId xmlns:a16="http://schemas.microsoft.com/office/drawing/2014/main" id="{11B0C03A-09E2-6041-A065-C194AC3F1390}"/>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183585" y="48683"/>
            <a:ext cx="2062593" cy="309729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1B4AEB90-6E06-254F-8D71-67C7D1D622F2}"/>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303058" y="48683"/>
            <a:ext cx="2062593" cy="309729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5D568C7-0E43-9244-A5F2-0ABDF56ECF64}"/>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4461266" y="48684"/>
            <a:ext cx="4131992" cy="309729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30587009-7BB5-884B-B4CD-3D4AB85ACFF9}"/>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8688873" y="48683"/>
            <a:ext cx="3368284" cy="3097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0414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een bedroom ideas">
            <a:extLst>
              <a:ext uri="{FF2B5EF4-FFF2-40B4-BE49-F238E27FC236}">
                <a16:creationId xmlns:a16="http://schemas.microsoft.com/office/drawing/2014/main" id="{2C67ED18-F962-394E-A589-C56D29DF386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068188" y="710406"/>
            <a:ext cx="5494338" cy="549433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Green-bedroom-ideas-trailing-ivy">
            <a:extLst>
              <a:ext uri="{FF2B5EF4-FFF2-40B4-BE49-F238E27FC236}">
                <a16:creationId xmlns:a16="http://schemas.microsoft.com/office/drawing/2014/main" id="{79CA8915-605A-AF45-9602-1053F99C311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016351" y="136477"/>
            <a:ext cx="2976188" cy="2976188"/>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home decor trends 2021 Bedroom with floral headboard and knitted blankets">
            <a:extLst>
              <a:ext uri="{FF2B5EF4-FFF2-40B4-BE49-F238E27FC236}">
                <a16:creationId xmlns:a16="http://schemas.microsoft.com/office/drawing/2014/main" id="{0FAE3720-BABC-E546-AAE0-9856B74B8DDC}"/>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56334" y="3571588"/>
            <a:ext cx="2646459" cy="2646459"/>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interior design trends 2021 Cottagecore bedroom">
            <a:extLst>
              <a:ext uri="{FF2B5EF4-FFF2-40B4-BE49-F238E27FC236}">
                <a16:creationId xmlns:a16="http://schemas.microsoft.com/office/drawing/2014/main" id="{826D4567-B8D2-5746-82A9-627517FB4A1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8727921" y="3241860"/>
            <a:ext cx="2976188" cy="2976188"/>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0D1203-72AF-5D47-8516-FC0298A99118}"/>
              </a:ext>
            </a:extLst>
          </p:cNvPr>
          <p:cNvSpPr>
            <a:spLocks noGrp="1"/>
          </p:cNvSpPr>
          <p:nvPr>
            <p:ph type="title"/>
          </p:nvPr>
        </p:nvSpPr>
        <p:spPr>
          <a:xfrm>
            <a:off x="838199" y="171162"/>
            <a:ext cx="2422585" cy="2295814"/>
          </a:xfrm>
        </p:spPr>
        <p:txBody>
          <a:bodyPr vert="horz" lIns="91440" tIns="45720" rIns="91440" bIns="45720" rtlCol="0" anchor="ctr">
            <a:normAutofit/>
          </a:bodyPr>
          <a:lstStyle/>
          <a:p>
            <a:r>
              <a:rPr lang="en-US" sz="2400" kern="1200" dirty="0">
                <a:solidFill>
                  <a:srgbClr val="FFFFFF"/>
                </a:solidFill>
                <a:latin typeface="+mn-lt"/>
                <a:ea typeface="+mj-ea"/>
                <a:cs typeface="+mj-cs"/>
              </a:rPr>
              <a:t>Cottage trend 2022 ideal home</a:t>
            </a:r>
          </a:p>
        </p:txBody>
      </p:sp>
    </p:spTree>
    <p:extLst>
      <p:ext uri="{BB962C8B-B14F-4D97-AF65-F5344CB8AC3E}">
        <p14:creationId xmlns:p14="http://schemas.microsoft.com/office/powerpoint/2010/main" val="1740619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7DCE7-6169-E244-84B1-A71F3FBE7B45}"/>
              </a:ext>
            </a:extLst>
          </p:cNvPr>
          <p:cNvSpPr>
            <a:spLocks noGrp="1"/>
          </p:cNvSpPr>
          <p:nvPr>
            <p:ph type="title"/>
          </p:nvPr>
        </p:nvSpPr>
        <p:spPr>
          <a:xfrm>
            <a:off x="247650" y="-225425"/>
            <a:ext cx="1695450" cy="1325563"/>
          </a:xfrm>
        </p:spPr>
        <p:txBody>
          <a:bodyPr>
            <a:normAutofit/>
          </a:bodyPr>
          <a:lstStyle/>
          <a:p>
            <a:r>
              <a:rPr lang="en-US" sz="1400" dirty="0">
                <a:latin typeface="+mn-lt"/>
              </a:rPr>
              <a:t>Timorous Beasties</a:t>
            </a:r>
          </a:p>
        </p:txBody>
      </p:sp>
      <p:pic>
        <p:nvPicPr>
          <p:cNvPr id="2050" name="Picture 2" descr="Medium">
            <a:extLst>
              <a:ext uri="{FF2B5EF4-FFF2-40B4-BE49-F238E27FC236}">
                <a16:creationId xmlns:a16="http://schemas.microsoft.com/office/drawing/2014/main" id="{2DB1E4EE-A99D-1141-BDBF-27EE3439CD7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17354" y="1209175"/>
            <a:ext cx="3568700" cy="53456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dium">
            <a:extLst>
              <a:ext uri="{FF2B5EF4-FFF2-40B4-BE49-F238E27FC236}">
                <a16:creationId xmlns:a16="http://schemas.microsoft.com/office/drawing/2014/main" id="{66102DEF-7752-DA41-A172-6CA42A756C7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53607" y="235437"/>
            <a:ext cx="4218761" cy="63193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edium">
            <a:extLst>
              <a:ext uri="{FF2B5EF4-FFF2-40B4-BE49-F238E27FC236}">
                <a16:creationId xmlns:a16="http://schemas.microsoft.com/office/drawing/2014/main" id="{46D671F0-C2B0-0343-82DD-36DD351F9FF1}"/>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9040038" y="2497204"/>
            <a:ext cx="3074639" cy="435485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edium">
            <a:extLst>
              <a:ext uri="{FF2B5EF4-FFF2-40B4-BE49-F238E27FC236}">
                <a16:creationId xmlns:a16="http://schemas.microsoft.com/office/drawing/2014/main" id="{4FD378FC-3149-1D44-A4FF-193CDDDF6BD3}"/>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1803934" y="220729"/>
            <a:ext cx="2705389" cy="405245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Medium">
            <a:extLst>
              <a:ext uri="{FF2B5EF4-FFF2-40B4-BE49-F238E27FC236}">
                <a16:creationId xmlns:a16="http://schemas.microsoft.com/office/drawing/2014/main" id="{77365AD8-3CF2-354E-9AEC-D00093FFECEC}"/>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096357" y="220729"/>
            <a:ext cx="3039516" cy="45529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ainting of a parrot&#10;&#10;Description automatically generated with low confidence">
            <a:extLst>
              <a:ext uri="{FF2B5EF4-FFF2-40B4-BE49-F238E27FC236}">
                <a16:creationId xmlns:a16="http://schemas.microsoft.com/office/drawing/2014/main" id="{E14705F0-97BD-1642-AA9E-0EBC59C82E8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251540" y="235437"/>
            <a:ext cx="2651637" cy="2656898"/>
          </a:xfrm>
          <a:prstGeom prst="rect">
            <a:avLst/>
          </a:prstGeom>
        </p:spPr>
      </p:pic>
      <p:pic>
        <p:nvPicPr>
          <p:cNvPr id="9" name="Picture 2" descr="Medium">
            <a:extLst>
              <a:ext uri="{FF2B5EF4-FFF2-40B4-BE49-F238E27FC236}">
                <a16:creationId xmlns:a16="http://schemas.microsoft.com/office/drawing/2014/main" id="{D0855AE1-8EF6-4149-A5FD-216D31389EEB}"/>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9754" y="1361575"/>
            <a:ext cx="3568700" cy="5345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188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cloth, several&#10;&#10;Description automatically generated">
            <a:extLst>
              <a:ext uri="{FF2B5EF4-FFF2-40B4-BE49-F238E27FC236}">
                <a16:creationId xmlns:a16="http://schemas.microsoft.com/office/drawing/2014/main" id="{C58D53F4-BBF0-3D4C-A205-DA295D12BA8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1483275" y="1946715"/>
            <a:ext cx="3504786" cy="3504786"/>
          </a:xfrm>
          <a:prstGeom prst="rect">
            <a:avLst/>
          </a:prstGeom>
        </p:spPr>
      </p:pic>
      <p:pic>
        <p:nvPicPr>
          <p:cNvPr id="5" name="Picture 4" descr="A picture containing bird, sky, flock, outdoor&#10;&#10;Description automatically generated">
            <a:extLst>
              <a:ext uri="{FF2B5EF4-FFF2-40B4-BE49-F238E27FC236}">
                <a16:creationId xmlns:a16="http://schemas.microsoft.com/office/drawing/2014/main" id="{415A91D0-4AB1-CA4D-AE79-30BCF7FDFB1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96075" y="824521"/>
            <a:ext cx="3845273" cy="5435084"/>
          </a:xfrm>
          <a:prstGeom prst="rect">
            <a:avLst/>
          </a:prstGeom>
        </p:spPr>
      </p:pic>
      <p:pic>
        <p:nvPicPr>
          <p:cNvPr id="6" name="Picture 5">
            <a:extLst>
              <a:ext uri="{FF2B5EF4-FFF2-40B4-BE49-F238E27FC236}">
                <a16:creationId xmlns:a16="http://schemas.microsoft.com/office/drawing/2014/main" id="{39742FAE-B013-3945-BE71-DEC2BD72F7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78227" y="258855"/>
            <a:ext cx="2479604" cy="3504786"/>
          </a:xfrm>
          <a:prstGeom prst="rect">
            <a:avLst/>
          </a:prstGeom>
        </p:spPr>
      </p:pic>
      <p:pic>
        <p:nvPicPr>
          <p:cNvPr id="7" name="Picture 6" descr="A picture containing text, seat&#10;&#10;Description automatically generated">
            <a:extLst>
              <a:ext uri="{FF2B5EF4-FFF2-40B4-BE49-F238E27FC236}">
                <a16:creationId xmlns:a16="http://schemas.microsoft.com/office/drawing/2014/main" id="{767872AA-76F1-1E41-B06E-B8CB005CC07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346463" y="2573207"/>
            <a:ext cx="2871164" cy="4034431"/>
          </a:xfrm>
          <a:prstGeom prst="rect">
            <a:avLst/>
          </a:prstGeom>
        </p:spPr>
      </p:pic>
      <p:sp>
        <p:nvSpPr>
          <p:cNvPr id="2" name="TextBox 1">
            <a:extLst>
              <a:ext uri="{FF2B5EF4-FFF2-40B4-BE49-F238E27FC236}">
                <a16:creationId xmlns:a16="http://schemas.microsoft.com/office/drawing/2014/main" id="{A5A7658F-7698-BE48-AF40-4F52E03BC16F}"/>
              </a:ext>
            </a:extLst>
          </p:cNvPr>
          <p:cNvSpPr txBox="1"/>
          <p:nvPr/>
        </p:nvSpPr>
        <p:spPr>
          <a:xfrm>
            <a:off x="264090" y="5868974"/>
            <a:ext cx="3504786" cy="738664"/>
          </a:xfrm>
          <a:prstGeom prst="rect">
            <a:avLst/>
          </a:prstGeom>
          <a:noFill/>
        </p:spPr>
        <p:txBody>
          <a:bodyPr wrap="square" rtlCol="0">
            <a:spAutoFit/>
          </a:bodyPr>
          <a:lstStyle/>
          <a:p>
            <a:r>
              <a:rPr lang="en-US" sz="1400" dirty="0"/>
              <a:t>Combining pattern, print the hand and the machine. Exploring laser engraving with my drawn patterns and images.</a:t>
            </a:r>
          </a:p>
        </p:txBody>
      </p:sp>
    </p:spTree>
    <p:extLst>
      <p:ext uri="{BB962C8B-B14F-4D97-AF65-F5344CB8AC3E}">
        <p14:creationId xmlns:p14="http://schemas.microsoft.com/office/powerpoint/2010/main" val="3073718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3F13E-0915-8648-BF2A-2AF974D7D3DD}"/>
              </a:ext>
            </a:extLst>
          </p:cNvPr>
          <p:cNvSpPr>
            <a:spLocks noGrp="1"/>
          </p:cNvSpPr>
          <p:nvPr>
            <p:ph type="title"/>
          </p:nvPr>
        </p:nvSpPr>
        <p:spPr>
          <a:xfrm>
            <a:off x="147918" y="0"/>
            <a:ext cx="10515600" cy="1325563"/>
          </a:xfrm>
        </p:spPr>
        <p:txBody>
          <a:bodyPr>
            <a:normAutofit/>
          </a:bodyPr>
          <a:lstStyle/>
          <a:p>
            <a:r>
              <a:rPr lang="en-US" sz="1400" dirty="0">
                <a:latin typeface="+mn-lt"/>
              </a:rPr>
              <a:t>Books/reference Images I’ve regularly used for inspiration/ information</a:t>
            </a:r>
          </a:p>
        </p:txBody>
      </p:sp>
      <p:pic>
        <p:nvPicPr>
          <p:cNvPr id="5" name="Picture 4" descr="Text&#10;&#10;Description automatically generated">
            <a:extLst>
              <a:ext uri="{FF2B5EF4-FFF2-40B4-BE49-F238E27FC236}">
                <a16:creationId xmlns:a16="http://schemas.microsoft.com/office/drawing/2014/main" id="{A8F78D35-6B5D-0246-971B-4268FA308D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416859" y="1207808"/>
            <a:ext cx="5127812" cy="5127812"/>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E2E89BCF-04BD-044F-A922-6B42D9871B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813611" y="1207808"/>
            <a:ext cx="5127811" cy="5127811"/>
          </a:xfrm>
          <a:prstGeom prst="rect">
            <a:avLst/>
          </a:prstGeom>
        </p:spPr>
      </p:pic>
    </p:spTree>
    <p:extLst>
      <p:ext uri="{BB962C8B-B14F-4D97-AF65-F5344CB8AC3E}">
        <p14:creationId xmlns:p14="http://schemas.microsoft.com/office/powerpoint/2010/main" val="3843095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3785E5-AE0A-7D47-8544-7F483D9D775C}"/>
              </a:ext>
            </a:extLst>
          </p:cNvPr>
          <p:cNvSpPr txBox="1"/>
          <p:nvPr/>
        </p:nvSpPr>
        <p:spPr>
          <a:xfrm>
            <a:off x="121024" y="107576"/>
            <a:ext cx="10523164" cy="738664"/>
          </a:xfrm>
          <a:prstGeom prst="rect">
            <a:avLst/>
          </a:prstGeom>
          <a:noFill/>
        </p:spPr>
        <p:txBody>
          <a:bodyPr wrap="square" rtlCol="0">
            <a:spAutoFit/>
          </a:bodyPr>
          <a:lstStyle/>
          <a:p>
            <a:r>
              <a:rPr lang="en-US" sz="1400" dirty="0"/>
              <a:t>BBC – Spring watch, there is lots of videos/ photographs and information that I use behind the scenes of my work to support my drawing/ understanding of British nature and wildlife.</a:t>
            </a:r>
          </a:p>
          <a:p>
            <a:r>
              <a:rPr lang="en-US" sz="1400" dirty="0">
                <a:hlinkClick r:id="rId2"/>
              </a:rPr>
              <a:t>BBC Springwatch</a:t>
            </a:r>
            <a:endParaRPr lang="en-US" sz="1400" dirty="0"/>
          </a:p>
        </p:txBody>
      </p:sp>
      <p:pic>
        <p:nvPicPr>
          <p:cNvPr id="6" name="Picture 5" descr="A picture containing text, tree, outdoor&#10;&#10;Description automatically generated">
            <a:extLst>
              <a:ext uri="{FF2B5EF4-FFF2-40B4-BE49-F238E27FC236}">
                <a16:creationId xmlns:a16="http://schemas.microsoft.com/office/drawing/2014/main" id="{9E94476C-83A0-3448-A036-F7019F3F38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8737" y="851332"/>
            <a:ext cx="4056743" cy="2530444"/>
          </a:xfrm>
          <a:prstGeom prst="rect">
            <a:avLst/>
          </a:prstGeom>
        </p:spPr>
      </p:pic>
      <p:pic>
        <p:nvPicPr>
          <p:cNvPr id="8" name="Picture 7" descr="A bird standing on a log&#10;&#10;Description automatically generated with medium confidence">
            <a:extLst>
              <a:ext uri="{FF2B5EF4-FFF2-40B4-BE49-F238E27FC236}">
                <a16:creationId xmlns:a16="http://schemas.microsoft.com/office/drawing/2014/main" id="{FF875B4A-1B70-2841-8DAD-F2F1DD9B994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15125" y="851332"/>
            <a:ext cx="3867290" cy="3802371"/>
          </a:xfrm>
          <a:prstGeom prst="rect">
            <a:avLst/>
          </a:prstGeom>
        </p:spPr>
      </p:pic>
      <p:pic>
        <p:nvPicPr>
          <p:cNvPr id="10" name="Picture 9">
            <a:extLst>
              <a:ext uri="{FF2B5EF4-FFF2-40B4-BE49-F238E27FC236}">
                <a16:creationId xmlns:a16="http://schemas.microsoft.com/office/drawing/2014/main" id="{6FE560AB-02C2-E047-AF07-2151DEEE84D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8737" y="3630357"/>
            <a:ext cx="4845256" cy="2882211"/>
          </a:xfrm>
          <a:prstGeom prst="rect">
            <a:avLst/>
          </a:prstGeom>
        </p:spPr>
      </p:pic>
      <p:pic>
        <p:nvPicPr>
          <p:cNvPr id="12" name="Picture 11" descr="A picture containing bird, tree, outdoor, wood&#10;&#10;Description automatically generated">
            <a:extLst>
              <a:ext uri="{FF2B5EF4-FFF2-40B4-BE49-F238E27FC236}">
                <a16:creationId xmlns:a16="http://schemas.microsoft.com/office/drawing/2014/main" id="{7BC48788-35B1-F946-8A35-E6435EA8C79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376256" y="2801318"/>
            <a:ext cx="3342864" cy="1852385"/>
          </a:xfrm>
          <a:prstGeom prst="rect">
            <a:avLst/>
          </a:prstGeom>
        </p:spPr>
      </p:pic>
      <p:pic>
        <p:nvPicPr>
          <p:cNvPr id="14" name="Picture 13" descr="A bird standing on a log&#10;&#10;Description automatically generated with low confidence">
            <a:extLst>
              <a:ext uri="{FF2B5EF4-FFF2-40B4-BE49-F238E27FC236}">
                <a16:creationId xmlns:a16="http://schemas.microsoft.com/office/drawing/2014/main" id="{16612173-B2FC-B640-87F4-03F8A41F1DD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390542" y="4789730"/>
            <a:ext cx="3328578" cy="1847623"/>
          </a:xfrm>
          <a:prstGeom prst="rect">
            <a:avLst/>
          </a:prstGeom>
        </p:spPr>
      </p:pic>
      <p:pic>
        <p:nvPicPr>
          <p:cNvPr id="17" name="Picture 16" descr="A picture containing tree, outdoor, bird, branch&#10;&#10;Description automatically generated">
            <a:extLst>
              <a:ext uri="{FF2B5EF4-FFF2-40B4-BE49-F238E27FC236}">
                <a16:creationId xmlns:a16="http://schemas.microsoft.com/office/drawing/2014/main" id="{E4F27B5B-BD33-9346-9117-3DC7F9AB7F8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372060" y="846240"/>
            <a:ext cx="3347626" cy="1819051"/>
          </a:xfrm>
          <a:prstGeom prst="rect">
            <a:avLst/>
          </a:prstGeom>
        </p:spPr>
      </p:pic>
    </p:spTree>
    <p:extLst>
      <p:ext uri="{BB962C8B-B14F-4D97-AF65-F5344CB8AC3E}">
        <p14:creationId xmlns:p14="http://schemas.microsoft.com/office/powerpoint/2010/main" val="3625039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icester Community Hospital - Credit: Christopher Tipping">
            <a:extLst>
              <a:ext uri="{FF2B5EF4-FFF2-40B4-BE49-F238E27FC236}">
                <a16:creationId xmlns:a16="http://schemas.microsoft.com/office/drawing/2014/main" id="{F4DB2A19-274C-4249-9596-D44B09DDFB4F}"/>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 y="10"/>
            <a:ext cx="7642746"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C0E968DB-A410-3247-B0CC-AB1DF4B8AA5D}"/>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7809454" y="1"/>
            <a:ext cx="4382546" cy="33456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061DD86-8AD2-4E45-9763-55E4C19F1864}"/>
              </a:ext>
            </a:extLst>
          </p:cNvPr>
          <p:cNvSpPr txBox="1"/>
          <p:nvPr/>
        </p:nvSpPr>
        <p:spPr>
          <a:xfrm>
            <a:off x="3364992" y="4151376"/>
            <a:ext cx="3319272" cy="19202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dirty="0"/>
              <a:t>Christopher Tipping – Window Film. Investigating how print and pattern can be used for different purposes.</a:t>
            </a:r>
          </a:p>
        </p:txBody>
      </p:sp>
      <p:pic>
        <p:nvPicPr>
          <p:cNvPr id="1028" name="Picture 4" descr="Architectural Glass Artwork in the Hydrotherapy Pool. RNHRD &amp; Brownsword Therapies Centre, RUH, Bath. Image: Christopher Tipping">
            <a:extLst>
              <a:ext uri="{FF2B5EF4-FFF2-40B4-BE49-F238E27FC236}">
                <a16:creationId xmlns:a16="http://schemas.microsoft.com/office/drawing/2014/main" id="{7F24838E-2D40-6049-9A8C-48F1E74F20AB}"/>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r="-1" b="-1"/>
          <a:stretch/>
        </p:blipFill>
        <p:spPr bwMode="auto">
          <a:xfrm>
            <a:off x="7809462" y="3512354"/>
            <a:ext cx="4382545" cy="3345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978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puis 1924 Trend: Under the sea - Vintage Versace, Chanel">
            <a:extLst>
              <a:ext uri="{FF2B5EF4-FFF2-40B4-BE49-F238E27FC236}">
                <a16:creationId xmlns:a16="http://schemas.microsoft.com/office/drawing/2014/main" id="{F1A31B35-BBE1-B44E-AF50-3312D3B03A5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768331" y="325338"/>
            <a:ext cx="3829050" cy="3829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72F0D75-8A2A-F74C-812A-BB7BCE2BFFB8}"/>
              </a:ext>
            </a:extLst>
          </p:cNvPr>
          <p:cNvSpPr txBox="1"/>
          <p:nvPr/>
        </p:nvSpPr>
        <p:spPr>
          <a:xfrm>
            <a:off x="-1" y="17561"/>
            <a:ext cx="4500563" cy="738664"/>
          </a:xfrm>
          <a:prstGeom prst="rect">
            <a:avLst/>
          </a:prstGeom>
          <a:noFill/>
        </p:spPr>
        <p:txBody>
          <a:bodyPr wrap="square" rtlCol="0">
            <a:spAutoFit/>
          </a:bodyPr>
          <a:lstStyle/>
          <a:p>
            <a:r>
              <a:rPr lang="en-US" sz="1400" dirty="0"/>
              <a:t>Versace, Under the Sea</a:t>
            </a:r>
          </a:p>
          <a:p>
            <a:r>
              <a:rPr lang="en-US" sz="1400" dirty="0"/>
              <a:t>- Sea life collections being used by high end design companies an emerging trend.</a:t>
            </a:r>
          </a:p>
        </p:txBody>
      </p:sp>
      <p:pic>
        <p:nvPicPr>
          <p:cNvPr id="6" name="Picture 5">
            <a:extLst>
              <a:ext uri="{FF2B5EF4-FFF2-40B4-BE49-F238E27FC236}">
                <a16:creationId xmlns:a16="http://schemas.microsoft.com/office/drawing/2014/main" id="{1D3616CD-7841-774C-BCCE-A7D20179C03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57770" y="3662796"/>
            <a:ext cx="1745704" cy="3098464"/>
          </a:xfrm>
          <a:prstGeom prst="rect">
            <a:avLst/>
          </a:prstGeom>
        </p:spPr>
      </p:pic>
      <p:pic>
        <p:nvPicPr>
          <p:cNvPr id="1028" name="Picture 4" descr="Trésor de la Mer Print Tank Top - Versace T-shirts &amp; Polos">
            <a:extLst>
              <a:ext uri="{FF2B5EF4-FFF2-40B4-BE49-F238E27FC236}">
                <a16:creationId xmlns:a16="http://schemas.microsoft.com/office/drawing/2014/main" id="{DB45D394-C3A4-7C4D-8778-8A513E0E888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156559" y="437057"/>
            <a:ext cx="3446453" cy="48387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73EF34AA-DE64-C743-8305-0B43A695C7B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653243" y="3244681"/>
            <a:ext cx="1266806" cy="3098465"/>
          </a:xfrm>
          <a:prstGeom prst="rect">
            <a:avLst/>
          </a:prstGeom>
        </p:spPr>
      </p:pic>
      <p:pic>
        <p:nvPicPr>
          <p:cNvPr id="10" name="Picture 9">
            <a:extLst>
              <a:ext uri="{FF2B5EF4-FFF2-40B4-BE49-F238E27FC236}">
                <a16:creationId xmlns:a16="http://schemas.microsoft.com/office/drawing/2014/main" id="{5D80C06D-BD54-B04F-A711-003580CFF7F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860823" y="3480729"/>
            <a:ext cx="1966759" cy="3126643"/>
          </a:xfrm>
          <a:prstGeom prst="rect">
            <a:avLst/>
          </a:prstGeom>
        </p:spPr>
      </p:pic>
      <p:pic>
        <p:nvPicPr>
          <p:cNvPr id="1030" name="Picture 6" descr="Trésor De La Mer Print Dressing Gown - Versace Home Dressing Gowns &amp; Robes">
            <a:extLst>
              <a:ext uri="{FF2B5EF4-FFF2-40B4-BE49-F238E27FC236}">
                <a16:creationId xmlns:a16="http://schemas.microsoft.com/office/drawing/2014/main" id="{49EE4A99-C718-374B-978C-7452B6B2E524}"/>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437801" y="1070302"/>
            <a:ext cx="3693103" cy="5184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379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indoor, living, room&#10;&#10;Description automatically generated">
            <a:extLst>
              <a:ext uri="{FF2B5EF4-FFF2-40B4-BE49-F238E27FC236}">
                <a16:creationId xmlns:a16="http://schemas.microsoft.com/office/drawing/2014/main" id="{50C7BD7B-0414-194E-B4DE-D35CC534F94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05340" y="0"/>
            <a:ext cx="9669427" cy="6858000"/>
          </a:xfrm>
          <a:prstGeom prst="rect">
            <a:avLst/>
          </a:prstGeom>
        </p:spPr>
      </p:pic>
      <p:pic>
        <p:nvPicPr>
          <p:cNvPr id="5" name="Picture 4">
            <a:extLst>
              <a:ext uri="{FF2B5EF4-FFF2-40B4-BE49-F238E27FC236}">
                <a16:creationId xmlns:a16="http://schemas.microsoft.com/office/drawing/2014/main" id="{17479130-70E0-DE43-A73B-E7D3C6F3686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0800000">
            <a:off x="692925" y="2743199"/>
            <a:ext cx="2226815" cy="3299791"/>
          </a:xfrm>
          <a:prstGeom prst="rect">
            <a:avLst/>
          </a:prstGeom>
        </p:spPr>
      </p:pic>
    </p:spTree>
    <p:extLst>
      <p:ext uri="{BB962C8B-B14F-4D97-AF65-F5344CB8AC3E}">
        <p14:creationId xmlns:p14="http://schemas.microsoft.com/office/powerpoint/2010/main" val="958344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2EB097-FEF0-8D45-9E23-831FED49B1C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0022" y="1946782"/>
            <a:ext cx="6335236" cy="4751427"/>
          </a:xfrm>
          <a:prstGeom prst="rect">
            <a:avLst/>
          </a:prstGeom>
        </p:spPr>
      </p:pic>
      <p:pic>
        <p:nvPicPr>
          <p:cNvPr id="5" name="Picture 4" descr="A picture containing text, envelope&#10;&#10;Description automatically generated">
            <a:extLst>
              <a:ext uri="{FF2B5EF4-FFF2-40B4-BE49-F238E27FC236}">
                <a16:creationId xmlns:a16="http://schemas.microsoft.com/office/drawing/2014/main" id="{4E453F78-CA5D-E340-8185-7287FFACB14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0022" y="230476"/>
            <a:ext cx="3469304" cy="2601978"/>
          </a:xfrm>
          <a:prstGeom prst="rect">
            <a:avLst/>
          </a:prstGeom>
        </p:spPr>
      </p:pic>
      <p:pic>
        <p:nvPicPr>
          <p:cNvPr id="7" name="Picture 6">
            <a:extLst>
              <a:ext uri="{FF2B5EF4-FFF2-40B4-BE49-F238E27FC236}">
                <a16:creationId xmlns:a16="http://schemas.microsoft.com/office/drawing/2014/main" id="{1A14F616-ED49-1A4A-AE2B-282AD3E1776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923073" y="480186"/>
            <a:ext cx="4554408" cy="5897627"/>
          </a:xfrm>
          <a:prstGeom prst="rect">
            <a:avLst/>
          </a:prstGeom>
        </p:spPr>
      </p:pic>
      <p:sp>
        <p:nvSpPr>
          <p:cNvPr id="2" name="TextBox 1">
            <a:extLst>
              <a:ext uri="{FF2B5EF4-FFF2-40B4-BE49-F238E27FC236}">
                <a16:creationId xmlns:a16="http://schemas.microsoft.com/office/drawing/2014/main" id="{39D694EA-E938-CB44-8282-5BCCE38F8A82}"/>
              </a:ext>
            </a:extLst>
          </p:cNvPr>
          <p:cNvSpPr txBox="1"/>
          <p:nvPr/>
        </p:nvSpPr>
        <p:spPr>
          <a:xfrm>
            <a:off x="3812129" y="460309"/>
            <a:ext cx="2600325" cy="1384995"/>
          </a:xfrm>
          <a:prstGeom prst="rect">
            <a:avLst/>
          </a:prstGeom>
          <a:noFill/>
        </p:spPr>
        <p:txBody>
          <a:bodyPr wrap="square" rtlCol="0">
            <a:spAutoFit/>
          </a:bodyPr>
          <a:lstStyle/>
          <a:p>
            <a:r>
              <a:rPr lang="en-US" sz="1400" dirty="0"/>
              <a:t>Thinking of paneling ideas and using pattern in a similar bespoke way like Daniel Heath to bring escapism ideas and biophilic design into the interior environment. Hand vs Digital.</a:t>
            </a:r>
          </a:p>
        </p:txBody>
      </p:sp>
    </p:spTree>
    <p:extLst>
      <p:ext uri="{BB962C8B-B14F-4D97-AF65-F5344CB8AC3E}">
        <p14:creationId xmlns:p14="http://schemas.microsoft.com/office/powerpoint/2010/main" val="40695084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F02F3AA-578C-4640-A349-8CE803113716}"/>
              </a:ext>
            </a:extLst>
          </p:cNvPr>
          <p:cNvSpPr txBox="1"/>
          <p:nvPr/>
        </p:nvSpPr>
        <p:spPr>
          <a:xfrm>
            <a:off x="331075" y="252248"/>
            <a:ext cx="5975595" cy="307777"/>
          </a:xfrm>
          <a:prstGeom prst="rect">
            <a:avLst/>
          </a:prstGeom>
          <a:noFill/>
        </p:spPr>
        <p:txBody>
          <a:bodyPr wrap="square" rtlCol="0">
            <a:spAutoFit/>
          </a:bodyPr>
          <a:lstStyle/>
          <a:p>
            <a:r>
              <a:rPr lang="en-US" sz="1400" dirty="0" err="1"/>
              <a:t>Borastapeter</a:t>
            </a:r>
            <a:r>
              <a:rPr lang="en-US" sz="1400" dirty="0"/>
              <a:t>/ wallcoverings. Looking at repeat systems, </a:t>
            </a:r>
            <a:r>
              <a:rPr lang="en-US" sz="1400" dirty="0" err="1"/>
              <a:t>colour</a:t>
            </a:r>
            <a:r>
              <a:rPr lang="en-US" sz="1400" dirty="0"/>
              <a:t>, concepts. </a:t>
            </a:r>
          </a:p>
        </p:txBody>
      </p:sp>
      <p:pic>
        <p:nvPicPr>
          <p:cNvPr id="6" name="Picture 5" descr="A picture containing indoor, wall, floor, chair&#10;&#10;Description automatically generated">
            <a:extLst>
              <a:ext uri="{FF2B5EF4-FFF2-40B4-BE49-F238E27FC236}">
                <a16:creationId xmlns:a16="http://schemas.microsoft.com/office/drawing/2014/main" id="{8385DF1E-4307-5B4A-B18D-83272FC6D2D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3457" y="877803"/>
            <a:ext cx="4497295" cy="5488744"/>
          </a:xfrm>
          <a:prstGeom prst="rect">
            <a:avLst/>
          </a:prstGeom>
        </p:spPr>
      </p:pic>
      <p:pic>
        <p:nvPicPr>
          <p:cNvPr id="10" name="Picture 9">
            <a:extLst>
              <a:ext uri="{FF2B5EF4-FFF2-40B4-BE49-F238E27FC236}">
                <a16:creationId xmlns:a16="http://schemas.microsoft.com/office/drawing/2014/main" id="{BD2AA54A-524B-0243-84FF-23231B36B24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0488" y="1439965"/>
            <a:ext cx="3280981" cy="4926582"/>
          </a:xfrm>
          <a:prstGeom prst="rect">
            <a:avLst/>
          </a:prstGeom>
        </p:spPr>
      </p:pic>
      <p:pic>
        <p:nvPicPr>
          <p:cNvPr id="12" name="Picture 11" descr="A picture containing indoor, wall, bed, bedroom&#10;&#10;Description automatically generated">
            <a:extLst>
              <a:ext uri="{FF2B5EF4-FFF2-40B4-BE49-F238E27FC236}">
                <a16:creationId xmlns:a16="http://schemas.microsoft.com/office/drawing/2014/main" id="{B7467C46-DD45-DE45-B3F2-8D4DEB9445E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895194" y="264120"/>
            <a:ext cx="3090701" cy="4084140"/>
          </a:xfrm>
          <a:prstGeom prst="rect">
            <a:avLst/>
          </a:prstGeom>
        </p:spPr>
      </p:pic>
      <p:pic>
        <p:nvPicPr>
          <p:cNvPr id="14" name="Picture 13" descr="A picture containing indoor, wall, flower, decorated&#10;&#10;Description automatically generated">
            <a:extLst>
              <a:ext uri="{FF2B5EF4-FFF2-40B4-BE49-F238E27FC236}">
                <a16:creationId xmlns:a16="http://schemas.microsoft.com/office/drawing/2014/main" id="{2FE79256-DE3C-6146-A17F-A7B89AAE9FD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933155" y="3546855"/>
            <a:ext cx="2170169" cy="2819692"/>
          </a:xfrm>
          <a:prstGeom prst="rect">
            <a:avLst/>
          </a:prstGeom>
        </p:spPr>
      </p:pic>
      <p:pic>
        <p:nvPicPr>
          <p:cNvPr id="8" name="Picture 7" descr="A field of flowers&#10;&#10;Description automatically generated with medium confidence">
            <a:extLst>
              <a:ext uri="{FF2B5EF4-FFF2-40B4-BE49-F238E27FC236}">
                <a16:creationId xmlns:a16="http://schemas.microsoft.com/office/drawing/2014/main" id="{70AF8133-BBA6-AE47-AE2D-F66065628F5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827332" y="877803"/>
            <a:ext cx="2013395" cy="2674835"/>
          </a:xfrm>
          <a:prstGeom prst="rect">
            <a:avLst/>
          </a:prstGeom>
        </p:spPr>
      </p:pic>
    </p:spTree>
    <p:extLst>
      <p:ext uri="{BB962C8B-B14F-4D97-AF65-F5344CB8AC3E}">
        <p14:creationId xmlns:p14="http://schemas.microsoft.com/office/powerpoint/2010/main" val="37874649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E8F810-C07F-AC49-91DE-9EA2EE1BFE1C}"/>
              </a:ext>
            </a:extLst>
          </p:cNvPr>
          <p:cNvSpPr txBox="1"/>
          <p:nvPr/>
        </p:nvSpPr>
        <p:spPr>
          <a:xfrm>
            <a:off x="140034" y="158968"/>
            <a:ext cx="7360903" cy="738664"/>
          </a:xfrm>
          <a:prstGeom prst="rect">
            <a:avLst/>
          </a:prstGeom>
          <a:noFill/>
        </p:spPr>
        <p:txBody>
          <a:bodyPr wrap="square" rtlCol="0">
            <a:spAutoFit/>
          </a:bodyPr>
          <a:lstStyle/>
          <a:p>
            <a:r>
              <a:rPr lang="en-US" sz="1400" dirty="0" err="1"/>
              <a:t>Avalana</a:t>
            </a:r>
            <a:r>
              <a:rPr lang="en-US" sz="1400" dirty="0"/>
              <a:t>- Bespoke/murals/high-end</a:t>
            </a:r>
          </a:p>
          <a:p>
            <a:r>
              <a:rPr lang="en-US" sz="1400" dirty="0"/>
              <a:t>Thinking about scale, </a:t>
            </a:r>
            <a:r>
              <a:rPr lang="en-US" sz="1400" dirty="0" err="1"/>
              <a:t>colour</a:t>
            </a:r>
            <a:r>
              <a:rPr lang="en-US" sz="1400" dirty="0"/>
              <a:t>, orientation of design as well as placement print style. Hoping to achieve this concept with British country narrative.</a:t>
            </a:r>
          </a:p>
        </p:txBody>
      </p:sp>
      <p:pic>
        <p:nvPicPr>
          <p:cNvPr id="2052" name="Picture 4">
            <a:extLst>
              <a:ext uri="{FF2B5EF4-FFF2-40B4-BE49-F238E27FC236}">
                <a16:creationId xmlns:a16="http://schemas.microsoft.com/office/drawing/2014/main" id="{9DC4889D-D892-B545-A480-44BB498932D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062960" y="1549619"/>
            <a:ext cx="4381500" cy="43815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oriental_inspired_mural">
            <a:extLst>
              <a:ext uri="{FF2B5EF4-FFF2-40B4-BE49-F238E27FC236}">
                <a16:creationId xmlns:a16="http://schemas.microsoft.com/office/drawing/2014/main" id="{D34EF633-A363-DA45-852D-FBF3A5E9DB27}"/>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649185" y="1549619"/>
            <a:ext cx="3286125" cy="43815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534D67DF-C5BA-7445-9821-3226CFB1EDA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40035" y="1549619"/>
            <a:ext cx="4381500" cy="43815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D1731B2E-6635-CE41-9615-365B8ED1383E}"/>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backgroundRemoval t="7451" b="90000" l="3529" r="94706">
                        <a14:foregroundMark x1="42157" y1="13333" x2="19608" y2="12157"/>
                        <a14:foregroundMark x1="19608" y1="12157" x2="8039" y2="31373"/>
                        <a14:foregroundMark x1="8039" y1="31373" x2="7843" y2="77255"/>
                        <a14:foregroundMark x1="7843" y1="77255" x2="26863" y2="90000"/>
                        <a14:foregroundMark x1="26863" y1="90000" x2="49608" y2="88235"/>
                        <a14:foregroundMark x1="49608" y1="88235" x2="77647" y2="89412"/>
                        <a14:foregroundMark x1="77647" y1="89412" x2="88039" y2="66471"/>
                        <a14:foregroundMark x1="88039" y1="66471" x2="94706" y2="15490"/>
                        <a14:foregroundMark x1="94706" y1="15490" x2="39216" y2="16667"/>
                        <a14:foregroundMark x1="39216" y1="16667" x2="38431" y2="16275"/>
                        <a14:foregroundMark x1="42941" y1="28824" x2="12549" y2="11176"/>
                        <a14:foregroundMark x1="19216" y1="14118" x2="13137" y2="16275"/>
                        <a14:foregroundMark x1="11765" y1="17843" x2="3529" y2="7451"/>
                        <a14:backgroundMark x1="588" y1="29608" x2="588" y2="52353"/>
                        <a14:backgroundMark x1="588" y1="52353" x2="3529" y2="57843"/>
                      </a14:backgroundRemoval>
                    </a14:imgEffect>
                  </a14:imgLayer>
                </a14:imgProps>
              </a:ext>
              <a:ext uri="{28A0092B-C50C-407E-A947-70E740481C1C}">
                <a14:useLocalDpi xmlns:a14="http://schemas.microsoft.com/office/drawing/2010/main"/>
              </a:ext>
            </a:extLst>
          </a:blip>
          <a:srcRect/>
          <a:stretch>
            <a:fillRect/>
          </a:stretch>
        </p:blipFill>
        <p:spPr bwMode="auto">
          <a:xfrm>
            <a:off x="7031422" y="4334205"/>
            <a:ext cx="2523796" cy="2523796"/>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CAB30E0E-5201-D74F-A52D-B55963C870B2}"/>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2330785" y="4493174"/>
            <a:ext cx="2205858" cy="2205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53367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1B82-E223-5B4A-969A-C9B4588DF267}"/>
              </a:ext>
            </a:extLst>
          </p:cNvPr>
          <p:cNvSpPr>
            <a:spLocks noGrp="1"/>
          </p:cNvSpPr>
          <p:nvPr>
            <p:ph type="title"/>
          </p:nvPr>
        </p:nvSpPr>
        <p:spPr>
          <a:xfrm>
            <a:off x="191815" y="18255"/>
            <a:ext cx="10515600" cy="1325563"/>
          </a:xfrm>
        </p:spPr>
        <p:txBody>
          <a:bodyPr>
            <a:normAutofit/>
          </a:bodyPr>
          <a:lstStyle/>
          <a:p>
            <a:r>
              <a:rPr lang="en-US" sz="1400" dirty="0">
                <a:latin typeface="+mn-lt"/>
              </a:rPr>
              <a:t>William Morris</a:t>
            </a:r>
            <a:br>
              <a:rPr lang="en-US" sz="1400" dirty="0">
                <a:latin typeface="+mn-lt"/>
              </a:rPr>
            </a:br>
            <a:r>
              <a:rPr lang="en-US" sz="1400" dirty="0">
                <a:latin typeface="+mn-lt"/>
              </a:rPr>
              <a:t>I feel these designs are still relevant today. That is what I love about William Morris it’s timeless.</a:t>
            </a:r>
            <a:br>
              <a:rPr lang="en-US" sz="1400" dirty="0">
                <a:latin typeface="+mn-lt"/>
              </a:rPr>
            </a:br>
            <a:r>
              <a:rPr lang="en-US" sz="1400" dirty="0">
                <a:latin typeface="+mn-lt"/>
              </a:rPr>
              <a:t>A key inspiration of mine over the years, I love the way he crafted repeat systems </a:t>
            </a:r>
            <a:br>
              <a:rPr lang="en-US" sz="1400" dirty="0">
                <a:latin typeface="+mn-lt"/>
              </a:rPr>
            </a:br>
            <a:r>
              <a:rPr lang="en-US" sz="1400" dirty="0">
                <a:latin typeface="+mn-lt"/>
              </a:rPr>
              <a:t>and often refer to his designs as reference points. (mirror </a:t>
            </a:r>
            <a:r>
              <a:rPr lang="en-US" sz="1400" dirty="0" err="1">
                <a:latin typeface="+mn-lt"/>
              </a:rPr>
              <a:t>repets</a:t>
            </a:r>
            <a:r>
              <a:rPr lang="en-US" sz="1400" dirty="0">
                <a:latin typeface="+mn-lt"/>
              </a:rPr>
              <a:t>, controlled curves within original drawings)</a:t>
            </a:r>
            <a:br>
              <a:rPr lang="en-US" sz="1400" dirty="0">
                <a:latin typeface="+mn-lt"/>
              </a:rPr>
            </a:br>
            <a:r>
              <a:rPr lang="en-US" sz="1400" dirty="0">
                <a:latin typeface="+mn-lt"/>
              </a:rPr>
              <a:t> He always seemed to get the scale  just right. To capture the beauty of the print and be empathetic to nature and reality. </a:t>
            </a:r>
            <a:br>
              <a:rPr lang="en-US" sz="1400" dirty="0">
                <a:latin typeface="+mn-lt"/>
              </a:rPr>
            </a:br>
            <a:r>
              <a:rPr lang="en-US" sz="1400" dirty="0">
                <a:latin typeface="+mn-lt"/>
              </a:rPr>
              <a:t>I love that he found pleasures in the every day as I try to take that ethos on board in my life too. </a:t>
            </a:r>
          </a:p>
        </p:txBody>
      </p:sp>
      <p:pic>
        <p:nvPicPr>
          <p:cNvPr id="5" name="Picture 4" descr="A picture containing text, picture frame&#10;&#10;Description automatically generated">
            <a:extLst>
              <a:ext uri="{FF2B5EF4-FFF2-40B4-BE49-F238E27FC236}">
                <a16:creationId xmlns:a16="http://schemas.microsoft.com/office/drawing/2014/main" id="{0329EA4D-4D5E-E84B-B972-13C04BAD47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2956" y="1343818"/>
            <a:ext cx="3780221" cy="5358664"/>
          </a:xfrm>
          <a:prstGeom prst="rect">
            <a:avLst/>
          </a:prstGeom>
        </p:spPr>
      </p:pic>
      <p:pic>
        <p:nvPicPr>
          <p:cNvPr id="13" name="Picture 12">
            <a:extLst>
              <a:ext uri="{FF2B5EF4-FFF2-40B4-BE49-F238E27FC236}">
                <a16:creationId xmlns:a16="http://schemas.microsoft.com/office/drawing/2014/main" id="{45FE4626-7DB7-794D-868A-19BCCFA26D4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01226" y="1540473"/>
            <a:ext cx="3378070" cy="4393502"/>
          </a:xfrm>
          <a:prstGeom prst="rect">
            <a:avLst/>
          </a:prstGeom>
        </p:spPr>
      </p:pic>
      <p:pic>
        <p:nvPicPr>
          <p:cNvPr id="11" name="Picture 10" descr="A picture containing indoor&#10;&#10;Description automatically generated">
            <a:extLst>
              <a:ext uri="{FF2B5EF4-FFF2-40B4-BE49-F238E27FC236}">
                <a16:creationId xmlns:a16="http://schemas.microsoft.com/office/drawing/2014/main" id="{F8D638E7-6550-0847-B036-CD3758819F0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95468" y="1540473"/>
            <a:ext cx="2515691" cy="3769826"/>
          </a:xfrm>
          <a:prstGeom prst="rect">
            <a:avLst/>
          </a:prstGeom>
        </p:spPr>
      </p:pic>
      <p:pic>
        <p:nvPicPr>
          <p:cNvPr id="9" name="Picture 8">
            <a:extLst>
              <a:ext uri="{FF2B5EF4-FFF2-40B4-BE49-F238E27FC236}">
                <a16:creationId xmlns:a16="http://schemas.microsoft.com/office/drawing/2014/main" id="{2D0D7764-2818-D843-B5E6-FBE60DEF4C9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16200000">
            <a:off x="8797816" y="3646132"/>
            <a:ext cx="3297640" cy="2815059"/>
          </a:xfrm>
          <a:prstGeom prst="rect">
            <a:avLst/>
          </a:prstGeom>
        </p:spPr>
      </p:pic>
      <p:pic>
        <p:nvPicPr>
          <p:cNvPr id="7" name="Picture 6" descr="A picture containing text, indoor, fabric&#10;&#10;Description automatically generated">
            <a:extLst>
              <a:ext uri="{FF2B5EF4-FFF2-40B4-BE49-F238E27FC236}">
                <a16:creationId xmlns:a16="http://schemas.microsoft.com/office/drawing/2014/main" id="{4909C683-02CE-2541-9BCA-764BF3F5604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261469" y="4479877"/>
            <a:ext cx="3277532" cy="2081132"/>
          </a:xfrm>
          <a:prstGeom prst="rect">
            <a:avLst/>
          </a:prstGeom>
        </p:spPr>
      </p:pic>
    </p:spTree>
    <p:extLst>
      <p:ext uri="{BB962C8B-B14F-4D97-AF65-F5344CB8AC3E}">
        <p14:creationId xmlns:p14="http://schemas.microsoft.com/office/powerpoint/2010/main" val="6149023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a:extLst>
              <a:ext uri="{FF2B5EF4-FFF2-40B4-BE49-F238E27FC236}">
                <a16:creationId xmlns:a16="http://schemas.microsoft.com/office/drawing/2014/main" id="{299EF0AA-B83E-924B-ABA1-088DE4CB3780}"/>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20" y="10"/>
            <a:ext cx="4003019" cy="338888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6E97F775-ABF2-9041-B72E-B118DDABDE07}"/>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0" y="3469102"/>
            <a:ext cx="4003019" cy="338889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a:extLst>
              <a:ext uri="{FF2B5EF4-FFF2-40B4-BE49-F238E27FC236}">
                <a16:creationId xmlns:a16="http://schemas.microsoft.com/office/drawing/2014/main" id="{F976DD82-089C-2D49-A8D8-E0134401A573}"/>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094479" y="10"/>
            <a:ext cx="4014047" cy="685799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5906CD2-6729-4849-9AD1-2E0EAF4D2BAB}"/>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8188960" y="10"/>
            <a:ext cx="4003039" cy="338327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a:extLst>
              <a:ext uri="{FF2B5EF4-FFF2-40B4-BE49-F238E27FC236}">
                <a16:creationId xmlns:a16="http://schemas.microsoft.com/office/drawing/2014/main" id="{DB42B7F2-D71F-0143-9AB1-FC5FFB72797D}"/>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8199966" y="3469102"/>
            <a:ext cx="3992034" cy="33888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4E4FF71-86D8-C64B-8350-C61DC3B94FDB}"/>
              </a:ext>
            </a:extLst>
          </p:cNvPr>
          <p:cNvSpPr txBox="1"/>
          <p:nvPr/>
        </p:nvSpPr>
        <p:spPr>
          <a:xfrm>
            <a:off x="141290" y="110359"/>
            <a:ext cx="2601311" cy="307777"/>
          </a:xfrm>
          <a:prstGeom prst="rect">
            <a:avLst/>
          </a:prstGeom>
          <a:noFill/>
        </p:spPr>
        <p:txBody>
          <a:bodyPr wrap="square" rtlCol="0">
            <a:spAutoFit/>
          </a:bodyPr>
          <a:lstStyle/>
          <a:p>
            <a:r>
              <a:rPr lang="en-US" sz="1400" dirty="0">
                <a:solidFill>
                  <a:schemeClr val="bg1"/>
                </a:solidFill>
                <a:highlight>
                  <a:srgbClr val="000000"/>
                </a:highlight>
              </a:rPr>
              <a:t>Sandberg Wallpaper</a:t>
            </a:r>
          </a:p>
        </p:txBody>
      </p:sp>
    </p:spTree>
    <p:extLst>
      <p:ext uri="{BB962C8B-B14F-4D97-AF65-F5344CB8AC3E}">
        <p14:creationId xmlns:p14="http://schemas.microsoft.com/office/powerpoint/2010/main" val="42019646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fabric&#10;&#10;Description automatically generated">
            <a:extLst>
              <a:ext uri="{FF2B5EF4-FFF2-40B4-BE49-F238E27FC236}">
                <a16:creationId xmlns:a16="http://schemas.microsoft.com/office/drawing/2014/main" id="{7CAC01C5-D24E-1A48-BC11-4F89F4A7F85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6329916" y="850604"/>
            <a:ext cx="4986670" cy="4986670"/>
          </a:xfrm>
          <a:prstGeom prst="rect">
            <a:avLst/>
          </a:prstGeom>
        </p:spPr>
      </p:pic>
      <p:pic>
        <p:nvPicPr>
          <p:cNvPr id="7" name="Picture 6">
            <a:extLst>
              <a:ext uri="{FF2B5EF4-FFF2-40B4-BE49-F238E27FC236}">
                <a16:creationId xmlns:a16="http://schemas.microsoft.com/office/drawing/2014/main" id="{06027D08-5B69-014D-9804-90FD5CECFBA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109330" y="850604"/>
            <a:ext cx="4986670" cy="4986670"/>
          </a:xfrm>
          <a:prstGeom prst="rect">
            <a:avLst/>
          </a:prstGeom>
        </p:spPr>
      </p:pic>
      <p:sp>
        <p:nvSpPr>
          <p:cNvPr id="8" name="TextBox 7">
            <a:extLst>
              <a:ext uri="{FF2B5EF4-FFF2-40B4-BE49-F238E27FC236}">
                <a16:creationId xmlns:a16="http://schemas.microsoft.com/office/drawing/2014/main" id="{95C33D83-2492-0E4C-BC4E-2C2E98D0ADCC}"/>
              </a:ext>
            </a:extLst>
          </p:cNvPr>
          <p:cNvSpPr txBox="1"/>
          <p:nvPr/>
        </p:nvSpPr>
        <p:spPr>
          <a:xfrm>
            <a:off x="998806" y="252919"/>
            <a:ext cx="11000936" cy="523220"/>
          </a:xfrm>
          <a:prstGeom prst="rect">
            <a:avLst/>
          </a:prstGeom>
          <a:noFill/>
        </p:spPr>
        <p:txBody>
          <a:bodyPr wrap="square" rtlCol="0">
            <a:spAutoFit/>
          </a:bodyPr>
          <a:lstStyle/>
          <a:p>
            <a:r>
              <a:rPr lang="en-US" sz="1400" dirty="0"/>
              <a:t>Wallpaper samples, particularly looking at natural palettes scale of birds and florals within designs</a:t>
            </a:r>
          </a:p>
          <a:p>
            <a:r>
              <a:rPr lang="en-US" sz="1400" dirty="0"/>
              <a:t>I’m particularly drawn to Sanderson papers as I think the natural narratives really come through in their designs.</a:t>
            </a:r>
          </a:p>
        </p:txBody>
      </p:sp>
      <p:sp>
        <p:nvSpPr>
          <p:cNvPr id="9" name="TextBox 8">
            <a:extLst>
              <a:ext uri="{FF2B5EF4-FFF2-40B4-BE49-F238E27FC236}">
                <a16:creationId xmlns:a16="http://schemas.microsoft.com/office/drawing/2014/main" id="{DB6F435D-3BB1-3446-A27C-5D8411406606}"/>
              </a:ext>
            </a:extLst>
          </p:cNvPr>
          <p:cNvSpPr txBox="1"/>
          <p:nvPr/>
        </p:nvSpPr>
        <p:spPr>
          <a:xfrm>
            <a:off x="1245864" y="5986204"/>
            <a:ext cx="4616221" cy="307777"/>
          </a:xfrm>
          <a:prstGeom prst="rect">
            <a:avLst/>
          </a:prstGeom>
          <a:noFill/>
        </p:spPr>
        <p:txBody>
          <a:bodyPr wrap="square" rtlCol="0">
            <a:spAutoFit/>
          </a:bodyPr>
          <a:lstStyle/>
          <a:p>
            <a:r>
              <a:rPr lang="en-US" sz="1400" dirty="0"/>
              <a:t>Sanderson, Petronella &amp; </a:t>
            </a:r>
            <a:r>
              <a:rPr lang="en-US" sz="1400" dirty="0" err="1"/>
              <a:t>Barneby</a:t>
            </a:r>
            <a:r>
              <a:rPr lang="en-US" sz="1400" dirty="0"/>
              <a:t> Gates</a:t>
            </a:r>
          </a:p>
        </p:txBody>
      </p:sp>
      <p:sp>
        <p:nvSpPr>
          <p:cNvPr id="10" name="TextBox 9">
            <a:extLst>
              <a:ext uri="{FF2B5EF4-FFF2-40B4-BE49-F238E27FC236}">
                <a16:creationId xmlns:a16="http://schemas.microsoft.com/office/drawing/2014/main" id="{D72B7F98-4AD5-F148-9C2E-1863C0E52292}"/>
              </a:ext>
            </a:extLst>
          </p:cNvPr>
          <p:cNvSpPr txBox="1"/>
          <p:nvPr/>
        </p:nvSpPr>
        <p:spPr>
          <a:xfrm>
            <a:off x="6329916" y="5986205"/>
            <a:ext cx="2884422" cy="307777"/>
          </a:xfrm>
          <a:prstGeom prst="rect">
            <a:avLst/>
          </a:prstGeom>
          <a:noFill/>
        </p:spPr>
        <p:txBody>
          <a:bodyPr wrap="square" rtlCol="0">
            <a:spAutoFit/>
          </a:bodyPr>
          <a:lstStyle/>
          <a:p>
            <a:r>
              <a:rPr lang="en-US" sz="1400" dirty="0"/>
              <a:t>Sanderson, Cole &amp; Sons</a:t>
            </a:r>
          </a:p>
        </p:txBody>
      </p:sp>
    </p:spTree>
    <p:extLst>
      <p:ext uri="{BB962C8B-B14F-4D97-AF65-F5344CB8AC3E}">
        <p14:creationId xmlns:p14="http://schemas.microsoft.com/office/powerpoint/2010/main" val="594702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with low confidence">
            <a:extLst>
              <a:ext uri="{FF2B5EF4-FFF2-40B4-BE49-F238E27FC236}">
                <a16:creationId xmlns:a16="http://schemas.microsoft.com/office/drawing/2014/main" id="{9BE3490A-3586-ED47-B9E0-53EF2475DF9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04728" y="341858"/>
            <a:ext cx="3163587" cy="2372691"/>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12E8C03A-A19C-3A4D-BC16-EE5A8CC19CE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84614" y="3429000"/>
            <a:ext cx="3163586" cy="2372690"/>
          </a:xfrm>
          <a:prstGeom prst="rect">
            <a:avLst/>
          </a:prstGeom>
        </p:spPr>
      </p:pic>
      <p:pic>
        <p:nvPicPr>
          <p:cNvPr id="9" name="Picture 8" descr="A close-up of a document&#10;&#10;Description automatically generated with low confidence">
            <a:extLst>
              <a:ext uri="{FF2B5EF4-FFF2-40B4-BE49-F238E27FC236}">
                <a16:creationId xmlns:a16="http://schemas.microsoft.com/office/drawing/2014/main" id="{FF3876BA-C01A-554C-931F-2CDD8AA967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72477" y="341858"/>
            <a:ext cx="3163586" cy="2372690"/>
          </a:xfrm>
          <a:prstGeom prst="rect">
            <a:avLst/>
          </a:prstGeom>
        </p:spPr>
      </p:pic>
      <p:pic>
        <p:nvPicPr>
          <p:cNvPr id="11" name="Picture 10" descr="A picture containing text, electronics, screenshot, computer&#10;&#10;Description automatically generated">
            <a:extLst>
              <a:ext uri="{FF2B5EF4-FFF2-40B4-BE49-F238E27FC236}">
                <a16:creationId xmlns:a16="http://schemas.microsoft.com/office/drawing/2014/main" id="{93F04AE5-2396-D642-9D48-52858639CC4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8166" y="3288520"/>
            <a:ext cx="3163587" cy="2372690"/>
          </a:xfrm>
          <a:prstGeom prst="rect">
            <a:avLst/>
          </a:prstGeom>
        </p:spPr>
      </p:pic>
      <p:pic>
        <p:nvPicPr>
          <p:cNvPr id="13" name="Picture 12" descr="A picture containing text, indoor, different&#10;&#10;Description automatically generated">
            <a:extLst>
              <a:ext uri="{FF2B5EF4-FFF2-40B4-BE49-F238E27FC236}">
                <a16:creationId xmlns:a16="http://schemas.microsoft.com/office/drawing/2014/main" id="{B583BE3C-E5D2-3844-AB18-D9FB93DA5BE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7960" y="341858"/>
            <a:ext cx="3163587" cy="2372690"/>
          </a:xfrm>
          <a:prstGeom prst="rect">
            <a:avLst/>
          </a:prstGeom>
        </p:spPr>
      </p:pic>
      <p:pic>
        <p:nvPicPr>
          <p:cNvPr id="17" name="Picture 16" descr="A picture containing text, monitor, indoor, screenshot&#10;&#10;Description automatically generated">
            <a:extLst>
              <a:ext uri="{FF2B5EF4-FFF2-40B4-BE49-F238E27FC236}">
                <a16:creationId xmlns:a16="http://schemas.microsoft.com/office/drawing/2014/main" id="{C31C18FA-306D-CA42-BB6C-8D6EC5246A0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001471" y="3429000"/>
            <a:ext cx="3163588" cy="2372691"/>
          </a:xfrm>
          <a:prstGeom prst="rect">
            <a:avLst/>
          </a:prstGeom>
        </p:spPr>
      </p:pic>
      <p:pic>
        <p:nvPicPr>
          <p:cNvPr id="18" name="Picture 17" descr="A picture containing text, electronics, screenshot, computer&#10;&#10;Description automatically generated">
            <a:extLst>
              <a:ext uri="{FF2B5EF4-FFF2-40B4-BE49-F238E27FC236}">
                <a16:creationId xmlns:a16="http://schemas.microsoft.com/office/drawing/2014/main" id="{46625B86-AF7D-814B-BFB9-33B8661D4C8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47960" y="3429000"/>
            <a:ext cx="3163587" cy="2372690"/>
          </a:xfrm>
          <a:prstGeom prst="rect">
            <a:avLst/>
          </a:prstGeom>
        </p:spPr>
      </p:pic>
      <p:sp>
        <p:nvSpPr>
          <p:cNvPr id="2" name="TextBox 1">
            <a:extLst>
              <a:ext uri="{FF2B5EF4-FFF2-40B4-BE49-F238E27FC236}">
                <a16:creationId xmlns:a16="http://schemas.microsoft.com/office/drawing/2014/main" id="{31C9914E-FE67-E14C-A8EA-CF04584C5A75}"/>
              </a:ext>
            </a:extLst>
          </p:cNvPr>
          <p:cNvSpPr txBox="1"/>
          <p:nvPr/>
        </p:nvSpPr>
        <p:spPr>
          <a:xfrm>
            <a:off x="94471" y="6006330"/>
            <a:ext cx="5176776" cy="738664"/>
          </a:xfrm>
          <a:prstGeom prst="rect">
            <a:avLst/>
          </a:prstGeom>
          <a:noFill/>
        </p:spPr>
        <p:txBody>
          <a:bodyPr wrap="square" rtlCol="0">
            <a:spAutoFit/>
          </a:bodyPr>
          <a:lstStyle/>
          <a:p>
            <a:r>
              <a:rPr lang="en-US" sz="1400" dirty="0"/>
              <a:t>Dulux Brave ground, earthy palettes and trust </a:t>
            </a:r>
            <a:r>
              <a:rPr lang="en-US" sz="1400" dirty="0" err="1"/>
              <a:t>colours</a:t>
            </a:r>
            <a:r>
              <a:rPr lang="en-US" sz="1400" dirty="0"/>
              <a:t> coming into play in 2021. Natural palette really appeals to me as I’ve drawn from nature</a:t>
            </a:r>
          </a:p>
        </p:txBody>
      </p:sp>
    </p:spTree>
    <p:extLst>
      <p:ext uri="{BB962C8B-B14F-4D97-AF65-F5344CB8AC3E}">
        <p14:creationId xmlns:p14="http://schemas.microsoft.com/office/powerpoint/2010/main" val="14042924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85926-7876-3E45-AA62-3CF6978F9115}"/>
              </a:ext>
            </a:extLst>
          </p:cNvPr>
          <p:cNvSpPr>
            <a:spLocks noGrp="1"/>
          </p:cNvSpPr>
          <p:nvPr>
            <p:ph type="title"/>
          </p:nvPr>
        </p:nvSpPr>
        <p:spPr>
          <a:xfrm>
            <a:off x="212489" y="18255"/>
            <a:ext cx="10521879" cy="1325563"/>
          </a:xfrm>
        </p:spPr>
        <p:txBody>
          <a:bodyPr>
            <a:normAutofit/>
          </a:bodyPr>
          <a:lstStyle/>
          <a:p>
            <a:r>
              <a:rPr lang="en-US" sz="1400" dirty="0">
                <a:latin typeface="+mn-lt"/>
              </a:rPr>
              <a:t>The Dulux </a:t>
            </a:r>
            <a:r>
              <a:rPr lang="en-US" sz="1400" dirty="0" err="1">
                <a:latin typeface="+mn-lt"/>
              </a:rPr>
              <a:t>colour</a:t>
            </a:r>
            <a:r>
              <a:rPr lang="en-US" sz="1400" dirty="0">
                <a:latin typeface="+mn-lt"/>
              </a:rPr>
              <a:t> talk about natural </a:t>
            </a:r>
            <a:r>
              <a:rPr lang="en-US" sz="1400" dirty="0" err="1">
                <a:latin typeface="+mn-lt"/>
              </a:rPr>
              <a:t>colours</a:t>
            </a:r>
            <a:r>
              <a:rPr lang="en-US" sz="1400" dirty="0">
                <a:latin typeface="+mn-lt"/>
              </a:rPr>
              <a:t> coming through really inspired me and felt it fit well with my project. Therefore, I’ve been using their </a:t>
            </a:r>
            <a:r>
              <a:rPr lang="en-US" sz="1400" dirty="0" err="1">
                <a:latin typeface="+mn-lt"/>
              </a:rPr>
              <a:t>colours</a:t>
            </a:r>
            <a:r>
              <a:rPr lang="en-US" sz="1400" dirty="0">
                <a:latin typeface="+mn-lt"/>
              </a:rPr>
              <a:t> as grounds to my screen printed paper samples and tests. Plus working digitally with natural palettes to help promote the feeling of being grounded by nature. I’ve also added pearls &amp; foils to bring the luxe element but also provide light to work with the printed samples to bring that feeling of nature into the home.</a:t>
            </a:r>
            <a:br>
              <a:rPr lang="en-US" sz="1400" dirty="0">
                <a:latin typeface="+mn-lt"/>
              </a:rPr>
            </a:br>
            <a:r>
              <a:rPr lang="en-US" sz="1400" dirty="0">
                <a:latin typeface="+mn-lt"/>
              </a:rPr>
              <a:t>I think by using a natural palette it supports my work across hard materials like engraved wood and slate. I have also painted some of the engraved wood samples with Dulux </a:t>
            </a:r>
            <a:r>
              <a:rPr lang="en-US" sz="1400" dirty="0" err="1">
                <a:latin typeface="+mn-lt"/>
              </a:rPr>
              <a:t>colours</a:t>
            </a:r>
            <a:r>
              <a:rPr lang="en-US" sz="1400" dirty="0">
                <a:latin typeface="+mn-lt"/>
              </a:rPr>
              <a:t> to bring the collection together and create cohesion. </a:t>
            </a:r>
          </a:p>
        </p:txBody>
      </p:sp>
      <p:pic>
        <p:nvPicPr>
          <p:cNvPr id="7" name="Picture 6" descr="A screenshot of a cell phone&#10;&#10;Description automatically generated with medium confidence">
            <a:extLst>
              <a:ext uri="{FF2B5EF4-FFF2-40B4-BE49-F238E27FC236}">
                <a16:creationId xmlns:a16="http://schemas.microsoft.com/office/drawing/2014/main" id="{F93A06F4-43DF-C341-89EE-91C3A3DE604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12489" y="5449175"/>
            <a:ext cx="1502113" cy="139057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58F030EF-26E2-0D4E-85BC-3F4D7740B17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246114" y="5449175"/>
            <a:ext cx="1604791" cy="1390570"/>
          </a:xfrm>
          <a:prstGeom prst="rect">
            <a:avLst/>
          </a:prstGeom>
        </p:spPr>
      </p:pic>
      <p:pic>
        <p:nvPicPr>
          <p:cNvPr id="11" name="Picture 10" descr="Website&#10;&#10;Description automatically generated">
            <a:extLst>
              <a:ext uri="{FF2B5EF4-FFF2-40B4-BE49-F238E27FC236}">
                <a16:creationId xmlns:a16="http://schemas.microsoft.com/office/drawing/2014/main" id="{E85C578A-E5F5-EC40-BE5F-E2126A734A9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755783" y="5449175"/>
            <a:ext cx="1423750" cy="1390570"/>
          </a:xfrm>
          <a:prstGeom prst="rect">
            <a:avLst/>
          </a:prstGeom>
        </p:spPr>
      </p:pic>
      <p:pic>
        <p:nvPicPr>
          <p:cNvPr id="13" name="Picture 12" descr="A picture containing furniture, curtain, painting, fabric&#10;&#10;Description automatically generated">
            <a:extLst>
              <a:ext uri="{FF2B5EF4-FFF2-40B4-BE49-F238E27FC236}">
                <a16:creationId xmlns:a16="http://schemas.microsoft.com/office/drawing/2014/main" id="{F61F273D-2990-9C4E-8ECD-16CEFA80EDB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8119418" y="1838325"/>
            <a:ext cx="3956058" cy="2967044"/>
          </a:xfrm>
          <a:prstGeom prst="rect">
            <a:avLst/>
          </a:prstGeom>
        </p:spPr>
      </p:pic>
      <p:pic>
        <p:nvPicPr>
          <p:cNvPr id="5" name="Picture 4" descr="A collage of pictures of giraffes&#10;&#10;Description automatically generated with low confidence">
            <a:extLst>
              <a:ext uri="{FF2B5EF4-FFF2-40B4-BE49-F238E27FC236}">
                <a16:creationId xmlns:a16="http://schemas.microsoft.com/office/drawing/2014/main" id="{7483293B-85B8-6B42-97D5-7F7B4BE33B7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228957" y="1343818"/>
            <a:ext cx="2216806" cy="3942959"/>
          </a:xfrm>
          <a:prstGeom prst="rect">
            <a:avLst/>
          </a:prstGeom>
        </p:spPr>
      </p:pic>
      <p:pic>
        <p:nvPicPr>
          <p:cNvPr id="15" name="Picture 14" descr="A picture containing text, ceramic ware, porcelain, fabric&#10;&#10;Description automatically generated">
            <a:extLst>
              <a:ext uri="{FF2B5EF4-FFF2-40B4-BE49-F238E27FC236}">
                <a16:creationId xmlns:a16="http://schemas.microsoft.com/office/drawing/2014/main" id="{19A57F68-04A6-2543-8E7A-1DD81F16A85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5400000">
            <a:off x="2636356" y="1812128"/>
            <a:ext cx="3956058" cy="2967044"/>
          </a:xfrm>
          <a:prstGeom prst="rect">
            <a:avLst/>
          </a:prstGeom>
        </p:spPr>
      </p:pic>
      <p:pic>
        <p:nvPicPr>
          <p:cNvPr id="17" name="Picture 16" descr="Background pattern&#10;&#10;Description automatically generated">
            <a:extLst>
              <a:ext uri="{FF2B5EF4-FFF2-40B4-BE49-F238E27FC236}">
                <a16:creationId xmlns:a16="http://schemas.microsoft.com/office/drawing/2014/main" id="{FEFF7FEE-FA52-D443-B610-0CFCE308CBD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rot="5400000">
            <a:off x="-282018" y="1826975"/>
            <a:ext cx="3956058" cy="2967044"/>
          </a:xfrm>
          <a:prstGeom prst="rect">
            <a:avLst/>
          </a:prstGeom>
        </p:spPr>
      </p:pic>
    </p:spTree>
    <p:extLst>
      <p:ext uri="{BB962C8B-B14F-4D97-AF65-F5344CB8AC3E}">
        <p14:creationId xmlns:p14="http://schemas.microsoft.com/office/powerpoint/2010/main" val="17280642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fabric, porcelain&#10;&#10;Description automatically generated">
            <a:extLst>
              <a:ext uri="{FF2B5EF4-FFF2-40B4-BE49-F238E27FC236}">
                <a16:creationId xmlns:a16="http://schemas.microsoft.com/office/drawing/2014/main" id="{72E89620-E6B8-9B47-A0E6-A863D6B02C6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3"/>
          <a:stretch/>
        </p:blipFill>
        <p:spPr>
          <a:xfrm rot="5400000">
            <a:off x="-1168120" y="1532364"/>
            <a:ext cx="6514565" cy="3793268"/>
          </a:xfrm>
          <a:prstGeom prst="rect">
            <a:avLst/>
          </a:prstGeom>
        </p:spPr>
      </p:pic>
      <p:pic>
        <p:nvPicPr>
          <p:cNvPr id="7" name="Picture 6">
            <a:extLst>
              <a:ext uri="{FF2B5EF4-FFF2-40B4-BE49-F238E27FC236}">
                <a16:creationId xmlns:a16="http://schemas.microsoft.com/office/drawing/2014/main" id="{CE98817A-0481-2843-8F1E-AF1AAA7C744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3"/>
          <a:stretch/>
        </p:blipFill>
        <p:spPr>
          <a:xfrm rot="5400000">
            <a:off x="2838717" y="1517536"/>
            <a:ext cx="6514565" cy="3822924"/>
          </a:xfrm>
          <a:prstGeom prst="rect">
            <a:avLst/>
          </a:prstGeom>
        </p:spPr>
      </p:pic>
      <p:pic>
        <p:nvPicPr>
          <p:cNvPr id="9" name="Picture 8" descr="A picture containing fabric&#10;&#10;Description automatically generated">
            <a:extLst>
              <a:ext uri="{FF2B5EF4-FFF2-40B4-BE49-F238E27FC236}">
                <a16:creationId xmlns:a16="http://schemas.microsoft.com/office/drawing/2014/main" id="{155AC3BE-6C72-304D-AE82-E20D3939F26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3"/>
          <a:stretch/>
        </p:blipFill>
        <p:spPr>
          <a:xfrm>
            <a:off x="8188032" y="171716"/>
            <a:ext cx="3799007" cy="6514565"/>
          </a:xfrm>
          <a:prstGeom prst="rect">
            <a:avLst/>
          </a:prstGeom>
        </p:spPr>
      </p:pic>
      <p:sp>
        <p:nvSpPr>
          <p:cNvPr id="2" name="TextBox 1">
            <a:extLst>
              <a:ext uri="{FF2B5EF4-FFF2-40B4-BE49-F238E27FC236}">
                <a16:creationId xmlns:a16="http://schemas.microsoft.com/office/drawing/2014/main" id="{9510295E-D6D0-F84E-B0F1-0F55FBE32067}"/>
              </a:ext>
            </a:extLst>
          </p:cNvPr>
          <p:cNvSpPr txBox="1"/>
          <p:nvPr/>
        </p:nvSpPr>
        <p:spPr>
          <a:xfrm>
            <a:off x="6093637" y="171715"/>
            <a:ext cx="4031087" cy="307777"/>
          </a:xfrm>
          <a:prstGeom prst="rect">
            <a:avLst/>
          </a:prstGeom>
          <a:noFill/>
        </p:spPr>
        <p:txBody>
          <a:bodyPr wrap="square" rtlCol="0">
            <a:spAutoFit/>
          </a:bodyPr>
          <a:lstStyle/>
          <a:p>
            <a:r>
              <a:rPr lang="en-US" sz="1400" b="1" dirty="0">
                <a:solidFill>
                  <a:schemeClr val="bg1"/>
                </a:solidFill>
              </a:rPr>
              <a:t>Shiny, Pearlescent, luxe</a:t>
            </a:r>
          </a:p>
        </p:txBody>
      </p:sp>
    </p:spTree>
    <p:extLst>
      <p:ext uri="{BB962C8B-B14F-4D97-AF65-F5344CB8AC3E}">
        <p14:creationId xmlns:p14="http://schemas.microsoft.com/office/powerpoint/2010/main" val="3553115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6F06-EEE6-FA46-91D7-24280B105FE9}"/>
              </a:ext>
            </a:extLst>
          </p:cNvPr>
          <p:cNvSpPr>
            <a:spLocks noGrp="1"/>
          </p:cNvSpPr>
          <p:nvPr>
            <p:ph type="title"/>
          </p:nvPr>
        </p:nvSpPr>
        <p:spPr>
          <a:xfrm>
            <a:off x="242047" y="-186204"/>
            <a:ext cx="1192306" cy="867242"/>
          </a:xfrm>
        </p:spPr>
        <p:txBody>
          <a:bodyPr>
            <a:normAutofit/>
          </a:bodyPr>
          <a:lstStyle/>
          <a:p>
            <a:r>
              <a:rPr lang="en-US" sz="1400" dirty="0" err="1">
                <a:latin typeface="+mn-lt"/>
              </a:rPr>
              <a:t>colour</a:t>
            </a:r>
            <a:endParaRPr lang="en-US" sz="1400" dirty="0">
              <a:latin typeface="+mn-lt"/>
            </a:endParaRPr>
          </a:p>
        </p:txBody>
      </p:sp>
      <p:pic>
        <p:nvPicPr>
          <p:cNvPr id="5" name="Picture 4">
            <a:extLst>
              <a:ext uri="{FF2B5EF4-FFF2-40B4-BE49-F238E27FC236}">
                <a16:creationId xmlns:a16="http://schemas.microsoft.com/office/drawing/2014/main" id="{82C86DEA-5755-0F45-A815-BF3ED749972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8912" y="681038"/>
            <a:ext cx="5465064" cy="5465064"/>
          </a:xfrm>
          <a:prstGeom prst="rect">
            <a:avLst/>
          </a:prstGeom>
        </p:spPr>
      </p:pic>
      <p:sp>
        <p:nvSpPr>
          <p:cNvPr id="6" name="TextBox 5">
            <a:extLst>
              <a:ext uri="{FF2B5EF4-FFF2-40B4-BE49-F238E27FC236}">
                <a16:creationId xmlns:a16="http://schemas.microsoft.com/office/drawing/2014/main" id="{79053BA3-98ED-EA4F-B2E0-2F9C8975148C}"/>
              </a:ext>
            </a:extLst>
          </p:cNvPr>
          <p:cNvSpPr txBox="1"/>
          <p:nvPr/>
        </p:nvSpPr>
        <p:spPr>
          <a:xfrm>
            <a:off x="6096000" y="676656"/>
            <a:ext cx="2779776" cy="4185761"/>
          </a:xfrm>
          <a:prstGeom prst="rect">
            <a:avLst/>
          </a:prstGeom>
          <a:noFill/>
        </p:spPr>
        <p:txBody>
          <a:bodyPr wrap="square" rtlCol="0">
            <a:spAutoFit/>
          </a:bodyPr>
          <a:lstStyle/>
          <a:p>
            <a:r>
              <a:rPr lang="en-US" sz="1400" dirty="0"/>
              <a:t>Wallpaper printed </a:t>
            </a:r>
            <a:r>
              <a:rPr lang="en-US" sz="1400" dirty="0" err="1"/>
              <a:t>colours</a:t>
            </a:r>
            <a:endParaRPr lang="en-US" sz="1400" dirty="0"/>
          </a:p>
          <a:p>
            <a:r>
              <a:rPr lang="en-US" sz="1400" dirty="0"/>
              <a:t>Dulux- mint Moroccan, Dulux – Blush Pink </a:t>
            </a:r>
          </a:p>
          <a:p>
            <a:r>
              <a:rPr lang="en-US" sz="1400" dirty="0"/>
              <a:t>Dulux – Overtly Olive </a:t>
            </a:r>
          </a:p>
          <a:p>
            <a:r>
              <a:rPr lang="en-US" sz="1400" dirty="0"/>
              <a:t>Reactive- 5% Sage Green</a:t>
            </a:r>
          </a:p>
          <a:p>
            <a:r>
              <a:rPr lang="en-US" sz="1400" dirty="0"/>
              <a:t>Reactive- 5% Slate Blue</a:t>
            </a:r>
          </a:p>
          <a:p>
            <a:r>
              <a:rPr lang="en-US" sz="1400" dirty="0"/>
              <a:t>Dulux – Soft Truffle</a:t>
            </a:r>
          </a:p>
          <a:p>
            <a:endParaRPr lang="en-US" sz="1400" dirty="0"/>
          </a:p>
          <a:p>
            <a:r>
              <a:rPr lang="en-US" sz="1400" dirty="0"/>
              <a:t>Focusing on a natural palette heavily influenced by nature. Adding pearl and foil binders to bring reflective quality to highlight light and shadow to help add the sense of escapism into the collection. As well as a luxe element. Thinking about land/ garden by day and night with the contrast of the lighter and slightly darker </a:t>
            </a:r>
            <a:r>
              <a:rPr lang="en-US" sz="1400" dirty="0" err="1"/>
              <a:t>colours</a:t>
            </a:r>
            <a:r>
              <a:rPr lang="en-US" sz="1400" dirty="0"/>
              <a:t>.  </a:t>
            </a:r>
          </a:p>
        </p:txBody>
      </p:sp>
    </p:spTree>
    <p:extLst>
      <p:ext uri="{BB962C8B-B14F-4D97-AF65-F5344CB8AC3E}">
        <p14:creationId xmlns:p14="http://schemas.microsoft.com/office/powerpoint/2010/main" val="12328827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inting on a wall&#10;&#10;Description automatically generated with low confidence">
            <a:extLst>
              <a:ext uri="{FF2B5EF4-FFF2-40B4-BE49-F238E27FC236}">
                <a16:creationId xmlns:a16="http://schemas.microsoft.com/office/drawing/2014/main" id="{BE2893E7-28AF-0243-8085-B9BB1809CDA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58295" y="-312686"/>
            <a:ext cx="3388893" cy="4003039"/>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E347C5E7-5F54-9348-BB92-F6A915E47CD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rot="5400000">
            <a:off x="4409862" y="-315383"/>
            <a:ext cx="3383280" cy="4014047"/>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1B7DDFB2-E8C2-0347-8E42-593CCB70D4A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188960" y="10"/>
            <a:ext cx="4003039" cy="3383270"/>
          </a:xfrm>
          <a:prstGeom prst="rect">
            <a:avLst/>
          </a:prstGeom>
        </p:spPr>
      </p:pic>
      <p:pic>
        <p:nvPicPr>
          <p:cNvPr id="7" name="Picture 6" descr="A picture containing text, wall, indoor, white&#10;&#10;Description automatically generated">
            <a:extLst>
              <a:ext uri="{FF2B5EF4-FFF2-40B4-BE49-F238E27FC236}">
                <a16:creationId xmlns:a16="http://schemas.microsoft.com/office/drawing/2014/main" id="{B497BEF2-1255-BA47-887B-8BD840C7157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307073" y="3162029"/>
            <a:ext cx="3388893" cy="4003039"/>
          </a:xfrm>
          <a:prstGeom prst="rect">
            <a:avLst/>
          </a:prstGeom>
        </p:spPr>
      </p:pic>
      <p:pic>
        <p:nvPicPr>
          <p:cNvPr id="21" name="Picture 20" descr="A picture containing text&#10;&#10;Description automatically generated">
            <a:extLst>
              <a:ext uri="{FF2B5EF4-FFF2-40B4-BE49-F238E27FC236}">
                <a16:creationId xmlns:a16="http://schemas.microsoft.com/office/drawing/2014/main" id="{A2D57417-5704-334D-AC94-D7C81666D19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b="-1"/>
          <a:stretch/>
        </p:blipFill>
        <p:spPr>
          <a:xfrm rot="5400000">
            <a:off x="4409862" y="3153718"/>
            <a:ext cx="3383280" cy="4014047"/>
          </a:xfrm>
          <a:prstGeom prst="rect">
            <a:avLst/>
          </a:prstGeom>
        </p:spPr>
      </p:pic>
      <p:pic>
        <p:nvPicPr>
          <p:cNvPr id="11" name="Picture 10" descr="A picture containing text, envelope, fabric&#10;&#10;Description automatically generated">
            <a:extLst>
              <a:ext uri="{FF2B5EF4-FFF2-40B4-BE49-F238E27FC236}">
                <a16:creationId xmlns:a16="http://schemas.microsoft.com/office/drawing/2014/main" id="{C18D9BC8-82FC-6A49-BBDF-B1A307BE16B5}"/>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r="-1" b="-1"/>
          <a:stretch/>
        </p:blipFill>
        <p:spPr>
          <a:xfrm rot="5400000">
            <a:off x="8501536" y="3167531"/>
            <a:ext cx="3388893" cy="3992034"/>
          </a:xfrm>
          <a:prstGeom prst="rect">
            <a:avLst/>
          </a:prstGeom>
        </p:spPr>
      </p:pic>
    </p:spTree>
    <p:extLst>
      <p:ext uri="{BB962C8B-B14F-4D97-AF65-F5344CB8AC3E}">
        <p14:creationId xmlns:p14="http://schemas.microsoft.com/office/powerpoint/2010/main" val="19216100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276514-BF61-124D-AA74-30458524A7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4632" y="1667367"/>
            <a:ext cx="3517119" cy="3517119"/>
          </a:xfrm>
          <a:prstGeom prst="rect">
            <a:avLst/>
          </a:prstGeom>
        </p:spPr>
      </p:pic>
      <p:pic>
        <p:nvPicPr>
          <p:cNvPr id="6" name="Picture 5" descr="A picture containing text, wall, indoor&#10;&#10;Description automatically generated">
            <a:extLst>
              <a:ext uri="{FF2B5EF4-FFF2-40B4-BE49-F238E27FC236}">
                <a16:creationId xmlns:a16="http://schemas.microsoft.com/office/drawing/2014/main" id="{676A0124-4F42-4D4E-9FC5-387E227476F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10676" y="1657254"/>
            <a:ext cx="3537345" cy="3537345"/>
          </a:xfrm>
          <a:prstGeom prst="rect">
            <a:avLst/>
          </a:prstGeom>
        </p:spPr>
      </p:pic>
      <p:pic>
        <p:nvPicPr>
          <p:cNvPr id="5" name="Picture 4" descr="A picture containing text, envelope, fabric&#10;&#10;Description automatically generated">
            <a:extLst>
              <a:ext uri="{FF2B5EF4-FFF2-40B4-BE49-F238E27FC236}">
                <a16:creationId xmlns:a16="http://schemas.microsoft.com/office/drawing/2014/main" id="{36D550EF-5464-FB4E-AC2E-B8F89BE9AE3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62336" y="1667368"/>
            <a:ext cx="3517120" cy="3517120"/>
          </a:xfrm>
          <a:prstGeom prst="rect">
            <a:avLst/>
          </a:prstGeom>
        </p:spPr>
      </p:pic>
      <p:sp>
        <p:nvSpPr>
          <p:cNvPr id="2" name="TextBox 1">
            <a:extLst>
              <a:ext uri="{FF2B5EF4-FFF2-40B4-BE49-F238E27FC236}">
                <a16:creationId xmlns:a16="http://schemas.microsoft.com/office/drawing/2014/main" id="{C722D5AA-F93E-0146-8AD9-C8BDB97F74D3}"/>
              </a:ext>
            </a:extLst>
          </p:cNvPr>
          <p:cNvSpPr txBox="1"/>
          <p:nvPr/>
        </p:nvSpPr>
        <p:spPr>
          <a:xfrm>
            <a:off x="278569" y="180304"/>
            <a:ext cx="9200275" cy="1231106"/>
          </a:xfrm>
          <a:prstGeom prst="rect">
            <a:avLst/>
          </a:prstGeom>
          <a:noFill/>
        </p:spPr>
        <p:txBody>
          <a:bodyPr wrap="square" rtlCol="0">
            <a:spAutoFit/>
          </a:bodyPr>
          <a:lstStyle/>
          <a:p>
            <a:r>
              <a:rPr lang="en-US" sz="1400" dirty="0"/>
              <a:t>Materiality, </a:t>
            </a:r>
          </a:p>
          <a:p>
            <a:r>
              <a:rPr lang="en-US" sz="1400" dirty="0"/>
              <a:t>Cloth, devore, reactive dye. (natural </a:t>
            </a:r>
            <a:r>
              <a:rPr lang="en-US" sz="1400" dirty="0" err="1"/>
              <a:t>colours</a:t>
            </a:r>
            <a:r>
              <a:rPr lang="en-US" sz="1400" dirty="0"/>
              <a:t> / </a:t>
            </a:r>
            <a:r>
              <a:rPr lang="en-US" sz="1400" dirty="0" err="1"/>
              <a:t>fibres</a:t>
            </a:r>
            <a:r>
              <a:rPr lang="en-US" sz="1400" dirty="0"/>
              <a:t>) </a:t>
            </a:r>
          </a:p>
          <a:p>
            <a:r>
              <a:rPr lang="en-US" sz="1400" dirty="0"/>
              <a:t>Wood – ply , floorboards techniques engraved, cut. </a:t>
            </a:r>
          </a:p>
          <a:p>
            <a:r>
              <a:rPr lang="en-US" sz="1400" dirty="0"/>
              <a:t>Fabrics, linen &amp;  cottons. </a:t>
            </a:r>
          </a:p>
          <a:p>
            <a:endParaRPr lang="en-US" dirty="0"/>
          </a:p>
        </p:txBody>
      </p:sp>
    </p:spTree>
    <p:extLst>
      <p:ext uri="{BB962C8B-B14F-4D97-AF65-F5344CB8AC3E}">
        <p14:creationId xmlns:p14="http://schemas.microsoft.com/office/powerpoint/2010/main" val="21149710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envelope, fabric&#10;&#10;Description automatically generated">
            <a:extLst>
              <a:ext uri="{FF2B5EF4-FFF2-40B4-BE49-F238E27FC236}">
                <a16:creationId xmlns:a16="http://schemas.microsoft.com/office/drawing/2014/main" id="{33BCE569-DE21-944E-907C-5766C217E63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547658" y="244778"/>
            <a:ext cx="3427451" cy="3217234"/>
          </a:xfrm>
          <a:prstGeom prst="rect">
            <a:avLst/>
          </a:prstGeom>
        </p:spPr>
      </p:pic>
      <p:pic>
        <p:nvPicPr>
          <p:cNvPr id="9" name="Picture 8" descr="A picture containing text, envelope&#10;&#10;Description automatically generated">
            <a:extLst>
              <a:ext uri="{FF2B5EF4-FFF2-40B4-BE49-F238E27FC236}">
                <a16:creationId xmlns:a16="http://schemas.microsoft.com/office/drawing/2014/main" id="{661B0A78-D423-B541-BA14-7037E8A75C1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292969" y="3534268"/>
            <a:ext cx="3220014" cy="3220014"/>
          </a:xfrm>
          <a:prstGeom prst="rect">
            <a:avLst/>
          </a:prstGeom>
        </p:spPr>
      </p:pic>
      <p:pic>
        <p:nvPicPr>
          <p:cNvPr id="11" name="Picture 10">
            <a:extLst>
              <a:ext uri="{FF2B5EF4-FFF2-40B4-BE49-F238E27FC236}">
                <a16:creationId xmlns:a16="http://schemas.microsoft.com/office/drawing/2014/main" id="{7E88CD1D-CB8E-9746-9490-C98EA3C451C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4292969" y="244778"/>
            <a:ext cx="3218298" cy="3218298"/>
          </a:xfrm>
          <a:prstGeom prst="rect">
            <a:avLst/>
          </a:prstGeom>
        </p:spPr>
      </p:pic>
      <p:pic>
        <p:nvPicPr>
          <p:cNvPr id="13" name="Picture 12" descr="A picture containing text, indoor, painting&#10;&#10;Description automatically generated">
            <a:extLst>
              <a:ext uri="{FF2B5EF4-FFF2-40B4-BE49-F238E27FC236}">
                <a16:creationId xmlns:a16="http://schemas.microsoft.com/office/drawing/2014/main" id="{32E234C9-B3A3-F54B-B56F-32261B7889C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7652766" y="3429160"/>
            <a:ext cx="3217234" cy="3427450"/>
          </a:xfrm>
          <a:prstGeom prst="rect">
            <a:avLst/>
          </a:prstGeom>
        </p:spPr>
      </p:pic>
      <p:pic>
        <p:nvPicPr>
          <p:cNvPr id="17" name="Picture 16" descr="A picture containing stationary, envelope&#10;&#10;Description automatically generated">
            <a:extLst>
              <a:ext uri="{FF2B5EF4-FFF2-40B4-BE49-F238E27FC236}">
                <a16:creationId xmlns:a16="http://schemas.microsoft.com/office/drawing/2014/main" id="{E2731890-F3C5-164D-A4B2-06B722BC20A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1039906" y="3534268"/>
            <a:ext cx="3218298" cy="3218298"/>
          </a:xfrm>
          <a:prstGeom prst="rect">
            <a:avLst/>
          </a:prstGeom>
        </p:spPr>
      </p:pic>
      <p:pic>
        <p:nvPicPr>
          <p:cNvPr id="19" name="Picture 18" descr="A picture containing text, indoor&#10;&#10;Description automatically generated">
            <a:extLst>
              <a:ext uri="{FF2B5EF4-FFF2-40B4-BE49-F238E27FC236}">
                <a16:creationId xmlns:a16="http://schemas.microsoft.com/office/drawing/2014/main" id="{B9002481-1B50-8747-BF48-D145BD8014E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5400000">
            <a:off x="1038281" y="244778"/>
            <a:ext cx="3218297" cy="3218297"/>
          </a:xfrm>
          <a:prstGeom prst="rect">
            <a:avLst/>
          </a:prstGeom>
        </p:spPr>
      </p:pic>
    </p:spTree>
    <p:extLst>
      <p:ext uri="{BB962C8B-B14F-4D97-AF65-F5344CB8AC3E}">
        <p14:creationId xmlns:p14="http://schemas.microsoft.com/office/powerpoint/2010/main" val="3545861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ree, outdoor&#10;&#10;Description automatically generated">
            <a:extLst>
              <a:ext uri="{FF2B5EF4-FFF2-40B4-BE49-F238E27FC236}">
                <a16:creationId xmlns:a16="http://schemas.microsoft.com/office/drawing/2014/main" id="{8D232083-1271-424A-842E-01396E1937A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10359297" y="2898701"/>
            <a:ext cx="1998413" cy="1498810"/>
          </a:xfrm>
          <a:prstGeom prst="rect">
            <a:avLst/>
          </a:prstGeom>
        </p:spPr>
      </p:pic>
      <p:pic>
        <p:nvPicPr>
          <p:cNvPr id="7" name="Picture 6" descr="A picture containing outdoor, plant, fruit&#10;&#10;Description automatically generated">
            <a:extLst>
              <a:ext uri="{FF2B5EF4-FFF2-40B4-BE49-F238E27FC236}">
                <a16:creationId xmlns:a16="http://schemas.microsoft.com/office/drawing/2014/main" id="{87B1C8B3-6685-9E49-9D07-86FA4E9512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0359296" y="5010718"/>
            <a:ext cx="1998414" cy="1498811"/>
          </a:xfrm>
          <a:prstGeom prst="rect">
            <a:avLst/>
          </a:prstGeom>
        </p:spPr>
      </p:pic>
      <p:pic>
        <p:nvPicPr>
          <p:cNvPr id="9" name="Picture 8" descr="A picture containing grass, outdoor, plant, ground&#10;&#10;Description automatically generated">
            <a:extLst>
              <a:ext uri="{FF2B5EF4-FFF2-40B4-BE49-F238E27FC236}">
                <a16:creationId xmlns:a16="http://schemas.microsoft.com/office/drawing/2014/main" id="{4FDA72CE-F6B8-4645-94FE-5A97740DD63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270000" y="2898107"/>
            <a:ext cx="2279315" cy="1709486"/>
          </a:xfrm>
          <a:prstGeom prst="rect">
            <a:avLst/>
          </a:prstGeom>
        </p:spPr>
      </p:pic>
      <p:pic>
        <p:nvPicPr>
          <p:cNvPr id="11" name="Picture 10" descr="A picture containing tree, outdoor, plant, surrounded&#10;&#10;Description automatically generated">
            <a:extLst>
              <a:ext uri="{FF2B5EF4-FFF2-40B4-BE49-F238E27FC236}">
                <a16:creationId xmlns:a16="http://schemas.microsoft.com/office/drawing/2014/main" id="{6ED97432-4DB6-754E-B823-781FD994E1C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0" y="2704335"/>
            <a:ext cx="1887543" cy="1887543"/>
          </a:xfrm>
          <a:prstGeom prst="rect">
            <a:avLst/>
          </a:prstGeom>
        </p:spPr>
      </p:pic>
      <p:pic>
        <p:nvPicPr>
          <p:cNvPr id="13" name="Picture 12" descr="A picture containing outdoor, brick, plant, flower&#10;&#10;Description automatically generated">
            <a:extLst>
              <a:ext uri="{FF2B5EF4-FFF2-40B4-BE49-F238E27FC236}">
                <a16:creationId xmlns:a16="http://schemas.microsoft.com/office/drawing/2014/main" id="{38FE41A2-9481-C949-B21B-78E43A8916B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1544904" y="5218316"/>
            <a:ext cx="1887543" cy="1415657"/>
          </a:xfrm>
          <a:prstGeom prst="rect">
            <a:avLst/>
          </a:prstGeom>
        </p:spPr>
      </p:pic>
      <p:pic>
        <p:nvPicPr>
          <p:cNvPr id="17" name="Picture 16" descr="A picture containing tree, sky, outdoor, plant&#10;&#10;Description automatically generated">
            <a:extLst>
              <a:ext uri="{FF2B5EF4-FFF2-40B4-BE49-F238E27FC236}">
                <a16:creationId xmlns:a16="http://schemas.microsoft.com/office/drawing/2014/main" id="{07FF03E4-09FB-4048-89DF-BF5330C2DDE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5400000">
            <a:off x="6884748" y="3149347"/>
            <a:ext cx="4130506" cy="3097880"/>
          </a:xfrm>
          <a:prstGeom prst="rect">
            <a:avLst/>
          </a:prstGeom>
        </p:spPr>
      </p:pic>
      <p:pic>
        <p:nvPicPr>
          <p:cNvPr id="21" name="Picture 20" descr="A picture containing tree, outdoor, plant, poplar&#10;&#10;Description automatically generated">
            <a:extLst>
              <a:ext uri="{FF2B5EF4-FFF2-40B4-BE49-F238E27FC236}">
                <a16:creationId xmlns:a16="http://schemas.microsoft.com/office/drawing/2014/main" id="{B9F18DC5-575F-0245-AE81-067BAC4AA81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rot="5400000">
            <a:off x="3529710" y="2954443"/>
            <a:ext cx="2214931" cy="1661198"/>
          </a:xfrm>
          <a:prstGeom prst="rect">
            <a:avLst/>
          </a:prstGeom>
        </p:spPr>
      </p:pic>
      <p:pic>
        <p:nvPicPr>
          <p:cNvPr id="23" name="Picture 22" descr="A tree with pink flowers&#10;&#10;Description automatically generated with low confidence">
            <a:extLst>
              <a:ext uri="{FF2B5EF4-FFF2-40B4-BE49-F238E27FC236}">
                <a16:creationId xmlns:a16="http://schemas.microsoft.com/office/drawing/2014/main" id="{2F8F937B-CC02-2B45-8607-BEDE204E535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rot="5400000">
            <a:off x="7671034" y="296127"/>
            <a:ext cx="2564197" cy="1923148"/>
          </a:xfrm>
          <a:prstGeom prst="rect">
            <a:avLst/>
          </a:prstGeom>
        </p:spPr>
      </p:pic>
      <p:pic>
        <p:nvPicPr>
          <p:cNvPr id="25" name="Picture 24" descr="A picture containing flower, plant, red&#10;&#10;Description automatically generated">
            <a:extLst>
              <a:ext uri="{FF2B5EF4-FFF2-40B4-BE49-F238E27FC236}">
                <a16:creationId xmlns:a16="http://schemas.microsoft.com/office/drawing/2014/main" id="{51DB110F-B7FF-504F-BFDA-E4413A793332}"/>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rot="5400000">
            <a:off x="1774166" y="2992329"/>
            <a:ext cx="2171629" cy="1628722"/>
          </a:xfrm>
          <a:prstGeom prst="rect">
            <a:avLst/>
          </a:prstGeom>
        </p:spPr>
      </p:pic>
      <p:pic>
        <p:nvPicPr>
          <p:cNvPr id="27" name="Picture 26" descr="A picture containing tree, outdoor, plant&#10;&#10;Description automatically generated">
            <a:extLst>
              <a:ext uri="{FF2B5EF4-FFF2-40B4-BE49-F238E27FC236}">
                <a16:creationId xmlns:a16="http://schemas.microsoft.com/office/drawing/2014/main" id="{12138C8B-9AA4-7C43-A2E2-FC78F9A15E24}"/>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rot="5400000">
            <a:off x="-207118" y="4969739"/>
            <a:ext cx="2171631" cy="1628723"/>
          </a:xfrm>
          <a:prstGeom prst="rect">
            <a:avLst/>
          </a:prstGeom>
        </p:spPr>
      </p:pic>
      <p:pic>
        <p:nvPicPr>
          <p:cNvPr id="29" name="Picture 28" descr="A picture containing tree, outdoor, plant&#10;&#10;Description automatically generated">
            <a:extLst>
              <a:ext uri="{FF2B5EF4-FFF2-40B4-BE49-F238E27FC236}">
                <a16:creationId xmlns:a16="http://schemas.microsoft.com/office/drawing/2014/main" id="{26511B52-E52B-CA45-BFC1-3C5B7D490A65}"/>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rot="5400000">
            <a:off x="9659973" y="291622"/>
            <a:ext cx="2564198" cy="1923148"/>
          </a:xfrm>
          <a:prstGeom prst="rect">
            <a:avLst/>
          </a:prstGeom>
        </p:spPr>
      </p:pic>
      <p:pic>
        <p:nvPicPr>
          <p:cNvPr id="31" name="Picture 30" descr="A picture containing tree, outdoor, plant&#10;&#10;Description automatically generated">
            <a:extLst>
              <a:ext uri="{FF2B5EF4-FFF2-40B4-BE49-F238E27FC236}">
                <a16:creationId xmlns:a16="http://schemas.microsoft.com/office/drawing/2014/main" id="{3809BEA1-7C09-CE48-A188-FDE834E8ED21}"/>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rot="5400000">
            <a:off x="-317687" y="317687"/>
            <a:ext cx="2541497" cy="1906123"/>
          </a:xfrm>
          <a:prstGeom prst="rect">
            <a:avLst/>
          </a:prstGeom>
        </p:spPr>
      </p:pic>
      <p:pic>
        <p:nvPicPr>
          <p:cNvPr id="33" name="Picture 32" descr="A picture containing tree, outdoor, plant, forest&#10;&#10;Description automatically generated">
            <a:extLst>
              <a:ext uri="{FF2B5EF4-FFF2-40B4-BE49-F238E27FC236}">
                <a16:creationId xmlns:a16="http://schemas.microsoft.com/office/drawing/2014/main" id="{D274BA36-3928-934B-9338-3858C1E774D5}"/>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rot="5400000">
            <a:off x="5682548" y="280968"/>
            <a:ext cx="2539799" cy="1904849"/>
          </a:xfrm>
          <a:prstGeom prst="rect">
            <a:avLst/>
          </a:prstGeom>
        </p:spPr>
      </p:pic>
      <p:pic>
        <p:nvPicPr>
          <p:cNvPr id="35" name="Picture 34" descr="A picture containing tree, outdoor, plant&#10;&#10;Description automatically generated">
            <a:extLst>
              <a:ext uri="{FF2B5EF4-FFF2-40B4-BE49-F238E27FC236}">
                <a16:creationId xmlns:a16="http://schemas.microsoft.com/office/drawing/2014/main" id="{5166EA8D-DEA7-CF46-A4A7-5F2A7F454B0F}"/>
              </a:ext>
            </a:extLst>
          </p:cNvPr>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rot="5400000">
            <a:off x="3691013" y="317475"/>
            <a:ext cx="2539798" cy="1904849"/>
          </a:xfrm>
          <a:prstGeom prst="rect">
            <a:avLst/>
          </a:prstGeom>
        </p:spPr>
      </p:pic>
      <p:pic>
        <p:nvPicPr>
          <p:cNvPr id="37" name="Picture 36" descr="A picture containing tree, outdoor, plant&#10;&#10;Description automatically generated">
            <a:extLst>
              <a:ext uri="{FF2B5EF4-FFF2-40B4-BE49-F238E27FC236}">
                <a16:creationId xmlns:a16="http://schemas.microsoft.com/office/drawing/2014/main" id="{55478DBD-8165-C14B-879C-FA7E8297F0C3}"/>
              </a:ext>
            </a:extLst>
          </p:cNvPr>
          <p:cNvPicPr>
            <a:picLocks noChangeAspect="1"/>
          </p:cNvPicPr>
          <p:nvPr/>
        </p:nvPicPr>
        <p:blipFill>
          <a:blip r:embed="rId16" cstate="screen">
            <a:extLst>
              <a:ext uri="{28A0092B-C50C-407E-A947-70E740481C1C}">
                <a14:useLocalDpi xmlns:a14="http://schemas.microsoft.com/office/drawing/2010/main"/>
              </a:ext>
            </a:extLst>
          </a:blip>
          <a:stretch>
            <a:fillRect/>
          </a:stretch>
        </p:blipFill>
        <p:spPr>
          <a:xfrm rot="5400000">
            <a:off x="1693342" y="316951"/>
            <a:ext cx="2541499" cy="1906125"/>
          </a:xfrm>
          <a:prstGeom prst="rect">
            <a:avLst/>
          </a:prstGeom>
        </p:spPr>
      </p:pic>
      <p:pic>
        <p:nvPicPr>
          <p:cNvPr id="39" name="Picture 38" descr="A body of water with a fence and trees around it&#10;&#10;Description automatically generated with medium confidence">
            <a:extLst>
              <a:ext uri="{FF2B5EF4-FFF2-40B4-BE49-F238E27FC236}">
                <a16:creationId xmlns:a16="http://schemas.microsoft.com/office/drawing/2014/main" id="{1B006CCF-0386-9D47-9FDC-5F4F4709BF69}"/>
              </a:ext>
            </a:extLst>
          </p:cNvPr>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4883890" y="4973948"/>
            <a:ext cx="2380511" cy="1785383"/>
          </a:xfrm>
          <a:prstGeom prst="rect">
            <a:avLst/>
          </a:prstGeom>
        </p:spPr>
      </p:pic>
      <p:pic>
        <p:nvPicPr>
          <p:cNvPr id="41" name="Picture 40" descr="A picture containing tree, outdoor, plant&#10;&#10;Description automatically generated">
            <a:extLst>
              <a:ext uri="{FF2B5EF4-FFF2-40B4-BE49-F238E27FC236}">
                <a16:creationId xmlns:a16="http://schemas.microsoft.com/office/drawing/2014/main" id="{C8C662DD-F6C2-EB4F-A9E2-C28CBF9953A0}"/>
              </a:ext>
            </a:extLst>
          </p:cNvPr>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rot="5400000">
            <a:off x="3097486" y="5192432"/>
            <a:ext cx="1885421" cy="1414066"/>
          </a:xfrm>
          <a:prstGeom prst="rect">
            <a:avLst/>
          </a:prstGeom>
        </p:spPr>
      </p:pic>
    </p:spTree>
    <p:extLst>
      <p:ext uri="{BB962C8B-B14F-4D97-AF65-F5344CB8AC3E}">
        <p14:creationId xmlns:p14="http://schemas.microsoft.com/office/powerpoint/2010/main" val="4560903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ree, outdoor, flower, plant&#10;&#10;Description automatically generated">
            <a:extLst>
              <a:ext uri="{FF2B5EF4-FFF2-40B4-BE49-F238E27FC236}">
                <a16:creationId xmlns:a16="http://schemas.microsoft.com/office/drawing/2014/main" id="{AFC92B82-0F24-3F43-A888-562673096279}"/>
              </a:ext>
            </a:extLst>
          </p:cNvPr>
          <p:cNvPicPr>
            <a:picLocks noChangeAspect="1"/>
          </p:cNvPicPr>
          <p:nvPr/>
        </p:nvPicPr>
        <p:blipFill>
          <a:blip r:embed="rId2"/>
          <a:stretch>
            <a:fillRect/>
          </a:stretch>
        </p:blipFill>
        <p:spPr>
          <a:xfrm>
            <a:off x="668278" y="0"/>
            <a:ext cx="10855444" cy="6858000"/>
          </a:xfrm>
          <a:prstGeom prst="rect">
            <a:avLst/>
          </a:prstGeom>
        </p:spPr>
      </p:pic>
    </p:spTree>
    <p:extLst>
      <p:ext uri="{BB962C8B-B14F-4D97-AF65-F5344CB8AC3E}">
        <p14:creationId xmlns:p14="http://schemas.microsoft.com/office/powerpoint/2010/main" val="8771728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C912CBF4-E03C-CC43-83CB-BF82519B45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28287391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imeline&#10;&#10;Description automatically generated">
            <a:extLst>
              <a:ext uri="{FF2B5EF4-FFF2-40B4-BE49-F238E27FC236}">
                <a16:creationId xmlns:a16="http://schemas.microsoft.com/office/drawing/2014/main" id="{E49E58F0-BFA2-7D44-8049-70395F32158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15016645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C53B57-AFEA-6046-8086-3015098F93A3}"/>
              </a:ext>
            </a:extLst>
          </p:cNvPr>
          <p:cNvSpPr txBox="1"/>
          <p:nvPr/>
        </p:nvSpPr>
        <p:spPr>
          <a:xfrm>
            <a:off x="140401" y="113215"/>
            <a:ext cx="7167282" cy="1384995"/>
          </a:xfrm>
          <a:prstGeom prst="rect">
            <a:avLst/>
          </a:prstGeom>
          <a:noFill/>
        </p:spPr>
        <p:txBody>
          <a:bodyPr wrap="square" rtlCol="0">
            <a:spAutoFit/>
          </a:bodyPr>
          <a:lstStyle/>
          <a:p>
            <a:r>
              <a:rPr lang="en-US" sz="1400" dirty="0">
                <a:hlinkClick r:id="rId2"/>
              </a:rPr>
              <a:t>https://design-milk.com/brasiliana-wood-tile-explores-periods-brazilian-history/</a:t>
            </a:r>
            <a:endParaRPr lang="en-US" sz="1400" dirty="0"/>
          </a:p>
          <a:p>
            <a:r>
              <a:rPr lang="en-GB" sz="1400" dirty="0"/>
              <a:t>Surface designer </a:t>
            </a:r>
            <a:r>
              <a:rPr lang="en-GB" sz="1400" u="sng" dirty="0">
                <a:hlinkClick r:id="rId3"/>
              </a:rPr>
              <a:t>Renata Rubim</a:t>
            </a:r>
            <a:r>
              <a:rPr lang="en-GB" sz="1400" dirty="0"/>
              <a:t> partnered with </a:t>
            </a:r>
            <a:r>
              <a:rPr lang="en-GB" sz="1400" u="sng" dirty="0">
                <a:hlinkClick r:id="rId4"/>
              </a:rPr>
              <a:t>Oca </a:t>
            </a:r>
            <a:r>
              <a:rPr lang="en-GB" sz="1400" u="sng" dirty="0" err="1">
                <a:hlinkClick r:id="rId4"/>
              </a:rPr>
              <a:t>Brasil</a:t>
            </a:r>
            <a:r>
              <a:rPr lang="en-GB" sz="1400" dirty="0" err="1"/>
              <a:t>on</a:t>
            </a:r>
            <a:r>
              <a:rPr lang="en-GB" sz="1400" dirty="0"/>
              <a:t> a series of wooden tiles that aim to revisit distinct periods of Brazilian design history: Tribal, Modernist, and Colonial. The </a:t>
            </a:r>
            <a:r>
              <a:rPr lang="en-GB" sz="1400" u="sng" dirty="0">
                <a:hlinkClick r:id="rId5"/>
              </a:rPr>
              <a:t>Brasiliana</a:t>
            </a:r>
            <a:r>
              <a:rPr lang="en-GB" sz="1400" dirty="0"/>
              <a:t> collection tiles come in the traditional Portuguese tile size, measuring 20x20cm (7.87×7.87 inches), and are made of </a:t>
            </a:r>
            <a:r>
              <a:rPr lang="en-GB" sz="1400" dirty="0" err="1"/>
              <a:t>eucalipt</a:t>
            </a:r>
            <a:r>
              <a:rPr lang="en-GB" sz="1400" dirty="0"/>
              <a:t> or </a:t>
            </a:r>
            <a:r>
              <a:rPr lang="en-GB" sz="1400" dirty="0" err="1"/>
              <a:t>Valchromat</a:t>
            </a:r>
            <a:r>
              <a:rPr lang="en-GB" sz="1400" dirty="0"/>
              <a:t> in various </a:t>
            </a:r>
            <a:r>
              <a:rPr lang="en-GB" sz="1400" dirty="0" err="1"/>
              <a:t>color</a:t>
            </a:r>
            <a:r>
              <a:rPr lang="en-GB" sz="1400" dirty="0"/>
              <a:t> ways, each with their own personality.</a:t>
            </a:r>
            <a:endParaRPr lang="en-US" sz="1400" dirty="0"/>
          </a:p>
        </p:txBody>
      </p:sp>
      <p:pic>
        <p:nvPicPr>
          <p:cNvPr id="1026" name="Picture 2" descr="Brasiliana: Wood Tile That Explores Periods of Brazilian History">
            <a:extLst>
              <a:ext uri="{FF2B5EF4-FFF2-40B4-BE49-F238E27FC236}">
                <a16:creationId xmlns:a16="http://schemas.microsoft.com/office/drawing/2014/main" id="{38C1BF85-17BB-E64B-8453-183A30CD2DF8}"/>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3961492" y="1750943"/>
            <a:ext cx="4656804" cy="45545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ribal">
            <a:extLst>
              <a:ext uri="{FF2B5EF4-FFF2-40B4-BE49-F238E27FC236}">
                <a16:creationId xmlns:a16="http://schemas.microsoft.com/office/drawing/2014/main" id="{4005C9CC-5C2B-1648-B153-1027B45857C8}"/>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8718308" y="1936681"/>
            <a:ext cx="2804629" cy="42069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ribal">
            <a:extLst>
              <a:ext uri="{FF2B5EF4-FFF2-40B4-BE49-F238E27FC236}">
                <a16:creationId xmlns:a16="http://schemas.microsoft.com/office/drawing/2014/main" id="{0A772842-1801-0445-9A76-0F45B967B9CA}"/>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948946" y="1936681"/>
            <a:ext cx="2912533" cy="436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09299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 application&#10;&#10;Description automatically generated">
            <a:extLst>
              <a:ext uri="{FF2B5EF4-FFF2-40B4-BE49-F238E27FC236}">
                <a16:creationId xmlns:a16="http://schemas.microsoft.com/office/drawing/2014/main" id="{86AB1648-E562-8F4F-87E1-258C517A593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62488" y="1331913"/>
            <a:ext cx="2268538" cy="4070350"/>
          </a:xfrm>
          <a:prstGeom prst="rect">
            <a:avLst/>
          </a:prstGeom>
        </p:spPr>
      </p:pic>
      <p:pic>
        <p:nvPicPr>
          <p:cNvPr id="7" name="Picture 6" descr="Graphical user interface, text, application, chat or text message&#10;&#10;Description automatically generated">
            <a:extLst>
              <a:ext uri="{FF2B5EF4-FFF2-40B4-BE49-F238E27FC236}">
                <a16:creationId xmlns:a16="http://schemas.microsoft.com/office/drawing/2014/main" id="{4667D456-AC7C-784C-B789-F8604DCBB1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80238" y="1331913"/>
            <a:ext cx="2268538" cy="4070350"/>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780397F6-B800-0045-95D7-3716C3D27E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296400" y="1331913"/>
            <a:ext cx="2268538" cy="4070350"/>
          </a:xfrm>
          <a:prstGeom prst="rect">
            <a:avLst/>
          </a:prstGeom>
        </p:spPr>
      </p:pic>
      <p:sp>
        <p:nvSpPr>
          <p:cNvPr id="2" name="Title 1">
            <a:extLst>
              <a:ext uri="{FF2B5EF4-FFF2-40B4-BE49-F238E27FC236}">
                <a16:creationId xmlns:a16="http://schemas.microsoft.com/office/drawing/2014/main" id="{AF1DF29D-1AD5-2144-B659-ED9976F797E6}"/>
              </a:ext>
            </a:extLst>
          </p:cNvPr>
          <p:cNvSpPr>
            <a:spLocks noGrp="1"/>
          </p:cNvSpPr>
          <p:nvPr>
            <p:ph type="title"/>
          </p:nvPr>
        </p:nvSpPr>
        <p:spPr>
          <a:xfrm>
            <a:off x="966952" y="1204108"/>
            <a:ext cx="2669406" cy="1781175"/>
          </a:xfrm>
        </p:spPr>
        <p:txBody>
          <a:bodyPr>
            <a:normAutofit/>
          </a:bodyPr>
          <a:lstStyle/>
          <a:p>
            <a:r>
              <a:rPr lang="en-US" sz="1500" dirty="0">
                <a:solidFill>
                  <a:srgbClr val="FFFFFF"/>
                </a:solidFill>
                <a:latin typeface="+mn-lt"/>
              </a:rPr>
              <a:t>Podcasts</a:t>
            </a:r>
            <a:br>
              <a:rPr lang="en-US" sz="1500" dirty="0">
                <a:solidFill>
                  <a:srgbClr val="FFFFFF"/>
                </a:solidFill>
                <a:latin typeface="+mn-lt"/>
              </a:rPr>
            </a:br>
            <a:r>
              <a:rPr lang="en-US" sz="1500" dirty="0">
                <a:solidFill>
                  <a:srgbClr val="FFFFFF"/>
                </a:solidFill>
                <a:latin typeface="+mn-lt"/>
              </a:rPr>
              <a:t>I’ve been listening to podcasts whilst working this year to find out more about the design/ creative industry it’s been so useful to get this insight and take inspiration from other designers/artists journeys </a:t>
            </a:r>
          </a:p>
        </p:txBody>
      </p:sp>
      <p:sp>
        <p:nvSpPr>
          <p:cNvPr id="10" name="TextBox 9">
            <a:extLst>
              <a:ext uri="{FF2B5EF4-FFF2-40B4-BE49-F238E27FC236}">
                <a16:creationId xmlns:a16="http://schemas.microsoft.com/office/drawing/2014/main" id="{70CEB1B4-561A-ED4B-81B8-2E4F8B52E8CC}"/>
              </a:ext>
            </a:extLst>
          </p:cNvPr>
          <p:cNvSpPr txBox="1"/>
          <p:nvPr/>
        </p:nvSpPr>
        <p:spPr>
          <a:xfrm>
            <a:off x="118814" y="5693164"/>
            <a:ext cx="9129962" cy="954107"/>
          </a:xfrm>
          <a:prstGeom prst="rect">
            <a:avLst/>
          </a:prstGeom>
          <a:noFill/>
        </p:spPr>
        <p:txBody>
          <a:bodyPr wrap="square" rtlCol="0">
            <a:spAutoFit/>
          </a:bodyPr>
          <a:lstStyle/>
          <a:p>
            <a:r>
              <a:rPr lang="en-US" sz="1400" dirty="0"/>
              <a:t>These are the 3 podcasts I’ve found value in and continued to listen to. How to fail explores how people have learnt from failure and how it’s bettered their journey. Material Matters looks at the specific material each artist uses and why it’s important to their practice which has been so insightful. The Art Angle is a great podcast as it discusses so much which is current in the creative industry. </a:t>
            </a:r>
          </a:p>
        </p:txBody>
      </p:sp>
    </p:spTree>
    <p:extLst>
      <p:ext uri="{BB962C8B-B14F-4D97-AF65-F5344CB8AC3E}">
        <p14:creationId xmlns:p14="http://schemas.microsoft.com/office/powerpoint/2010/main" val="21698731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7067545-1034-F146-A7C8-D1561D33963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98176" y="939797"/>
            <a:ext cx="4183576" cy="559190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arden Birds Stone (Garden Birds Stone) - Louise Body Wallpapers - A fun  design with horizontal crisscross… | Bathroom wallpaper birds, Stone  wallpaper, Bird garden">
            <a:extLst>
              <a:ext uri="{FF2B5EF4-FFF2-40B4-BE49-F238E27FC236}">
                <a16:creationId xmlns:a16="http://schemas.microsoft.com/office/drawing/2014/main" id="{39381D50-41A1-0341-93F5-1EA2754A044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39277" y="650631"/>
            <a:ext cx="4576712" cy="58810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4F0190F-D298-EC4E-B44B-DD4A58A49C32}"/>
              </a:ext>
            </a:extLst>
          </p:cNvPr>
          <p:cNvSpPr txBox="1"/>
          <p:nvPr/>
        </p:nvSpPr>
        <p:spPr>
          <a:xfrm>
            <a:off x="0" y="197804"/>
            <a:ext cx="4781583" cy="523220"/>
          </a:xfrm>
          <a:prstGeom prst="rect">
            <a:avLst/>
          </a:prstGeom>
          <a:noFill/>
        </p:spPr>
        <p:txBody>
          <a:bodyPr wrap="square" rtlCol="0">
            <a:spAutoFit/>
          </a:bodyPr>
          <a:lstStyle/>
          <a:p>
            <a:r>
              <a:rPr lang="en-US" sz="1400" dirty="0"/>
              <a:t>Louise Body – Hand printed Wallpaper</a:t>
            </a:r>
          </a:p>
          <a:p>
            <a:r>
              <a:rPr lang="en-US" sz="1400" dirty="0"/>
              <a:t>Tactile/ Made element drawn to that style/ aesthetic  </a:t>
            </a:r>
          </a:p>
        </p:txBody>
      </p:sp>
      <p:pic>
        <p:nvPicPr>
          <p:cNvPr id="1028" name="Picture 4">
            <a:extLst>
              <a:ext uri="{FF2B5EF4-FFF2-40B4-BE49-F238E27FC236}">
                <a16:creationId xmlns:a16="http://schemas.microsoft.com/office/drawing/2014/main" id="{37237CB5-4725-E140-B5FF-BEB8EF54DB34}"/>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167553" y="351692"/>
            <a:ext cx="2356339" cy="5591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12376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38C248E-745B-E448-899F-40250A8E1530}"/>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633883" y="3429000"/>
            <a:ext cx="4840941" cy="3025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22C7E84-BC40-3E4D-ACBB-8552904EE2AF}"/>
              </a:ext>
            </a:extLst>
          </p:cNvPr>
          <p:cNvSpPr txBox="1"/>
          <p:nvPr/>
        </p:nvSpPr>
        <p:spPr>
          <a:xfrm>
            <a:off x="90278" y="71243"/>
            <a:ext cx="2330230" cy="738664"/>
          </a:xfrm>
          <a:prstGeom prst="rect">
            <a:avLst/>
          </a:prstGeom>
          <a:noFill/>
        </p:spPr>
        <p:txBody>
          <a:bodyPr wrap="square" rtlCol="0">
            <a:spAutoFit/>
          </a:bodyPr>
          <a:lstStyle/>
          <a:p>
            <a:r>
              <a:rPr lang="en-US" sz="1400" dirty="0" err="1"/>
              <a:t>Marthe</a:t>
            </a:r>
            <a:r>
              <a:rPr lang="en-US" sz="1400" dirty="0"/>
              <a:t> Armitage</a:t>
            </a:r>
          </a:p>
          <a:p>
            <a:r>
              <a:rPr lang="en-US" sz="1400" dirty="0"/>
              <a:t>Repeat systems, </a:t>
            </a:r>
            <a:r>
              <a:rPr lang="en-US" sz="1400" dirty="0" err="1"/>
              <a:t>colour</a:t>
            </a:r>
            <a:r>
              <a:rPr lang="en-US" sz="1400" dirty="0"/>
              <a:t> ways (limited to two </a:t>
            </a:r>
            <a:r>
              <a:rPr lang="en-US" sz="1400" dirty="0" err="1"/>
              <a:t>seperations</a:t>
            </a:r>
            <a:r>
              <a:rPr lang="en-US" sz="1400" dirty="0"/>
              <a:t>) </a:t>
            </a:r>
          </a:p>
        </p:txBody>
      </p:sp>
      <p:pic>
        <p:nvPicPr>
          <p:cNvPr id="6" name="Picture 5" descr="A picture containing text, fabric&#10;&#10;Description automatically generated">
            <a:extLst>
              <a:ext uri="{FF2B5EF4-FFF2-40B4-BE49-F238E27FC236}">
                <a16:creationId xmlns:a16="http://schemas.microsoft.com/office/drawing/2014/main" id="{6155F221-570B-DE4A-BBDF-F2E604384D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7176" y="3429000"/>
            <a:ext cx="5780653" cy="3025588"/>
          </a:xfrm>
          <a:prstGeom prst="rect">
            <a:avLst/>
          </a:prstGeom>
        </p:spPr>
      </p:pic>
      <p:pic>
        <p:nvPicPr>
          <p:cNvPr id="8" name="Picture 7" descr="A picture containing text, fabric&#10;&#10;Description automatically generated">
            <a:extLst>
              <a:ext uri="{FF2B5EF4-FFF2-40B4-BE49-F238E27FC236}">
                <a16:creationId xmlns:a16="http://schemas.microsoft.com/office/drawing/2014/main" id="{6EA2CF7E-9779-F54A-A27C-7F5716FA3EF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64542" y="301806"/>
            <a:ext cx="8310282" cy="3054094"/>
          </a:xfrm>
          <a:prstGeom prst="rect">
            <a:avLst/>
          </a:prstGeom>
        </p:spPr>
      </p:pic>
      <p:pic>
        <p:nvPicPr>
          <p:cNvPr id="1028" name="Picture 4">
            <a:extLst>
              <a:ext uri="{FF2B5EF4-FFF2-40B4-BE49-F238E27FC236}">
                <a16:creationId xmlns:a16="http://schemas.microsoft.com/office/drawing/2014/main" id="{9575AD8E-91A9-A741-A368-C994788E43C9}"/>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717176" y="809907"/>
            <a:ext cx="2330230" cy="2545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70992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940s Botanical Vintage Wallpaper">
            <a:extLst>
              <a:ext uri="{FF2B5EF4-FFF2-40B4-BE49-F238E27FC236}">
                <a16:creationId xmlns:a16="http://schemas.microsoft.com/office/drawing/2014/main" id="{1DDB5641-D45C-0448-A8C2-C8F91DBF1852}"/>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44177" y="410547"/>
            <a:ext cx="4026001" cy="60369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514217F-DC15-3F44-B02E-2AE924E9E964}"/>
              </a:ext>
            </a:extLst>
          </p:cNvPr>
          <p:cNvSpPr txBox="1"/>
          <p:nvPr/>
        </p:nvSpPr>
        <p:spPr>
          <a:xfrm>
            <a:off x="444176" y="6447453"/>
            <a:ext cx="5919302" cy="307777"/>
          </a:xfrm>
          <a:prstGeom prst="rect">
            <a:avLst/>
          </a:prstGeom>
          <a:noFill/>
        </p:spPr>
        <p:txBody>
          <a:bodyPr wrap="square" rtlCol="0">
            <a:spAutoFit/>
          </a:bodyPr>
          <a:lstStyle/>
          <a:p>
            <a:r>
              <a:rPr lang="en-US" sz="1400" dirty="0"/>
              <a:t>Vintage Wallpaper – Hannah’s Treasures / William Morris </a:t>
            </a:r>
          </a:p>
        </p:txBody>
      </p:sp>
      <p:pic>
        <p:nvPicPr>
          <p:cNvPr id="1028" name="Picture 4" descr="1940s Floral Vintage Wallpaper">
            <a:extLst>
              <a:ext uri="{FF2B5EF4-FFF2-40B4-BE49-F238E27FC236}">
                <a16:creationId xmlns:a16="http://schemas.microsoft.com/office/drawing/2014/main" id="{A10EFE64-3427-724F-A2A0-400DDD82B2B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598893" y="410546"/>
            <a:ext cx="4026001" cy="603690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illiam Morris &amp; Co Bird and Pomegranate 212540 Wallpaper | Blue/Sage">
            <a:extLst>
              <a:ext uri="{FF2B5EF4-FFF2-40B4-BE49-F238E27FC236}">
                <a16:creationId xmlns:a16="http://schemas.microsoft.com/office/drawing/2014/main" id="{FE16FEE9-A66A-D743-860C-4DE14D52DAF7}"/>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028468" y="561392"/>
            <a:ext cx="2719355" cy="271935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illiam Morris Home Design Inspiration - Soho Blog - Soho Lighting">
            <a:extLst>
              <a:ext uri="{FF2B5EF4-FFF2-40B4-BE49-F238E27FC236}">
                <a16:creationId xmlns:a16="http://schemas.microsoft.com/office/drawing/2014/main" id="{076320FB-CC63-9D46-B325-3F8F0D2E823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9028467" y="3429000"/>
            <a:ext cx="2719355" cy="2719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3734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ydney Plaza by Adjaye Associates and Daniel Boyd">
            <a:extLst>
              <a:ext uri="{FF2B5EF4-FFF2-40B4-BE49-F238E27FC236}">
                <a16:creationId xmlns:a16="http://schemas.microsoft.com/office/drawing/2014/main" id="{29AB9509-3C57-6E44-A05E-DDB740363439}"/>
              </a:ext>
            </a:extLst>
          </p:cNvPr>
          <p:cNvPicPr/>
          <p:nvPr/>
        </p:nvPicPr>
        <p:blipFill>
          <a:blip r:embed="rId2">
            <a:extLst>
              <a:ext uri="{28A0092B-C50C-407E-A947-70E740481C1C}">
                <a14:useLocalDpi xmlns:a14="http://schemas.microsoft.com/office/drawing/2010/main"/>
              </a:ext>
            </a:extLst>
          </a:blip>
          <a:srcRect/>
          <a:stretch>
            <a:fillRect/>
          </a:stretch>
        </p:blipFill>
        <p:spPr bwMode="auto">
          <a:xfrm>
            <a:off x="220439" y="969700"/>
            <a:ext cx="5727700" cy="4093845"/>
          </a:xfrm>
          <a:prstGeom prst="rect">
            <a:avLst/>
          </a:prstGeom>
          <a:noFill/>
          <a:ln>
            <a:noFill/>
          </a:ln>
        </p:spPr>
      </p:pic>
      <p:sp>
        <p:nvSpPr>
          <p:cNvPr id="5" name="TextBox 4">
            <a:extLst>
              <a:ext uri="{FF2B5EF4-FFF2-40B4-BE49-F238E27FC236}">
                <a16:creationId xmlns:a16="http://schemas.microsoft.com/office/drawing/2014/main" id="{63F67A93-D868-1947-BA44-A3078683FAB5}"/>
              </a:ext>
            </a:extLst>
          </p:cNvPr>
          <p:cNvSpPr txBox="1"/>
          <p:nvPr/>
        </p:nvSpPr>
        <p:spPr>
          <a:xfrm>
            <a:off x="430306" y="215153"/>
            <a:ext cx="4249270" cy="307777"/>
          </a:xfrm>
          <a:prstGeom prst="rect">
            <a:avLst/>
          </a:prstGeom>
          <a:noFill/>
        </p:spPr>
        <p:txBody>
          <a:bodyPr wrap="square" rtlCol="0">
            <a:spAutoFit/>
          </a:bodyPr>
          <a:lstStyle/>
          <a:p>
            <a:r>
              <a:rPr lang="en-US" sz="1400" dirty="0"/>
              <a:t>David </a:t>
            </a:r>
            <a:r>
              <a:rPr lang="en-US" sz="1400" dirty="0" err="1"/>
              <a:t>Adjaye</a:t>
            </a:r>
            <a:r>
              <a:rPr lang="en-US" sz="1400" dirty="0"/>
              <a:t>, Nicky Hurst, </a:t>
            </a:r>
            <a:r>
              <a:rPr lang="en-GB" sz="1400" dirty="0" err="1"/>
              <a:t>Juanjo</a:t>
            </a:r>
            <a:r>
              <a:rPr lang="en-GB" sz="1400" dirty="0"/>
              <a:t> Novella </a:t>
            </a:r>
            <a:r>
              <a:rPr lang="en-US" sz="1400" dirty="0"/>
              <a:t> </a:t>
            </a:r>
          </a:p>
        </p:txBody>
      </p:sp>
      <p:pic>
        <p:nvPicPr>
          <p:cNvPr id="6" name="Picture 5" descr="IMGP0006">
            <a:extLst>
              <a:ext uri="{FF2B5EF4-FFF2-40B4-BE49-F238E27FC236}">
                <a16:creationId xmlns:a16="http://schemas.microsoft.com/office/drawing/2014/main" id="{6AF457A8-930B-3347-B9A4-07A0F5506460}"/>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7985891" y="694250"/>
            <a:ext cx="3723901" cy="5469499"/>
          </a:xfrm>
          <a:prstGeom prst="rect">
            <a:avLst/>
          </a:prstGeom>
          <a:noFill/>
          <a:ln>
            <a:noFill/>
          </a:ln>
        </p:spPr>
      </p:pic>
      <p:pic>
        <p:nvPicPr>
          <p:cNvPr id="7" name="Picture 6" descr="A large building&#10;&#10;Description automatically generated">
            <a:extLst>
              <a:ext uri="{FF2B5EF4-FFF2-40B4-BE49-F238E27FC236}">
                <a16:creationId xmlns:a16="http://schemas.microsoft.com/office/drawing/2014/main" id="{00C78963-DF74-4641-959A-A8DA0A6D1A8F}"/>
              </a:ext>
            </a:extLst>
          </p:cNvPr>
          <p:cNvPicPr/>
          <p:nvPr/>
        </p:nvPicPr>
        <p:blipFill rotWithShape="1">
          <a:blip r:embed="rId4" cstate="screen">
            <a:extLst>
              <a:ext uri="{28A0092B-C50C-407E-A947-70E740481C1C}">
                <a14:useLocalDpi xmlns:a14="http://schemas.microsoft.com/office/drawing/2010/main"/>
              </a:ext>
            </a:extLst>
          </a:blip>
          <a:srcRect/>
          <a:stretch/>
        </p:blipFill>
        <p:spPr bwMode="auto">
          <a:xfrm>
            <a:off x="4755849" y="1980657"/>
            <a:ext cx="3628913" cy="3082888"/>
          </a:xfrm>
          <a:prstGeom prst="rect">
            <a:avLst/>
          </a:prstGeom>
          <a:ln>
            <a:noFill/>
          </a:ln>
          <a:extLst>
            <a:ext uri="{53640926-AAD7-44D8-BBD7-CCE9431645EC}">
              <a14:shadowObscured xmlns:a14="http://schemas.microsoft.com/office/drawing/2010/main"/>
            </a:ext>
          </a:extLst>
        </p:spPr>
      </p:pic>
      <p:pic>
        <p:nvPicPr>
          <p:cNvPr id="8" name="Picture 7" descr="A sign on the side of a building&#10;&#10;Description automatically generated">
            <a:extLst>
              <a:ext uri="{FF2B5EF4-FFF2-40B4-BE49-F238E27FC236}">
                <a16:creationId xmlns:a16="http://schemas.microsoft.com/office/drawing/2014/main" id="{6EB3EF41-4300-E446-BC1D-C24395FFBADC}"/>
              </a:ext>
            </a:extLst>
          </p:cNvPr>
          <p:cNvPicPr/>
          <p:nvPr/>
        </p:nvPicPr>
        <p:blipFill>
          <a:blip r:embed="rId5" cstate="screen">
            <a:extLst>
              <a:ext uri="{28A0092B-C50C-407E-A947-70E740481C1C}">
                <a14:useLocalDpi xmlns:a14="http://schemas.microsoft.com/office/drawing/2010/main"/>
              </a:ext>
            </a:extLst>
          </a:blip>
          <a:srcRect/>
          <a:stretch>
            <a:fillRect/>
          </a:stretch>
        </p:blipFill>
        <p:spPr bwMode="auto">
          <a:xfrm>
            <a:off x="2395369" y="4321418"/>
            <a:ext cx="2947595" cy="2321429"/>
          </a:xfrm>
          <a:prstGeom prst="rect">
            <a:avLst/>
          </a:prstGeom>
          <a:noFill/>
        </p:spPr>
      </p:pic>
    </p:spTree>
    <p:extLst>
      <p:ext uri="{BB962C8B-B14F-4D97-AF65-F5344CB8AC3E}">
        <p14:creationId xmlns:p14="http://schemas.microsoft.com/office/powerpoint/2010/main" val="755936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30077913-04F0-7A47-A026-082D87754A1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rot="5400000">
            <a:off x="307073" y="-307073"/>
            <a:ext cx="3388893" cy="4003039"/>
          </a:xfrm>
          <a:prstGeom prst="rect">
            <a:avLst/>
          </a:prstGeom>
        </p:spPr>
      </p:pic>
      <p:pic>
        <p:nvPicPr>
          <p:cNvPr id="13" name="Picture 12" descr="A picture containing porcelain&#10;&#10;Description automatically generated">
            <a:extLst>
              <a:ext uri="{FF2B5EF4-FFF2-40B4-BE49-F238E27FC236}">
                <a16:creationId xmlns:a16="http://schemas.microsoft.com/office/drawing/2014/main" id="{291F9D5A-38C9-6947-A94F-CD4BF29EFF3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rot="5400000">
            <a:off x="307073" y="3162029"/>
            <a:ext cx="3388893" cy="4003039"/>
          </a:xfrm>
          <a:prstGeom prst="rect">
            <a:avLst/>
          </a:prstGeom>
        </p:spPr>
      </p:pic>
      <p:pic>
        <p:nvPicPr>
          <p:cNvPr id="7" name="Picture 6" descr="A close-up of a logo&#10;&#10;Description automatically generated with medium confidence">
            <a:extLst>
              <a:ext uri="{FF2B5EF4-FFF2-40B4-BE49-F238E27FC236}">
                <a16:creationId xmlns:a16="http://schemas.microsoft.com/office/drawing/2014/main" id="{5AD435B0-366D-E24F-826C-F8097898971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2672502" y="1421976"/>
            <a:ext cx="6858000" cy="4014047"/>
          </a:xfrm>
          <a:prstGeom prst="rect">
            <a:avLst/>
          </a:prstGeom>
        </p:spPr>
      </p:pic>
      <p:sp>
        <p:nvSpPr>
          <p:cNvPr id="15" name="Rectangle 14">
            <a:extLst>
              <a:ext uri="{FF2B5EF4-FFF2-40B4-BE49-F238E27FC236}">
                <a16:creationId xmlns:a16="http://schemas.microsoft.com/office/drawing/2014/main" id="{D0E3CB35-E175-5D41-9E92-6926F4A58376}"/>
              </a:ext>
            </a:extLst>
          </p:cNvPr>
          <p:cNvSpPr/>
          <p:nvPr/>
        </p:nvSpPr>
        <p:spPr>
          <a:xfrm>
            <a:off x="233083" y="177486"/>
            <a:ext cx="5109882" cy="790697"/>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text&#10;&#10;Description automatically generated">
            <a:extLst>
              <a:ext uri="{FF2B5EF4-FFF2-40B4-BE49-F238E27FC236}">
                <a16:creationId xmlns:a16="http://schemas.microsoft.com/office/drawing/2014/main" id="{E3686076-CF35-874E-A237-68EBFEF9DC5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3"/>
          <a:stretch/>
        </p:blipFill>
        <p:spPr>
          <a:xfrm rot="5400000">
            <a:off x="8498839" y="-309879"/>
            <a:ext cx="3383280" cy="4003039"/>
          </a:xfrm>
          <a:prstGeom prst="rect">
            <a:avLst/>
          </a:prstGeom>
        </p:spPr>
      </p:pic>
      <p:pic>
        <p:nvPicPr>
          <p:cNvPr id="9" name="Picture 8">
            <a:extLst>
              <a:ext uri="{FF2B5EF4-FFF2-40B4-BE49-F238E27FC236}">
                <a16:creationId xmlns:a16="http://schemas.microsoft.com/office/drawing/2014/main" id="{388BA89A-8A01-734E-B09F-E9C4528CC6F5}"/>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8501536" y="3167531"/>
            <a:ext cx="3388893" cy="3992034"/>
          </a:xfrm>
          <a:prstGeom prst="rect">
            <a:avLst/>
          </a:prstGeom>
        </p:spPr>
      </p:pic>
      <p:sp>
        <p:nvSpPr>
          <p:cNvPr id="14" name="TextBox 13">
            <a:extLst>
              <a:ext uri="{FF2B5EF4-FFF2-40B4-BE49-F238E27FC236}">
                <a16:creationId xmlns:a16="http://schemas.microsoft.com/office/drawing/2014/main" id="{A2842472-E5AC-6044-9876-5C96527C2A8D}"/>
              </a:ext>
            </a:extLst>
          </p:cNvPr>
          <p:cNvSpPr txBox="1"/>
          <p:nvPr/>
        </p:nvSpPr>
        <p:spPr>
          <a:xfrm>
            <a:off x="291478" y="203502"/>
            <a:ext cx="4993092" cy="738664"/>
          </a:xfrm>
          <a:prstGeom prst="rect">
            <a:avLst/>
          </a:prstGeom>
          <a:noFill/>
        </p:spPr>
        <p:txBody>
          <a:bodyPr wrap="square" rtlCol="0">
            <a:spAutoFit/>
          </a:bodyPr>
          <a:lstStyle/>
          <a:p>
            <a:r>
              <a:rPr lang="en-US" sz="1400" dirty="0"/>
              <a:t>Paper mock up/ laser testing. Thinking about ideas for paneling/ screen dividers. Testing in paper first to see shadows and how the design will work taking inspiration from David </a:t>
            </a:r>
            <a:r>
              <a:rPr lang="en-US" sz="1400" dirty="0" err="1"/>
              <a:t>Adjaye</a:t>
            </a:r>
            <a:r>
              <a:rPr lang="en-US" sz="1400" dirty="0"/>
              <a:t>. </a:t>
            </a:r>
          </a:p>
        </p:txBody>
      </p:sp>
    </p:spTree>
    <p:extLst>
      <p:ext uri="{BB962C8B-B14F-4D97-AF65-F5344CB8AC3E}">
        <p14:creationId xmlns:p14="http://schemas.microsoft.com/office/powerpoint/2010/main" val="16580609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9B5B-6F38-9B4E-82A2-0335BBEBE29B}"/>
              </a:ext>
            </a:extLst>
          </p:cNvPr>
          <p:cNvSpPr>
            <a:spLocks noGrp="1"/>
          </p:cNvSpPr>
          <p:nvPr>
            <p:ph type="title"/>
          </p:nvPr>
        </p:nvSpPr>
        <p:spPr>
          <a:xfrm>
            <a:off x="156882" y="-262404"/>
            <a:ext cx="10515600" cy="1325563"/>
          </a:xfrm>
        </p:spPr>
        <p:txBody>
          <a:bodyPr>
            <a:normAutofit/>
          </a:bodyPr>
          <a:lstStyle/>
          <a:p>
            <a:r>
              <a:rPr lang="en-US" sz="1400">
                <a:latin typeface="+mn-lt"/>
              </a:rPr>
              <a:t>Laser cut ply, painted </a:t>
            </a:r>
            <a:endParaRPr lang="en-US" sz="1400" dirty="0">
              <a:latin typeface="+mn-lt"/>
            </a:endParaRPr>
          </a:p>
        </p:txBody>
      </p:sp>
      <p:pic>
        <p:nvPicPr>
          <p:cNvPr id="5" name="Picture 4" descr="A picture containing text&#10;&#10;Description automatically generated">
            <a:extLst>
              <a:ext uri="{FF2B5EF4-FFF2-40B4-BE49-F238E27FC236}">
                <a16:creationId xmlns:a16="http://schemas.microsoft.com/office/drawing/2014/main" id="{3D2FD267-9B64-4340-9D2A-AA0BD3C36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5681238" y="1063159"/>
            <a:ext cx="2494195" cy="2494195"/>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FC45CC32-74E0-D042-8402-9326C1D9D03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8325400" y="1515270"/>
            <a:ext cx="3685707" cy="3685707"/>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64E8711C-8183-804B-9297-4C5F980BB4D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681239" y="3627729"/>
            <a:ext cx="2527762" cy="2527762"/>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AABC7FC6-BC0E-C845-8CE7-5157371FE1B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472509" y="1063159"/>
            <a:ext cx="5092332" cy="5092332"/>
          </a:xfrm>
          <a:prstGeom prst="rect">
            <a:avLst/>
          </a:prstGeom>
        </p:spPr>
      </p:pic>
    </p:spTree>
    <p:extLst>
      <p:ext uri="{BB962C8B-B14F-4D97-AF65-F5344CB8AC3E}">
        <p14:creationId xmlns:p14="http://schemas.microsoft.com/office/powerpoint/2010/main" val="41598653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10;&#10;Description automatically generated">
            <a:extLst>
              <a:ext uri="{FF2B5EF4-FFF2-40B4-BE49-F238E27FC236}">
                <a16:creationId xmlns:a16="http://schemas.microsoft.com/office/drawing/2014/main" id="{35C7B423-8F44-7747-8601-0075BF7DF59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07073" y="-307073"/>
            <a:ext cx="3388893" cy="4003039"/>
          </a:xfrm>
          <a:prstGeom prst="rect">
            <a:avLst/>
          </a:prstGeom>
        </p:spPr>
      </p:pic>
      <p:pic>
        <p:nvPicPr>
          <p:cNvPr id="12" name="Picture 11" descr="A black and white polka dot background&#10;&#10;Description automatically generated with low confidence">
            <a:extLst>
              <a:ext uri="{FF2B5EF4-FFF2-40B4-BE49-F238E27FC236}">
                <a16:creationId xmlns:a16="http://schemas.microsoft.com/office/drawing/2014/main" id="{11929DD1-DA87-834B-B838-F702D3D560A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307073" y="3162029"/>
            <a:ext cx="3388893" cy="4003039"/>
          </a:xfrm>
          <a:prstGeom prst="rect">
            <a:avLst/>
          </a:prstGeom>
        </p:spPr>
      </p:pic>
      <p:pic>
        <p:nvPicPr>
          <p:cNvPr id="10" name="Picture 9" descr="A picture containing wall, pea, vegetable&#10;&#10;Description automatically generated">
            <a:extLst>
              <a:ext uri="{FF2B5EF4-FFF2-40B4-BE49-F238E27FC236}">
                <a16:creationId xmlns:a16="http://schemas.microsoft.com/office/drawing/2014/main" id="{CFBB7666-CEE7-9D4A-8C7E-66725016FAB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2672502" y="1421976"/>
            <a:ext cx="6858000" cy="4014047"/>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CA2D79F4-A973-814D-8CAF-EB4E4608A9F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8498839" y="-309879"/>
            <a:ext cx="3383280" cy="4003039"/>
          </a:xfrm>
          <a:prstGeom prst="rect">
            <a:avLst/>
          </a:prstGeom>
        </p:spPr>
      </p:pic>
      <p:pic>
        <p:nvPicPr>
          <p:cNvPr id="14" name="Picture 13" descr="A picture containing indoor, plant&#10;&#10;Description automatically generated">
            <a:extLst>
              <a:ext uri="{FF2B5EF4-FFF2-40B4-BE49-F238E27FC236}">
                <a16:creationId xmlns:a16="http://schemas.microsoft.com/office/drawing/2014/main" id="{D68759C3-C0D9-4C4C-A960-285C98132A9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b="-1"/>
          <a:stretch/>
        </p:blipFill>
        <p:spPr>
          <a:xfrm rot="5400000">
            <a:off x="8501536" y="3167531"/>
            <a:ext cx="3388893" cy="3992034"/>
          </a:xfrm>
          <a:prstGeom prst="rect">
            <a:avLst/>
          </a:prstGeom>
        </p:spPr>
      </p:pic>
    </p:spTree>
    <p:extLst>
      <p:ext uri="{BB962C8B-B14F-4D97-AF65-F5344CB8AC3E}">
        <p14:creationId xmlns:p14="http://schemas.microsoft.com/office/powerpoint/2010/main" val="42641345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10;&#10;Description automatically generated">
            <a:extLst>
              <a:ext uri="{FF2B5EF4-FFF2-40B4-BE49-F238E27FC236}">
                <a16:creationId xmlns:a16="http://schemas.microsoft.com/office/drawing/2014/main" id="{04267802-B6B2-234C-ACE9-6CC4283F433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46029" y="121024"/>
            <a:ext cx="5109645" cy="5136776"/>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67B57380-5BF9-024A-9A13-1BD02242C70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9755842" y="228600"/>
            <a:ext cx="2129117" cy="2129117"/>
          </a:xfrm>
          <a:prstGeom prst="rect">
            <a:avLst/>
          </a:prstGeom>
        </p:spPr>
      </p:pic>
      <p:pic>
        <p:nvPicPr>
          <p:cNvPr id="10" name="Picture 9" descr="A picture containing snow&#10;&#10;Description automatically generated">
            <a:extLst>
              <a:ext uri="{FF2B5EF4-FFF2-40B4-BE49-F238E27FC236}">
                <a16:creationId xmlns:a16="http://schemas.microsoft.com/office/drawing/2014/main" id="{D34C4325-2C09-E649-81B0-8692D49074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310403" y="846044"/>
            <a:ext cx="4939553" cy="3704665"/>
          </a:xfrm>
          <a:prstGeom prst="rect">
            <a:avLst/>
          </a:prstGeom>
        </p:spPr>
      </p:pic>
      <p:pic>
        <p:nvPicPr>
          <p:cNvPr id="12" name="Picture 11" descr="A picture containing day&#10;&#10;Description automatically generated">
            <a:extLst>
              <a:ext uri="{FF2B5EF4-FFF2-40B4-BE49-F238E27FC236}">
                <a16:creationId xmlns:a16="http://schemas.microsoft.com/office/drawing/2014/main" id="{EF9DCDAD-C7D9-7D46-9FE9-2323A89942B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2411506" y="3429000"/>
            <a:ext cx="3200400" cy="3200400"/>
          </a:xfrm>
          <a:prstGeom prst="rect">
            <a:avLst/>
          </a:prstGeom>
        </p:spPr>
      </p:pic>
      <p:sp>
        <p:nvSpPr>
          <p:cNvPr id="13" name="TextBox 12">
            <a:extLst>
              <a:ext uri="{FF2B5EF4-FFF2-40B4-BE49-F238E27FC236}">
                <a16:creationId xmlns:a16="http://schemas.microsoft.com/office/drawing/2014/main" id="{1FCF7E84-4FCD-844F-A174-AA2F2FF01BC4}"/>
              </a:ext>
            </a:extLst>
          </p:cNvPr>
          <p:cNvSpPr txBox="1"/>
          <p:nvPr/>
        </p:nvSpPr>
        <p:spPr>
          <a:xfrm>
            <a:off x="5611906" y="5466546"/>
            <a:ext cx="5378824" cy="1169551"/>
          </a:xfrm>
          <a:prstGeom prst="rect">
            <a:avLst/>
          </a:prstGeom>
          <a:noFill/>
        </p:spPr>
        <p:txBody>
          <a:bodyPr wrap="square" rtlCol="0">
            <a:spAutoFit/>
          </a:bodyPr>
          <a:lstStyle/>
          <a:p>
            <a:r>
              <a:rPr lang="en-US" sz="1400" dirty="0"/>
              <a:t>Water Jet cut- Steel swallow design idea for architecture/ outdoor screens and panels. I love the Patina on the metal I feel it adds a history to the material and design. This metal was salvaged locally and Water Jet cut on campus by Dan. It would be </a:t>
            </a:r>
            <a:r>
              <a:rPr lang="en-US" sz="1400" dirty="0" err="1"/>
              <a:t>longlasting</a:t>
            </a:r>
            <a:r>
              <a:rPr lang="en-US" sz="1400" dirty="0"/>
              <a:t> in outdoor environments and change and evolve over time.</a:t>
            </a:r>
          </a:p>
        </p:txBody>
      </p:sp>
    </p:spTree>
    <p:extLst>
      <p:ext uri="{BB962C8B-B14F-4D97-AF65-F5344CB8AC3E}">
        <p14:creationId xmlns:p14="http://schemas.microsoft.com/office/powerpoint/2010/main" val="36566313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9030-28A5-9C43-9878-741313C746EC}"/>
              </a:ext>
            </a:extLst>
          </p:cNvPr>
          <p:cNvSpPr>
            <a:spLocks noGrp="1"/>
          </p:cNvSpPr>
          <p:nvPr>
            <p:ph type="title"/>
          </p:nvPr>
        </p:nvSpPr>
        <p:spPr>
          <a:xfrm>
            <a:off x="6991233" y="1254777"/>
            <a:ext cx="4967685" cy="1759101"/>
          </a:xfrm>
        </p:spPr>
        <p:txBody>
          <a:bodyPr>
            <a:noAutofit/>
          </a:bodyPr>
          <a:lstStyle/>
          <a:p>
            <a:r>
              <a:rPr lang="en-US" sz="1400" dirty="0">
                <a:latin typeface="+mn-lt"/>
              </a:rPr>
              <a:t>Daniel Heath</a:t>
            </a:r>
            <a:br>
              <a:rPr lang="en-US" sz="1400" dirty="0">
                <a:latin typeface="+mn-lt"/>
              </a:rPr>
            </a:br>
            <a:br>
              <a:rPr lang="en-US" sz="1400" dirty="0">
                <a:latin typeface="+mn-lt"/>
              </a:rPr>
            </a:br>
            <a:r>
              <a:rPr lang="en-US" sz="1400" dirty="0">
                <a:latin typeface="+mn-lt"/>
              </a:rPr>
              <a:t>I love the way Daniel uses his imagery and designs across various materials. Be that paper, mirror, wood or slate. His versatile approach and </a:t>
            </a:r>
            <a:r>
              <a:rPr lang="en-US" sz="1400" dirty="0" err="1">
                <a:latin typeface="+mn-lt"/>
              </a:rPr>
              <a:t>mulitdisciplinary</a:t>
            </a:r>
            <a:r>
              <a:rPr lang="en-US" sz="1400" dirty="0">
                <a:latin typeface="+mn-lt"/>
              </a:rPr>
              <a:t> practice is truly inspirational. It’s made me think about surface pattern in wider terms and the way designs can be used in many ways to bring the outdoors in. But also how pattern can be used outside on harder materials such as slate and be timeless. </a:t>
            </a:r>
          </a:p>
        </p:txBody>
      </p:sp>
      <p:pic>
        <p:nvPicPr>
          <p:cNvPr id="2050" name="Picture 2" descr="BESPOKE SURFACES ESPALIER SLATE TILES « «">
            <a:extLst>
              <a:ext uri="{FF2B5EF4-FFF2-40B4-BE49-F238E27FC236}">
                <a16:creationId xmlns:a16="http://schemas.microsoft.com/office/drawing/2014/main" id="{EA6266B5-5870-9046-B3B7-BED9B350035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54422" y="681037"/>
            <a:ext cx="3882043" cy="27479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imited Edition Swooping Jay Wall Slate — Daniel Heath">
            <a:extLst>
              <a:ext uri="{FF2B5EF4-FFF2-40B4-BE49-F238E27FC236}">
                <a16:creationId xmlns:a16="http://schemas.microsoft.com/office/drawing/2014/main" id="{E3A9CC8D-9A30-1741-8228-C8A40DBE441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54422" y="3555718"/>
            <a:ext cx="2088778" cy="313623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erivale Welsh Slate Tiles — Daniel Heath">
            <a:extLst>
              <a:ext uri="{FF2B5EF4-FFF2-40B4-BE49-F238E27FC236}">
                <a16:creationId xmlns:a16="http://schemas.microsoft.com/office/drawing/2014/main" id="{51C97BF9-261D-8640-A5B7-9EDFBD222C2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901951" y="3555718"/>
            <a:ext cx="3856715" cy="313623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Daniel Heath | Lasercut Works">
            <a:extLst>
              <a:ext uri="{FF2B5EF4-FFF2-40B4-BE49-F238E27FC236}">
                <a16:creationId xmlns:a16="http://schemas.microsoft.com/office/drawing/2014/main" id="{CB069856-1B18-3B41-9F2E-C95695A7307E}"/>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704803" y="681037"/>
            <a:ext cx="2198370" cy="2747963"/>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Made in London: Daniel Heath">
            <a:extLst>
              <a:ext uri="{FF2B5EF4-FFF2-40B4-BE49-F238E27FC236}">
                <a16:creationId xmlns:a16="http://schemas.microsoft.com/office/drawing/2014/main" id="{DA7E3583-9515-1849-8658-740DBF4AEBF1}"/>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937960" y="3844121"/>
            <a:ext cx="4546345" cy="2559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84348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9AD3F-FDC9-2044-8F35-295AA93E2C14}"/>
              </a:ext>
            </a:extLst>
          </p:cNvPr>
          <p:cNvSpPr>
            <a:spLocks noGrp="1"/>
          </p:cNvSpPr>
          <p:nvPr>
            <p:ph type="title"/>
          </p:nvPr>
        </p:nvSpPr>
        <p:spPr>
          <a:xfrm>
            <a:off x="838200" y="2561915"/>
            <a:ext cx="10515600" cy="1325563"/>
          </a:xfrm>
        </p:spPr>
        <p:txBody>
          <a:bodyPr>
            <a:normAutofit fontScale="90000"/>
          </a:bodyPr>
          <a:lstStyle/>
          <a:p>
            <a:r>
              <a:rPr lang="en-US" dirty="0" err="1">
                <a:solidFill>
                  <a:schemeClr val="bg1"/>
                </a:solidFill>
              </a:rPr>
              <a:t>Chojh</a:t>
            </a:r>
            <a:r>
              <a:rPr lang="en-US" dirty="0">
                <a:solidFill>
                  <a:schemeClr val="bg1"/>
                </a:solidFill>
              </a:rPr>
              <a:t> </a:t>
            </a:r>
            <a:r>
              <a:rPr lang="en-US" dirty="0" err="1">
                <a:solidFill>
                  <a:schemeClr val="bg1"/>
                </a:solidFill>
              </a:rPr>
              <a:t>onj</a:t>
            </a:r>
            <a:r>
              <a:rPr lang="en-US" dirty="0">
                <a:solidFill>
                  <a:schemeClr val="bg1"/>
                </a:solidFill>
              </a:rPr>
              <a:t> nm </a:t>
            </a:r>
            <a:r>
              <a:rPr lang="en-US" dirty="0" err="1">
                <a:solidFill>
                  <a:schemeClr val="bg1"/>
                </a:solidFill>
              </a:rPr>
              <a:t>llcjvinvkjijioj</a:t>
            </a:r>
            <a:r>
              <a:rPr lang="en-US" dirty="0">
                <a:solidFill>
                  <a:schemeClr val="bg1"/>
                </a:solidFill>
              </a:rPr>
              <a:t> </a:t>
            </a:r>
            <a:r>
              <a:rPr lang="en-US" dirty="0" err="1">
                <a:solidFill>
                  <a:schemeClr val="bg1"/>
                </a:solidFill>
              </a:rPr>
              <a:t>onjnn</a:t>
            </a:r>
            <a:r>
              <a:rPr lang="en-US" dirty="0">
                <a:solidFill>
                  <a:schemeClr val="bg1"/>
                </a:solidFill>
              </a:rPr>
              <a:t> </a:t>
            </a:r>
            <a:br>
              <a:rPr lang="en-US" dirty="0">
                <a:solidFill>
                  <a:schemeClr val="bg1"/>
                </a:solidFill>
              </a:rPr>
            </a:br>
            <a:r>
              <a:rPr lang="en-US" dirty="0" err="1">
                <a:solidFill>
                  <a:schemeClr val="bg1"/>
                </a:solidFill>
              </a:rPr>
              <a:t>jcsbh</a:t>
            </a:r>
            <a:r>
              <a:rPr lang="en-US" dirty="0">
                <a:solidFill>
                  <a:schemeClr val="bg1"/>
                </a:solidFill>
              </a:rPr>
              <a:t> </a:t>
            </a:r>
            <a:r>
              <a:rPr lang="en-US" dirty="0" err="1">
                <a:solidFill>
                  <a:schemeClr val="bg1"/>
                </a:solidFill>
              </a:rPr>
              <a:t>nojkn</a:t>
            </a:r>
            <a:r>
              <a:rPr lang="en-US" dirty="0">
                <a:solidFill>
                  <a:schemeClr val="bg1"/>
                </a:solidFill>
              </a:rPr>
              <a:t> </a:t>
            </a:r>
            <a:r>
              <a:rPr lang="en-US" dirty="0" err="1">
                <a:solidFill>
                  <a:schemeClr val="bg1"/>
                </a:solidFill>
              </a:rPr>
              <a:t>pkmpoajopvjsknv</a:t>
            </a:r>
            <a:r>
              <a:rPr lang="en-US" dirty="0">
                <a:solidFill>
                  <a:schemeClr val="bg1"/>
                </a:solidFill>
              </a:rPr>
              <a:t> </a:t>
            </a:r>
            <a:r>
              <a:rPr lang="en-US" dirty="0" err="1">
                <a:solidFill>
                  <a:schemeClr val="bg1"/>
                </a:solidFill>
              </a:rPr>
              <a:t>klnkpjvopaj</a:t>
            </a:r>
            <a:r>
              <a:rPr lang="en-US" dirty="0">
                <a:solidFill>
                  <a:schemeClr val="bg1"/>
                </a:solidFill>
              </a:rPr>
              <a:t> </a:t>
            </a:r>
            <a:br>
              <a:rPr lang="en-US" dirty="0">
                <a:solidFill>
                  <a:schemeClr val="bg1"/>
                </a:solidFill>
              </a:rPr>
            </a:br>
            <a:r>
              <a:rPr lang="en-US" dirty="0" err="1">
                <a:solidFill>
                  <a:schemeClr val="bg1"/>
                </a:solidFill>
              </a:rPr>
              <a:t>cknj</a:t>
            </a:r>
            <a:r>
              <a:rPr lang="en-US" dirty="0">
                <a:solidFill>
                  <a:schemeClr val="bg1"/>
                </a:solidFill>
              </a:rPr>
              <a:t> </a:t>
            </a:r>
            <a:r>
              <a:rPr lang="en-US" dirty="0" err="1">
                <a:solidFill>
                  <a:schemeClr val="bg1"/>
                </a:solidFill>
              </a:rPr>
              <a:t>nknk</a:t>
            </a:r>
            <a:r>
              <a:rPr lang="en-US" dirty="0">
                <a:solidFill>
                  <a:schemeClr val="bg1"/>
                </a:solidFill>
              </a:rPr>
              <a:t> </a:t>
            </a:r>
            <a:r>
              <a:rPr lang="en-US" dirty="0" err="1">
                <a:solidFill>
                  <a:schemeClr val="bg1"/>
                </a:solidFill>
              </a:rPr>
              <a:t>lopdsjpojdkvkm</a:t>
            </a:r>
            <a:r>
              <a:rPr lang="en-US" dirty="0">
                <a:solidFill>
                  <a:schemeClr val="bg1"/>
                </a:solidFill>
              </a:rPr>
              <a:t> kl </a:t>
            </a:r>
            <a:r>
              <a:rPr lang="en-US" dirty="0" err="1">
                <a:solidFill>
                  <a:schemeClr val="bg1"/>
                </a:solidFill>
              </a:rPr>
              <a:t>klnajopj</a:t>
            </a:r>
            <a:r>
              <a:rPr lang="en-US" dirty="0">
                <a:solidFill>
                  <a:schemeClr val="bg1"/>
                </a:solidFill>
              </a:rPr>
              <a:t> </a:t>
            </a:r>
            <a:r>
              <a:rPr lang="en-US" dirty="0" err="1">
                <a:solidFill>
                  <a:schemeClr val="bg1"/>
                </a:solidFill>
              </a:rPr>
              <a:t>apjn</a:t>
            </a:r>
            <a:r>
              <a:rPr lang="en-US" dirty="0">
                <a:solidFill>
                  <a:schemeClr val="bg1"/>
                </a:solidFill>
              </a:rPr>
              <a:t> </a:t>
            </a:r>
            <a:r>
              <a:rPr lang="en-US" dirty="0" err="1">
                <a:solidFill>
                  <a:schemeClr val="bg1"/>
                </a:solidFill>
              </a:rPr>
              <a:t>ipknkn</a:t>
            </a:r>
            <a:br>
              <a:rPr lang="en-US" dirty="0">
                <a:solidFill>
                  <a:schemeClr val="bg1"/>
                </a:solidFill>
              </a:rPr>
            </a:br>
            <a:r>
              <a:rPr lang="en-US" dirty="0">
                <a:solidFill>
                  <a:schemeClr val="bg1"/>
                </a:solidFill>
              </a:rPr>
              <a:t> </a:t>
            </a:r>
            <a:r>
              <a:rPr lang="en-US" dirty="0" err="1">
                <a:solidFill>
                  <a:schemeClr val="bg1"/>
                </a:solidFill>
              </a:rPr>
              <a:t>njkbanlknk;am;l</a:t>
            </a:r>
            <a:r>
              <a:rPr lang="en-US" dirty="0">
                <a:solidFill>
                  <a:schemeClr val="bg1"/>
                </a:solidFill>
              </a:rPr>
              <a:t> </a:t>
            </a:r>
            <a:r>
              <a:rPr lang="en-US" dirty="0" err="1">
                <a:solidFill>
                  <a:schemeClr val="bg1"/>
                </a:solidFill>
              </a:rPr>
              <a:t>opjpopofjlmlm;l</a:t>
            </a:r>
            <a:r>
              <a:rPr lang="en-US" dirty="0">
                <a:solidFill>
                  <a:schemeClr val="bg1"/>
                </a:solidFill>
              </a:rPr>
              <a:t> `</a:t>
            </a:r>
            <a:r>
              <a:rPr lang="en-US" dirty="0" err="1">
                <a:solidFill>
                  <a:schemeClr val="bg1"/>
                </a:solidFill>
              </a:rPr>
              <a:t>ko`k</a:t>
            </a:r>
            <a:r>
              <a:rPr lang="en-US" dirty="0">
                <a:solidFill>
                  <a:schemeClr val="bg1"/>
                </a:solidFill>
              </a:rPr>
              <a:t>[ </a:t>
            </a:r>
            <a:br>
              <a:rPr lang="en-US" dirty="0">
                <a:solidFill>
                  <a:schemeClr val="bg1"/>
                </a:solidFill>
              </a:rPr>
            </a:br>
            <a:r>
              <a:rPr lang="en-US" dirty="0">
                <a:solidFill>
                  <a:schemeClr val="bg1"/>
                </a:solidFill>
              </a:rPr>
              <a:t> </a:t>
            </a:r>
            <a:r>
              <a:rPr lang="en-US" dirty="0" err="1">
                <a:solidFill>
                  <a:schemeClr val="bg1"/>
                </a:solidFill>
              </a:rPr>
              <a:t>knlann</a:t>
            </a:r>
            <a:r>
              <a:rPr lang="en-US" dirty="0">
                <a:solidFill>
                  <a:schemeClr val="bg1"/>
                </a:solidFill>
              </a:rPr>
              <a:t> </a:t>
            </a:r>
            <a:r>
              <a:rPr lang="en-US" dirty="0" err="1">
                <a:solidFill>
                  <a:schemeClr val="bg1"/>
                </a:solidFill>
              </a:rPr>
              <a:t>djklmvufjl;m</a:t>
            </a:r>
            <a:r>
              <a:rPr lang="en-US" dirty="0">
                <a:solidFill>
                  <a:schemeClr val="bg1"/>
                </a:solidFill>
              </a:rPr>
              <a:t> </a:t>
            </a:r>
            <a:r>
              <a:rPr lang="en-US" dirty="0" err="1">
                <a:solidFill>
                  <a:schemeClr val="bg1"/>
                </a:solidFill>
              </a:rPr>
              <a:t>lknpidufpoal;m</a:t>
            </a:r>
            <a:r>
              <a:rPr lang="en-US" dirty="0">
                <a:solidFill>
                  <a:schemeClr val="bg1"/>
                </a:solidFill>
              </a:rPr>
              <a:t> </a:t>
            </a:r>
            <a:r>
              <a:rPr lang="en-US" dirty="0"/>
              <a:t>`</a:t>
            </a:r>
          </a:p>
        </p:txBody>
      </p:sp>
    </p:spTree>
    <p:extLst>
      <p:ext uri="{BB962C8B-B14F-4D97-AF65-F5344CB8AC3E}">
        <p14:creationId xmlns:p14="http://schemas.microsoft.com/office/powerpoint/2010/main" val="1768602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1524</Words>
  <Application>Microsoft Macintosh PowerPoint</Application>
  <PresentationFormat>Widescreen</PresentationFormat>
  <Paragraphs>74</Paragraphs>
  <Slides>57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57</vt:i4>
      </vt:variant>
    </vt:vector>
  </HeadingPairs>
  <TitlesOfParts>
    <vt:vector size="61" baseType="lpstr">
      <vt:lpstr>Arial</vt:lpstr>
      <vt:lpstr>Calibri</vt:lpstr>
      <vt:lpstr>Calibri Light</vt:lpstr>
      <vt:lpstr>Office Theme</vt:lpstr>
      <vt:lpstr>PowerPoint Presentation</vt:lpstr>
      <vt:lpstr>PowerPoint Presentation</vt:lpstr>
      <vt:lpstr>SEA</vt:lpstr>
      <vt:lpstr>AIR</vt:lpstr>
      <vt:lpstr>PowerPoint Presentation</vt:lpstr>
      <vt:lpstr>PowerPoint Presentation</vt:lpstr>
      <vt:lpstr>Chinoisere V&amp;A  </vt:lpstr>
      <vt:lpstr>De Gournay  Bespoke walls looking at spacing and curation within pattern design  Chinoiserie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Looking back at my last images from the exhibition at The Whitworth Manchester 2020. I love  the natural tonal colour palettes within these designs. This exhibition really impacted the  way I see and design wallpaper it was great to see different styles and scales of pieces. </vt:lpstr>
      <vt:lpstr>PowerPoint Presentation</vt:lpstr>
      <vt:lpstr>Orange box campers and pods/ screen ideas https://www.orangebox.com/products/campers-and-dens</vt:lpstr>
      <vt:lpstr>PowerPoint Presentation</vt:lpstr>
      <vt:lpstr>PowerPoint Presentation</vt:lpstr>
      <vt:lpstr>Cottage trend 2022 ideal home</vt:lpstr>
      <vt:lpstr>Timorous Beasties</vt:lpstr>
      <vt:lpstr>PowerPoint Presentation</vt:lpstr>
      <vt:lpstr>Books/reference Images I’ve regularly used for inspiration/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William Morris I feel these designs are still relevant today. That is what I love about William Morris it’s timeless. A key inspiration of mine over the years, I love the way he crafted repeat systems  and often refer to his designs as reference points. (mirror repets, controlled curves within original drawings)  He always seemed to get the scale  just right. To capture the beauty of the print and be empathetic to nature and reality.  I love that he found pleasures in the every day as I try to take that ethos on board in my life too. </vt:lpstr>
      <vt:lpstr>PowerPoint Presentation</vt:lpstr>
      <vt:lpstr>PowerPoint Presentation</vt:lpstr>
      <vt:lpstr>PowerPoint Presentation</vt:lpstr>
      <vt:lpstr>The Dulux colour talk about natural colours coming through really inspired me and felt it fit well with my project. Therefore, I’ve been using their colours as grounds to my screen printed paper samples and tests. Plus working digitally with natural palettes to help promote the feeling of being grounded by nature. I’ve also added pearls &amp; foils to bring the luxe element but also provide light to work with the printed samples to bring that feeling of nature into the home. I think by using a natural palette it supports my work across hard materials like engraved wood and slate. I have also painted some of the engraved wood samples with Dulux colours to bring the collection together and create cohesion. </vt:lpstr>
      <vt:lpstr>PowerPoint Presentation</vt:lpstr>
      <vt:lpstr>colour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Podcasts I’ve been listening to podcasts whilst working this year to find out more about the design/ creative industry it’s been so useful to get this insight and take inspiration from other designers/artists journeys </vt:lpstr>
      <vt:lpstr>PowerPoint Presentation</vt:lpstr>
      <vt:lpstr>PowerPoint Presentation</vt:lpstr>
      <vt:lpstr>PowerPoint Presentation</vt:lpstr>
      <vt:lpstr>PowerPoint Presentation</vt:lpstr>
      <vt:lpstr>PowerPoint Presentation</vt:lpstr>
      <vt:lpstr>Laser cut ply, painted </vt:lpstr>
      <vt:lpstr>PowerPoint Presentation</vt:lpstr>
      <vt:lpstr>PowerPoint Presentation</vt:lpstr>
      <vt:lpstr>Daniel Heath  I love the way Daniel uses his imagery and designs across various materials. Be that paper, mirror, wood or slate. His versatile approach and mulitdisciplinary practice is truly inspirational. It’s made me think about surface pattern in wider terms and the way designs can be used in many ways to bring the outdoors in. But also how pattern can be used outside on harder materials such as slate and be timeless. </vt:lpstr>
      <vt:lpstr>Chojh onj nm llcjvinvkjijioj onjnn  jcsbh nojkn pkmpoajopvjsknv klnkpjvopaj  cknj nknk lopdsjpojdkvkm kl klnajopj apjn ipknkn  njkbanlknk;am;l opjpopofjlmlm;l `ko`k[   knlann djklmvufjl;m lknpidufpoal;m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Leila Evelyn Roworth (1702604)</dc:creator>
  <cp:lastModifiedBy>Leila Evelyn Roworth (1702604)</cp:lastModifiedBy>
  <cp:revision>2</cp:revision>
  <dcterms:created xsi:type="dcterms:W3CDTF">2021-05-17T12:15:44Z</dcterms:created>
  <dcterms:modified xsi:type="dcterms:W3CDTF">2021-05-17T12:19:25Z</dcterms:modified>
</cp:coreProperties>
</file>