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7" r:id="rId2"/>
    <p:sldId id="258" r:id="rId3"/>
    <p:sldId id="259" r:id="rId4"/>
    <p:sldId id="289" r:id="rId5"/>
    <p:sldId id="274" r:id="rId6"/>
    <p:sldId id="260" r:id="rId7"/>
    <p:sldId id="275" r:id="rId8"/>
    <p:sldId id="277" r:id="rId9"/>
    <p:sldId id="271" r:id="rId10"/>
    <p:sldId id="272" r:id="rId11"/>
    <p:sldId id="276" r:id="rId12"/>
    <p:sldId id="278" r:id="rId13"/>
    <p:sldId id="286" r:id="rId14"/>
    <p:sldId id="287" r:id="rId15"/>
    <p:sldId id="273" r:id="rId16"/>
    <p:sldId id="279" r:id="rId17"/>
    <p:sldId id="262" r:id="rId18"/>
    <p:sldId id="263" r:id="rId19"/>
    <p:sldId id="270" r:id="rId20"/>
    <p:sldId id="281" r:id="rId21"/>
    <p:sldId id="283" r:id="rId22"/>
    <p:sldId id="280" r:id="rId23"/>
    <p:sldId id="285" r:id="rId24"/>
    <p:sldId id="265" r:id="rId25"/>
    <p:sldId id="282" r:id="rId26"/>
    <p:sldId id="267" r:id="rId27"/>
    <p:sldId id="269" r:id="rId28"/>
    <p:sldId id="284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78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DFE9C-FDDF-42B8-B119-6CB76491BAD8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28B40C-270D-4E24-84CD-5729CE9ED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03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28B40C-270D-4E24-84CD-5729CE9ED8C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159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90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453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490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20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18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3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29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184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421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96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41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011E3-C1D0-43A7-88DA-29BC1BD88FA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434CB3-709A-4C3B-99EC-F0856370E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098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wa.wales/click/2013/08/theres-more-than-one-pathway-to-autonomy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Sustainable Development in an Era of Globalisation? HPAN4008 Part 4</a:t>
            </a:r>
            <a:br>
              <a:rPr lang="en-GB" sz="2200" dirty="0" smtClean="0"/>
            </a:br>
            <a:r>
              <a:rPr lang="en-GB" dirty="0" smtClean="0"/>
              <a:t>Colonialism and Imperialism</a:t>
            </a:r>
            <a:endParaRPr lang="en-GB" sz="3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28800"/>
            <a:ext cx="6768752" cy="4523782"/>
          </a:xfrm>
        </p:spPr>
      </p:pic>
    </p:spTree>
    <p:extLst>
      <p:ext uri="{BB962C8B-B14F-4D97-AF65-F5344CB8AC3E}">
        <p14:creationId xmlns:p14="http://schemas.microsoft.com/office/powerpoint/2010/main" val="51879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22" y="304800"/>
            <a:ext cx="8384950" cy="5821363"/>
          </a:xfrm>
        </p:spPr>
      </p:pic>
    </p:spTree>
    <p:extLst>
      <p:ext uri="{BB962C8B-B14F-4D97-AF65-F5344CB8AC3E}">
        <p14:creationId xmlns:p14="http://schemas.microsoft.com/office/powerpoint/2010/main" val="378802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b="1" dirty="0" smtClean="0"/>
              <a:t>Spain and Portugal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Colonial possessions by the early 16</a:t>
            </a:r>
            <a:r>
              <a:rPr lang="en-GB" sz="2800" b="1" baseline="30000" dirty="0" smtClean="0"/>
              <a:t>th</a:t>
            </a:r>
            <a:r>
              <a:rPr lang="en-GB" sz="2800" b="1" dirty="0" smtClean="0"/>
              <a:t> century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7848872" cy="4392487"/>
          </a:xfrm>
        </p:spPr>
      </p:pic>
    </p:spTree>
    <p:extLst>
      <p:ext uri="{BB962C8B-B14F-4D97-AF65-F5344CB8AC3E}">
        <p14:creationId xmlns:p14="http://schemas.microsoft.com/office/powerpoint/2010/main" val="291799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1492: </a:t>
            </a:r>
            <a:r>
              <a:rPr lang="en-GB" b="1" i="1" dirty="0"/>
              <a:t>Reconquista</a:t>
            </a:r>
            <a:r>
              <a:rPr lang="en-GB" b="1" dirty="0"/>
              <a:t>, </a:t>
            </a:r>
            <a:r>
              <a:rPr lang="en-GB" b="1" i="1" dirty="0"/>
              <a:t>Conquistadores</a:t>
            </a:r>
            <a:r>
              <a:rPr lang="en-GB" b="1" dirty="0"/>
              <a:t> and the “Mission of the Church”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28545"/>
            <a:ext cx="3816423" cy="2825048"/>
          </a:xfrm>
          <a:prstGeom prst="rect">
            <a:avLst/>
          </a:prstGeom>
        </p:spPr>
      </p:pic>
      <p:pic>
        <p:nvPicPr>
          <p:cNvPr id="10" name="Content Placeholder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28545"/>
            <a:ext cx="3826768" cy="2695994"/>
          </a:xfrm>
          <a:prstGeom prst="rect">
            <a:avLst/>
          </a:prstGeom>
        </p:spPr>
      </p:pic>
      <p:pic>
        <p:nvPicPr>
          <p:cNvPr id="11" name="Content Placeholder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293096"/>
            <a:ext cx="3816422" cy="237599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293096"/>
            <a:ext cx="3948832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7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Colonial expansion of England</a:t>
            </a:r>
            <a:r>
              <a:rPr lang="en-GB" dirty="0" smtClean="0"/>
              <a:t>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“Internal Colonialism”: Wales, Scotland, Ireland </a:t>
            </a:r>
            <a:r>
              <a:rPr lang="en-GB" sz="2600" dirty="0" smtClean="0"/>
              <a:t>(leading to union with Wales 1536, Scotland 1707 and Ireland 1801) </a:t>
            </a:r>
            <a:r>
              <a:rPr lang="en-GB" sz="2200" dirty="0" smtClean="0"/>
              <a:t>See: Michael </a:t>
            </a:r>
            <a:r>
              <a:rPr lang="en-GB" sz="2200" dirty="0" err="1" smtClean="0"/>
              <a:t>Hechter</a:t>
            </a:r>
            <a:r>
              <a:rPr lang="en-GB" sz="2200" dirty="0" smtClean="0"/>
              <a:t>, 1977. </a:t>
            </a:r>
            <a:r>
              <a:rPr lang="en-GB" sz="2200" i="1" dirty="0"/>
              <a:t>Internal Colonialism: The Celtic Fringe in British National Development, 1536-1966</a:t>
            </a:r>
            <a:endParaRPr lang="en-GB" sz="2200" dirty="0" smtClean="0"/>
          </a:p>
          <a:p>
            <a:r>
              <a:rPr lang="en-GB" dirty="0" smtClean="0"/>
              <a:t>Elizabethan colonies in North America: e.g. Virginia (Jamestown)</a:t>
            </a:r>
          </a:p>
          <a:p>
            <a:r>
              <a:rPr lang="en-GB" dirty="0" smtClean="0"/>
              <a:t>The Indian Wars begin: the Jamestown massacre of the </a:t>
            </a:r>
            <a:r>
              <a:rPr lang="en-GB" dirty="0" err="1" smtClean="0"/>
              <a:t>Powhatans</a:t>
            </a:r>
            <a:r>
              <a:rPr lang="en-GB" dirty="0" smtClean="0"/>
              <a:t> in 1622</a:t>
            </a:r>
          </a:p>
          <a:p>
            <a:r>
              <a:rPr lang="en-GB" dirty="0" smtClean="0"/>
              <a:t>Indian Wars continue: indigenous peoples “in alliance” with England or France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6984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/>
              <a:t>Anglo-French Rivalry in North America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b="1" dirty="0"/>
              <a:t>a</a:t>
            </a:r>
            <a:r>
              <a:rPr lang="en-GB" sz="3600" b="1" dirty="0" smtClean="0"/>
              <a:t>round</a:t>
            </a:r>
            <a:r>
              <a:rPr lang="en-GB" sz="3600" dirty="0" smtClean="0"/>
              <a:t> </a:t>
            </a:r>
            <a:r>
              <a:rPr lang="en-GB" sz="3600" b="1" dirty="0" smtClean="0"/>
              <a:t>1750</a:t>
            </a:r>
            <a:r>
              <a:rPr lang="en-GB" sz="36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673750"/>
            <a:ext cx="6192688" cy="4707578"/>
          </a:xfrm>
        </p:spPr>
      </p:pic>
    </p:spTree>
    <p:extLst>
      <p:ext uri="{BB962C8B-B14F-4D97-AF65-F5344CB8AC3E}">
        <p14:creationId xmlns:p14="http://schemas.microsoft.com/office/powerpoint/2010/main" val="96391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Seven Years </a:t>
            </a:r>
            <a:r>
              <a:rPr lang="en-GB" b="1" smtClean="0"/>
              <a:t>War </a:t>
            </a:r>
            <a:r>
              <a:rPr lang="en-GB" b="1" smtClean="0"/>
              <a:t>1756-1763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957" y="1209190"/>
            <a:ext cx="7307451" cy="4781242"/>
          </a:xfrm>
        </p:spPr>
      </p:pic>
    </p:spTree>
    <p:extLst>
      <p:ext uri="{BB962C8B-B14F-4D97-AF65-F5344CB8AC3E}">
        <p14:creationId xmlns:p14="http://schemas.microsoft.com/office/powerpoint/2010/main" val="8656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Colonial </a:t>
            </a:r>
            <a:r>
              <a:rPr lang="en-GB" b="1" dirty="0"/>
              <a:t>Rivalries in N America: </a:t>
            </a:r>
            <a:br>
              <a:rPr lang="en-GB" b="1" dirty="0"/>
            </a:br>
            <a:r>
              <a:rPr lang="en-GB" b="1" dirty="0"/>
              <a:t>the state of play  by 1763  </a:t>
            </a:r>
            <a:r>
              <a:rPr lang="en-GB" sz="3600" dirty="0"/>
              <a:t/>
            </a:r>
            <a:br>
              <a:rPr lang="en-GB" sz="3600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British control of Canada (and Acadia)</a:t>
            </a:r>
          </a:p>
          <a:p>
            <a:r>
              <a:rPr lang="en-GB" dirty="0" smtClean="0"/>
              <a:t>Continuation of Indian Wars (wars by proxy between England and France)</a:t>
            </a:r>
          </a:p>
          <a:p>
            <a:r>
              <a:rPr lang="en-GB" dirty="0"/>
              <a:t>Increased taxation of American colonies  “for defence”</a:t>
            </a:r>
          </a:p>
          <a:p>
            <a:endParaRPr lang="en-GB" dirty="0"/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60386"/>
            <a:ext cx="3729335" cy="4604918"/>
          </a:xfrm>
        </p:spPr>
      </p:pic>
    </p:spTree>
    <p:extLst>
      <p:ext uri="{BB962C8B-B14F-4D97-AF65-F5344CB8AC3E}">
        <p14:creationId xmlns:p14="http://schemas.microsoft.com/office/powerpoint/2010/main" val="65913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dirty="0" smtClean="0"/>
              <a:t/>
            </a:r>
            <a:br>
              <a:rPr lang="en-GB" sz="4800" dirty="0" smtClean="0"/>
            </a:br>
            <a:r>
              <a:rPr lang="en-GB" sz="4800" dirty="0" smtClean="0"/>
              <a:t/>
            </a:r>
            <a:br>
              <a:rPr lang="en-GB" sz="4800" dirty="0" smtClean="0"/>
            </a:br>
            <a:r>
              <a:rPr lang="en-GB" sz="3600" dirty="0" smtClean="0"/>
              <a:t>Colonial revolts in the Age of Revolution</a:t>
            </a:r>
            <a:br>
              <a:rPr lang="en-GB" sz="3600" dirty="0" smtClean="0"/>
            </a:br>
            <a:r>
              <a:rPr lang="en-GB" sz="3200" dirty="0" smtClean="0"/>
              <a:t>Two very different narratives: USA and Haiti</a:t>
            </a:r>
            <a:br>
              <a:rPr lang="en-GB" sz="3200" dirty="0" smtClean="0"/>
            </a:br>
            <a:r>
              <a:rPr lang="en-GB" sz="3600" b="1" dirty="0" smtClean="0"/>
              <a:t>1. Britain’s </a:t>
            </a:r>
            <a:r>
              <a:rPr lang="en-GB" sz="3600" b="1" dirty="0"/>
              <a:t>American Colonies </a:t>
            </a:r>
            <a:r>
              <a:rPr lang="en-GB" sz="3600" b="1" dirty="0" smtClean="0"/>
              <a:t>1776-1783</a:t>
            </a:r>
            <a:r>
              <a:rPr lang="en-GB" sz="4800" dirty="0"/>
              <a:t/>
            </a:r>
            <a:br>
              <a:rPr lang="en-GB" sz="4800" dirty="0"/>
            </a:br>
            <a:endParaRPr lang="en-GB" sz="4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04865"/>
            <a:ext cx="6912768" cy="3960439"/>
          </a:xfrm>
        </p:spPr>
      </p:pic>
    </p:spTree>
    <p:extLst>
      <p:ext uri="{BB962C8B-B14F-4D97-AF65-F5344CB8AC3E}">
        <p14:creationId xmlns:p14="http://schemas.microsoft.com/office/powerpoint/2010/main" val="57755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Washington’s “Continental Army” – </a:t>
            </a:r>
            <a:r>
              <a:rPr lang="en-GB" sz="4000" dirty="0" smtClean="0"/>
              <a:t>aided by the French Monarchy </a:t>
            </a:r>
            <a:br>
              <a:rPr lang="en-GB" sz="4000" dirty="0" smtClean="0"/>
            </a:br>
            <a:r>
              <a:rPr lang="en-GB" sz="4000" dirty="0" smtClean="0"/>
              <a:t>(on land and sea)</a:t>
            </a:r>
            <a:endParaRPr lang="en-GB" sz="4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4618856" cy="374240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420888"/>
            <a:ext cx="2929458" cy="3744416"/>
          </a:xfrm>
        </p:spPr>
      </p:pic>
    </p:spTree>
    <p:extLst>
      <p:ext uri="{BB962C8B-B14F-4D97-AF65-F5344CB8AC3E}">
        <p14:creationId xmlns:p14="http://schemas.microsoft.com/office/powerpoint/2010/main" val="109537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Independence for the 13 colonies 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0808"/>
            <a:ext cx="4474840" cy="4248472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600200"/>
            <a:ext cx="375476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sz="3600" dirty="0" smtClean="0"/>
              <a:t>Declaration of Independence 1776</a:t>
            </a:r>
          </a:p>
          <a:p>
            <a:r>
              <a:rPr lang="en-GB" sz="3600" dirty="0" smtClean="0"/>
              <a:t>Treaty of Paris 1783</a:t>
            </a:r>
          </a:p>
          <a:p>
            <a:r>
              <a:rPr lang="en-GB" sz="3600" dirty="0" smtClean="0"/>
              <a:t>Revolution in </a:t>
            </a:r>
            <a:r>
              <a:rPr lang="en-GB" sz="3600" dirty="0"/>
              <a:t>F</a:t>
            </a:r>
            <a:r>
              <a:rPr lang="en-GB" sz="3600" dirty="0" smtClean="0"/>
              <a:t>rance in 1789 </a:t>
            </a:r>
          </a:p>
          <a:p>
            <a:r>
              <a:rPr lang="en-GB" sz="3600" dirty="0"/>
              <a:t>W</a:t>
            </a:r>
            <a:r>
              <a:rPr lang="en-GB" sz="3600" dirty="0" smtClean="0"/>
              <a:t>orldwide Anglo-French warfare 1793-1815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51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Expansion of USA: “Manifest destiny”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186808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1803 Louisiana purchase</a:t>
            </a:r>
          </a:p>
          <a:p>
            <a:r>
              <a:rPr lang="en-GB" dirty="0" smtClean="0"/>
              <a:t>War of 1812-1814</a:t>
            </a:r>
          </a:p>
          <a:p>
            <a:r>
              <a:rPr lang="en-GB" dirty="0" smtClean="0"/>
              <a:t>Westward expansion beyond the Mississippi (Indian Treaties)</a:t>
            </a:r>
          </a:p>
          <a:p>
            <a:r>
              <a:rPr lang="en-GB" dirty="0" smtClean="0"/>
              <a:t>1836-1848 </a:t>
            </a:r>
            <a:r>
              <a:rPr lang="en-GB" dirty="0"/>
              <a:t>M</a:t>
            </a:r>
            <a:r>
              <a:rPr lang="en-GB" dirty="0" smtClean="0"/>
              <a:t>exican wars</a:t>
            </a:r>
          </a:p>
          <a:p>
            <a:r>
              <a:rPr lang="en-GB" dirty="0" smtClean="0"/>
              <a:t>Another case of “Internal Colonialism”?</a:t>
            </a:r>
          </a:p>
          <a:p>
            <a:r>
              <a:rPr lang="en-GB" dirty="0" smtClean="0"/>
              <a:t>Spanish-US War in 1898: Cuba, Puerto Rico, Guam and the Philippines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008" y="1600200"/>
            <a:ext cx="3886200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63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25" y="404664"/>
            <a:ext cx="8124131" cy="5721499"/>
          </a:xfrm>
        </p:spPr>
      </p:pic>
    </p:spTree>
    <p:extLst>
      <p:ext uri="{BB962C8B-B14F-4D97-AF65-F5344CB8AC3E}">
        <p14:creationId xmlns:p14="http://schemas.microsoft.com/office/powerpoint/2010/main" val="42314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(Incidentally, a parallel story of continental territorial expansion in Russia)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09894"/>
            <a:ext cx="7200800" cy="5111015"/>
          </a:xfrm>
        </p:spPr>
      </p:pic>
    </p:spTree>
    <p:extLst>
      <p:ext uri="{BB962C8B-B14F-4D97-AF65-F5344CB8AC3E}">
        <p14:creationId xmlns:p14="http://schemas.microsoft.com/office/powerpoint/2010/main" val="253052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512168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2. Slave Revolt in San Domingo 1796-1801</a:t>
            </a:r>
            <a:br>
              <a:rPr lang="en-GB" sz="3600" b="1" dirty="0" smtClean="0"/>
            </a:br>
            <a:r>
              <a:rPr lang="en-GB" sz="2800" dirty="0" smtClean="0"/>
              <a:t>Toussaint </a:t>
            </a:r>
            <a:r>
              <a:rPr lang="en-GB" sz="2800" dirty="0" err="1" smtClean="0"/>
              <a:t>L’Ouverture</a:t>
            </a:r>
            <a:r>
              <a:rPr lang="en-GB" sz="2800" dirty="0" smtClean="0"/>
              <a:t> and Haitian Independence</a:t>
            </a:r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88840"/>
            <a:ext cx="4038600" cy="403244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560" y="1989138"/>
            <a:ext cx="3015880" cy="4137025"/>
          </a:xfrm>
        </p:spPr>
      </p:pic>
    </p:spTree>
    <p:extLst>
      <p:ext uri="{BB962C8B-B14F-4D97-AF65-F5344CB8AC3E}">
        <p14:creationId xmlns:p14="http://schemas.microsoft.com/office/powerpoint/2010/main" val="213591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Toussaint puts slavery on the agenda at the National Assembly in Paris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Abolitionism and “The Rights of Man”</a:t>
            </a:r>
          </a:p>
          <a:p>
            <a:r>
              <a:rPr lang="en-GB" dirty="0" smtClean="0"/>
              <a:t>Napoleon tries to restore order (and slavery) in Haiti – and ultimately fails</a:t>
            </a:r>
          </a:p>
          <a:p>
            <a:r>
              <a:rPr lang="en-GB" dirty="0" smtClean="0"/>
              <a:t>British and US try to turn Toussaint’s rebellion to their own advantage</a:t>
            </a:r>
          </a:p>
          <a:p>
            <a:pPr marL="0" indent="0">
              <a:buNone/>
            </a:pPr>
            <a:r>
              <a:rPr lang="en-GB" dirty="0" smtClean="0"/>
              <a:t>BUT</a:t>
            </a:r>
          </a:p>
          <a:p>
            <a:r>
              <a:rPr lang="en-GB" dirty="0" smtClean="0"/>
              <a:t>Fear of slave revolts in Jamaica and southern USA</a:t>
            </a:r>
          </a:p>
          <a:p>
            <a:r>
              <a:rPr lang="en-GB" dirty="0" smtClean="0"/>
              <a:t>Result: Haitian isolation </a:t>
            </a:r>
          </a:p>
          <a:p>
            <a:r>
              <a:rPr lang="en-GB" dirty="0"/>
              <a:t>Raises issues of freedom in Latin America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6636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Anglo-French Rivalry in India</a:t>
            </a:r>
            <a:br>
              <a:rPr lang="en-GB" b="1" dirty="0" smtClean="0"/>
            </a:br>
            <a:r>
              <a:rPr lang="en-GB" sz="4000" b="1" dirty="0" smtClean="0"/>
              <a:t>in the 18</a:t>
            </a:r>
            <a:r>
              <a:rPr lang="en-GB" sz="4000" b="1" baseline="30000" dirty="0" smtClean="0"/>
              <a:t>th</a:t>
            </a:r>
            <a:r>
              <a:rPr lang="en-GB" sz="4000" b="1" dirty="0" smtClean="0"/>
              <a:t> century   </a:t>
            </a:r>
            <a:r>
              <a:rPr lang="en-GB" sz="3100" b="1" dirty="0" smtClean="0"/>
              <a:t>                                                                                                                    </a:t>
            </a:r>
            <a:endParaRPr lang="en-GB" sz="3100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7" y="1395976"/>
            <a:ext cx="4608511" cy="5161848"/>
          </a:xfrm>
        </p:spPr>
      </p:pic>
    </p:spTree>
    <p:extLst>
      <p:ext uri="{BB962C8B-B14F-4D97-AF65-F5344CB8AC3E}">
        <p14:creationId xmlns:p14="http://schemas.microsoft.com/office/powerpoint/2010/main" val="377532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British Raj in India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4037777" cy="446449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84784"/>
            <a:ext cx="3894584" cy="4464496"/>
          </a:xfrm>
        </p:spPr>
      </p:pic>
    </p:spTree>
    <p:extLst>
      <p:ext uri="{BB962C8B-B14F-4D97-AF65-F5344CB8AC3E}">
        <p14:creationId xmlns:p14="http://schemas.microsoft.com/office/powerpoint/2010/main" val="7868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Indian Mutiny 1857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78" y="1700808"/>
            <a:ext cx="3557728" cy="453650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086" y="1700808"/>
            <a:ext cx="4263552" cy="4464496"/>
          </a:xfrm>
        </p:spPr>
      </p:pic>
    </p:spTree>
    <p:extLst>
      <p:ext uri="{BB962C8B-B14F-4D97-AF65-F5344CB8AC3E}">
        <p14:creationId xmlns:p14="http://schemas.microsoft.com/office/powerpoint/2010/main" val="406090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Raj after 1857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Government of India Act 1858</a:t>
            </a:r>
          </a:p>
          <a:p>
            <a:r>
              <a:rPr lang="en-GB" sz="4000" dirty="0" smtClean="0"/>
              <a:t>The Princely States (and the continuing use of </a:t>
            </a:r>
            <a:r>
              <a:rPr lang="en-GB" sz="4000" b="1" dirty="0" smtClean="0"/>
              <a:t>indigenous authority) </a:t>
            </a:r>
            <a:r>
              <a:rPr lang="en-GB" sz="4000" dirty="0" smtClean="0"/>
              <a:t>and</a:t>
            </a:r>
            <a:r>
              <a:rPr lang="en-GB" sz="4000" b="1" dirty="0" smtClean="0"/>
              <a:t> indirect rule</a:t>
            </a:r>
          </a:p>
          <a:p>
            <a:r>
              <a:rPr lang="en-GB" sz="4000" dirty="0" smtClean="0"/>
              <a:t>The Indian Army and Indian Civil Service</a:t>
            </a:r>
          </a:p>
          <a:p>
            <a:r>
              <a:rPr lang="en-GB" sz="4000" dirty="0" smtClean="0"/>
              <a:t>Railways and Trade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6750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“White Dominions”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Canada</a:t>
            </a:r>
            <a:r>
              <a:rPr lang="en-GB" dirty="0"/>
              <a:t> (and Newfoundland)</a:t>
            </a:r>
          </a:p>
          <a:p>
            <a:r>
              <a:rPr lang="en-GB" b="1" dirty="0"/>
              <a:t>Australia</a:t>
            </a:r>
          </a:p>
          <a:p>
            <a:r>
              <a:rPr lang="en-GB" b="1" dirty="0"/>
              <a:t>New Zealand</a:t>
            </a:r>
          </a:p>
          <a:p>
            <a:r>
              <a:rPr lang="en-GB" b="1" dirty="0"/>
              <a:t>South Africa </a:t>
            </a:r>
            <a:r>
              <a:rPr lang="en-GB" dirty="0"/>
              <a:t>(Zulu Wars, Boer Wars)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Large numbers of British and Irish settlers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Relations with indigenous peoples (and previous European settlers): co-operation or hostilities? Wars, coercion and genocide  (e.g. The “Black War” in Tasmania 1825-1832)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28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“White Dominions”*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8000" dirty="0" smtClean="0"/>
          </a:p>
          <a:p>
            <a:pPr>
              <a:buFont typeface="Arial" charset="0"/>
              <a:buChar char="•"/>
            </a:pPr>
            <a:r>
              <a:rPr lang="en-GB" sz="5000" dirty="0" smtClean="0"/>
              <a:t>Dominion Status (self-government)</a:t>
            </a:r>
          </a:p>
          <a:p>
            <a:pPr>
              <a:buFont typeface="Arial" charset="0"/>
              <a:buChar char="•"/>
            </a:pPr>
            <a:r>
              <a:rPr lang="en-GB" sz="5000" dirty="0" smtClean="0"/>
              <a:t>First World War and the Imperial War Cabinet</a:t>
            </a:r>
          </a:p>
          <a:p>
            <a:pPr>
              <a:buFont typeface="Arial" charset="0"/>
              <a:buChar char="•"/>
            </a:pPr>
            <a:r>
              <a:rPr lang="en-GB" sz="5000" dirty="0" smtClean="0"/>
              <a:t>Treaty of Westminster 1931</a:t>
            </a:r>
          </a:p>
          <a:p>
            <a:pPr>
              <a:buFont typeface="Arial" charset="0"/>
              <a:buChar char="•"/>
            </a:pPr>
            <a:r>
              <a:rPr lang="en-GB" sz="5000" dirty="0" smtClean="0"/>
              <a:t>British Overseas Dominions join the League of Nations as independent nations in the 1920s and 1930s (along with the Irish Free State)</a:t>
            </a:r>
            <a:endParaRPr lang="en-GB" sz="5000" b="1" dirty="0"/>
          </a:p>
          <a:p>
            <a:pPr marL="0" indent="0">
              <a:buNone/>
            </a:pPr>
            <a:endParaRPr lang="en-GB" sz="5900" b="1" dirty="0" smtClean="0"/>
          </a:p>
          <a:p>
            <a:pPr marL="0" indent="0">
              <a:buNone/>
            </a:pPr>
            <a:r>
              <a:rPr lang="en-GB" sz="5000" b="1" dirty="0" smtClean="0"/>
              <a:t>NB Long-term Changes in Britain’s Foreign Trade Policy  </a:t>
            </a:r>
          </a:p>
          <a:p>
            <a:pPr>
              <a:buFont typeface="Arial" charset="0"/>
              <a:buChar char="•"/>
            </a:pPr>
            <a:r>
              <a:rPr lang="en-GB" sz="5000" dirty="0" smtClean="0"/>
              <a:t>Mercantilism and the Navigation Acts (1651-1849) &gt; “Free Trade” (Corn Laws in force 1815-1846) &gt; Debate over “Imperial Preference” (tried haltingly 1932-1935)  </a:t>
            </a:r>
            <a:endParaRPr lang="en-GB" sz="5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500" dirty="0" smtClean="0"/>
              <a:t>* </a:t>
            </a:r>
            <a:r>
              <a:rPr lang="en-GB" sz="3400" dirty="0" smtClean="0"/>
              <a:t>For more information see:  </a:t>
            </a:r>
          </a:p>
          <a:p>
            <a:pPr marL="0" indent="0">
              <a:buNone/>
            </a:pPr>
            <a:r>
              <a:rPr lang="en-GB" sz="3400" dirty="0" smtClean="0">
                <a:hlinkClick r:id="rId2"/>
              </a:rPr>
              <a:t>http</a:t>
            </a:r>
            <a:r>
              <a:rPr lang="en-GB" sz="3400" dirty="0">
                <a:hlinkClick r:id="rId2"/>
              </a:rPr>
              <a:t>://www.iwa.wales/click/2013/08/theres-more-than-one-pathway-to-autonomy/</a:t>
            </a:r>
            <a:endParaRPr lang="en-GB" sz="3400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0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“Informal” Empire: British investment and influence in Latin America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31511"/>
            <a:ext cx="3528392" cy="498936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477225"/>
            <a:ext cx="4248472" cy="5009492"/>
          </a:xfrm>
        </p:spPr>
      </p:pic>
    </p:spTree>
    <p:extLst>
      <p:ext uri="{BB962C8B-B14F-4D97-AF65-F5344CB8AC3E}">
        <p14:creationId xmlns:p14="http://schemas.microsoft.com/office/powerpoint/2010/main" val="181145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Imperialism at its peak?</a:t>
            </a:r>
            <a:br>
              <a:rPr lang="en-GB" b="1" dirty="0" smtClean="0"/>
            </a:br>
            <a:r>
              <a:rPr lang="en-GB" b="1" dirty="0" smtClean="0"/>
              <a:t>The Scramble for Africa 1880-1900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600200"/>
            <a:ext cx="4176463" cy="4709120"/>
          </a:xfrm>
        </p:spPr>
      </p:pic>
    </p:spTree>
    <p:extLst>
      <p:ext uri="{BB962C8B-B14F-4D97-AF65-F5344CB8AC3E}">
        <p14:creationId xmlns:p14="http://schemas.microsoft.com/office/powerpoint/2010/main" val="274259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A late entrant in the colonial stakes: German colonies in Africa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The Berlin Conference 1884-1885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8435280" cy="4896544"/>
          </a:xfrm>
        </p:spPr>
        <p:txBody>
          <a:bodyPr>
            <a:normAutofit/>
          </a:bodyPr>
          <a:lstStyle/>
          <a:p>
            <a:r>
              <a:rPr lang="en-GB" b="1" dirty="0" smtClean="0"/>
              <a:t>Togoland</a:t>
            </a:r>
          </a:p>
          <a:p>
            <a:r>
              <a:rPr lang="en-GB" b="1" dirty="0" err="1" smtClean="0"/>
              <a:t>Kamerun</a:t>
            </a:r>
            <a:endParaRPr lang="en-GB" b="1" dirty="0" smtClean="0"/>
          </a:p>
          <a:p>
            <a:r>
              <a:rPr lang="en-GB" b="1" dirty="0" smtClean="0"/>
              <a:t>Tanganyika</a:t>
            </a:r>
          </a:p>
          <a:p>
            <a:r>
              <a:rPr lang="en-GB" b="1" dirty="0" err="1" smtClean="0"/>
              <a:t>Sud</a:t>
            </a:r>
            <a:r>
              <a:rPr lang="en-GB" b="1" dirty="0" smtClean="0"/>
              <a:t>-West </a:t>
            </a:r>
            <a:r>
              <a:rPr lang="en-GB" b="1" dirty="0" err="1" smtClean="0"/>
              <a:t>Afrika</a:t>
            </a:r>
            <a:endParaRPr lang="en-GB" b="1" dirty="0" smtClean="0"/>
          </a:p>
          <a:p>
            <a:r>
              <a:rPr lang="en-GB" b="1" dirty="0" smtClean="0"/>
              <a:t>The Pacific colonies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These all became</a:t>
            </a:r>
          </a:p>
          <a:p>
            <a:pPr marL="0" indent="0">
              <a:buNone/>
            </a:pPr>
            <a:r>
              <a:rPr lang="en-GB" b="1" dirty="0" smtClean="0"/>
              <a:t>League of Nations</a:t>
            </a:r>
          </a:p>
          <a:p>
            <a:pPr marL="0" indent="0">
              <a:buNone/>
            </a:pPr>
            <a:r>
              <a:rPr lang="en-GB" b="1" dirty="0" smtClean="0"/>
              <a:t>Mandates after 1918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636" y="1772816"/>
            <a:ext cx="4667365" cy="1944216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861048"/>
            <a:ext cx="4752528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95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British Empire in 1919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12776"/>
            <a:ext cx="8424936" cy="4824535"/>
          </a:xfrm>
        </p:spPr>
      </p:pic>
    </p:spTree>
    <p:extLst>
      <p:ext uri="{BB962C8B-B14F-4D97-AF65-F5344CB8AC3E}">
        <p14:creationId xmlns:p14="http://schemas.microsoft.com/office/powerpoint/2010/main" val="19390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Imperialism </a:t>
            </a:r>
            <a:r>
              <a:rPr lang="en-GB" b="1" dirty="0"/>
              <a:t>– the Highest Stage of Capitalism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sz="2700" dirty="0" smtClean="0"/>
              <a:t>See: J A Hobson (1902) and V I Lenin (1917)</a:t>
            </a: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Division </a:t>
            </a:r>
            <a:r>
              <a:rPr lang="en-GB" dirty="0"/>
              <a:t>and re-division of the spoils</a:t>
            </a:r>
          </a:p>
          <a:p>
            <a:r>
              <a:rPr lang="en-GB" dirty="0"/>
              <a:t>An era of Wars and </a:t>
            </a:r>
            <a:r>
              <a:rPr lang="en-GB" dirty="0" smtClean="0"/>
              <a:t>Revolutions</a:t>
            </a:r>
            <a:endParaRPr lang="en-GB" dirty="0"/>
          </a:p>
          <a:p>
            <a:r>
              <a:rPr lang="en-GB" dirty="0"/>
              <a:t>1914-1918 Empires at War</a:t>
            </a:r>
          </a:p>
          <a:p>
            <a:r>
              <a:rPr lang="en-GB" dirty="0"/>
              <a:t>A line in the sand: the Middle </a:t>
            </a:r>
            <a:r>
              <a:rPr lang="en-GB" dirty="0" smtClean="0"/>
              <a:t>East – French and British “areas of influence”</a:t>
            </a:r>
            <a:endParaRPr lang="en-GB" dirty="0"/>
          </a:p>
          <a:p>
            <a:r>
              <a:rPr lang="en-GB" dirty="0"/>
              <a:t>1919 The Treaty of Versailles – a peace of the victors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6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4000" b="1" dirty="0" smtClean="0"/>
              <a:t>Post-Colonial Imperialism?</a:t>
            </a:r>
            <a:br>
              <a:rPr lang="en-GB" sz="4000" b="1" dirty="0" smtClean="0"/>
            </a:br>
            <a:r>
              <a:rPr lang="en-GB" sz="4000" b="1" dirty="0" smtClean="0"/>
              <a:t>“Informal” Imperialism?</a:t>
            </a:r>
            <a:br>
              <a:rPr lang="en-GB" sz="4000" b="1" dirty="0" smtClean="0"/>
            </a:br>
            <a:r>
              <a:rPr lang="en-GB" sz="4000" b="1" dirty="0" smtClean="0"/>
              <a:t>The Post-Imperial World Order?</a:t>
            </a:r>
            <a:endParaRPr lang="en-GB" sz="4000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026435"/>
            <a:ext cx="7272808" cy="4530666"/>
          </a:xfrm>
        </p:spPr>
      </p:pic>
    </p:spTree>
    <p:extLst>
      <p:ext uri="{BB962C8B-B14F-4D97-AF65-F5344CB8AC3E}">
        <p14:creationId xmlns:p14="http://schemas.microsoft.com/office/powerpoint/2010/main" val="198500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606</Words>
  <Application>Microsoft Office PowerPoint</Application>
  <PresentationFormat>On-screen Show (4:3)</PresentationFormat>
  <Paragraphs>88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Sustainable Development in an Era of Globalisation? HPAN4008 Part 4 Colonialism and Imperialism</vt:lpstr>
      <vt:lpstr>PowerPoint Presentation</vt:lpstr>
      <vt:lpstr>Spain and Portugal Colonial possessions by the early 16th century</vt:lpstr>
      <vt:lpstr>1492: Reconquista, Conquistadores and the “Mission of the Church”</vt:lpstr>
      <vt:lpstr> Colonial expansion of England  </vt:lpstr>
      <vt:lpstr>Anglo-French Rivalry in North America around 1750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vt:lpstr>
      <vt:lpstr>The Seven Years War 1756-1763</vt:lpstr>
      <vt:lpstr> Colonial Rivalries in N America:  the state of play  by 1763   </vt:lpstr>
      <vt:lpstr>  Colonial revolts in the Age of Revolution Two very different narratives: USA and Haiti 1. Britain’s American Colonies 1776-1783 </vt:lpstr>
      <vt:lpstr> Washington’s “Continental Army” – aided by the French Monarchy  (on land and sea)</vt:lpstr>
      <vt:lpstr>Independence for the 13 colonies </vt:lpstr>
      <vt:lpstr>Expansion of USA: “Manifest destiny”</vt:lpstr>
      <vt:lpstr>PowerPoint Presentation</vt:lpstr>
      <vt:lpstr>(Incidentally, a parallel story of continental territorial expansion in Russia)</vt:lpstr>
      <vt:lpstr>2. Slave Revolt in San Domingo 1796-1801 Toussaint L’Ouverture and Haitian Independence</vt:lpstr>
      <vt:lpstr>Toussaint puts slavery on the agenda at the National Assembly in Paris</vt:lpstr>
      <vt:lpstr>Anglo-French Rivalry in India in the 18th century                                                                                                                       </vt:lpstr>
      <vt:lpstr>The British Raj in India</vt:lpstr>
      <vt:lpstr>The Indian Mutiny 1857</vt:lpstr>
      <vt:lpstr>The Raj after 1857</vt:lpstr>
      <vt:lpstr>The “White Dominions”</vt:lpstr>
      <vt:lpstr>The “White Dominions”*</vt:lpstr>
      <vt:lpstr>“Informal” Empire: British investment and influence in Latin America</vt:lpstr>
      <vt:lpstr>Imperialism at its peak? The Scramble for Africa 1880-1900</vt:lpstr>
      <vt:lpstr>A late entrant in the colonial stakes: German colonies in Africa The Berlin Conference 1884-1885</vt:lpstr>
      <vt:lpstr>The British Empire in 1919</vt:lpstr>
      <vt:lpstr> Imperialism – the Highest Stage of Capitalism? See: J A Hobson (1902) and V I Lenin (1917)</vt:lpstr>
      <vt:lpstr> Post-Colonial Imperialism? “Informal” Imperialism? The Post-Imperial World Order?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Andy Bevan</cp:lastModifiedBy>
  <cp:revision>66</cp:revision>
  <dcterms:created xsi:type="dcterms:W3CDTF">2016-09-15T11:58:29Z</dcterms:created>
  <dcterms:modified xsi:type="dcterms:W3CDTF">2020-01-08T11:56:01Z</dcterms:modified>
</cp:coreProperties>
</file>