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9"/>
  </p:notesMasterIdLst>
  <p:sldIdLst>
    <p:sldId id="256" r:id="rId5"/>
    <p:sldId id="379" r:id="rId6"/>
    <p:sldId id="347" r:id="rId7"/>
    <p:sldId id="383" r:id="rId8"/>
    <p:sldId id="382" r:id="rId9"/>
    <p:sldId id="384" r:id="rId10"/>
    <p:sldId id="385" r:id="rId11"/>
    <p:sldId id="342" r:id="rId12"/>
    <p:sldId id="381" r:id="rId13"/>
    <p:sldId id="326" r:id="rId14"/>
    <p:sldId id="306" r:id="rId15"/>
    <p:sldId id="307" r:id="rId16"/>
    <p:sldId id="308" r:id="rId17"/>
    <p:sldId id="309" r:id="rId18"/>
    <p:sldId id="310" r:id="rId19"/>
    <p:sldId id="262" r:id="rId20"/>
    <p:sldId id="386" r:id="rId21"/>
    <p:sldId id="389" r:id="rId22"/>
    <p:sldId id="297" r:id="rId23"/>
    <p:sldId id="387" r:id="rId24"/>
    <p:sldId id="388" r:id="rId25"/>
    <p:sldId id="401" r:id="rId26"/>
    <p:sldId id="377" r:id="rId27"/>
    <p:sldId id="380"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ul Tinkler" initials="PT" lastIdx="2" clrIdx="0">
    <p:extLst>
      <p:ext uri="{19B8F6BF-5375-455C-9EA6-DF929625EA0E}">
        <p15:presenceInfo xmlns:p15="http://schemas.microsoft.com/office/powerpoint/2012/main" userId="S::paul@thinkingperformers.com::bcebf29c-73c2-433d-80d2-6bad896374b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FF3300"/>
    <a:srgbClr val="D60093"/>
    <a:srgbClr val="CC3300"/>
    <a:srgbClr val="22A641"/>
    <a:srgbClr val="D2A000"/>
    <a:srgbClr val="E91135"/>
    <a:srgbClr val="FFFF00"/>
    <a:srgbClr val="009900"/>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875A2A-19CD-4A23-A76A-E2FA8A119B5B}" v="7" dt="2020-08-04T13:52:50.6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99" autoAdjust="0"/>
    <p:restoredTop sz="86775" autoAdjust="0"/>
  </p:normalViewPr>
  <p:slideViewPr>
    <p:cSldViewPr snapToGrid="0">
      <p:cViewPr varScale="1">
        <p:scale>
          <a:sx n="63" d="100"/>
          <a:sy n="63" d="100"/>
        </p:scale>
        <p:origin x="1590" y="10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commentAuthors" Target="commentAuthors.xml"/><Relationship Id="rId35" Type="http://schemas.microsoft.com/office/2015/10/relationships/revisionInfo" Target="revisionInfo.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9.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D6E2D5-76ED-43D9-99B4-F0815A2CDC08}" type="datetimeFigureOut">
              <a:rPr lang="en-GB" smtClean="0"/>
              <a:t>04/08/2020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651D80-B2C2-482F-8142-881402B33ACC}" type="slidenum">
              <a:rPr lang="en-GB" smtClean="0"/>
              <a:t>‹#›</a:t>
            </a:fld>
            <a:endParaRPr lang="en-GB"/>
          </a:p>
        </p:txBody>
      </p:sp>
    </p:spTree>
    <p:extLst>
      <p:ext uri="{BB962C8B-B14F-4D97-AF65-F5344CB8AC3E}">
        <p14:creationId xmlns:p14="http://schemas.microsoft.com/office/powerpoint/2010/main" val="16970542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learn1.open.ac.uk/mod/oublog/view.php?user=35680&amp;tag=pearson"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talentglue.co.uk/wp-content/uploads/2014/01/Harnessing-creativity-and-innovation.pdf"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a:t>
            </a:fld>
            <a:endParaRPr lang="en-GB"/>
          </a:p>
        </p:txBody>
      </p:sp>
    </p:spTree>
    <p:extLst>
      <p:ext uri="{BB962C8B-B14F-4D97-AF65-F5344CB8AC3E}">
        <p14:creationId xmlns:p14="http://schemas.microsoft.com/office/powerpoint/2010/main" val="1860553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Vernon, J. (2012) ‘</a:t>
            </a:r>
            <a:r>
              <a:rPr lang="en-US" sz="1200" b="0" i="0" kern="1200" dirty="0">
                <a:solidFill>
                  <a:schemeClr val="tx1"/>
                </a:solidFill>
                <a:effectLst/>
                <a:latin typeface="+mn-lt"/>
                <a:ea typeface="+mn-ea"/>
                <a:cs typeface="+mn-cs"/>
              </a:rPr>
              <a:t>B822 : Book 3 : Activity 2.4 types of innovation’, </a:t>
            </a:r>
            <a:r>
              <a:rPr lang="en-US" sz="1200" b="0" i="1" kern="1200" dirty="0">
                <a:solidFill>
                  <a:schemeClr val="tx1"/>
                </a:solidFill>
                <a:effectLst/>
                <a:latin typeface="+mn-lt"/>
                <a:ea typeface="+mn-ea"/>
                <a:cs typeface="+mn-cs"/>
              </a:rPr>
              <a:t>John Vernon Reflections on e-learning</a:t>
            </a:r>
            <a:r>
              <a:rPr lang="en-US" sz="1200" b="0" i="0" kern="1200" dirty="0">
                <a:solidFill>
                  <a:schemeClr val="tx1"/>
                </a:solidFill>
                <a:effectLst/>
                <a:latin typeface="+mn-lt"/>
                <a:ea typeface="+mn-ea"/>
                <a:cs typeface="+mn-cs"/>
              </a:rPr>
              <a:t> [blog]. 24 February. Available at </a:t>
            </a:r>
            <a:endParaRPr lang="en-GB" dirty="0"/>
          </a:p>
          <a:p>
            <a:r>
              <a:rPr lang="en-GB" dirty="0">
                <a:hlinkClick r:id="rId3"/>
              </a:rPr>
              <a:t>https://learn1.open.ac.uk/mod/oublog/view.php?user=35680&amp;tag=pearson</a:t>
            </a:r>
            <a:r>
              <a:rPr lang="en-GB" dirty="0"/>
              <a:t> (accessed: 3 August 2020)</a:t>
            </a:r>
          </a:p>
        </p:txBody>
      </p:sp>
      <p:sp>
        <p:nvSpPr>
          <p:cNvPr id="4" name="Slide Number Placeholder 3"/>
          <p:cNvSpPr>
            <a:spLocks noGrp="1"/>
          </p:cNvSpPr>
          <p:nvPr>
            <p:ph type="sldNum" sz="quarter" idx="5"/>
          </p:nvPr>
        </p:nvSpPr>
        <p:spPr/>
        <p:txBody>
          <a:bodyPr/>
          <a:lstStyle/>
          <a:p>
            <a:fld id="{5A651D80-B2C2-482F-8142-881402B33ACC}" type="slidenum">
              <a:rPr lang="en-GB" smtClean="0"/>
              <a:t>8</a:t>
            </a:fld>
            <a:endParaRPr lang="en-GB"/>
          </a:p>
        </p:txBody>
      </p:sp>
    </p:spTree>
    <p:extLst>
      <p:ext uri="{BB962C8B-B14F-4D97-AF65-F5344CB8AC3E}">
        <p14:creationId xmlns:p14="http://schemas.microsoft.com/office/powerpoint/2010/main" val="31199037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Recent thinking has suggested there is an explicit ‘sixth’ generation of innovation models, namely ‘Open’ innovation.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Tidd, J. &amp; Bessant, J. (2018</a:t>
            </a:r>
            <a:r>
              <a:rPr lang="en-GB" i="1" dirty="0"/>
              <a:t>). Managing innovation: Integrating technological, market and organisational change. </a:t>
            </a:r>
            <a:r>
              <a:rPr lang="en-GB" dirty="0"/>
              <a:t>6</a:t>
            </a:r>
            <a:r>
              <a:rPr lang="en-GB" baseline="30000" dirty="0"/>
              <a:t>th</a:t>
            </a:r>
            <a:r>
              <a:rPr lang="en-GB" dirty="0"/>
              <a:t> edn. Hoboken; John Wiley &amp; Sons, Inc.   p.65</a:t>
            </a:r>
          </a:p>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9</a:t>
            </a:fld>
            <a:endParaRPr lang="en-GB"/>
          </a:p>
        </p:txBody>
      </p:sp>
    </p:spTree>
    <p:extLst>
      <p:ext uri="{BB962C8B-B14F-4D97-AF65-F5344CB8AC3E}">
        <p14:creationId xmlns:p14="http://schemas.microsoft.com/office/powerpoint/2010/main" val="12743445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5DD9B043-DDDF-4D48-9BB7-B37C9E1119A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EF6FB584-2A9C-4089-AB15-ADF1AA222B95}"/>
              </a:ext>
            </a:extLst>
          </p:cNvPr>
          <p:cNvSpPr>
            <a:spLocks noGrp="1"/>
          </p:cNvSpPr>
          <p:nvPr>
            <p:ph type="body" idx="1"/>
          </p:nvPr>
        </p:nvSpPr>
        <p:spPr/>
        <p:txBody>
          <a:bodyPr/>
          <a:lstStyle/>
          <a:p>
            <a:pPr marL="171450" indent="-171450" eaLnBrk="1" fontAlgn="auto" hangingPunct="1">
              <a:spcBef>
                <a:spcPts val="0"/>
              </a:spcBef>
              <a:spcAft>
                <a:spcPts val="0"/>
              </a:spcAft>
              <a:buFont typeface="Arial" pitchFamily="34" charset="0"/>
              <a:buChar char="•"/>
              <a:defRPr/>
            </a:pPr>
            <a:r>
              <a:rPr lang="en-GB" dirty="0">
                <a:solidFill>
                  <a:srgbClr val="000000"/>
                </a:solidFill>
                <a:latin typeface="Univers"/>
              </a:rPr>
              <a:t>Most businesses innovate without necessarily realising that they are doing it.  Like all business processes, it is best carried out in a reasonably systematic fashion.</a:t>
            </a:r>
          </a:p>
          <a:p>
            <a:pPr eaLnBrk="1" fontAlgn="auto" hangingPunct="1">
              <a:spcBef>
                <a:spcPts val="0"/>
              </a:spcBef>
              <a:spcAft>
                <a:spcPts val="0"/>
              </a:spcAft>
              <a:defRPr/>
            </a:pPr>
            <a:endParaRPr lang="en-GB" dirty="0">
              <a:solidFill>
                <a:srgbClr val="000000"/>
              </a:solidFill>
              <a:latin typeface="Univers"/>
            </a:endParaRPr>
          </a:p>
          <a:p>
            <a:pPr eaLnBrk="1" fontAlgn="auto" hangingPunct="1">
              <a:spcBef>
                <a:spcPts val="0"/>
              </a:spcBef>
              <a:spcAft>
                <a:spcPts val="0"/>
              </a:spcAft>
              <a:defRPr/>
            </a:pPr>
            <a:r>
              <a:rPr lang="en-GB" sz="1800" dirty="0">
                <a:solidFill>
                  <a:srgbClr val="005093"/>
                </a:solidFill>
                <a:latin typeface="Univers"/>
              </a:rPr>
              <a:t>• </a:t>
            </a:r>
            <a:r>
              <a:rPr lang="en-GB" dirty="0">
                <a:solidFill>
                  <a:srgbClr val="000000"/>
                </a:solidFill>
                <a:latin typeface="Univers"/>
              </a:rPr>
              <a:t>The process starts with an idea and ends with successful and profitable sales. It is easiest to describe in a linear fashion, but in practice many activities often take place together, or in a different order, and may</a:t>
            </a:r>
          </a:p>
          <a:p>
            <a:pPr eaLnBrk="1" fontAlgn="auto" hangingPunct="1">
              <a:spcBef>
                <a:spcPts val="0"/>
              </a:spcBef>
              <a:spcAft>
                <a:spcPts val="0"/>
              </a:spcAft>
              <a:defRPr/>
            </a:pPr>
            <a:r>
              <a:rPr lang="en-GB" dirty="0">
                <a:solidFill>
                  <a:srgbClr val="000000"/>
                </a:solidFill>
                <a:latin typeface="Univers"/>
              </a:rPr>
              <a:t>require recycling. In general, the front end is more chaotic and the back end more defined.</a:t>
            </a:r>
          </a:p>
          <a:p>
            <a:pPr eaLnBrk="1" fontAlgn="auto" hangingPunct="1">
              <a:spcBef>
                <a:spcPts val="0"/>
              </a:spcBef>
              <a:spcAft>
                <a:spcPts val="0"/>
              </a:spcAft>
              <a:defRPr/>
            </a:pPr>
            <a:endParaRPr lang="en-GB" dirty="0">
              <a:solidFill>
                <a:srgbClr val="000000"/>
              </a:solidFill>
              <a:latin typeface="Univers"/>
            </a:endParaRPr>
          </a:p>
          <a:p>
            <a:pPr eaLnBrk="1" fontAlgn="auto" hangingPunct="1">
              <a:spcBef>
                <a:spcPts val="0"/>
              </a:spcBef>
              <a:spcAft>
                <a:spcPts val="0"/>
              </a:spcAft>
              <a:defRPr/>
            </a:pPr>
            <a:r>
              <a:rPr lang="en-GB" sz="1800" dirty="0">
                <a:solidFill>
                  <a:srgbClr val="005093"/>
                </a:solidFill>
                <a:latin typeface="Univers"/>
              </a:rPr>
              <a:t>• </a:t>
            </a:r>
            <a:r>
              <a:rPr lang="en-GB" dirty="0">
                <a:solidFill>
                  <a:srgbClr val="000000"/>
                </a:solidFill>
                <a:latin typeface="Univers"/>
              </a:rPr>
              <a:t>The “Stagegate”™ model breaks activity down into discrete linear units. Progression only occurs after satisfying certain criteria, designed to ensure that the investment is minimised in the early stages and if</a:t>
            </a:r>
          </a:p>
          <a:p>
            <a:pPr eaLnBrk="1" fontAlgn="auto" hangingPunct="1">
              <a:spcBef>
                <a:spcPts val="0"/>
              </a:spcBef>
              <a:spcAft>
                <a:spcPts val="0"/>
              </a:spcAft>
              <a:defRPr/>
            </a:pPr>
            <a:r>
              <a:rPr lang="en-GB" dirty="0">
                <a:solidFill>
                  <a:srgbClr val="000000"/>
                </a:solidFill>
                <a:latin typeface="Univers"/>
              </a:rPr>
              <a:t>necessary the project abandoned sooner rather than later. In this way a portfolio of projects in an “innovation pipeline” (sometimes called the innovation funnel because many initial ideas are refined down to only a</a:t>
            </a:r>
          </a:p>
          <a:p>
            <a:pPr eaLnBrk="1" fontAlgn="auto" hangingPunct="1">
              <a:spcBef>
                <a:spcPts val="0"/>
              </a:spcBef>
              <a:spcAft>
                <a:spcPts val="0"/>
              </a:spcAft>
              <a:defRPr/>
            </a:pPr>
            <a:r>
              <a:rPr lang="en-GB" dirty="0">
                <a:solidFill>
                  <a:srgbClr val="000000"/>
                </a:solidFill>
                <a:latin typeface="Univers"/>
              </a:rPr>
              <a:t>few market entry projects), can be created, with their progress matched to suit the available funding, resources and desired entry time into the market place. (Diagram D). ™ Robert Cooper</a:t>
            </a:r>
          </a:p>
          <a:p>
            <a:pPr eaLnBrk="1" fontAlgn="auto" hangingPunct="1">
              <a:spcBef>
                <a:spcPts val="0"/>
              </a:spcBef>
              <a:spcAft>
                <a:spcPts val="0"/>
              </a:spcAft>
              <a:defRPr/>
            </a:pPr>
            <a:endParaRPr lang="en-GB" dirty="0">
              <a:solidFill>
                <a:srgbClr val="000000"/>
              </a:solidFill>
              <a:latin typeface="Univers"/>
            </a:endParaRPr>
          </a:p>
          <a:p>
            <a:pPr marL="171450" indent="-171450" eaLnBrk="1" fontAlgn="auto" hangingPunct="1">
              <a:spcBef>
                <a:spcPts val="0"/>
              </a:spcBef>
              <a:spcAft>
                <a:spcPts val="0"/>
              </a:spcAft>
              <a:buFont typeface="Arial" pitchFamily="34" charset="0"/>
              <a:buChar char="•"/>
              <a:defRPr/>
            </a:pPr>
            <a:r>
              <a:rPr lang="en-GB" dirty="0">
                <a:solidFill>
                  <a:srgbClr val="000000"/>
                </a:solidFill>
                <a:latin typeface="Univers"/>
              </a:rPr>
              <a:t>Typical stages in the pipeline are Concept, Feasibility, Development and Implementation. Between each stage are notional gates where the idea/project is assessed against selected criteria to determine whether to</a:t>
            </a:r>
          </a:p>
          <a:p>
            <a:pPr eaLnBrk="1" fontAlgn="auto" hangingPunct="1">
              <a:spcBef>
                <a:spcPts val="0"/>
              </a:spcBef>
              <a:spcAft>
                <a:spcPts val="0"/>
              </a:spcAft>
              <a:defRPr/>
            </a:pPr>
            <a:r>
              <a:rPr lang="en-GB" dirty="0">
                <a:solidFill>
                  <a:srgbClr val="000000"/>
                </a:solidFill>
                <a:latin typeface="Univers"/>
              </a:rPr>
              <a:t>progress it.</a:t>
            </a:r>
          </a:p>
          <a:p>
            <a:pPr eaLnBrk="1" fontAlgn="auto" hangingPunct="1">
              <a:spcBef>
                <a:spcPts val="0"/>
              </a:spcBef>
              <a:spcAft>
                <a:spcPts val="0"/>
              </a:spcAft>
              <a:defRPr/>
            </a:pPr>
            <a:endParaRPr lang="en-GB" dirty="0">
              <a:solidFill>
                <a:srgbClr val="000000"/>
              </a:solidFill>
              <a:latin typeface="Univers"/>
            </a:endParaRPr>
          </a:p>
          <a:p>
            <a:pPr eaLnBrk="1" fontAlgn="auto" hangingPunct="1">
              <a:spcBef>
                <a:spcPts val="0"/>
              </a:spcBef>
              <a:spcAft>
                <a:spcPts val="0"/>
              </a:spcAft>
              <a:defRPr/>
            </a:pPr>
            <a:endParaRPr lang="en-GB" dirty="0"/>
          </a:p>
        </p:txBody>
      </p:sp>
      <p:sp>
        <p:nvSpPr>
          <p:cNvPr id="50180" name="Slide Number Placeholder 3">
            <a:extLst>
              <a:ext uri="{FF2B5EF4-FFF2-40B4-BE49-F238E27FC236}">
                <a16:creationId xmlns:a16="http://schemas.microsoft.com/office/drawing/2014/main" id="{BFBCFB8F-FAF5-4832-A6D5-C1513EE94123}"/>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655E2465-6870-4704-A252-9FB474D8628F}" type="slidenum">
              <a:rPr lang="en-GB" altLang="en-US">
                <a:latin typeface="Calibri" panose="020F0502020204030204" pitchFamily="34" charset="0"/>
              </a:rPr>
              <a:pPr eaLnBrk="1" hangingPunct="1"/>
              <a:t>11</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2AE03AD5-F434-4EAB-B66D-DAB97EB8B74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BF6B7FE4-A637-4DFA-AA0C-0DB05C14097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Each gate consists of cross functional activities which inputs the decision to move onto the next stage or not</a:t>
            </a:r>
          </a:p>
        </p:txBody>
      </p:sp>
      <p:sp>
        <p:nvSpPr>
          <p:cNvPr id="51204" name="Slide Number Placeholder 3">
            <a:extLst>
              <a:ext uri="{FF2B5EF4-FFF2-40B4-BE49-F238E27FC236}">
                <a16:creationId xmlns:a16="http://schemas.microsoft.com/office/drawing/2014/main" id="{E3F81642-FC4F-4743-A7C7-73356A015615}"/>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8D6A4A30-5308-4718-9DEE-83189F351E53}" type="slidenum">
              <a:rPr lang="en-GB" altLang="en-US">
                <a:latin typeface="Calibri" panose="020F0502020204030204" pitchFamily="34" charset="0"/>
              </a:rPr>
              <a:pPr eaLnBrk="1" hangingPunct="1"/>
              <a:t>12</a:t>
            </a:fld>
            <a:endParaRPr lang="en-GB"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Peters, T. (1989). </a:t>
            </a:r>
            <a:r>
              <a:rPr lang="en-GB" i="1" dirty="0"/>
              <a:t>Thriving on chaos</a:t>
            </a:r>
            <a:r>
              <a:rPr lang="en-GB" dirty="0"/>
              <a:t>.  London; Pan Books Ltd.</a:t>
            </a:r>
          </a:p>
        </p:txBody>
      </p:sp>
      <p:sp>
        <p:nvSpPr>
          <p:cNvPr id="4" name="Slide Number Placeholder 3"/>
          <p:cNvSpPr>
            <a:spLocks noGrp="1"/>
          </p:cNvSpPr>
          <p:nvPr>
            <p:ph type="sldNum" sz="quarter" idx="5"/>
          </p:nvPr>
        </p:nvSpPr>
        <p:spPr/>
        <p:txBody>
          <a:bodyPr/>
          <a:lstStyle/>
          <a:p>
            <a:fld id="{5A651D80-B2C2-482F-8142-881402B33ACC}" type="slidenum">
              <a:rPr lang="en-GB" smtClean="0"/>
              <a:t>17</a:t>
            </a:fld>
            <a:endParaRPr lang="en-GB"/>
          </a:p>
        </p:txBody>
      </p:sp>
    </p:spTree>
    <p:extLst>
      <p:ext uri="{BB962C8B-B14F-4D97-AF65-F5344CB8AC3E}">
        <p14:creationId xmlns:p14="http://schemas.microsoft.com/office/powerpoint/2010/main" val="28151338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simplified model isn’t quite as complex as reality.  The ways </a:t>
            </a:r>
            <a:r>
              <a:rPr lang="en-GB" i="1" dirty="0"/>
              <a:t>knowledge</a:t>
            </a:r>
            <a:r>
              <a:rPr lang="en-GB" dirty="0"/>
              <a:t> actually flows around an innovation project are complex and interactive, woven together in a kind of ‘</a:t>
            </a:r>
            <a:r>
              <a:rPr lang="en-GB" i="1" dirty="0"/>
              <a:t>social spaghetti</a:t>
            </a:r>
            <a:r>
              <a:rPr lang="en-GB" dirty="0"/>
              <a:t>’ where different people talk to each other in different ways, more or less frequently, and about different things.  The image on the right, therefore, gives us another perspective.</a:t>
            </a:r>
          </a:p>
          <a:p>
            <a:endParaRPr lang="en-GB" dirty="0"/>
          </a:p>
          <a:p>
            <a:r>
              <a:rPr lang="en-GB" dirty="0"/>
              <a:t>The complex interaction is all about </a:t>
            </a:r>
            <a:r>
              <a:rPr lang="en-GB" i="1" dirty="0"/>
              <a:t>knowledge</a:t>
            </a:r>
            <a:r>
              <a:rPr lang="en-GB" dirty="0"/>
              <a:t> and the ways it flows and is combined and deployed to make innovation happen.  Whether it’s an entrepreneur building a network to help him/her get their product to market or a company like Apple, bringing out the latest generation iPhone or iPod, the process will involve building and running knowledge networks.  And as the innovation becomes more complex, the networks have to involve more different players, many of whom may lie </a:t>
            </a:r>
            <a:r>
              <a:rPr lang="en-GB" i="1" u="sng" dirty="0"/>
              <a:t>outside the organisation</a:t>
            </a:r>
            <a:r>
              <a:rPr lang="en-GB" dirty="0"/>
              <a:t>.</a:t>
            </a:r>
          </a:p>
        </p:txBody>
      </p:sp>
      <p:sp>
        <p:nvSpPr>
          <p:cNvPr id="4" name="Slide Number Placeholder 3"/>
          <p:cNvSpPr>
            <a:spLocks noGrp="1"/>
          </p:cNvSpPr>
          <p:nvPr>
            <p:ph type="sldNum" sz="quarter" idx="5"/>
          </p:nvPr>
        </p:nvSpPr>
        <p:spPr/>
        <p:txBody>
          <a:bodyPr/>
          <a:lstStyle/>
          <a:p>
            <a:fld id="{5A651D80-B2C2-482F-8142-881402B33ACC}" type="slidenum">
              <a:rPr lang="en-GB" smtClean="0"/>
              <a:t>18</a:t>
            </a:fld>
            <a:endParaRPr lang="en-GB"/>
          </a:p>
        </p:txBody>
      </p:sp>
    </p:spTree>
    <p:extLst>
      <p:ext uri="{BB962C8B-B14F-4D97-AF65-F5344CB8AC3E}">
        <p14:creationId xmlns:p14="http://schemas.microsoft.com/office/powerpoint/2010/main" val="32495616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F295CB69-6EFA-48DD-8999-A90B3277B4D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BFEED9C9-2E8D-4DA7-9BFD-82B44AEE1C8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dirty="0"/>
              <a:t>Open market innovation</a:t>
            </a:r>
          </a:p>
          <a:p>
            <a:pPr eaLnBrk="1" hangingPunct="1">
              <a:spcBef>
                <a:spcPct val="0"/>
              </a:spcBef>
            </a:pPr>
            <a:r>
              <a:rPr lang="en-GB" altLang="en-US" dirty="0"/>
              <a:t>It about not solely relying on the company’s research and development department for the latest innovations the company reaches out to the market using such techniques as licensing, joint ventures, and strategic alliances or innovation partnerships to bring ideas in or to put ideas out. </a:t>
            </a:r>
          </a:p>
          <a:p>
            <a:pPr eaLnBrk="1" hangingPunct="1">
              <a:spcBef>
                <a:spcPct val="0"/>
              </a:spcBef>
            </a:pPr>
            <a:endParaRPr lang="en-GB" altLang="en-US" dirty="0"/>
          </a:p>
          <a:p>
            <a:pPr eaLnBrk="1" hangingPunct="1">
              <a:spcBef>
                <a:spcPct val="0"/>
              </a:spcBef>
            </a:pPr>
            <a:r>
              <a:rPr lang="en-GB" altLang="en-US" sz="1400" b="1" dirty="0"/>
              <a:t>Harnessing creativity: sharing and generating ideas </a:t>
            </a:r>
          </a:p>
          <a:p>
            <a:pPr eaLnBrk="1" hangingPunct="1">
              <a:spcBef>
                <a:spcPct val="0"/>
              </a:spcBef>
            </a:pPr>
            <a:r>
              <a:rPr lang="en-GB" altLang="en-US" dirty="0"/>
              <a:t>Creativity in the organisation </a:t>
            </a:r>
          </a:p>
          <a:p>
            <a:pPr eaLnBrk="1" hangingPunct="1">
              <a:spcBef>
                <a:spcPct val="0"/>
              </a:spcBef>
            </a:pPr>
            <a:r>
              <a:rPr lang="en-GB" altLang="en-US" dirty="0"/>
              <a:t>Looking outside the organisation for creative ideas</a:t>
            </a:r>
          </a:p>
          <a:p>
            <a:pPr eaLnBrk="1" hangingPunct="1">
              <a:spcBef>
                <a:spcPct val="0"/>
              </a:spcBef>
            </a:pPr>
            <a:r>
              <a:rPr lang="en-GB" altLang="en-US" dirty="0"/>
              <a:t>Supportive and obstructive features for harnessing creativity </a:t>
            </a:r>
          </a:p>
          <a:p>
            <a:pPr eaLnBrk="1" hangingPunct="1">
              <a:spcBef>
                <a:spcPct val="0"/>
              </a:spcBef>
            </a:pPr>
            <a:r>
              <a:rPr lang="en-GB" altLang="en-US" dirty="0"/>
              <a:t>Work processes </a:t>
            </a:r>
          </a:p>
          <a:p>
            <a:pPr eaLnBrk="1" hangingPunct="1">
              <a:spcBef>
                <a:spcPct val="0"/>
              </a:spcBef>
            </a:pPr>
            <a:r>
              <a:rPr lang="en-GB" altLang="en-US" dirty="0"/>
              <a:t>Assessing creativity ‘wealth’</a:t>
            </a:r>
          </a:p>
          <a:p>
            <a:pPr eaLnBrk="1" hangingPunct="1">
              <a:spcBef>
                <a:spcPct val="0"/>
              </a:spcBef>
            </a:pPr>
            <a:endParaRPr lang="en-GB" altLang="en-US" dirty="0"/>
          </a:p>
          <a:p>
            <a:pPr eaLnBrk="1" hangingPunct="1">
              <a:spcBef>
                <a:spcPct val="0"/>
              </a:spcBef>
            </a:pPr>
            <a:r>
              <a:rPr lang="en-GB" altLang="en-US" sz="1400" b="1" dirty="0"/>
              <a:t>Harnessing innovation: options for implementation </a:t>
            </a:r>
          </a:p>
          <a:p>
            <a:pPr eaLnBrk="1" hangingPunct="1">
              <a:spcBef>
                <a:spcPct val="0"/>
              </a:spcBef>
            </a:pPr>
            <a:r>
              <a:rPr lang="en-GB" altLang="en-US" dirty="0"/>
              <a:t>Innovation in the organisation </a:t>
            </a:r>
          </a:p>
          <a:p>
            <a:pPr eaLnBrk="1" hangingPunct="1">
              <a:spcBef>
                <a:spcPct val="0"/>
              </a:spcBef>
            </a:pPr>
            <a:r>
              <a:rPr lang="en-GB" altLang="en-US" dirty="0"/>
              <a:t>Strategic partnerships or outsourcing </a:t>
            </a:r>
          </a:p>
          <a:p>
            <a:pPr eaLnBrk="1" hangingPunct="1">
              <a:spcBef>
                <a:spcPct val="0"/>
              </a:spcBef>
            </a:pPr>
            <a:r>
              <a:rPr lang="en-GB" altLang="en-US" dirty="0"/>
              <a:t>Take over of another company for their product/service</a:t>
            </a:r>
          </a:p>
          <a:p>
            <a:pPr eaLnBrk="1" hangingPunct="1">
              <a:spcBef>
                <a:spcPct val="0"/>
              </a:spcBef>
            </a:pPr>
            <a:endParaRPr lang="en-GB" altLang="en-US" dirty="0"/>
          </a:p>
          <a:p>
            <a:pPr eaLnBrk="1" hangingPunct="1">
              <a:spcBef>
                <a:spcPct val="0"/>
              </a:spcBef>
            </a:pPr>
            <a:r>
              <a:rPr lang="en-GB" altLang="en-US" dirty="0"/>
              <a:t>Source: </a:t>
            </a:r>
            <a:r>
              <a:rPr lang="en-GB" altLang="en-US" dirty="0" err="1"/>
              <a:t>Drewery</a:t>
            </a:r>
            <a:r>
              <a:rPr lang="en-GB" altLang="en-US" dirty="0"/>
              <a:t>, K. (2003) Corporate Partners Research Programme, “Harnessing creativity and innovation”. Available at </a:t>
            </a:r>
            <a:r>
              <a:rPr lang="en-GB" dirty="0">
                <a:hlinkClick r:id="rId3"/>
              </a:rPr>
              <a:t>https://talentglue.co.uk/wp-content/uploads/2014/01/Harnessing-creativity-and-innovation.pdf</a:t>
            </a:r>
            <a:r>
              <a:rPr lang="en-GB" dirty="0"/>
              <a:t>  [Accessed 3 August 2020]</a:t>
            </a:r>
            <a:endParaRPr lang="en-GB" altLang="en-US" dirty="0"/>
          </a:p>
        </p:txBody>
      </p:sp>
      <p:sp>
        <p:nvSpPr>
          <p:cNvPr id="18436" name="Slide Number Placeholder 3">
            <a:extLst>
              <a:ext uri="{FF2B5EF4-FFF2-40B4-BE49-F238E27FC236}">
                <a16:creationId xmlns:a16="http://schemas.microsoft.com/office/drawing/2014/main" id="{3CD83E71-7520-4E2A-840B-422440FC088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BE31E4F1-F316-4700-85DA-B787263CBAD6}" type="slidenum">
              <a:rPr lang="en-GB" altLang="en-US" smtClean="0">
                <a:cs typeface="Arial" panose="020B0604020202020204" pitchFamily="34" charset="0"/>
              </a:rPr>
              <a:pPr fontAlgn="base">
                <a:spcBef>
                  <a:spcPct val="0"/>
                </a:spcBef>
                <a:spcAft>
                  <a:spcPct val="0"/>
                </a:spcAft>
              </a:pPr>
              <a:t>19</a:t>
            </a:fld>
            <a:endParaRPr lang="en-GB" altLang="en-US">
              <a:cs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20</a:t>
            </a:fld>
            <a:endParaRPr lang="en-GB"/>
          </a:p>
        </p:txBody>
      </p:sp>
    </p:spTree>
    <p:extLst>
      <p:ext uri="{BB962C8B-B14F-4D97-AF65-F5344CB8AC3E}">
        <p14:creationId xmlns:p14="http://schemas.microsoft.com/office/powerpoint/2010/main" val="21002934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 Orchestra Model </a:t>
            </a:r>
            <a:r>
              <a:rPr lang="en-GB" dirty="0"/>
              <a:t>– In this model there is an active network with suppliers as both partners and investors.  The network participants retain considerable autonomy around their specialist task whilst the ‘parent’ organisation retains the final integrating and decision making – analogous to professional musicians in an orchestra working under a ‘</a:t>
            </a:r>
            <a:r>
              <a:rPr lang="en-GB" i="1" dirty="0"/>
              <a:t>conductor’</a:t>
            </a:r>
            <a:r>
              <a:rPr lang="en-GB" dirty="0"/>
              <a:t>.</a:t>
            </a:r>
          </a:p>
          <a:p>
            <a:endParaRPr lang="en-GB" dirty="0"/>
          </a:p>
          <a:p>
            <a:r>
              <a:rPr lang="en-GB" b="1" dirty="0"/>
              <a:t>The Creative Bazaar </a:t>
            </a:r>
            <a:r>
              <a:rPr lang="en-GB" dirty="0"/>
              <a:t>– A crowdsourcing approach, where a major organisation goes shopping for innovation inputs, and then integrates and develops them further.  The Dial Corporation in the USA launched a ‘Partners in Innovation’ website where inventors could submit ideas.  BMW’s ‘Virtual Innovation Agency’ operates a similar model.</a:t>
            </a:r>
          </a:p>
          <a:p>
            <a:endParaRPr lang="en-GB" dirty="0"/>
          </a:p>
          <a:p>
            <a:r>
              <a:rPr lang="en-GB" b="1" dirty="0"/>
              <a:t>Jam Central </a:t>
            </a:r>
            <a:r>
              <a:rPr lang="en-GB" dirty="0"/>
              <a:t>– this involves creating a ‘central vision’ and then mobilising a wide variety of players to contribute toward reaching it.  Often used by pre-competitive alliances and consortia, where difficult technological and market challenges are presented.  Once the challenges are met, the process shifts to an exploitation mode.  For example, in Japan, the Fifth-Generation computer program led to the generation of over 1,000 patents, which were then shared out among the various consortium ‘players’, and then exploited in traditional ‘competitive’ fashion.</a:t>
            </a:r>
          </a:p>
          <a:p>
            <a:endParaRPr lang="en-GB" dirty="0"/>
          </a:p>
          <a:p>
            <a:r>
              <a:rPr lang="en-GB" b="1" dirty="0"/>
              <a:t>The Mod Station </a:t>
            </a:r>
            <a:r>
              <a:rPr lang="en-GB" dirty="0"/>
              <a:t>– draws on a term from the personal computer industry, which allows users to make modifications to games and other software.  This model is typified by </a:t>
            </a:r>
            <a:r>
              <a:rPr lang="en-GB" i="1" dirty="0"/>
              <a:t>open-source projects</a:t>
            </a:r>
            <a:r>
              <a:rPr lang="en-GB" dirty="0"/>
              <a:t>, such as Sun Microsystem’s </a:t>
            </a:r>
            <a:r>
              <a:rPr lang="en-GB" dirty="0" err="1"/>
              <a:t>OpenSPARC</a:t>
            </a:r>
            <a:r>
              <a:rPr lang="en-GB" dirty="0"/>
              <a:t>, Google’s Android developer platform, which open up to the develop community in an attempt to establish an open platform for creating mobile applications.  It reflects many organisations trying to mobilise external communities and amplify their own research efforts while retaining an ability to exploit the new and growing space.</a:t>
            </a:r>
          </a:p>
          <a:p>
            <a:endParaRPr lang="en-GB" dirty="0"/>
          </a:p>
          <a:p>
            <a:r>
              <a:rPr lang="en-GB" b="1" dirty="0"/>
              <a:t>The Infusion Approach </a:t>
            </a:r>
            <a:r>
              <a:rPr lang="en-GB" dirty="0"/>
              <a:t>– as used by NASA, where partners are drawn in to work alongside the organisation’s experts – a process of ‘infusion’ in which ideas developed by the organisation, or one of its partners, are worked on.  There is a particular emphasis on </a:t>
            </a:r>
            <a:r>
              <a:rPr lang="en-GB" i="1" dirty="0"/>
              <a:t>spreading the net widely </a:t>
            </a:r>
            <a:r>
              <a:rPr lang="en-GB" dirty="0"/>
              <a:t>and seeking partnerships with ‘</a:t>
            </a:r>
            <a:r>
              <a:rPr lang="en-GB" i="1" dirty="0"/>
              <a:t>unusual suspects</a:t>
            </a:r>
            <a:r>
              <a:rPr lang="en-GB" dirty="0"/>
              <a:t>’ – companies, university departments and others, which might not immediately recognise that they have something of value to offer.</a:t>
            </a:r>
          </a:p>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21</a:t>
            </a:fld>
            <a:endParaRPr lang="en-GB"/>
          </a:p>
        </p:txBody>
      </p:sp>
    </p:spTree>
    <p:extLst>
      <p:ext uri="{BB962C8B-B14F-4D97-AF65-F5344CB8AC3E}">
        <p14:creationId xmlns:p14="http://schemas.microsoft.com/office/powerpoint/2010/main" val="41507165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22</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856237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04/08/2020</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769273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04/08/2020</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930160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04/08/2020</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62181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04/08/2020</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170166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04/08/2020</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876799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04/08/2020</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53609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04/08/2020</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2427587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04/08/2020</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200078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04/08/2020</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496119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04/08/2020</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652032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5004536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hyperlink" Target="https://www.pxfuel.com/en/free-photo-jyjvo"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researchleap.com/epistemological-character-of-isomorphism-in-generation-of-innovation/"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nikusz88.deviantart.com/art/Beautiful-eyes-124314025" TargetMode="External"/><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historynewmedia.wikidot.com/environmental"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9.emf"/><Relationship Id="rId4" Type="http://schemas.openxmlformats.org/officeDocument/2006/relationships/oleObject" Target="../embeddings/oleObject1.bin"/></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s://www.flickr.com/photos/richevenhouse/2332940043" TargetMode="External"/><Relationship Id="rId3" Type="http://schemas.openxmlformats.org/officeDocument/2006/relationships/image" Target="../media/image18.jpg"/><Relationship Id="rId7" Type="http://schemas.openxmlformats.org/officeDocument/2006/relationships/image" Target="../media/image20.jpg"/><Relationship Id="rId12" Type="http://schemas.openxmlformats.org/officeDocument/2006/relationships/hyperlink" Target="http://themommaven.com/2015/06/fruit-infusion-pitcher-review/"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en.wikipedia.org/wiki/File:Grand-Bazaar_Shop.jpg" TargetMode="External"/><Relationship Id="rId11" Type="http://schemas.openxmlformats.org/officeDocument/2006/relationships/image" Target="../media/image22.jpg"/><Relationship Id="rId5" Type="http://schemas.openxmlformats.org/officeDocument/2006/relationships/image" Target="../media/image19.jpg"/><Relationship Id="rId10" Type="http://schemas.openxmlformats.org/officeDocument/2006/relationships/hyperlink" Target="http://www.pngall.com/networking-png" TargetMode="External"/><Relationship Id="rId4" Type="http://schemas.openxmlformats.org/officeDocument/2006/relationships/hyperlink" Target="https://en.wikipedia.org/wiki/Vancouver_Symphony_Orchestra" TargetMode="External"/><Relationship Id="rId9" Type="http://schemas.openxmlformats.org/officeDocument/2006/relationships/image" Target="../media/image21.png"/></Relationships>
</file>

<file path=ppt/slides/_rels/slide22.xml.rels><?xml version="1.0" encoding="UTF-8" standalone="yes"?>
<Relationships xmlns="http://schemas.openxmlformats.org/package/2006/relationships"><Relationship Id="rId8" Type="http://schemas.openxmlformats.org/officeDocument/2006/relationships/hyperlink" Target="http://whataboutpeace.blogspot.com/2013/08/breaking-through-barrier.html" TargetMode="External"/><Relationship Id="rId3" Type="http://schemas.openxmlformats.org/officeDocument/2006/relationships/image" Target="../media/image3.jpg"/><Relationship Id="rId7" Type="http://schemas.openxmlformats.org/officeDocument/2006/relationships/image" Target="../media/image24.jp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teachingadventuressite.wordpress.com/2017/06/26/the-wall-of-resistance-understanding-student-barriers-to-learning-part-1/" TargetMode="External"/><Relationship Id="rId5" Type="http://schemas.openxmlformats.org/officeDocument/2006/relationships/image" Target="../media/image23.png"/><Relationship Id="rId4" Type="http://schemas.openxmlformats.org/officeDocument/2006/relationships/hyperlink" Target="https://www.pxfuel.com/en/free-photo-jyjvo"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learn1.open.ac.uk/mod/oublog/view.php?user=35680&amp;tag=pears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2A3F5-175B-44B7-ACFC-410A5EA2A62C}"/>
              </a:ext>
            </a:extLst>
          </p:cNvPr>
          <p:cNvSpPr>
            <a:spLocks noGrp="1"/>
          </p:cNvSpPr>
          <p:nvPr>
            <p:ph type="ctrTitle"/>
          </p:nvPr>
        </p:nvSpPr>
        <p:spPr>
          <a:xfrm>
            <a:off x="685800" y="2546403"/>
            <a:ext cx="7772400" cy="1470025"/>
          </a:xfrm>
        </p:spPr>
        <p:txBody>
          <a:bodyPr>
            <a:normAutofit fontScale="90000"/>
          </a:bodyPr>
          <a:lstStyle/>
          <a:p>
            <a:r>
              <a:rPr lang="en-GB" dirty="0">
                <a:solidFill>
                  <a:srgbClr val="0000FF"/>
                </a:solidFill>
              </a:rPr>
              <a:t>BMSK6002  Developing Innovation and Creativity for Business Advantage</a:t>
            </a:r>
          </a:p>
        </p:txBody>
      </p:sp>
    </p:spTree>
    <p:extLst>
      <p:ext uri="{BB962C8B-B14F-4D97-AF65-F5344CB8AC3E}">
        <p14:creationId xmlns:p14="http://schemas.microsoft.com/office/powerpoint/2010/main" val="2272133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66750"/>
          </a:xfrm>
        </p:spPr>
        <p:txBody>
          <a:bodyPr/>
          <a:lstStyle/>
          <a:p>
            <a:pPr algn="ctr"/>
            <a:r>
              <a:rPr lang="en-GB" dirty="0"/>
              <a:t>Research Discussion</a:t>
            </a:r>
          </a:p>
        </p:txBody>
      </p:sp>
      <p:pic>
        <p:nvPicPr>
          <p:cNvPr id="5" name="Picture 4" descr="A person sitting at a table using a computer&#10;&#10;Description automatically generated">
            <a:extLst>
              <a:ext uri="{FF2B5EF4-FFF2-40B4-BE49-F238E27FC236}">
                <a16:creationId xmlns:a16="http://schemas.microsoft.com/office/drawing/2014/main" id="{DED243A9-9B57-43F6-B635-74A58F52C59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67781" y="3523145"/>
            <a:ext cx="3376220" cy="2202788"/>
          </a:xfrm>
          <a:prstGeom prst="rect">
            <a:avLst/>
          </a:prstGeom>
        </p:spPr>
      </p:pic>
      <p:sp>
        <p:nvSpPr>
          <p:cNvPr id="9" name="Rectangle 8">
            <a:extLst>
              <a:ext uri="{FF2B5EF4-FFF2-40B4-BE49-F238E27FC236}">
                <a16:creationId xmlns:a16="http://schemas.microsoft.com/office/drawing/2014/main" id="{84484151-D590-45AE-96F1-C33FB73481F3}"/>
              </a:ext>
            </a:extLst>
          </p:cNvPr>
          <p:cNvSpPr/>
          <p:nvPr/>
        </p:nvSpPr>
        <p:spPr>
          <a:xfrm>
            <a:off x="457199" y="882362"/>
            <a:ext cx="8386012" cy="523220"/>
          </a:xfrm>
          <a:prstGeom prst="rect">
            <a:avLst/>
          </a:prstGeom>
        </p:spPr>
        <p:txBody>
          <a:bodyPr wrap="square">
            <a:spAutoFit/>
          </a:bodyPr>
          <a:lstStyle/>
          <a:p>
            <a:r>
              <a:rPr lang="en-GB" sz="2800" dirty="0">
                <a:solidFill>
                  <a:srgbClr val="0000CC"/>
                </a:solidFill>
              </a:rPr>
              <a:t>Read and research a model of innovation and: -</a:t>
            </a:r>
          </a:p>
        </p:txBody>
      </p:sp>
      <p:sp>
        <p:nvSpPr>
          <p:cNvPr id="10" name="Content Placeholder 2">
            <a:extLst>
              <a:ext uri="{FF2B5EF4-FFF2-40B4-BE49-F238E27FC236}">
                <a16:creationId xmlns:a16="http://schemas.microsoft.com/office/drawing/2014/main" id="{F204DB94-C8B8-4701-9598-6C1596D9C7E2}"/>
              </a:ext>
            </a:extLst>
          </p:cNvPr>
          <p:cNvSpPr>
            <a:spLocks noGrp="1"/>
          </p:cNvSpPr>
          <p:nvPr>
            <p:ph idx="1"/>
          </p:nvPr>
        </p:nvSpPr>
        <p:spPr>
          <a:xfrm>
            <a:off x="457199" y="1405582"/>
            <a:ext cx="5058698" cy="3353052"/>
          </a:xfrm>
        </p:spPr>
        <p:txBody>
          <a:bodyPr>
            <a:normAutofit/>
          </a:bodyPr>
          <a:lstStyle/>
          <a:p>
            <a:pPr marL="0" indent="0">
              <a:buNone/>
            </a:pPr>
            <a:endParaRPr lang="en-GB" sz="2400" dirty="0">
              <a:solidFill>
                <a:srgbClr val="002060"/>
              </a:solidFill>
            </a:endParaRPr>
          </a:p>
          <a:p>
            <a:r>
              <a:rPr lang="en-GB" sz="2400" dirty="0">
                <a:solidFill>
                  <a:srgbClr val="002060"/>
                </a:solidFill>
              </a:rPr>
              <a:t>Identify potential strengths of the chosen model</a:t>
            </a:r>
          </a:p>
          <a:p>
            <a:r>
              <a:rPr lang="en-GB" sz="2400" dirty="0">
                <a:solidFill>
                  <a:srgbClr val="002060"/>
                </a:solidFill>
              </a:rPr>
              <a:t>Identify potential weaknesses of the model</a:t>
            </a:r>
          </a:p>
          <a:p>
            <a:r>
              <a:rPr lang="en-GB" sz="2400" dirty="0">
                <a:solidFill>
                  <a:srgbClr val="002060"/>
                </a:solidFill>
              </a:rPr>
              <a:t>Would the model be suitable for your chosen organisation?</a:t>
            </a:r>
          </a:p>
        </p:txBody>
      </p:sp>
      <p:sp>
        <p:nvSpPr>
          <p:cNvPr id="12" name="TextBox 11">
            <a:extLst>
              <a:ext uri="{FF2B5EF4-FFF2-40B4-BE49-F238E27FC236}">
                <a16:creationId xmlns:a16="http://schemas.microsoft.com/office/drawing/2014/main" id="{E53C62EB-4079-4932-BE02-E6CD54A6EFA9}"/>
              </a:ext>
            </a:extLst>
          </p:cNvPr>
          <p:cNvSpPr txBox="1"/>
          <p:nvPr/>
        </p:nvSpPr>
        <p:spPr>
          <a:xfrm>
            <a:off x="457199" y="4464588"/>
            <a:ext cx="4914900" cy="1200329"/>
          </a:xfrm>
          <a:prstGeom prst="rect">
            <a:avLst/>
          </a:prstGeom>
          <a:noFill/>
        </p:spPr>
        <p:txBody>
          <a:bodyPr wrap="square" rtlCol="0">
            <a:spAutoFit/>
          </a:bodyPr>
          <a:lstStyle/>
          <a:p>
            <a:r>
              <a:rPr lang="en-GB" sz="2400" dirty="0">
                <a:solidFill>
                  <a:srgbClr val="0000FF"/>
                </a:solidFill>
              </a:rPr>
              <a:t>Write up your findings for discussion at the next session</a:t>
            </a:r>
          </a:p>
          <a:p>
            <a:endParaRPr lang="en-GB" sz="2400" dirty="0">
              <a:solidFill>
                <a:srgbClr val="0000FF"/>
              </a:solidFill>
            </a:endParaRPr>
          </a:p>
        </p:txBody>
      </p:sp>
      <p:pic>
        <p:nvPicPr>
          <p:cNvPr id="16" name="Picture 15">
            <a:extLst>
              <a:ext uri="{FF2B5EF4-FFF2-40B4-BE49-F238E27FC236}">
                <a16:creationId xmlns:a16="http://schemas.microsoft.com/office/drawing/2014/main" id="{6EEF84CF-0C07-49C7-8AE0-D82C9022BFB7}"/>
              </a:ext>
            </a:extLst>
          </p:cNvPr>
          <p:cNvPicPr>
            <a:picLocks noChangeAspect="1"/>
          </p:cNvPicPr>
          <p:nvPr/>
        </p:nvPicPr>
        <p:blipFill>
          <a:blip r:embed="rId5"/>
          <a:stretch>
            <a:fillRect/>
          </a:stretch>
        </p:blipFill>
        <p:spPr>
          <a:xfrm>
            <a:off x="5722733" y="1405582"/>
            <a:ext cx="3423969" cy="1929273"/>
          </a:xfrm>
          <a:prstGeom prst="rect">
            <a:avLst/>
          </a:prstGeom>
        </p:spPr>
      </p:pic>
    </p:spTree>
    <p:extLst>
      <p:ext uri="{BB962C8B-B14F-4D97-AF65-F5344CB8AC3E}">
        <p14:creationId xmlns:p14="http://schemas.microsoft.com/office/powerpoint/2010/main" val="3643099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AC694-D15C-4810-AA3A-10A153B9BF31}"/>
              </a:ext>
            </a:extLst>
          </p:cNvPr>
          <p:cNvSpPr>
            <a:spLocks noGrp="1"/>
          </p:cNvSpPr>
          <p:nvPr>
            <p:ph type="title"/>
          </p:nvPr>
        </p:nvSpPr>
        <p:spPr>
          <a:xfrm>
            <a:off x="628650" y="365125"/>
            <a:ext cx="7886700" cy="886159"/>
          </a:xfrm>
        </p:spPr>
        <p:txBody>
          <a:bodyPr/>
          <a:lstStyle/>
          <a:p>
            <a:pPr algn="ctr"/>
            <a:r>
              <a:rPr lang="en-GB" dirty="0"/>
              <a:t>Agenda</a:t>
            </a:r>
          </a:p>
        </p:txBody>
      </p:sp>
      <p:sp>
        <p:nvSpPr>
          <p:cNvPr id="3" name="Content Placeholder 2">
            <a:extLst>
              <a:ext uri="{FF2B5EF4-FFF2-40B4-BE49-F238E27FC236}">
                <a16:creationId xmlns:a16="http://schemas.microsoft.com/office/drawing/2014/main" id="{0761D143-44CA-4AAF-A754-A32BEFFDE9EC}"/>
              </a:ext>
            </a:extLst>
          </p:cNvPr>
          <p:cNvSpPr>
            <a:spLocks noGrp="1"/>
          </p:cNvSpPr>
          <p:nvPr>
            <p:ph idx="1"/>
          </p:nvPr>
        </p:nvSpPr>
        <p:spPr>
          <a:xfrm>
            <a:off x="334880" y="1251284"/>
            <a:ext cx="3713246" cy="4351338"/>
          </a:xfrm>
        </p:spPr>
        <p:txBody>
          <a:bodyPr/>
          <a:lstStyle/>
          <a:p>
            <a:endParaRPr lang="en-GB" dirty="0"/>
          </a:p>
          <a:p>
            <a:r>
              <a:rPr lang="en-GB" dirty="0">
                <a:solidFill>
                  <a:srgbClr val="7030A0"/>
                </a:solidFill>
              </a:rPr>
              <a:t>Innovation as a Core Business Process</a:t>
            </a:r>
          </a:p>
          <a:p>
            <a:endParaRPr lang="en-GB" dirty="0">
              <a:solidFill>
                <a:srgbClr val="7030A0"/>
              </a:solidFill>
            </a:endParaRPr>
          </a:p>
          <a:p>
            <a:endParaRPr lang="en-GB" dirty="0">
              <a:solidFill>
                <a:srgbClr val="7030A0"/>
              </a:solidFill>
            </a:endParaRPr>
          </a:p>
          <a:p>
            <a:r>
              <a:rPr lang="en-GB" dirty="0">
                <a:solidFill>
                  <a:srgbClr val="7030A0"/>
                </a:solidFill>
              </a:rPr>
              <a:t>Closed and Open models of innovation</a:t>
            </a:r>
          </a:p>
          <a:p>
            <a:endParaRPr lang="en-GB" dirty="0"/>
          </a:p>
        </p:txBody>
      </p:sp>
      <p:pic>
        <p:nvPicPr>
          <p:cNvPr id="5" name="Picture 4" descr="A picture containing sitting, wine, front, table&#10;&#10;Description automatically generated">
            <a:extLst>
              <a:ext uri="{FF2B5EF4-FFF2-40B4-BE49-F238E27FC236}">
                <a16:creationId xmlns:a16="http://schemas.microsoft.com/office/drawing/2014/main" id="{A732508A-380D-4414-809E-2FE40E38B26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179217" y="2490453"/>
            <a:ext cx="4964783" cy="3234072"/>
          </a:xfrm>
          <a:prstGeom prst="rect">
            <a:avLst/>
          </a:prstGeom>
        </p:spPr>
      </p:pic>
    </p:spTree>
    <p:extLst>
      <p:ext uri="{BB962C8B-B14F-4D97-AF65-F5344CB8AC3E}">
        <p14:creationId xmlns:p14="http://schemas.microsoft.com/office/powerpoint/2010/main" val="3145801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500"/>
                                        <p:tgtEl>
                                          <p:spTgt spid="3">
                                            <p:txEl>
                                              <p:pRg st="4" end="4"/>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ABEFA-F6FF-42CB-994B-366492FD7B2A}"/>
              </a:ext>
            </a:extLst>
          </p:cNvPr>
          <p:cNvSpPr>
            <a:spLocks noGrp="1"/>
          </p:cNvSpPr>
          <p:nvPr>
            <p:ph type="title"/>
          </p:nvPr>
        </p:nvSpPr>
        <p:spPr>
          <a:xfrm>
            <a:off x="1685925" y="384176"/>
            <a:ext cx="5372100" cy="730250"/>
          </a:xfrm>
        </p:spPr>
        <p:txBody>
          <a:bodyPr/>
          <a:lstStyle/>
          <a:p>
            <a:r>
              <a:rPr lang="en-GB" dirty="0"/>
              <a:t>A Closer Look…</a:t>
            </a:r>
          </a:p>
        </p:txBody>
      </p:sp>
      <p:pic>
        <p:nvPicPr>
          <p:cNvPr id="5" name="Content Placeholder 4" descr="A close up of a person&#10;&#10;Description automatically generated">
            <a:extLst>
              <a:ext uri="{FF2B5EF4-FFF2-40B4-BE49-F238E27FC236}">
                <a16:creationId xmlns:a16="http://schemas.microsoft.com/office/drawing/2014/main" id="{305C12FD-C168-4157-A762-475BCC60F28B}"/>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7058025" y="17558"/>
            <a:ext cx="2085975" cy="1328928"/>
          </a:xfrm>
        </p:spPr>
      </p:pic>
      <p:sp>
        <p:nvSpPr>
          <p:cNvPr id="7" name="TextBox 6">
            <a:extLst>
              <a:ext uri="{FF2B5EF4-FFF2-40B4-BE49-F238E27FC236}">
                <a16:creationId xmlns:a16="http://schemas.microsoft.com/office/drawing/2014/main" id="{D1B2F48E-3BBF-415A-92FE-A64D5245376F}"/>
              </a:ext>
            </a:extLst>
          </p:cNvPr>
          <p:cNvSpPr txBox="1"/>
          <p:nvPr/>
        </p:nvSpPr>
        <p:spPr>
          <a:xfrm>
            <a:off x="219075" y="1354642"/>
            <a:ext cx="6734175" cy="646331"/>
          </a:xfrm>
          <a:prstGeom prst="rect">
            <a:avLst/>
          </a:prstGeom>
          <a:noFill/>
        </p:spPr>
        <p:txBody>
          <a:bodyPr wrap="square" rtlCol="0">
            <a:spAutoFit/>
          </a:bodyPr>
          <a:lstStyle/>
          <a:p>
            <a:r>
              <a:rPr lang="en-GB" dirty="0">
                <a:solidFill>
                  <a:srgbClr val="0000FF"/>
                </a:solidFill>
              </a:rPr>
              <a:t>‘Innovation, the core renewal process within an organisation, is a generic activity associated with survival and growth’</a:t>
            </a:r>
          </a:p>
        </p:txBody>
      </p:sp>
      <p:sp>
        <p:nvSpPr>
          <p:cNvPr id="8" name="TextBox 7">
            <a:extLst>
              <a:ext uri="{FF2B5EF4-FFF2-40B4-BE49-F238E27FC236}">
                <a16:creationId xmlns:a16="http://schemas.microsoft.com/office/drawing/2014/main" id="{A17EFCAC-2A8B-4C43-B1C0-4A86A3FFD21C}"/>
              </a:ext>
            </a:extLst>
          </p:cNvPr>
          <p:cNvSpPr txBox="1"/>
          <p:nvPr/>
        </p:nvSpPr>
        <p:spPr>
          <a:xfrm>
            <a:off x="4181475" y="2148933"/>
            <a:ext cx="4962525" cy="646331"/>
          </a:xfrm>
          <a:prstGeom prst="rect">
            <a:avLst/>
          </a:prstGeom>
          <a:noFill/>
        </p:spPr>
        <p:txBody>
          <a:bodyPr wrap="square" rtlCol="0">
            <a:spAutoFit/>
          </a:bodyPr>
          <a:lstStyle/>
          <a:p>
            <a:r>
              <a:rPr lang="en-GB" i="1" dirty="0">
                <a:solidFill>
                  <a:srgbClr val="002060"/>
                </a:solidFill>
              </a:rPr>
              <a:t>The basic underlying process is common to most organisations.</a:t>
            </a:r>
          </a:p>
        </p:txBody>
      </p:sp>
      <p:sp>
        <p:nvSpPr>
          <p:cNvPr id="9" name="TextBox 8">
            <a:extLst>
              <a:ext uri="{FF2B5EF4-FFF2-40B4-BE49-F238E27FC236}">
                <a16:creationId xmlns:a16="http://schemas.microsoft.com/office/drawing/2014/main" id="{F1509CEC-F7FA-4318-8344-B1271C16F584}"/>
              </a:ext>
            </a:extLst>
          </p:cNvPr>
          <p:cNvSpPr txBox="1"/>
          <p:nvPr/>
        </p:nvSpPr>
        <p:spPr>
          <a:xfrm>
            <a:off x="0" y="3495675"/>
            <a:ext cx="3952875" cy="1754326"/>
          </a:xfrm>
          <a:prstGeom prst="rect">
            <a:avLst/>
          </a:prstGeom>
          <a:noFill/>
        </p:spPr>
        <p:txBody>
          <a:bodyPr wrap="square" rtlCol="0">
            <a:spAutoFit/>
          </a:bodyPr>
          <a:lstStyle/>
          <a:p>
            <a:r>
              <a:rPr lang="en-GB" dirty="0">
                <a:solidFill>
                  <a:srgbClr val="0000FF"/>
                </a:solidFill>
              </a:rPr>
              <a:t>‘The challenge facing any organisation is to find the ways of managing the innovation process to provide a good solution for the problem of renewal or refreshing of the essence, creation, and delivery of a firm’s offering.’</a:t>
            </a:r>
          </a:p>
        </p:txBody>
      </p:sp>
      <p:pic>
        <p:nvPicPr>
          <p:cNvPr id="10" name="Picture 9">
            <a:extLst>
              <a:ext uri="{FF2B5EF4-FFF2-40B4-BE49-F238E27FC236}">
                <a16:creationId xmlns:a16="http://schemas.microsoft.com/office/drawing/2014/main" id="{C71BE8A2-0D2A-4845-BD1E-EA651E0BA764}"/>
              </a:ext>
            </a:extLst>
          </p:cNvPr>
          <p:cNvPicPr>
            <a:picLocks noChangeAspect="1"/>
          </p:cNvPicPr>
          <p:nvPr/>
        </p:nvPicPr>
        <p:blipFill>
          <a:blip r:embed="rId4"/>
          <a:stretch>
            <a:fillRect/>
          </a:stretch>
        </p:blipFill>
        <p:spPr>
          <a:xfrm>
            <a:off x="4200525" y="2943225"/>
            <a:ext cx="4943475" cy="2781300"/>
          </a:xfrm>
          <a:prstGeom prst="rect">
            <a:avLst/>
          </a:prstGeom>
        </p:spPr>
      </p:pic>
      <p:sp>
        <p:nvSpPr>
          <p:cNvPr id="11" name="TextBox 10">
            <a:extLst>
              <a:ext uri="{FF2B5EF4-FFF2-40B4-BE49-F238E27FC236}">
                <a16:creationId xmlns:a16="http://schemas.microsoft.com/office/drawing/2014/main" id="{3F56D606-D617-44DE-8F3E-562BD43AAE1E}"/>
              </a:ext>
            </a:extLst>
          </p:cNvPr>
          <p:cNvSpPr txBox="1"/>
          <p:nvPr/>
        </p:nvSpPr>
        <p:spPr>
          <a:xfrm>
            <a:off x="600075" y="2681648"/>
            <a:ext cx="3219450" cy="338554"/>
          </a:xfrm>
          <a:prstGeom prst="rect">
            <a:avLst/>
          </a:prstGeom>
          <a:noFill/>
        </p:spPr>
        <p:txBody>
          <a:bodyPr wrap="square" rtlCol="0">
            <a:spAutoFit/>
          </a:bodyPr>
          <a:lstStyle/>
          <a:p>
            <a:r>
              <a:rPr lang="en-GB" sz="1600" dirty="0">
                <a:solidFill>
                  <a:srgbClr val="0000FF"/>
                </a:solidFill>
              </a:rPr>
              <a:t>Tidd, J. &amp; Bessant, J. (2018, p.48</a:t>
            </a:r>
          </a:p>
        </p:txBody>
      </p:sp>
    </p:spTree>
    <p:extLst>
      <p:ext uri="{BB962C8B-B14F-4D97-AF65-F5344CB8AC3E}">
        <p14:creationId xmlns:p14="http://schemas.microsoft.com/office/powerpoint/2010/main" val="781269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02A88-6FEC-47DA-863D-444C9C12D080}"/>
              </a:ext>
            </a:extLst>
          </p:cNvPr>
          <p:cNvSpPr>
            <a:spLocks noGrp="1"/>
          </p:cNvSpPr>
          <p:nvPr>
            <p:ph type="title"/>
          </p:nvPr>
        </p:nvSpPr>
        <p:spPr>
          <a:xfrm>
            <a:off x="628649" y="11050"/>
            <a:ext cx="7886700" cy="920750"/>
          </a:xfrm>
        </p:spPr>
        <p:txBody>
          <a:bodyPr/>
          <a:lstStyle/>
          <a:p>
            <a:pPr algn="ctr"/>
            <a:r>
              <a:rPr lang="en-GB" sz="4000" dirty="0"/>
              <a:t>A Model of the Innovation Process</a:t>
            </a:r>
          </a:p>
        </p:txBody>
      </p:sp>
      <p:pic>
        <p:nvPicPr>
          <p:cNvPr id="5" name="Picture 4">
            <a:extLst>
              <a:ext uri="{FF2B5EF4-FFF2-40B4-BE49-F238E27FC236}">
                <a16:creationId xmlns:a16="http://schemas.microsoft.com/office/drawing/2014/main" id="{0F390D5E-BE92-4484-95D2-E1B9C09A96F5}"/>
              </a:ext>
            </a:extLst>
          </p:cNvPr>
          <p:cNvPicPr>
            <a:picLocks noChangeAspect="1"/>
          </p:cNvPicPr>
          <p:nvPr/>
        </p:nvPicPr>
        <p:blipFill>
          <a:blip r:embed="rId2"/>
          <a:stretch>
            <a:fillRect/>
          </a:stretch>
        </p:blipFill>
        <p:spPr>
          <a:xfrm>
            <a:off x="833436" y="704851"/>
            <a:ext cx="7477125" cy="4213068"/>
          </a:xfrm>
          <a:prstGeom prst="rect">
            <a:avLst/>
          </a:prstGeom>
        </p:spPr>
      </p:pic>
      <p:sp>
        <p:nvSpPr>
          <p:cNvPr id="7" name="TextBox 6">
            <a:extLst>
              <a:ext uri="{FF2B5EF4-FFF2-40B4-BE49-F238E27FC236}">
                <a16:creationId xmlns:a16="http://schemas.microsoft.com/office/drawing/2014/main" id="{23F23942-79E2-4AB0-AA23-327640DCF53D}"/>
              </a:ext>
            </a:extLst>
          </p:cNvPr>
          <p:cNvSpPr txBox="1"/>
          <p:nvPr/>
        </p:nvSpPr>
        <p:spPr>
          <a:xfrm>
            <a:off x="447675" y="4965389"/>
            <a:ext cx="8553450" cy="646331"/>
          </a:xfrm>
          <a:prstGeom prst="rect">
            <a:avLst/>
          </a:prstGeom>
          <a:noFill/>
        </p:spPr>
        <p:txBody>
          <a:bodyPr wrap="square" rtlCol="0">
            <a:spAutoFit/>
          </a:bodyPr>
          <a:lstStyle/>
          <a:p>
            <a:r>
              <a:rPr lang="en-GB" dirty="0"/>
              <a:t>Tidd, J. &amp; Bessant, J. (2018</a:t>
            </a:r>
            <a:r>
              <a:rPr lang="en-GB" i="1" dirty="0"/>
              <a:t>). Managing innovation: Integrating technological, market and organisational change. </a:t>
            </a:r>
            <a:r>
              <a:rPr lang="en-GB" dirty="0"/>
              <a:t>6</a:t>
            </a:r>
            <a:r>
              <a:rPr lang="en-GB" baseline="30000" dirty="0"/>
              <a:t>th</a:t>
            </a:r>
            <a:r>
              <a:rPr lang="en-GB" dirty="0"/>
              <a:t> edn. Hoboken; John Wiley &amp; Sons, Inc.   p.49</a:t>
            </a:r>
          </a:p>
        </p:txBody>
      </p:sp>
    </p:spTree>
    <p:extLst>
      <p:ext uri="{BB962C8B-B14F-4D97-AF65-F5344CB8AC3E}">
        <p14:creationId xmlns:p14="http://schemas.microsoft.com/office/powerpoint/2010/main" val="20209466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28F11-4A78-4B9C-B219-E80F5F3EE3AF}"/>
              </a:ext>
            </a:extLst>
          </p:cNvPr>
          <p:cNvSpPr>
            <a:spLocks noGrp="1"/>
          </p:cNvSpPr>
          <p:nvPr>
            <p:ph type="title"/>
          </p:nvPr>
        </p:nvSpPr>
        <p:spPr>
          <a:xfrm>
            <a:off x="628650" y="174625"/>
            <a:ext cx="7886700" cy="1325563"/>
          </a:xfrm>
        </p:spPr>
        <p:txBody>
          <a:bodyPr/>
          <a:lstStyle/>
          <a:p>
            <a:pPr algn="ctr"/>
            <a:r>
              <a:rPr lang="en-GB" dirty="0"/>
              <a:t>Innovation Process: Some More </a:t>
            </a:r>
            <a:r>
              <a:rPr lang="en-GB" i="1" dirty="0"/>
              <a:t>Detail</a:t>
            </a:r>
          </a:p>
        </p:txBody>
      </p:sp>
      <p:sp>
        <p:nvSpPr>
          <p:cNvPr id="3" name="Content Placeholder 2">
            <a:extLst>
              <a:ext uri="{FF2B5EF4-FFF2-40B4-BE49-F238E27FC236}">
                <a16:creationId xmlns:a16="http://schemas.microsoft.com/office/drawing/2014/main" id="{51C82430-0DE3-41B2-95F0-975555E827CE}"/>
              </a:ext>
            </a:extLst>
          </p:cNvPr>
          <p:cNvSpPr>
            <a:spLocks noGrp="1"/>
          </p:cNvSpPr>
          <p:nvPr>
            <p:ph idx="1"/>
          </p:nvPr>
        </p:nvSpPr>
        <p:spPr>
          <a:xfrm>
            <a:off x="266699" y="1500188"/>
            <a:ext cx="4486271" cy="3698875"/>
          </a:xfrm>
        </p:spPr>
        <p:txBody>
          <a:bodyPr/>
          <a:lstStyle/>
          <a:p>
            <a:r>
              <a:rPr lang="en-GB" dirty="0">
                <a:solidFill>
                  <a:srgbClr val="0000FF"/>
                </a:solidFill>
              </a:rPr>
              <a:t>Searching</a:t>
            </a:r>
          </a:p>
          <a:p>
            <a:pPr lvl="2">
              <a:buFont typeface="Wingdings" panose="05000000000000000000" pitchFamily="2" charset="2"/>
              <a:buChar char="ü"/>
            </a:pPr>
            <a:r>
              <a:rPr lang="en-GB" dirty="0">
                <a:solidFill>
                  <a:srgbClr val="0000FF"/>
                </a:solidFill>
              </a:rPr>
              <a:t>Scanning the (internal and external) environment for, and processing, relevant signals about threats and opportunities for change</a:t>
            </a:r>
          </a:p>
          <a:p>
            <a:r>
              <a:rPr lang="en-GB" dirty="0">
                <a:solidFill>
                  <a:srgbClr val="002060"/>
                </a:solidFill>
              </a:rPr>
              <a:t>Selecting</a:t>
            </a:r>
          </a:p>
          <a:p>
            <a:pPr lvl="2">
              <a:buFont typeface="Wingdings" panose="05000000000000000000" pitchFamily="2" charset="2"/>
              <a:buChar char="ü"/>
            </a:pPr>
            <a:r>
              <a:rPr lang="en-GB" dirty="0">
                <a:solidFill>
                  <a:srgbClr val="002060"/>
                </a:solidFill>
              </a:rPr>
              <a:t>Deciding (based on a strategic view of how the enterprise can best develop) which of these signals to respond to</a:t>
            </a:r>
          </a:p>
        </p:txBody>
      </p:sp>
      <p:pic>
        <p:nvPicPr>
          <p:cNvPr id="5" name="Picture 4" descr="A picture containing sitting, table, plate, small&#10;&#10;Description automatically generated">
            <a:extLst>
              <a:ext uri="{FF2B5EF4-FFF2-40B4-BE49-F238E27FC236}">
                <a16:creationId xmlns:a16="http://schemas.microsoft.com/office/drawing/2014/main" id="{807101DE-B181-43B9-8E50-5184917EBB8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19694" y="2088825"/>
            <a:ext cx="3657607" cy="2926086"/>
          </a:xfrm>
          <a:prstGeom prst="rect">
            <a:avLst/>
          </a:prstGeom>
        </p:spPr>
      </p:pic>
    </p:spTree>
    <p:extLst>
      <p:ext uri="{BB962C8B-B14F-4D97-AF65-F5344CB8AC3E}">
        <p14:creationId xmlns:p14="http://schemas.microsoft.com/office/powerpoint/2010/main" val="39893824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D2535-59C6-4172-8561-7802480BF3AD}"/>
              </a:ext>
            </a:extLst>
          </p:cNvPr>
          <p:cNvSpPr>
            <a:spLocks noGrp="1"/>
          </p:cNvSpPr>
          <p:nvPr>
            <p:ph type="title"/>
          </p:nvPr>
        </p:nvSpPr>
        <p:spPr>
          <a:xfrm>
            <a:off x="628650" y="18255"/>
            <a:ext cx="7886700" cy="1325563"/>
          </a:xfrm>
        </p:spPr>
        <p:txBody>
          <a:bodyPr/>
          <a:lstStyle/>
          <a:p>
            <a:pPr algn="ctr"/>
            <a:r>
              <a:rPr lang="en-GB" dirty="0"/>
              <a:t>Innovation Process: Some More </a:t>
            </a:r>
            <a:r>
              <a:rPr lang="en-GB" i="1" dirty="0"/>
              <a:t>Detail</a:t>
            </a:r>
            <a:endParaRPr lang="en-GB" dirty="0"/>
          </a:p>
        </p:txBody>
      </p:sp>
      <p:sp>
        <p:nvSpPr>
          <p:cNvPr id="3" name="Content Placeholder 2">
            <a:extLst>
              <a:ext uri="{FF2B5EF4-FFF2-40B4-BE49-F238E27FC236}">
                <a16:creationId xmlns:a16="http://schemas.microsoft.com/office/drawing/2014/main" id="{ABE91EFB-14FA-4996-9C03-0E35D30F90BC}"/>
              </a:ext>
            </a:extLst>
          </p:cNvPr>
          <p:cNvSpPr>
            <a:spLocks noGrp="1"/>
          </p:cNvSpPr>
          <p:nvPr>
            <p:ph idx="1"/>
          </p:nvPr>
        </p:nvSpPr>
        <p:spPr>
          <a:xfrm>
            <a:off x="123825" y="1253331"/>
            <a:ext cx="8477250" cy="4351338"/>
          </a:xfrm>
        </p:spPr>
        <p:txBody>
          <a:bodyPr/>
          <a:lstStyle/>
          <a:p>
            <a:r>
              <a:rPr lang="en-GB" dirty="0"/>
              <a:t>Implementing</a:t>
            </a:r>
          </a:p>
          <a:p>
            <a:pPr lvl="2">
              <a:buFont typeface="Wingdings" panose="05000000000000000000" pitchFamily="2" charset="2"/>
              <a:buChar char="ü"/>
            </a:pPr>
            <a:r>
              <a:rPr lang="en-GB" dirty="0"/>
              <a:t>Translating the potential in the trigger idea into something new, and launching it in an internal and external market.  Making this happen is not a single event but requires eventually acquiring the knowledge resources to enable the innovation, executing the project under conditions of uncertainty (which require extensive problem-solving), and launching the innovation into relevant internal and external markets.</a:t>
            </a:r>
          </a:p>
          <a:p>
            <a:r>
              <a:rPr lang="en-GB" dirty="0"/>
              <a:t>Capturing value from the innovation</a:t>
            </a:r>
          </a:p>
          <a:p>
            <a:pPr lvl="2">
              <a:buFont typeface="Wingdings" panose="05000000000000000000" pitchFamily="2" charset="2"/>
              <a:buChar char="ü"/>
            </a:pPr>
            <a:r>
              <a:rPr lang="en-GB" dirty="0"/>
              <a:t>In terms of sustaining adoption and diffusion </a:t>
            </a:r>
            <a:r>
              <a:rPr lang="en-GB" i="1" dirty="0"/>
              <a:t>and</a:t>
            </a:r>
            <a:r>
              <a:rPr lang="en-GB" dirty="0"/>
              <a:t> in learning from progressing through this cycle, so that the organisation can build its knowledge base and can improve the ways in which the process is managed.</a:t>
            </a:r>
          </a:p>
          <a:p>
            <a:endParaRPr lang="en-GB" dirty="0"/>
          </a:p>
        </p:txBody>
      </p:sp>
    </p:spTree>
    <p:extLst>
      <p:ext uri="{BB962C8B-B14F-4D97-AF65-F5344CB8AC3E}">
        <p14:creationId xmlns:p14="http://schemas.microsoft.com/office/powerpoint/2010/main" val="33775652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3" name="Rectangle 2">
            <a:extLst>
              <a:ext uri="{FF2B5EF4-FFF2-40B4-BE49-F238E27FC236}">
                <a16:creationId xmlns:a16="http://schemas.microsoft.com/office/drawing/2014/main" id="{E09618DE-8BBD-43A2-8D51-ABA8530725A8}"/>
              </a:ext>
            </a:extLst>
          </p:cNvPr>
          <p:cNvSpPr>
            <a:spLocks noGrp="1" noChangeArrowheads="1"/>
          </p:cNvSpPr>
          <p:nvPr>
            <p:ph type="title"/>
          </p:nvPr>
        </p:nvSpPr>
        <p:spPr>
          <a:xfrm>
            <a:off x="611188" y="20637"/>
            <a:ext cx="8229600" cy="561975"/>
          </a:xfrm>
        </p:spPr>
        <p:txBody>
          <a:bodyPr rtlCol="0">
            <a:normAutofit fontScale="90000"/>
          </a:bodyPr>
          <a:lstStyle/>
          <a:p>
            <a:pPr algn="ctr" eaLnBrk="1" fontAlgn="auto" hangingPunct="1">
              <a:spcAft>
                <a:spcPts val="0"/>
              </a:spcAft>
              <a:defRPr/>
            </a:pPr>
            <a:r>
              <a:rPr lang="en-GB" sz="3600" dirty="0"/>
              <a:t>Stage Specific Processes (Pearson)</a:t>
            </a:r>
            <a:r>
              <a:rPr lang="en-US" sz="4000" dirty="0"/>
              <a:t> </a:t>
            </a:r>
          </a:p>
        </p:txBody>
      </p:sp>
      <p:sp>
        <p:nvSpPr>
          <p:cNvPr id="18435" name="Rectangle 3">
            <a:extLst>
              <a:ext uri="{FF2B5EF4-FFF2-40B4-BE49-F238E27FC236}">
                <a16:creationId xmlns:a16="http://schemas.microsoft.com/office/drawing/2014/main" id="{3291DF33-F665-4241-B402-4D88A26CAB85}"/>
              </a:ext>
            </a:extLst>
          </p:cNvPr>
          <p:cNvSpPr>
            <a:spLocks noGrp="1"/>
          </p:cNvSpPr>
          <p:nvPr>
            <p:ph idx="1"/>
          </p:nvPr>
        </p:nvSpPr>
        <p:spPr>
          <a:xfrm>
            <a:off x="381000" y="582612"/>
            <a:ext cx="8218487" cy="561975"/>
          </a:xfrm>
        </p:spPr>
        <p:txBody>
          <a:bodyPr/>
          <a:lstStyle/>
          <a:p>
            <a:pPr marL="0" indent="0" eaLnBrk="1" hangingPunct="1">
              <a:lnSpc>
                <a:spcPct val="80000"/>
              </a:lnSpc>
              <a:buFontTx/>
              <a:buNone/>
            </a:pPr>
            <a:r>
              <a:rPr lang="en-GB" altLang="en-US" sz="1600" b="1" dirty="0"/>
              <a:t>Pearson</a:t>
            </a:r>
            <a:r>
              <a:rPr lang="en-GB" altLang="en-US" sz="1600" dirty="0"/>
              <a:t> identifies four different types of innovation according to the degree of certainty of the ends and means</a:t>
            </a:r>
            <a:r>
              <a:rPr lang="en-US" altLang="en-US" sz="1600" dirty="0"/>
              <a:t> </a:t>
            </a:r>
          </a:p>
        </p:txBody>
      </p:sp>
      <p:sp>
        <p:nvSpPr>
          <p:cNvPr id="18437" name="Text Box 4">
            <a:extLst>
              <a:ext uri="{FF2B5EF4-FFF2-40B4-BE49-F238E27FC236}">
                <a16:creationId xmlns:a16="http://schemas.microsoft.com/office/drawing/2014/main" id="{9A03FA37-FAD9-4220-ABB9-2335D1421245}"/>
              </a:ext>
            </a:extLst>
          </p:cNvPr>
          <p:cNvSpPr txBox="1">
            <a:spLocks noChangeArrowheads="1"/>
          </p:cNvSpPr>
          <p:nvPr/>
        </p:nvSpPr>
        <p:spPr bwMode="auto">
          <a:xfrm>
            <a:off x="381000" y="993775"/>
            <a:ext cx="3168650" cy="473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GB" altLang="en-US" sz="1600" b="1" dirty="0">
                <a:solidFill>
                  <a:srgbClr val="000000"/>
                </a:solidFill>
                <a:latin typeface="Arial" panose="020B0604020202020204" pitchFamily="34" charset="0"/>
              </a:rPr>
              <a:t>exploratory research</a:t>
            </a:r>
            <a:r>
              <a:rPr lang="en-GB" altLang="en-US" sz="1600" dirty="0">
                <a:solidFill>
                  <a:srgbClr val="000000"/>
                </a:solidFill>
                <a:latin typeface="Arial" panose="020B0604020202020204" pitchFamily="34" charset="0"/>
              </a:rPr>
              <a:t> </a:t>
            </a:r>
            <a:r>
              <a:rPr lang="en-GB" altLang="en-US" sz="1600" i="1" dirty="0">
                <a:solidFill>
                  <a:srgbClr val="000000"/>
                </a:solidFill>
                <a:latin typeface="Arial" panose="020B0604020202020204" pitchFamily="34" charset="0"/>
              </a:rPr>
              <a:t>(unclear ends and means)</a:t>
            </a:r>
            <a:r>
              <a:rPr lang="en-GB" altLang="en-US" sz="1600" dirty="0">
                <a:solidFill>
                  <a:srgbClr val="000000"/>
                </a:solidFill>
                <a:latin typeface="Arial" panose="020B0604020202020204" pitchFamily="34" charset="0"/>
              </a:rPr>
              <a:t> - pharmaceutical organisations seeking new products;</a:t>
            </a:r>
          </a:p>
          <a:p>
            <a:pPr eaLnBrk="1" hangingPunct="1">
              <a:spcBef>
                <a:spcPct val="0"/>
              </a:spcBef>
              <a:buFontTx/>
              <a:buNone/>
            </a:pPr>
            <a:endParaRPr lang="en-GB" altLang="en-US" sz="1600" b="1" dirty="0">
              <a:solidFill>
                <a:srgbClr val="000000"/>
              </a:solidFill>
              <a:latin typeface="Arial" panose="020B0604020202020204" pitchFamily="34" charset="0"/>
            </a:endParaRPr>
          </a:p>
          <a:p>
            <a:pPr eaLnBrk="1" hangingPunct="1">
              <a:spcBef>
                <a:spcPct val="0"/>
              </a:spcBef>
              <a:buFontTx/>
              <a:buNone/>
            </a:pPr>
            <a:r>
              <a:rPr lang="en-GB" altLang="en-US" sz="1600" b="1" dirty="0">
                <a:solidFill>
                  <a:srgbClr val="000000"/>
                </a:solidFill>
                <a:latin typeface="Arial" panose="020B0604020202020204" pitchFamily="34" charset="0"/>
              </a:rPr>
              <a:t>development and engineering</a:t>
            </a:r>
            <a:r>
              <a:rPr lang="en-GB" altLang="en-US" sz="1600" dirty="0">
                <a:solidFill>
                  <a:srgbClr val="000000"/>
                </a:solidFill>
                <a:latin typeface="Arial" panose="020B0604020202020204" pitchFamily="34" charset="0"/>
              </a:rPr>
              <a:t> </a:t>
            </a:r>
            <a:r>
              <a:rPr lang="en-GB" altLang="en-US" sz="1600" i="1" dirty="0">
                <a:solidFill>
                  <a:srgbClr val="000000"/>
                </a:solidFill>
                <a:latin typeface="Arial" panose="020B0604020202020204" pitchFamily="34" charset="0"/>
              </a:rPr>
              <a:t>(clear ends but unclear means)</a:t>
            </a:r>
            <a:r>
              <a:rPr lang="en-GB" altLang="en-US" sz="1600" dirty="0">
                <a:solidFill>
                  <a:srgbClr val="000000"/>
                </a:solidFill>
                <a:latin typeface="Arial" panose="020B0604020202020204" pitchFamily="34" charset="0"/>
              </a:rPr>
              <a:t> - Microsoft developing a new operating system / Airbus developing the new A380;</a:t>
            </a:r>
          </a:p>
          <a:p>
            <a:pPr eaLnBrk="1" hangingPunct="1">
              <a:spcBef>
                <a:spcPct val="0"/>
              </a:spcBef>
              <a:buFontTx/>
              <a:buNone/>
            </a:pPr>
            <a:endParaRPr lang="en-GB" altLang="en-US" sz="1600" b="1" dirty="0">
              <a:solidFill>
                <a:srgbClr val="000000"/>
              </a:solidFill>
              <a:latin typeface="Arial" panose="020B0604020202020204" pitchFamily="34" charset="0"/>
            </a:endParaRPr>
          </a:p>
          <a:p>
            <a:pPr eaLnBrk="1" hangingPunct="1">
              <a:spcBef>
                <a:spcPct val="0"/>
              </a:spcBef>
              <a:buFontTx/>
              <a:buNone/>
            </a:pPr>
            <a:r>
              <a:rPr lang="en-GB" altLang="en-US" sz="1600" b="1" dirty="0">
                <a:solidFill>
                  <a:srgbClr val="000000"/>
                </a:solidFill>
                <a:latin typeface="Arial" panose="020B0604020202020204" pitchFamily="34" charset="0"/>
              </a:rPr>
              <a:t>application seeking</a:t>
            </a:r>
            <a:r>
              <a:rPr lang="en-GB" altLang="en-US" sz="1600" dirty="0">
                <a:solidFill>
                  <a:srgbClr val="000000"/>
                </a:solidFill>
                <a:latin typeface="Arial" panose="020B0604020202020204" pitchFamily="34" charset="0"/>
              </a:rPr>
              <a:t> </a:t>
            </a:r>
            <a:r>
              <a:rPr lang="en-GB" altLang="en-US" sz="1600" i="1" dirty="0">
                <a:solidFill>
                  <a:srgbClr val="000000"/>
                </a:solidFill>
                <a:latin typeface="Arial" panose="020B0604020202020204" pitchFamily="34" charset="0"/>
              </a:rPr>
              <a:t>(clear means but unclear ends)</a:t>
            </a:r>
            <a:r>
              <a:rPr lang="en-GB" altLang="en-US" sz="1600" dirty="0">
                <a:solidFill>
                  <a:srgbClr val="000000"/>
                </a:solidFill>
                <a:latin typeface="Arial" panose="020B0604020202020204" pitchFamily="34" charset="0"/>
              </a:rPr>
              <a:t> - focus on new applications of existing technologies; and</a:t>
            </a:r>
          </a:p>
          <a:p>
            <a:pPr eaLnBrk="1" hangingPunct="1">
              <a:spcBef>
                <a:spcPct val="0"/>
              </a:spcBef>
              <a:buFontTx/>
              <a:buNone/>
            </a:pPr>
            <a:endParaRPr lang="en-GB" altLang="en-US" sz="1600" b="1" dirty="0">
              <a:solidFill>
                <a:srgbClr val="000000"/>
              </a:solidFill>
              <a:latin typeface="Arial" panose="020B0604020202020204" pitchFamily="34" charset="0"/>
            </a:endParaRPr>
          </a:p>
          <a:p>
            <a:pPr eaLnBrk="1" hangingPunct="1">
              <a:spcBef>
                <a:spcPct val="0"/>
              </a:spcBef>
              <a:buFontTx/>
              <a:buNone/>
            </a:pPr>
            <a:r>
              <a:rPr lang="en-GB" altLang="en-US" sz="1600" b="1" dirty="0">
                <a:solidFill>
                  <a:srgbClr val="000000"/>
                </a:solidFill>
                <a:latin typeface="Arial" panose="020B0604020202020204" pitchFamily="34" charset="0"/>
              </a:rPr>
              <a:t>technical and market combination</a:t>
            </a:r>
            <a:r>
              <a:rPr lang="en-GB" altLang="en-US" sz="1600" dirty="0">
                <a:solidFill>
                  <a:srgbClr val="000000"/>
                </a:solidFill>
                <a:latin typeface="Arial" panose="020B0604020202020204" pitchFamily="34" charset="0"/>
              </a:rPr>
              <a:t> </a:t>
            </a:r>
            <a:r>
              <a:rPr lang="en-GB" altLang="en-US" sz="1600" i="1" dirty="0">
                <a:solidFill>
                  <a:srgbClr val="000000"/>
                </a:solidFill>
                <a:latin typeface="Arial" panose="020B0604020202020204" pitchFamily="34" charset="0"/>
              </a:rPr>
              <a:t>(clear ends and means).</a:t>
            </a:r>
            <a:endParaRPr lang="en-US" altLang="en-US" sz="1600" i="1" dirty="0">
              <a:solidFill>
                <a:srgbClr val="000000"/>
              </a:solidFill>
              <a:latin typeface="Arial" panose="020B0604020202020204" pitchFamily="34" charset="0"/>
            </a:endParaRPr>
          </a:p>
        </p:txBody>
      </p:sp>
      <p:graphicFrame>
        <p:nvGraphicFramePr>
          <p:cNvPr id="18438" name="Object 8">
            <a:extLst>
              <a:ext uri="{FF2B5EF4-FFF2-40B4-BE49-F238E27FC236}">
                <a16:creationId xmlns:a16="http://schemas.microsoft.com/office/drawing/2014/main" id="{C2397C75-AA1C-46EF-969D-0BC49A27325A}"/>
              </a:ext>
            </a:extLst>
          </p:cNvPr>
          <p:cNvGraphicFramePr>
            <a:graphicFrameLocks noChangeAspect="1"/>
          </p:cNvGraphicFramePr>
          <p:nvPr/>
        </p:nvGraphicFramePr>
        <p:xfrm>
          <a:off x="3584575" y="1416050"/>
          <a:ext cx="5256213" cy="4194175"/>
        </p:xfrm>
        <a:graphic>
          <a:graphicData uri="http://schemas.openxmlformats.org/presentationml/2006/ole">
            <mc:AlternateContent xmlns:mc="http://schemas.openxmlformats.org/markup-compatibility/2006">
              <mc:Choice xmlns:v="urn:schemas-microsoft-com:vml" Requires="v">
                <p:oleObj spid="_x0000_s56337" name="Visio" r:id="rId4" imgW="3643884" imgH="2905963" progId="Visio.Drawing.11">
                  <p:embed/>
                </p:oleObj>
              </mc:Choice>
              <mc:Fallback>
                <p:oleObj name="Visio" r:id="rId4" imgW="3643884" imgH="2905963" progId="Visio.Drawing.11">
                  <p:embed/>
                  <p:pic>
                    <p:nvPicPr>
                      <p:cNvPr id="18438" name="Object 8">
                        <a:extLst>
                          <a:ext uri="{FF2B5EF4-FFF2-40B4-BE49-F238E27FC236}">
                            <a16:creationId xmlns:a16="http://schemas.microsoft.com/office/drawing/2014/main" id="{C2397C75-AA1C-46EF-969D-0BC49A27325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84575" y="1416050"/>
                        <a:ext cx="5256213" cy="4194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962B3-BB85-443A-A5F6-C741819E02E7}"/>
              </a:ext>
            </a:extLst>
          </p:cNvPr>
          <p:cNvSpPr>
            <a:spLocks noGrp="1"/>
          </p:cNvSpPr>
          <p:nvPr>
            <p:ph type="title"/>
          </p:nvPr>
        </p:nvSpPr>
        <p:spPr>
          <a:xfrm>
            <a:off x="628650" y="145844"/>
            <a:ext cx="7886700" cy="1070385"/>
          </a:xfrm>
        </p:spPr>
        <p:txBody>
          <a:bodyPr/>
          <a:lstStyle/>
          <a:p>
            <a:pPr algn="ctr"/>
            <a:r>
              <a:rPr lang="en-GB" sz="4000" dirty="0"/>
              <a:t>Five Generations of Innovation Models</a:t>
            </a:r>
          </a:p>
        </p:txBody>
      </p:sp>
      <p:sp>
        <p:nvSpPr>
          <p:cNvPr id="3" name="Content Placeholder 2">
            <a:extLst>
              <a:ext uri="{FF2B5EF4-FFF2-40B4-BE49-F238E27FC236}">
                <a16:creationId xmlns:a16="http://schemas.microsoft.com/office/drawing/2014/main" id="{DD79F314-242D-4C6B-A34E-CD316D3FE715}"/>
              </a:ext>
            </a:extLst>
          </p:cNvPr>
          <p:cNvSpPr>
            <a:spLocks noGrp="1"/>
          </p:cNvSpPr>
          <p:nvPr>
            <p:ph idx="1"/>
          </p:nvPr>
        </p:nvSpPr>
        <p:spPr>
          <a:xfrm>
            <a:off x="540160" y="1216229"/>
            <a:ext cx="7886700" cy="976568"/>
          </a:xfrm>
        </p:spPr>
        <p:txBody>
          <a:bodyPr/>
          <a:lstStyle/>
          <a:p>
            <a:pPr marL="0" indent="0">
              <a:buNone/>
            </a:pPr>
            <a:r>
              <a:rPr lang="en-GB" sz="2400" dirty="0"/>
              <a:t>Roy Rothwell illustrated how our appreciation of the nature of innovation has been developing.</a:t>
            </a:r>
          </a:p>
        </p:txBody>
      </p:sp>
      <p:graphicFrame>
        <p:nvGraphicFramePr>
          <p:cNvPr id="4" name="Table 4">
            <a:extLst>
              <a:ext uri="{FF2B5EF4-FFF2-40B4-BE49-F238E27FC236}">
                <a16:creationId xmlns:a16="http://schemas.microsoft.com/office/drawing/2014/main" id="{31093CC6-7A1E-43DF-84B8-E25F772A86D9}"/>
              </a:ext>
            </a:extLst>
          </p:cNvPr>
          <p:cNvGraphicFramePr>
            <a:graphicFrameLocks noGrp="1"/>
          </p:cNvGraphicFramePr>
          <p:nvPr>
            <p:extLst>
              <p:ext uri="{D42A27DB-BD31-4B8C-83A1-F6EECF244321}">
                <p14:modId xmlns:p14="http://schemas.microsoft.com/office/powerpoint/2010/main" val="3707606939"/>
              </p:ext>
            </p:extLst>
          </p:nvPr>
        </p:nvGraphicFramePr>
        <p:xfrm>
          <a:off x="717140" y="2122848"/>
          <a:ext cx="7394473" cy="3485124"/>
        </p:xfrm>
        <a:graphic>
          <a:graphicData uri="http://schemas.openxmlformats.org/drawingml/2006/table">
            <a:tbl>
              <a:tblPr firstRow="1" bandRow="1">
                <a:tableStyleId>{5C22544A-7EE6-4342-B048-85BDC9FD1C3A}</a:tableStyleId>
              </a:tblPr>
              <a:tblGrid>
                <a:gridCol w="1777059">
                  <a:extLst>
                    <a:ext uri="{9D8B030D-6E8A-4147-A177-3AD203B41FA5}">
                      <a16:colId xmlns:a16="http://schemas.microsoft.com/office/drawing/2014/main" val="1239421802"/>
                    </a:ext>
                  </a:extLst>
                </a:gridCol>
                <a:gridCol w="5617414">
                  <a:extLst>
                    <a:ext uri="{9D8B030D-6E8A-4147-A177-3AD203B41FA5}">
                      <a16:colId xmlns:a16="http://schemas.microsoft.com/office/drawing/2014/main" val="842930533"/>
                    </a:ext>
                  </a:extLst>
                </a:gridCol>
              </a:tblGrid>
              <a:tr h="642681">
                <a:tc>
                  <a:txBody>
                    <a:bodyPr/>
                    <a:lstStyle/>
                    <a:p>
                      <a:r>
                        <a:rPr lang="en-GB" dirty="0"/>
                        <a:t>Generation</a:t>
                      </a:r>
                    </a:p>
                  </a:txBody>
                  <a:tcPr/>
                </a:tc>
                <a:tc>
                  <a:txBody>
                    <a:bodyPr/>
                    <a:lstStyle/>
                    <a:p>
                      <a:r>
                        <a:rPr lang="en-GB" dirty="0"/>
                        <a:t>Key Features</a:t>
                      </a:r>
                    </a:p>
                  </a:txBody>
                  <a:tcPr/>
                </a:tc>
                <a:extLst>
                  <a:ext uri="{0D108BD9-81ED-4DB2-BD59-A6C34878D82A}">
                    <a16:rowId xmlns:a16="http://schemas.microsoft.com/office/drawing/2014/main" val="3162769283"/>
                  </a:ext>
                </a:extLst>
              </a:tr>
              <a:tr h="642681">
                <a:tc>
                  <a:txBody>
                    <a:bodyPr/>
                    <a:lstStyle/>
                    <a:p>
                      <a:r>
                        <a:rPr lang="en-GB" dirty="0"/>
                        <a:t>First/Second</a:t>
                      </a:r>
                    </a:p>
                  </a:txBody>
                  <a:tcPr/>
                </a:tc>
                <a:tc>
                  <a:txBody>
                    <a:bodyPr/>
                    <a:lstStyle/>
                    <a:p>
                      <a:r>
                        <a:rPr lang="en-GB" dirty="0"/>
                        <a:t>Simple linear models – need pull, technology push</a:t>
                      </a:r>
                    </a:p>
                  </a:txBody>
                  <a:tcPr/>
                </a:tc>
                <a:extLst>
                  <a:ext uri="{0D108BD9-81ED-4DB2-BD59-A6C34878D82A}">
                    <a16:rowId xmlns:a16="http://schemas.microsoft.com/office/drawing/2014/main" val="2371493387"/>
                  </a:ext>
                </a:extLst>
              </a:tr>
              <a:tr h="642681">
                <a:tc>
                  <a:txBody>
                    <a:bodyPr/>
                    <a:lstStyle/>
                    <a:p>
                      <a:r>
                        <a:rPr lang="en-GB" dirty="0"/>
                        <a:t>Third</a:t>
                      </a:r>
                    </a:p>
                  </a:txBody>
                  <a:tcPr/>
                </a:tc>
                <a:tc>
                  <a:txBody>
                    <a:bodyPr/>
                    <a:lstStyle/>
                    <a:p>
                      <a:r>
                        <a:rPr lang="en-GB" dirty="0"/>
                        <a:t>Coupling model, recognising interaction between different elements and feedback loops between them</a:t>
                      </a:r>
                    </a:p>
                  </a:txBody>
                  <a:tcPr/>
                </a:tc>
                <a:extLst>
                  <a:ext uri="{0D108BD9-81ED-4DB2-BD59-A6C34878D82A}">
                    <a16:rowId xmlns:a16="http://schemas.microsoft.com/office/drawing/2014/main" val="2736347003"/>
                  </a:ext>
                </a:extLst>
              </a:tr>
              <a:tr h="642681">
                <a:tc>
                  <a:txBody>
                    <a:bodyPr/>
                    <a:lstStyle/>
                    <a:p>
                      <a:r>
                        <a:rPr lang="en-GB" dirty="0"/>
                        <a:t>Fourth</a:t>
                      </a:r>
                    </a:p>
                  </a:txBody>
                  <a:tcPr/>
                </a:tc>
                <a:tc>
                  <a:txBody>
                    <a:bodyPr/>
                    <a:lstStyle/>
                    <a:p>
                      <a:r>
                        <a:rPr lang="en-GB" dirty="0"/>
                        <a:t>Parallel model, integration within the company, upstream with key suppliers and downstream with demanding and active customers, emphasis on linkages and alliances</a:t>
                      </a:r>
                    </a:p>
                  </a:txBody>
                  <a:tcPr/>
                </a:tc>
                <a:extLst>
                  <a:ext uri="{0D108BD9-81ED-4DB2-BD59-A6C34878D82A}">
                    <a16:rowId xmlns:a16="http://schemas.microsoft.com/office/drawing/2014/main" val="754465013"/>
                  </a:ext>
                </a:extLst>
              </a:tr>
              <a:tr h="642681">
                <a:tc>
                  <a:txBody>
                    <a:bodyPr/>
                    <a:lstStyle/>
                    <a:p>
                      <a:r>
                        <a:rPr lang="en-GB" dirty="0"/>
                        <a:t>Fifth</a:t>
                      </a:r>
                    </a:p>
                  </a:txBody>
                  <a:tcPr/>
                </a:tc>
                <a:tc>
                  <a:txBody>
                    <a:bodyPr/>
                    <a:lstStyle/>
                    <a:p>
                      <a:r>
                        <a:rPr lang="en-GB" dirty="0"/>
                        <a:t>Systems integration and extensive networking, flexible and customised response, continuous innovation</a:t>
                      </a:r>
                    </a:p>
                  </a:txBody>
                  <a:tcPr/>
                </a:tc>
                <a:extLst>
                  <a:ext uri="{0D108BD9-81ED-4DB2-BD59-A6C34878D82A}">
                    <a16:rowId xmlns:a16="http://schemas.microsoft.com/office/drawing/2014/main" val="1955011529"/>
                  </a:ext>
                </a:extLst>
              </a:tr>
            </a:tbl>
          </a:graphicData>
        </a:graphic>
      </p:graphicFrame>
    </p:spTree>
    <p:extLst>
      <p:ext uri="{BB962C8B-B14F-4D97-AF65-F5344CB8AC3E}">
        <p14:creationId xmlns:p14="http://schemas.microsoft.com/office/powerpoint/2010/main" val="1899673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62EAA-F336-4BBC-9479-36B0A306C23D}"/>
              </a:ext>
            </a:extLst>
          </p:cNvPr>
          <p:cNvSpPr>
            <a:spLocks noGrp="1"/>
          </p:cNvSpPr>
          <p:nvPr>
            <p:ph type="title"/>
          </p:nvPr>
        </p:nvSpPr>
        <p:spPr/>
        <p:txBody>
          <a:bodyPr/>
          <a:lstStyle/>
          <a:p>
            <a:r>
              <a:rPr lang="en-GB" dirty="0"/>
              <a:t>Models of Innovation</a:t>
            </a:r>
          </a:p>
        </p:txBody>
      </p:sp>
      <p:sp>
        <p:nvSpPr>
          <p:cNvPr id="3" name="Content Placeholder 2">
            <a:extLst>
              <a:ext uri="{FF2B5EF4-FFF2-40B4-BE49-F238E27FC236}">
                <a16:creationId xmlns:a16="http://schemas.microsoft.com/office/drawing/2014/main" id="{8425EF37-469E-4B3F-AE6E-C27FBD3C54CF}"/>
              </a:ext>
            </a:extLst>
          </p:cNvPr>
          <p:cNvSpPr>
            <a:spLocks noGrp="1"/>
          </p:cNvSpPr>
          <p:nvPr>
            <p:ph idx="1"/>
          </p:nvPr>
        </p:nvSpPr>
        <p:spPr/>
        <p:txBody>
          <a:bodyPr/>
          <a:lstStyle/>
          <a:p>
            <a:r>
              <a:rPr lang="en-GB" dirty="0">
                <a:solidFill>
                  <a:srgbClr val="FF3300"/>
                </a:solidFill>
              </a:rPr>
              <a:t>Stage-gate</a:t>
            </a:r>
          </a:p>
          <a:p>
            <a:r>
              <a:rPr lang="en-GB" dirty="0">
                <a:solidFill>
                  <a:srgbClr val="0000FF"/>
                </a:solidFill>
              </a:rPr>
              <a:t>Innovation Pipeline</a:t>
            </a:r>
          </a:p>
          <a:p>
            <a:r>
              <a:rPr lang="en-GB" dirty="0">
                <a:solidFill>
                  <a:srgbClr val="22A641"/>
                </a:solidFill>
              </a:rPr>
              <a:t>Idea Screening</a:t>
            </a:r>
          </a:p>
          <a:p>
            <a:r>
              <a:rPr lang="en-GB" i="1" dirty="0">
                <a:solidFill>
                  <a:srgbClr val="CC3300"/>
                </a:solidFill>
              </a:rPr>
              <a:t>Creative Swiping</a:t>
            </a:r>
          </a:p>
          <a:p>
            <a:r>
              <a:rPr lang="en-GB" dirty="0">
                <a:solidFill>
                  <a:srgbClr val="CC3300"/>
                </a:solidFill>
              </a:rPr>
              <a:t>Networking</a:t>
            </a:r>
          </a:p>
          <a:p>
            <a:r>
              <a:rPr lang="en-GB" dirty="0">
                <a:solidFill>
                  <a:srgbClr val="CC3300"/>
                </a:solidFill>
              </a:rPr>
              <a:t>Open</a:t>
            </a:r>
          </a:p>
          <a:p>
            <a:endParaRPr lang="en-GB" dirty="0"/>
          </a:p>
          <a:p>
            <a:endParaRPr lang="en-GB" dirty="0"/>
          </a:p>
        </p:txBody>
      </p:sp>
      <p:pic>
        <p:nvPicPr>
          <p:cNvPr id="4" name="Picture 3">
            <a:extLst>
              <a:ext uri="{FF2B5EF4-FFF2-40B4-BE49-F238E27FC236}">
                <a16:creationId xmlns:a16="http://schemas.microsoft.com/office/drawing/2014/main" id="{B80C4C94-C005-44D9-B485-2D80CA499B40}"/>
              </a:ext>
            </a:extLst>
          </p:cNvPr>
          <p:cNvPicPr>
            <a:picLocks noChangeAspect="1"/>
          </p:cNvPicPr>
          <p:nvPr/>
        </p:nvPicPr>
        <p:blipFill>
          <a:blip r:embed="rId2"/>
          <a:stretch>
            <a:fillRect/>
          </a:stretch>
        </p:blipFill>
        <p:spPr>
          <a:xfrm>
            <a:off x="4862018" y="1750742"/>
            <a:ext cx="4138525" cy="2750866"/>
          </a:xfrm>
          <a:prstGeom prst="rect">
            <a:avLst/>
          </a:prstGeom>
        </p:spPr>
      </p:pic>
    </p:spTree>
    <p:extLst>
      <p:ext uri="{BB962C8B-B14F-4D97-AF65-F5344CB8AC3E}">
        <p14:creationId xmlns:p14="http://schemas.microsoft.com/office/powerpoint/2010/main" val="3584810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34B884EC-3D1F-4466-8577-1EAC919C180C}"/>
              </a:ext>
            </a:extLst>
          </p:cNvPr>
          <p:cNvSpPr>
            <a:spLocks noGrp="1"/>
          </p:cNvSpPr>
          <p:nvPr>
            <p:ph type="title"/>
          </p:nvPr>
        </p:nvSpPr>
        <p:spPr>
          <a:xfrm>
            <a:off x="456406" y="0"/>
            <a:ext cx="8229600" cy="1009650"/>
          </a:xfrm>
        </p:spPr>
        <p:txBody>
          <a:bodyPr/>
          <a:lstStyle/>
          <a:p>
            <a:pPr eaLnBrk="1" hangingPunct="1"/>
            <a:r>
              <a:rPr lang="en-GB" altLang="en-US" dirty="0"/>
              <a:t>A Simple Stage-gate Model</a:t>
            </a:r>
          </a:p>
        </p:txBody>
      </p:sp>
      <p:sp>
        <p:nvSpPr>
          <p:cNvPr id="14339" name="Rectangle 2">
            <a:extLst>
              <a:ext uri="{FF2B5EF4-FFF2-40B4-BE49-F238E27FC236}">
                <a16:creationId xmlns:a16="http://schemas.microsoft.com/office/drawing/2014/main" id="{A00F7DB7-30B2-46A2-9A15-B0565DB3406A}"/>
              </a:ext>
            </a:extLst>
          </p:cNvPr>
          <p:cNvSpPr>
            <a:spLocks noChangeArrowheads="1"/>
          </p:cNvSpPr>
          <p:nvPr/>
        </p:nvSpPr>
        <p:spPr bwMode="auto">
          <a:xfrm>
            <a:off x="250824" y="1009650"/>
            <a:ext cx="8640763"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Myriad Pro"/>
              </a:defRPr>
            </a:lvl1pPr>
            <a:lvl2pPr marL="742950" indent="-285750" eaLnBrk="0" hangingPunct="0">
              <a:spcBef>
                <a:spcPct val="20000"/>
              </a:spcBef>
              <a:buFont typeface="Arial" panose="020B0604020202020204" pitchFamily="34" charset="0"/>
              <a:buChar char="–"/>
              <a:defRPr sz="2800">
                <a:solidFill>
                  <a:schemeClr val="tx1"/>
                </a:solidFill>
                <a:latin typeface="Myriad Pro"/>
              </a:defRPr>
            </a:lvl2pPr>
            <a:lvl3pPr marL="1143000" indent="-228600" eaLnBrk="0" hangingPunct="0">
              <a:spcBef>
                <a:spcPct val="20000"/>
              </a:spcBef>
              <a:buFont typeface="Arial" panose="020B0604020202020204" pitchFamily="34" charset="0"/>
              <a:buChar char="•"/>
              <a:defRPr sz="2400">
                <a:solidFill>
                  <a:schemeClr val="tx1"/>
                </a:solidFill>
                <a:latin typeface="Myriad Pro"/>
              </a:defRPr>
            </a:lvl3pPr>
            <a:lvl4pPr marL="1600200" indent="-228600" eaLnBrk="0" hangingPunct="0">
              <a:spcBef>
                <a:spcPct val="20000"/>
              </a:spcBef>
              <a:buFont typeface="Arial" panose="020B0604020202020204" pitchFamily="34" charset="0"/>
              <a:buChar char="–"/>
              <a:defRPr sz="2000">
                <a:solidFill>
                  <a:schemeClr val="tx1"/>
                </a:solidFill>
                <a:latin typeface="Myriad Pro"/>
              </a:defRPr>
            </a:lvl4pPr>
            <a:lvl5pPr marL="2057400" indent="-228600" eaLnBrk="0" hangingPunct="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GB" altLang="en-US" sz="1800" b="1" dirty="0">
                <a:solidFill>
                  <a:srgbClr val="005093"/>
                </a:solidFill>
                <a:latin typeface="Univers-Bold"/>
              </a:rPr>
              <a:t>Concept - </a:t>
            </a:r>
            <a:r>
              <a:rPr lang="en-GB" altLang="en-US" sz="1800" dirty="0">
                <a:solidFill>
                  <a:srgbClr val="005093"/>
                </a:solidFill>
                <a:latin typeface="Univers" panose="020B0503020202020204" pitchFamily="34" charset="0"/>
              </a:rPr>
              <a:t>Idea Generation</a:t>
            </a:r>
          </a:p>
          <a:p>
            <a:pPr eaLnBrk="1" hangingPunct="1">
              <a:spcBef>
                <a:spcPct val="0"/>
              </a:spcBef>
              <a:buFontTx/>
              <a:buNone/>
            </a:pPr>
            <a:r>
              <a:rPr lang="en-GB" altLang="en-US" sz="1800" dirty="0">
                <a:solidFill>
                  <a:srgbClr val="000000"/>
                </a:solidFill>
                <a:latin typeface="Univers" panose="020B0503020202020204" pitchFamily="34" charset="0"/>
              </a:rPr>
              <a:t>A very large number of ideas are considered against strategic fit, market</a:t>
            </a:r>
          </a:p>
          <a:p>
            <a:pPr eaLnBrk="1" hangingPunct="1">
              <a:spcBef>
                <a:spcPct val="0"/>
              </a:spcBef>
              <a:buFontTx/>
              <a:buNone/>
            </a:pPr>
            <a:r>
              <a:rPr lang="en-GB" altLang="en-US" sz="1800" dirty="0">
                <a:solidFill>
                  <a:srgbClr val="000000"/>
                </a:solidFill>
                <a:latin typeface="Univers" panose="020B0503020202020204" pitchFamily="34" charset="0"/>
              </a:rPr>
              <a:t>need, impact on the company and the chances of technical success, to</a:t>
            </a:r>
          </a:p>
          <a:p>
            <a:pPr eaLnBrk="1" hangingPunct="1">
              <a:spcBef>
                <a:spcPct val="0"/>
              </a:spcBef>
              <a:buFontTx/>
              <a:buNone/>
            </a:pPr>
            <a:r>
              <a:rPr lang="en-GB" altLang="en-US" sz="1800" dirty="0">
                <a:solidFill>
                  <a:srgbClr val="000000"/>
                </a:solidFill>
                <a:latin typeface="Univers" panose="020B0503020202020204" pitchFamily="34" charset="0"/>
              </a:rPr>
              <a:t>decide which are worth exploring further.</a:t>
            </a:r>
          </a:p>
          <a:p>
            <a:pPr eaLnBrk="1" hangingPunct="1">
              <a:spcBef>
                <a:spcPct val="0"/>
              </a:spcBef>
              <a:buFontTx/>
              <a:buNone/>
            </a:pPr>
            <a:endParaRPr lang="en-GB" altLang="en-US" sz="1800" dirty="0">
              <a:solidFill>
                <a:srgbClr val="000000"/>
              </a:solidFill>
              <a:latin typeface="Univers" panose="020B0503020202020204" pitchFamily="34" charset="0"/>
            </a:endParaRPr>
          </a:p>
          <a:p>
            <a:pPr eaLnBrk="1" hangingPunct="1">
              <a:spcBef>
                <a:spcPct val="0"/>
              </a:spcBef>
              <a:buFontTx/>
              <a:buNone/>
            </a:pPr>
            <a:r>
              <a:rPr lang="en-GB" altLang="en-US" sz="1800" b="1" dirty="0">
                <a:solidFill>
                  <a:srgbClr val="005093"/>
                </a:solidFill>
                <a:latin typeface="Univers-Bold"/>
              </a:rPr>
              <a:t>Feasibility  -</a:t>
            </a:r>
            <a:r>
              <a:rPr lang="en-GB" altLang="en-US" sz="1800" dirty="0">
                <a:solidFill>
                  <a:srgbClr val="005093"/>
                </a:solidFill>
                <a:latin typeface="Univers" panose="020B0503020202020204" pitchFamily="34" charset="0"/>
              </a:rPr>
              <a:t>Proof of Concept/Principle</a:t>
            </a:r>
          </a:p>
          <a:p>
            <a:pPr eaLnBrk="1" hangingPunct="1">
              <a:spcBef>
                <a:spcPct val="0"/>
              </a:spcBef>
              <a:buFontTx/>
              <a:buNone/>
            </a:pPr>
            <a:r>
              <a:rPr lang="en-GB" altLang="en-US" sz="1800" dirty="0">
                <a:solidFill>
                  <a:srgbClr val="000000"/>
                </a:solidFill>
                <a:latin typeface="Univers" panose="020B0503020202020204" pitchFamily="34" charset="0"/>
              </a:rPr>
              <a:t>Projects to go into development are selected on the basis of market</a:t>
            </a:r>
          </a:p>
          <a:p>
            <a:pPr eaLnBrk="1" hangingPunct="1">
              <a:spcBef>
                <a:spcPct val="0"/>
              </a:spcBef>
              <a:buFontTx/>
              <a:buNone/>
            </a:pPr>
            <a:r>
              <a:rPr lang="en-GB" altLang="en-US" sz="1800" dirty="0">
                <a:solidFill>
                  <a:srgbClr val="000000"/>
                </a:solidFill>
                <a:latin typeface="Univers" panose="020B0503020202020204" pitchFamily="34" charset="0"/>
              </a:rPr>
              <a:t>acceptability, achievability of technical requirements, risk/reward criteria,</a:t>
            </a:r>
          </a:p>
          <a:p>
            <a:pPr eaLnBrk="1" hangingPunct="1">
              <a:spcBef>
                <a:spcPct val="0"/>
              </a:spcBef>
              <a:buFontTx/>
              <a:buNone/>
            </a:pPr>
            <a:r>
              <a:rPr lang="en-GB" altLang="en-US" sz="1800" dirty="0">
                <a:solidFill>
                  <a:srgbClr val="000000"/>
                </a:solidFill>
                <a:latin typeface="Univers" panose="020B0503020202020204" pitchFamily="34" charset="0"/>
              </a:rPr>
              <a:t>and the availability of the required resources (people, facilities and money)</a:t>
            </a:r>
          </a:p>
          <a:p>
            <a:pPr eaLnBrk="1" hangingPunct="1">
              <a:spcBef>
                <a:spcPct val="0"/>
              </a:spcBef>
              <a:buFontTx/>
              <a:buNone/>
            </a:pPr>
            <a:endParaRPr lang="en-GB" altLang="en-US" sz="1800" dirty="0">
              <a:solidFill>
                <a:srgbClr val="000000"/>
              </a:solidFill>
              <a:latin typeface="Univers" panose="020B0503020202020204" pitchFamily="34" charset="0"/>
            </a:endParaRPr>
          </a:p>
          <a:p>
            <a:pPr eaLnBrk="1" hangingPunct="1">
              <a:spcBef>
                <a:spcPct val="0"/>
              </a:spcBef>
              <a:buFontTx/>
              <a:buNone/>
            </a:pPr>
            <a:r>
              <a:rPr lang="en-GB" altLang="en-US" sz="1800" b="1" dirty="0">
                <a:solidFill>
                  <a:srgbClr val="005093"/>
                </a:solidFill>
                <a:latin typeface="Univers-Bold"/>
              </a:rPr>
              <a:t>Development - </a:t>
            </a:r>
            <a:r>
              <a:rPr lang="en-GB" altLang="en-US" sz="1800" dirty="0">
                <a:solidFill>
                  <a:srgbClr val="005093"/>
                </a:solidFill>
                <a:latin typeface="Univers" panose="020B0503020202020204" pitchFamily="34" charset="0"/>
              </a:rPr>
              <a:t>Development, Prototyping and Testing</a:t>
            </a:r>
          </a:p>
          <a:p>
            <a:pPr eaLnBrk="1" hangingPunct="1">
              <a:spcBef>
                <a:spcPct val="0"/>
              </a:spcBef>
              <a:buFontTx/>
              <a:buNone/>
            </a:pPr>
            <a:r>
              <a:rPr lang="en-GB" altLang="en-US" sz="1800" dirty="0">
                <a:solidFill>
                  <a:srgbClr val="000000"/>
                </a:solidFill>
                <a:latin typeface="Univers" panose="020B0503020202020204" pitchFamily="34" charset="0"/>
              </a:rPr>
              <a:t>Progress to market is dependent on satisfactory feedback on the</a:t>
            </a:r>
          </a:p>
          <a:p>
            <a:pPr eaLnBrk="1" hangingPunct="1">
              <a:spcBef>
                <a:spcPct val="0"/>
              </a:spcBef>
              <a:buFontTx/>
              <a:buNone/>
            </a:pPr>
            <a:r>
              <a:rPr lang="en-GB" altLang="en-US" sz="1800" dirty="0">
                <a:solidFill>
                  <a:srgbClr val="000000"/>
                </a:solidFill>
                <a:latin typeface="Univers" panose="020B0503020202020204" pitchFamily="34" charset="0"/>
              </a:rPr>
              <a:t>prototype, an assessment of the competitive response, and deliverable</a:t>
            </a:r>
          </a:p>
          <a:p>
            <a:pPr eaLnBrk="1" hangingPunct="1">
              <a:spcBef>
                <a:spcPct val="0"/>
              </a:spcBef>
              <a:buFontTx/>
              <a:buNone/>
            </a:pPr>
            <a:r>
              <a:rPr lang="en-GB" altLang="en-US" sz="1800" dirty="0">
                <a:solidFill>
                  <a:srgbClr val="000000"/>
                </a:solidFill>
                <a:latin typeface="Univers" panose="020B0503020202020204" pitchFamily="34" charset="0"/>
              </a:rPr>
              <a:t>strategies on sourcing, marketing and pricing/ margins.</a:t>
            </a:r>
          </a:p>
          <a:p>
            <a:pPr eaLnBrk="1" hangingPunct="1">
              <a:spcBef>
                <a:spcPct val="0"/>
              </a:spcBef>
              <a:buFontTx/>
              <a:buNone/>
            </a:pPr>
            <a:endParaRPr lang="en-GB" altLang="en-US" sz="1800" dirty="0">
              <a:solidFill>
                <a:srgbClr val="000000"/>
              </a:solidFill>
              <a:latin typeface="Univers" panose="020B0503020202020204" pitchFamily="34" charset="0"/>
            </a:endParaRPr>
          </a:p>
          <a:p>
            <a:pPr eaLnBrk="1" hangingPunct="1">
              <a:spcBef>
                <a:spcPct val="0"/>
              </a:spcBef>
              <a:buFontTx/>
              <a:buNone/>
            </a:pPr>
            <a:r>
              <a:rPr lang="en-GB" altLang="en-US" sz="1800" b="1" dirty="0">
                <a:solidFill>
                  <a:srgbClr val="005093"/>
                </a:solidFill>
                <a:latin typeface="Univers-Bold"/>
              </a:rPr>
              <a:t>Implementation -  </a:t>
            </a:r>
            <a:r>
              <a:rPr lang="en-GB" altLang="en-US" sz="1800" dirty="0">
                <a:solidFill>
                  <a:srgbClr val="005093"/>
                </a:solidFill>
                <a:latin typeface="Univers" panose="020B0503020202020204" pitchFamily="34" charset="0"/>
              </a:rPr>
              <a:t>Marketing and Launch</a:t>
            </a:r>
            <a:endParaRPr lang="en-GB" altLang="en-US" sz="1800" dirty="0">
              <a:solidFill>
                <a:srgbClr val="000000"/>
              </a:solidFill>
              <a:latin typeface="Calibri" panose="020F050202020403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C340B336-2BBD-4C21-8AA5-466B579D1F60}"/>
              </a:ext>
            </a:extLst>
          </p:cNvPr>
          <p:cNvSpPr>
            <a:spLocks noGrp="1"/>
          </p:cNvSpPr>
          <p:nvPr>
            <p:ph type="title"/>
          </p:nvPr>
        </p:nvSpPr>
        <p:spPr/>
        <p:txBody>
          <a:bodyPr/>
          <a:lstStyle/>
          <a:p>
            <a:pPr eaLnBrk="1" hangingPunct="1"/>
            <a:r>
              <a:rPr lang="en-GB" altLang="en-US" dirty="0"/>
              <a:t>Stage-gate Model </a:t>
            </a:r>
            <a:r>
              <a:rPr lang="en-GB" altLang="en-US" sz="1800" dirty="0"/>
              <a:t>Cooper, R.G. (2011)</a:t>
            </a:r>
          </a:p>
        </p:txBody>
      </p:sp>
      <p:pic>
        <p:nvPicPr>
          <p:cNvPr id="15363" name="Picture 2">
            <a:extLst>
              <a:ext uri="{FF2B5EF4-FFF2-40B4-BE49-F238E27FC236}">
                <a16:creationId xmlns:a16="http://schemas.microsoft.com/office/drawing/2014/main" id="{2984D197-B1C8-4687-AE0A-DF12801856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7450" y="1268413"/>
            <a:ext cx="6696075" cy="4302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70B27DE0-9D7A-4E5D-84EA-AEFA1335E4C0}"/>
              </a:ext>
            </a:extLst>
          </p:cNvPr>
          <p:cNvSpPr>
            <a:spLocks noGrp="1"/>
          </p:cNvSpPr>
          <p:nvPr>
            <p:ph type="title"/>
          </p:nvPr>
        </p:nvSpPr>
        <p:spPr/>
        <p:txBody>
          <a:bodyPr/>
          <a:lstStyle/>
          <a:p>
            <a:pPr eaLnBrk="1" hangingPunct="1"/>
            <a:r>
              <a:rPr lang="en-GB" altLang="en-US" sz="3200" dirty="0"/>
              <a:t>Innovation Pipeline (Funnel) Stage-gate Model</a:t>
            </a:r>
          </a:p>
        </p:txBody>
      </p:sp>
      <p:pic>
        <p:nvPicPr>
          <p:cNvPr id="16387" name="Picture 2">
            <a:extLst>
              <a:ext uri="{FF2B5EF4-FFF2-40B4-BE49-F238E27FC236}">
                <a16:creationId xmlns:a16="http://schemas.microsoft.com/office/drawing/2014/main" id="{EA2E8486-8953-43A3-9159-403CD49EAE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12875"/>
            <a:ext cx="9166225" cy="5445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a:extLst>
              <a:ext uri="{FF2B5EF4-FFF2-40B4-BE49-F238E27FC236}">
                <a16:creationId xmlns:a16="http://schemas.microsoft.com/office/drawing/2014/main" id="{25FE0833-A7C7-422D-B7C8-294F27D7A74F}"/>
              </a:ext>
            </a:extLst>
          </p:cNvPr>
          <p:cNvSpPr/>
          <p:nvPr/>
        </p:nvSpPr>
        <p:spPr>
          <a:xfrm>
            <a:off x="611188" y="1557338"/>
            <a:ext cx="7632700" cy="5762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79D726DC-3842-4591-8EC1-5AD2E14897BA}"/>
              </a:ext>
            </a:extLst>
          </p:cNvPr>
          <p:cNvSpPr>
            <a:spLocks noGrp="1" noChangeArrowheads="1"/>
          </p:cNvSpPr>
          <p:nvPr>
            <p:ph type="title"/>
          </p:nvPr>
        </p:nvSpPr>
        <p:spPr>
          <a:xfrm>
            <a:off x="457200" y="274638"/>
            <a:ext cx="8229600" cy="706437"/>
          </a:xfrm>
        </p:spPr>
        <p:txBody>
          <a:bodyPr/>
          <a:lstStyle/>
          <a:p>
            <a:pPr eaLnBrk="1" hangingPunct="1"/>
            <a:r>
              <a:rPr lang="en-GB" altLang="en-US" sz="4000"/>
              <a:t>Idea Screening</a:t>
            </a:r>
            <a:r>
              <a:rPr lang="en-US" altLang="en-US" sz="4000"/>
              <a:t> </a:t>
            </a:r>
          </a:p>
        </p:txBody>
      </p:sp>
      <p:sp>
        <p:nvSpPr>
          <p:cNvPr id="17411" name="Rectangle 3">
            <a:extLst>
              <a:ext uri="{FF2B5EF4-FFF2-40B4-BE49-F238E27FC236}">
                <a16:creationId xmlns:a16="http://schemas.microsoft.com/office/drawing/2014/main" id="{D5CB679B-6A42-45A8-9FB0-EE99087BCDDA}"/>
              </a:ext>
            </a:extLst>
          </p:cNvPr>
          <p:cNvSpPr>
            <a:spLocks noGrp="1" noChangeArrowheads="1"/>
          </p:cNvSpPr>
          <p:nvPr>
            <p:ph idx="1"/>
          </p:nvPr>
        </p:nvSpPr>
        <p:spPr>
          <a:xfrm>
            <a:off x="468313" y="3573463"/>
            <a:ext cx="8229600" cy="2016125"/>
          </a:xfrm>
        </p:spPr>
        <p:txBody>
          <a:bodyPr>
            <a:normAutofit/>
          </a:bodyPr>
          <a:lstStyle/>
          <a:p>
            <a:pPr eaLnBrk="1" hangingPunct="1">
              <a:lnSpc>
                <a:spcPct val="80000"/>
              </a:lnSpc>
            </a:pPr>
            <a:r>
              <a:rPr lang="en-US" altLang="en-US" sz="2000"/>
              <a:t>A good idea is not enough; </a:t>
            </a:r>
            <a:r>
              <a:rPr lang="en-US" altLang="en-US" sz="2000" b="1"/>
              <a:t>it needs some</a:t>
            </a:r>
            <a:r>
              <a:rPr lang="en-US" altLang="en-US" sz="2000"/>
              <a:t> </a:t>
            </a:r>
            <a:r>
              <a:rPr lang="en-US" altLang="en-US" sz="2000" b="1"/>
              <a:t>degree of fit with the organisation in terms of resources, capabilities, finances, structure and values</a:t>
            </a:r>
            <a:r>
              <a:rPr lang="en-US" altLang="en-US" sz="2000"/>
              <a:t>. It must also fit with the external environment – the market, the needs of customers, relevant regulations and sundry other stakeholders.</a:t>
            </a:r>
          </a:p>
          <a:p>
            <a:pPr eaLnBrk="1" hangingPunct="1">
              <a:lnSpc>
                <a:spcPct val="80000"/>
              </a:lnSpc>
            </a:pPr>
            <a:endParaRPr lang="en-US" altLang="en-US" sz="1400"/>
          </a:p>
          <a:p>
            <a:pPr eaLnBrk="1" hangingPunct="1">
              <a:lnSpc>
                <a:spcPct val="80000"/>
              </a:lnSpc>
            </a:pPr>
            <a:r>
              <a:rPr lang="en-GB" altLang="en-US" sz="2000"/>
              <a:t>Ideas need screening to ensure resources, finance, people structure, market demand and policies are existent</a:t>
            </a:r>
            <a:endParaRPr lang="en-US" altLang="en-US" sz="2000"/>
          </a:p>
        </p:txBody>
      </p:sp>
      <p:pic>
        <p:nvPicPr>
          <p:cNvPr id="17413" name="Picture 4">
            <a:extLst>
              <a:ext uri="{FF2B5EF4-FFF2-40B4-BE49-F238E27FC236}">
                <a16:creationId xmlns:a16="http://schemas.microsoft.com/office/drawing/2014/main" id="{6D386CCA-1388-4EAC-A9C7-B27BA76A6A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450" y="981075"/>
            <a:ext cx="6567488" cy="2489200"/>
          </a:xfrm>
          <a:prstGeom prst="rect">
            <a:avLst/>
          </a:prstGeom>
          <a:noFill/>
          <a:ln w="6350">
            <a:solidFill>
              <a:srgbClr val="666699"/>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8D073135-6675-423E-BB21-9E93E2AD1309}"/>
              </a:ext>
            </a:extLst>
          </p:cNvPr>
          <p:cNvSpPr>
            <a:spLocks noGrp="1"/>
          </p:cNvSpPr>
          <p:nvPr>
            <p:ph type="title"/>
          </p:nvPr>
        </p:nvSpPr>
        <p:spPr>
          <a:xfrm>
            <a:off x="628650" y="155575"/>
            <a:ext cx="7886700" cy="796925"/>
          </a:xfrm>
        </p:spPr>
        <p:txBody>
          <a:bodyPr/>
          <a:lstStyle/>
          <a:p>
            <a:pPr algn="ctr" eaLnBrk="1" hangingPunct="1"/>
            <a:r>
              <a:rPr lang="en-GB" altLang="en-US" dirty="0"/>
              <a:t>Idea Screening</a:t>
            </a:r>
          </a:p>
        </p:txBody>
      </p:sp>
      <p:sp>
        <p:nvSpPr>
          <p:cNvPr id="3" name="Rectangle 3">
            <a:extLst>
              <a:ext uri="{FF2B5EF4-FFF2-40B4-BE49-F238E27FC236}">
                <a16:creationId xmlns:a16="http://schemas.microsoft.com/office/drawing/2014/main" id="{5F8A1450-4BCF-4F86-B811-F256B4DE5335}"/>
              </a:ext>
            </a:extLst>
          </p:cNvPr>
          <p:cNvSpPr txBox="1">
            <a:spLocks noChangeArrowheads="1"/>
          </p:cNvSpPr>
          <p:nvPr/>
        </p:nvSpPr>
        <p:spPr bwMode="auto">
          <a:xfrm>
            <a:off x="468313" y="1196975"/>
            <a:ext cx="8142287"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342900" indent="-342900" algn="l" rtl="0" eaLnBrk="0" fontAlgn="base" hangingPunct="0">
              <a:spcBef>
                <a:spcPct val="20000"/>
              </a:spcBef>
              <a:spcAft>
                <a:spcPct val="0"/>
              </a:spcAft>
              <a:buClr>
                <a:schemeClr val="bg2"/>
              </a:buClr>
              <a:buSzPct val="75000"/>
              <a:buFont typeface="Monotype Sorts" pitchFamily="2" charset="2"/>
              <a:buChar char="n"/>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bg2"/>
              </a:buClr>
              <a:buSzPct val="75000"/>
              <a:buChar char="–"/>
              <a:defRPr sz="2800">
                <a:solidFill>
                  <a:schemeClr val="tx1"/>
                </a:solidFill>
                <a:latin typeface="+mn-lt"/>
              </a:defRPr>
            </a:lvl2pPr>
            <a:lvl3pPr marL="1143000" indent="-228600" algn="l" rtl="0" eaLnBrk="0" fontAlgn="base" hangingPunct="0">
              <a:spcBef>
                <a:spcPct val="20000"/>
              </a:spcBef>
              <a:spcAft>
                <a:spcPct val="0"/>
              </a:spcAft>
              <a:buClr>
                <a:schemeClr val="bg2"/>
              </a:buClr>
              <a:buSzPct val="75000"/>
              <a:buFont typeface="Monotype Sorts" pitchFamily="2" charset="2"/>
              <a:buChar char="n"/>
              <a:defRPr sz="2400">
                <a:solidFill>
                  <a:schemeClr val="tx1"/>
                </a:solidFill>
                <a:latin typeface="+mn-lt"/>
              </a:defRPr>
            </a:lvl3pPr>
            <a:lvl4pPr marL="1600200" indent="-228600" algn="l" rtl="0" eaLnBrk="0" fontAlgn="base" hangingPunct="0">
              <a:spcBef>
                <a:spcPct val="20000"/>
              </a:spcBef>
              <a:spcAft>
                <a:spcPct val="0"/>
              </a:spcAft>
              <a:buClr>
                <a:schemeClr val="bg2"/>
              </a:buClr>
              <a:buSzPct val="75000"/>
              <a:buChar char="–"/>
              <a:defRPr sz="2000">
                <a:solidFill>
                  <a:schemeClr val="tx1"/>
                </a:solidFill>
                <a:latin typeface="+mn-lt"/>
              </a:defRPr>
            </a:lvl4pPr>
            <a:lvl5pPr marL="2057400" indent="-228600" algn="l" rtl="0" eaLnBrk="0" fontAlgn="base" hangingPunct="0">
              <a:spcBef>
                <a:spcPct val="20000"/>
              </a:spcBef>
              <a:spcAft>
                <a:spcPct val="0"/>
              </a:spcAft>
              <a:buClr>
                <a:schemeClr val="bg2"/>
              </a:buClr>
              <a:buSzPct val="75000"/>
              <a:buChar char="•"/>
              <a:defRPr sz="2000">
                <a:solidFill>
                  <a:schemeClr val="tx1"/>
                </a:solidFill>
                <a:latin typeface="+mn-lt"/>
              </a:defRPr>
            </a:lvl5pPr>
            <a:lvl6pPr marL="2514600" indent="-228600" algn="l" rtl="0" eaLnBrk="0" fontAlgn="base" hangingPunct="0">
              <a:spcBef>
                <a:spcPct val="20000"/>
              </a:spcBef>
              <a:spcAft>
                <a:spcPct val="0"/>
              </a:spcAft>
              <a:buClr>
                <a:schemeClr val="bg2"/>
              </a:buClr>
              <a:buSzPct val="75000"/>
              <a:buChar char="•"/>
              <a:defRPr sz="2000">
                <a:solidFill>
                  <a:schemeClr val="tx1"/>
                </a:solidFill>
                <a:latin typeface="+mn-lt"/>
              </a:defRPr>
            </a:lvl6pPr>
            <a:lvl7pPr marL="2971800" indent="-228600" algn="l" rtl="0" eaLnBrk="0" fontAlgn="base" hangingPunct="0">
              <a:spcBef>
                <a:spcPct val="20000"/>
              </a:spcBef>
              <a:spcAft>
                <a:spcPct val="0"/>
              </a:spcAft>
              <a:buClr>
                <a:schemeClr val="bg2"/>
              </a:buClr>
              <a:buSzPct val="75000"/>
              <a:buChar char="•"/>
              <a:defRPr sz="2000">
                <a:solidFill>
                  <a:schemeClr val="tx1"/>
                </a:solidFill>
                <a:latin typeface="+mn-lt"/>
              </a:defRPr>
            </a:lvl7pPr>
            <a:lvl8pPr marL="3429000" indent="-228600" algn="l" rtl="0" eaLnBrk="0" fontAlgn="base" hangingPunct="0">
              <a:spcBef>
                <a:spcPct val="20000"/>
              </a:spcBef>
              <a:spcAft>
                <a:spcPct val="0"/>
              </a:spcAft>
              <a:buClr>
                <a:schemeClr val="bg2"/>
              </a:buClr>
              <a:buSzPct val="75000"/>
              <a:buChar char="•"/>
              <a:defRPr sz="2000">
                <a:solidFill>
                  <a:schemeClr val="tx1"/>
                </a:solidFill>
                <a:latin typeface="+mn-lt"/>
              </a:defRPr>
            </a:lvl8pPr>
            <a:lvl9pPr marL="3886200" indent="-228600" algn="l" rtl="0" eaLnBrk="0" fontAlgn="base" hangingPunct="0">
              <a:spcBef>
                <a:spcPct val="20000"/>
              </a:spcBef>
              <a:spcAft>
                <a:spcPct val="0"/>
              </a:spcAft>
              <a:buClr>
                <a:schemeClr val="bg2"/>
              </a:buClr>
              <a:buSzPct val="75000"/>
              <a:buChar char="•"/>
              <a:defRPr sz="2000">
                <a:solidFill>
                  <a:schemeClr val="tx1"/>
                </a:solidFill>
                <a:latin typeface="+mn-lt"/>
              </a:defRPr>
            </a:lvl9pPr>
          </a:lstStyle>
          <a:p>
            <a:pPr>
              <a:buClr>
                <a:srgbClr val="B2B2B2"/>
              </a:buClr>
              <a:buFont typeface="Monotype Sorts" pitchFamily="2" charset="2"/>
              <a:buNone/>
              <a:defRPr/>
            </a:pPr>
            <a:r>
              <a:rPr lang="en-US" sz="2000" kern="0" dirty="0">
                <a:solidFill>
                  <a:srgbClr val="000000"/>
                </a:solidFill>
              </a:rPr>
              <a:t>Out of 100 ideas or more, there may be only one or two real opportunities.</a:t>
            </a:r>
          </a:p>
          <a:p>
            <a:pPr>
              <a:buClr>
                <a:srgbClr val="B2B2B2"/>
              </a:buClr>
              <a:buFont typeface="Monotype Sorts" pitchFamily="2" charset="2"/>
              <a:buNone/>
              <a:defRPr/>
            </a:pPr>
            <a:r>
              <a:rPr lang="en-US" sz="2000" kern="0" dirty="0">
                <a:solidFill>
                  <a:srgbClr val="000000"/>
                </a:solidFill>
              </a:rPr>
              <a:t>Superior business </a:t>
            </a:r>
            <a:r>
              <a:rPr lang="en-US" sz="2000" i="1" kern="0" dirty="0">
                <a:solidFill>
                  <a:srgbClr val="000000"/>
                </a:solidFill>
              </a:rPr>
              <a:t>ideas</a:t>
            </a:r>
            <a:r>
              <a:rPr lang="en-US" sz="2000" kern="0" dirty="0">
                <a:solidFill>
                  <a:srgbClr val="000000"/>
                </a:solidFill>
              </a:rPr>
              <a:t> that have the potential to become </a:t>
            </a:r>
            <a:r>
              <a:rPr lang="en-US" sz="2000" i="1" kern="0" dirty="0">
                <a:solidFill>
                  <a:srgbClr val="000000"/>
                </a:solidFill>
              </a:rPr>
              <a:t>opportunities</a:t>
            </a:r>
            <a:r>
              <a:rPr lang="en-US" sz="2000" kern="0" dirty="0">
                <a:solidFill>
                  <a:srgbClr val="000000"/>
                </a:solidFill>
              </a:rPr>
              <a:t> have 4 anchors:</a:t>
            </a:r>
            <a:endParaRPr lang="en-US" sz="2400" kern="0" dirty="0">
              <a:solidFill>
                <a:srgbClr val="000000"/>
              </a:solidFill>
            </a:endParaRPr>
          </a:p>
          <a:p>
            <a:pPr lvl="1">
              <a:buClr>
                <a:srgbClr val="B2B2B2"/>
              </a:buClr>
              <a:buFontTx/>
              <a:buNone/>
              <a:defRPr/>
            </a:pPr>
            <a:endParaRPr lang="en-US" sz="2000" kern="0" dirty="0">
              <a:solidFill>
                <a:srgbClr val="000000"/>
              </a:solidFill>
              <a:cs typeface="Arial" charset="0"/>
            </a:endParaRPr>
          </a:p>
          <a:p>
            <a:pPr lvl="1">
              <a:buClr>
                <a:srgbClr val="B2B2B2"/>
              </a:buClr>
              <a:buFontTx/>
              <a:buNone/>
              <a:defRPr/>
            </a:pPr>
            <a:r>
              <a:rPr lang="en-US" sz="2000" kern="0" dirty="0">
                <a:solidFill>
                  <a:srgbClr val="000000"/>
                </a:solidFill>
                <a:cs typeface="Arial" charset="0"/>
              </a:rPr>
              <a:t>1.	They create or add </a:t>
            </a:r>
            <a:r>
              <a:rPr lang="en-US" sz="2000" u="sng" kern="0" dirty="0">
                <a:solidFill>
                  <a:srgbClr val="000000"/>
                </a:solidFill>
                <a:cs typeface="Arial" charset="0"/>
              </a:rPr>
              <a:t>significant value</a:t>
            </a:r>
            <a:r>
              <a:rPr lang="en-US" sz="2000" kern="0" dirty="0">
                <a:solidFill>
                  <a:srgbClr val="000000"/>
                </a:solidFill>
                <a:cs typeface="Arial" charset="0"/>
              </a:rPr>
              <a:t> to a customer or end user.</a:t>
            </a:r>
          </a:p>
          <a:p>
            <a:pPr lvl="1">
              <a:buClr>
                <a:srgbClr val="B2B2B2"/>
              </a:buClr>
              <a:buFontTx/>
              <a:buNone/>
              <a:defRPr/>
            </a:pPr>
            <a:r>
              <a:rPr lang="en-US" sz="2000" kern="0" dirty="0">
                <a:solidFill>
                  <a:srgbClr val="000000"/>
                </a:solidFill>
                <a:cs typeface="Arial" charset="0"/>
              </a:rPr>
              <a:t>2.	They do so by </a:t>
            </a:r>
            <a:r>
              <a:rPr lang="en-US" sz="2000" u="sng" kern="0" dirty="0">
                <a:solidFill>
                  <a:srgbClr val="000000"/>
                </a:solidFill>
                <a:cs typeface="Arial" charset="0"/>
              </a:rPr>
              <a:t>solving a significant problem</a:t>
            </a:r>
            <a:r>
              <a:rPr lang="en-US" sz="2000" kern="0" dirty="0">
                <a:solidFill>
                  <a:srgbClr val="000000"/>
                </a:solidFill>
                <a:cs typeface="Arial" charset="0"/>
              </a:rPr>
              <a:t>, or </a:t>
            </a:r>
            <a:r>
              <a:rPr lang="en-US" sz="2000" u="sng" kern="0" dirty="0">
                <a:solidFill>
                  <a:srgbClr val="000000"/>
                </a:solidFill>
                <a:cs typeface="Arial" charset="0"/>
              </a:rPr>
              <a:t>meeting a significant want or need</a:t>
            </a:r>
            <a:r>
              <a:rPr lang="en-US" sz="2000" kern="0" dirty="0">
                <a:solidFill>
                  <a:srgbClr val="000000"/>
                </a:solidFill>
                <a:cs typeface="Arial" charset="0"/>
              </a:rPr>
              <a:t>, for which someone is willing to pay a premium.</a:t>
            </a:r>
          </a:p>
          <a:p>
            <a:pPr lvl="1">
              <a:buClr>
                <a:srgbClr val="B2B2B2"/>
              </a:buClr>
              <a:buFontTx/>
              <a:buNone/>
              <a:defRPr/>
            </a:pPr>
            <a:r>
              <a:rPr lang="en-US" sz="2000" kern="0" dirty="0">
                <a:solidFill>
                  <a:srgbClr val="000000"/>
                </a:solidFill>
                <a:cs typeface="Arial" charset="0"/>
              </a:rPr>
              <a:t>3.	They therefore have a </a:t>
            </a:r>
            <a:r>
              <a:rPr lang="en-US" sz="2000" u="sng" kern="0" dirty="0">
                <a:solidFill>
                  <a:srgbClr val="000000"/>
                </a:solidFill>
                <a:cs typeface="Arial" charset="0"/>
              </a:rPr>
              <a:t>robust market, profit margin</a:t>
            </a:r>
            <a:r>
              <a:rPr lang="en-US" sz="2000" kern="0" dirty="0">
                <a:solidFill>
                  <a:srgbClr val="000000"/>
                </a:solidFill>
                <a:cs typeface="Arial" charset="0"/>
              </a:rPr>
              <a:t>, and moneymaking characteristics.</a:t>
            </a:r>
          </a:p>
          <a:p>
            <a:pPr lvl="1">
              <a:buClr>
                <a:srgbClr val="B2B2B2"/>
              </a:buClr>
              <a:buFontTx/>
              <a:buNone/>
              <a:defRPr/>
            </a:pPr>
            <a:r>
              <a:rPr lang="en-US" sz="2000" kern="0" dirty="0">
                <a:solidFill>
                  <a:srgbClr val="000000"/>
                </a:solidFill>
                <a:cs typeface="Arial" charset="0"/>
              </a:rPr>
              <a:t>4.	They are a </a:t>
            </a:r>
            <a:r>
              <a:rPr lang="en-US" sz="2000" u="sng" kern="0" dirty="0">
                <a:solidFill>
                  <a:srgbClr val="000000"/>
                </a:solidFill>
                <a:cs typeface="Arial" charset="0"/>
              </a:rPr>
              <a:t>good fit</a:t>
            </a:r>
            <a:r>
              <a:rPr lang="en-US" sz="2000" kern="0" dirty="0">
                <a:solidFill>
                  <a:srgbClr val="000000"/>
                </a:solidFill>
                <a:cs typeface="Arial" charset="0"/>
              </a:rPr>
              <a:t> with the founder(s) and management team at the time and in the marketplace with a risk/reward balance.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3103462E-C878-4E49-B5B9-17A1C3193909}"/>
              </a:ext>
            </a:extLst>
          </p:cNvPr>
          <p:cNvSpPr>
            <a:spLocks noGrp="1" noChangeArrowheads="1"/>
          </p:cNvSpPr>
          <p:nvPr>
            <p:ph type="title"/>
          </p:nvPr>
        </p:nvSpPr>
        <p:spPr>
          <a:xfrm>
            <a:off x="457200" y="398463"/>
            <a:ext cx="8229600" cy="611187"/>
          </a:xfrm>
        </p:spPr>
        <p:txBody>
          <a:bodyPr/>
          <a:lstStyle/>
          <a:p>
            <a:pPr algn="ctr" eaLnBrk="1" hangingPunct="1"/>
            <a:r>
              <a:rPr lang="en-GB" altLang="en-US" sz="3200" dirty="0"/>
              <a:t>Idea Screening: Offices of Innovation</a:t>
            </a:r>
            <a:endParaRPr lang="en-US" altLang="en-US" sz="3200" dirty="0"/>
          </a:p>
        </p:txBody>
      </p:sp>
      <p:sp>
        <p:nvSpPr>
          <p:cNvPr id="19459" name="Rectangle 3">
            <a:extLst>
              <a:ext uri="{FF2B5EF4-FFF2-40B4-BE49-F238E27FC236}">
                <a16:creationId xmlns:a16="http://schemas.microsoft.com/office/drawing/2014/main" id="{2BE29BCC-EBAC-435F-8A69-B185739896DB}"/>
              </a:ext>
            </a:extLst>
          </p:cNvPr>
          <p:cNvSpPr>
            <a:spLocks noGrp="1" noChangeArrowheads="1"/>
          </p:cNvSpPr>
          <p:nvPr>
            <p:ph idx="1"/>
          </p:nvPr>
        </p:nvSpPr>
        <p:spPr>
          <a:xfrm>
            <a:off x="457200" y="1600200"/>
            <a:ext cx="8229600" cy="3844925"/>
          </a:xfrm>
        </p:spPr>
        <p:txBody>
          <a:bodyPr/>
          <a:lstStyle/>
          <a:p>
            <a:pPr eaLnBrk="1" hangingPunct="1"/>
            <a:r>
              <a:rPr lang="en-GB" altLang="en-US" sz="2400"/>
              <a:t>They tend to be </a:t>
            </a:r>
            <a:r>
              <a:rPr lang="en-GB" altLang="en-US" sz="2400" b="1"/>
              <a:t>established in order to stimulate innovative ideas</a:t>
            </a:r>
            <a:r>
              <a:rPr lang="en-GB" altLang="en-US" sz="2400"/>
              <a:t> and are created in large organisations. They are sometimes known as aviary, discovery or innovation networks</a:t>
            </a:r>
          </a:p>
          <a:p>
            <a:pPr eaLnBrk="1" hangingPunct="1"/>
            <a:endParaRPr lang="en-US" altLang="en-US" sz="2400"/>
          </a:p>
          <a:p>
            <a:pPr eaLnBrk="1" hangingPunct="1"/>
            <a:r>
              <a:rPr lang="en-US" altLang="en-US" sz="2400"/>
              <a:t>An Office of Innovation </a:t>
            </a:r>
            <a:r>
              <a:rPr lang="en-US" altLang="en-US" sz="2400" b="1"/>
              <a:t>usually comprises a decentralised network of innovation facilitators</a:t>
            </a:r>
            <a:r>
              <a:rPr lang="en-US" altLang="en-US" sz="2400"/>
              <a:t> who seek out and attract other employees to offer ideas for innovations.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1CBF5-F0C4-49B1-A5AA-0D8F49033343}"/>
              </a:ext>
            </a:extLst>
          </p:cNvPr>
          <p:cNvSpPr>
            <a:spLocks noGrp="1"/>
          </p:cNvSpPr>
          <p:nvPr>
            <p:ph type="title"/>
          </p:nvPr>
        </p:nvSpPr>
        <p:spPr>
          <a:xfrm>
            <a:off x="628650" y="0"/>
            <a:ext cx="7886700" cy="681037"/>
          </a:xfrm>
        </p:spPr>
        <p:txBody>
          <a:bodyPr/>
          <a:lstStyle/>
          <a:p>
            <a:pPr algn="ctr"/>
            <a:r>
              <a:rPr lang="en-GB" dirty="0"/>
              <a:t>‘Creative Swiping’</a:t>
            </a:r>
          </a:p>
        </p:txBody>
      </p:sp>
      <p:sp>
        <p:nvSpPr>
          <p:cNvPr id="4" name="Rectangle 3">
            <a:extLst>
              <a:ext uri="{FF2B5EF4-FFF2-40B4-BE49-F238E27FC236}">
                <a16:creationId xmlns:a16="http://schemas.microsoft.com/office/drawing/2014/main" id="{49E4655F-F3D6-4FD4-A26D-D119C6734EB3}"/>
              </a:ext>
            </a:extLst>
          </p:cNvPr>
          <p:cNvSpPr>
            <a:spLocks noGrp="1" noChangeArrowheads="1"/>
          </p:cNvSpPr>
          <p:nvPr>
            <p:ph idx="1"/>
          </p:nvPr>
        </p:nvSpPr>
        <p:spPr>
          <a:xfrm>
            <a:off x="0" y="681037"/>
            <a:ext cx="7534275" cy="4968875"/>
          </a:xfrm>
        </p:spPr>
        <p:txBody>
          <a:bodyPr rtlCol="0">
            <a:normAutofit/>
          </a:bodyPr>
          <a:lstStyle/>
          <a:p>
            <a:pPr marL="0" indent="0" eaLnBrk="1" fontAlgn="auto" hangingPunct="1">
              <a:lnSpc>
                <a:spcPct val="80000"/>
              </a:lnSpc>
              <a:spcAft>
                <a:spcPts val="0"/>
              </a:spcAft>
              <a:buFontTx/>
              <a:buNone/>
              <a:defRPr/>
            </a:pPr>
            <a:r>
              <a:rPr lang="en-US" altLang="en-US" sz="1500" b="1" dirty="0"/>
              <a:t>Creative swiping is concerned with adopting and copying the best features and aspects of competitor products or services</a:t>
            </a:r>
            <a:r>
              <a:rPr lang="en-US" altLang="en-US" sz="1500" dirty="0"/>
              <a:t>.</a:t>
            </a:r>
          </a:p>
          <a:p>
            <a:pPr marL="0" indent="0" eaLnBrk="1" fontAlgn="auto" hangingPunct="1">
              <a:lnSpc>
                <a:spcPct val="80000"/>
              </a:lnSpc>
              <a:spcAft>
                <a:spcPts val="0"/>
              </a:spcAft>
              <a:buFontTx/>
              <a:buNone/>
              <a:defRPr/>
            </a:pPr>
            <a:r>
              <a:rPr lang="en-US" altLang="en-US" sz="1600" b="1" dirty="0">
                <a:solidFill>
                  <a:srgbClr val="FF0000"/>
                </a:solidFill>
              </a:rPr>
              <a:t>Peters</a:t>
            </a:r>
            <a:r>
              <a:rPr lang="en-US" altLang="en-US" sz="1600" dirty="0">
                <a:solidFill>
                  <a:srgbClr val="FF0000"/>
                </a:solidFill>
              </a:rPr>
              <a:t> </a:t>
            </a:r>
            <a:r>
              <a:rPr lang="en-US" altLang="en-US" sz="1600" dirty="0"/>
              <a:t>argues that t</a:t>
            </a:r>
            <a:r>
              <a:rPr lang="en-GB" altLang="en-US" sz="1600" dirty="0"/>
              <a:t>he first stage in successful creative swiping is to determine who the competition is.</a:t>
            </a:r>
          </a:p>
          <a:p>
            <a:pPr marL="0" indent="0" eaLnBrk="1" fontAlgn="auto" hangingPunct="1">
              <a:lnSpc>
                <a:spcPct val="80000"/>
              </a:lnSpc>
              <a:spcAft>
                <a:spcPts val="0"/>
              </a:spcAft>
              <a:buFontTx/>
              <a:buNone/>
              <a:defRPr/>
            </a:pPr>
            <a:r>
              <a:rPr lang="en-GB" altLang="en-US" sz="1600" dirty="0"/>
              <a:t>He identifies </a:t>
            </a:r>
            <a:r>
              <a:rPr lang="en-GB" altLang="en-US" sz="1600" b="1" dirty="0"/>
              <a:t>five major categories of potential competitive threat:</a:t>
            </a:r>
          </a:p>
          <a:p>
            <a:pPr marL="342900" indent="-342900" eaLnBrk="1" fontAlgn="auto" hangingPunct="1">
              <a:lnSpc>
                <a:spcPct val="80000"/>
              </a:lnSpc>
              <a:spcAft>
                <a:spcPts val="0"/>
              </a:spcAft>
              <a:buFont typeface="+mj-lt"/>
              <a:buAutoNum type="arabicPeriod"/>
              <a:defRPr/>
            </a:pPr>
            <a:r>
              <a:rPr lang="en-US" altLang="en-US" sz="1600" b="1" dirty="0"/>
              <a:t>Foreign firms - </a:t>
            </a:r>
            <a:r>
              <a:rPr lang="en-US" altLang="en-US" sz="1600" dirty="0"/>
              <a:t>especially those newly entering into a small niche within your market.</a:t>
            </a:r>
          </a:p>
          <a:p>
            <a:pPr marL="342900" indent="-342900" eaLnBrk="1" fontAlgn="auto" hangingPunct="1">
              <a:lnSpc>
                <a:spcPct val="80000"/>
              </a:lnSpc>
              <a:spcAft>
                <a:spcPts val="0"/>
              </a:spcAft>
              <a:buFont typeface="+mj-lt"/>
              <a:buAutoNum type="arabicPeriod"/>
              <a:defRPr/>
            </a:pPr>
            <a:r>
              <a:rPr lang="en-US" altLang="en-US" sz="1600" b="1" dirty="0"/>
              <a:t>Tiny domestic operations which also start by concentrating on small niche markets</a:t>
            </a:r>
            <a:r>
              <a:rPr lang="en-US" altLang="en-US" sz="1600" dirty="0"/>
              <a:t> - These people are unlikely to be able to afford some of your more bureaucratic systems.</a:t>
            </a:r>
          </a:p>
          <a:p>
            <a:pPr marL="342900" indent="-342900" eaLnBrk="1" fontAlgn="auto" hangingPunct="1">
              <a:lnSpc>
                <a:spcPct val="80000"/>
              </a:lnSpc>
              <a:spcAft>
                <a:spcPts val="0"/>
              </a:spcAft>
              <a:buFont typeface="+mj-lt"/>
              <a:buAutoNum type="arabicPeriod"/>
              <a:defRPr/>
            </a:pPr>
            <a:r>
              <a:rPr lang="en-US" altLang="en-US" sz="1600" b="1" dirty="0"/>
              <a:t>Major players diversifying into your market -</a:t>
            </a:r>
            <a:r>
              <a:rPr lang="en-US" altLang="en-US" sz="1600" dirty="0"/>
              <a:t> These will have a rather different mindset to you.</a:t>
            </a:r>
          </a:p>
          <a:p>
            <a:pPr marL="342900" indent="-342900" eaLnBrk="1" fontAlgn="auto" hangingPunct="1">
              <a:lnSpc>
                <a:spcPct val="80000"/>
              </a:lnSpc>
              <a:spcAft>
                <a:spcPts val="0"/>
              </a:spcAft>
              <a:buFont typeface="+mj-lt"/>
              <a:buAutoNum type="arabicPeriod"/>
              <a:defRPr/>
            </a:pPr>
            <a:r>
              <a:rPr lang="en-US" altLang="en-US" sz="1600" b="1" dirty="0"/>
              <a:t>Local players who confine themselves to particular geographical territories -</a:t>
            </a:r>
            <a:r>
              <a:rPr lang="en-US" altLang="en-US" sz="1600" dirty="0"/>
              <a:t> These may be spectacularly successful in their own locale but too small to appear on your corporate radar.</a:t>
            </a:r>
          </a:p>
          <a:p>
            <a:pPr marL="342900" indent="-342900" eaLnBrk="1" fontAlgn="auto" hangingPunct="1">
              <a:lnSpc>
                <a:spcPct val="80000"/>
              </a:lnSpc>
              <a:spcAft>
                <a:spcPts val="0"/>
              </a:spcAft>
              <a:buFont typeface="+mj-lt"/>
              <a:buAutoNum type="arabicPeriod"/>
              <a:defRPr/>
            </a:pPr>
            <a:r>
              <a:rPr lang="en-US" altLang="en-US" sz="1600" b="1" dirty="0"/>
              <a:t>New entrants using different business models -</a:t>
            </a:r>
            <a:r>
              <a:rPr lang="en-US" altLang="en-US" sz="1600" dirty="0"/>
              <a:t> This is where even world-class operations can get blind-sided. Think not just Amazon as an alternative to your local bookstore, but Apple’s iTunes Music Store as an alternative to your local record store. Also of note would be Direct Line Insurance’s reengineering of the domestic insurance market by initially dealing solely by phone</a:t>
            </a:r>
          </a:p>
        </p:txBody>
      </p:sp>
      <p:pic>
        <p:nvPicPr>
          <p:cNvPr id="6" name="Picture 2" descr="A person in a blue shirt&#10;&#10;Description generated with very high confidence">
            <a:extLst>
              <a:ext uri="{FF2B5EF4-FFF2-40B4-BE49-F238E27FC236}">
                <a16:creationId xmlns:a16="http://schemas.microsoft.com/office/drawing/2014/main" id="{C6FA2B9F-2A06-4F1A-8489-457A9BC454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4275" y="1952625"/>
            <a:ext cx="1543050" cy="2171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91694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3" end="3"/>
                                            </p:txEl>
                                          </p:spTgt>
                                        </p:tgtEl>
                                        <p:attrNameLst>
                                          <p:attrName>style.visibility</p:attrName>
                                        </p:attrNameLst>
                                      </p:cBhvr>
                                      <p:to>
                                        <p:strVal val="visible"/>
                                      </p:to>
                                    </p:set>
                                    <p:animEffect transition="in" filter="fade">
                                      <p:cBhvr>
                                        <p:cTn id="7" dur="500"/>
                                        <p:tgtEl>
                                          <p:spTgt spid="4">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4" end="4"/>
                                            </p:txEl>
                                          </p:spTgt>
                                        </p:tgtEl>
                                        <p:attrNameLst>
                                          <p:attrName>style.visibility</p:attrName>
                                        </p:attrNameLst>
                                      </p:cBhvr>
                                      <p:to>
                                        <p:strVal val="visible"/>
                                      </p:to>
                                    </p:set>
                                    <p:animEffect transition="in" filter="fade">
                                      <p:cBhvr>
                                        <p:cTn id="12" dur="500"/>
                                        <p:tgtEl>
                                          <p:spTgt spid="4">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animEffect transition="in" filter="fade">
                                      <p:cBhvr>
                                        <p:cTn id="17" dur="500"/>
                                        <p:tgtEl>
                                          <p:spTgt spid="4">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fade">
                                      <p:cBhvr>
                                        <p:cTn id="22" dur="500"/>
                                        <p:tgtEl>
                                          <p:spTgt spid="4">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animEffect transition="in" filter="fade">
                                      <p:cBhvr>
                                        <p:cTn id="27"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072EA-AD13-4E5D-A25C-3DBB10099A56}"/>
              </a:ext>
            </a:extLst>
          </p:cNvPr>
          <p:cNvSpPr>
            <a:spLocks noGrp="1"/>
          </p:cNvSpPr>
          <p:nvPr>
            <p:ph type="title"/>
          </p:nvPr>
        </p:nvSpPr>
        <p:spPr>
          <a:xfrm>
            <a:off x="628650" y="98425"/>
            <a:ext cx="7886700" cy="758825"/>
          </a:xfrm>
        </p:spPr>
        <p:txBody>
          <a:bodyPr/>
          <a:lstStyle/>
          <a:p>
            <a:pPr algn="ctr"/>
            <a:r>
              <a:rPr lang="en-GB" dirty="0"/>
              <a:t>Networking</a:t>
            </a:r>
          </a:p>
        </p:txBody>
      </p:sp>
      <p:sp>
        <p:nvSpPr>
          <p:cNvPr id="3" name="Content Placeholder 2">
            <a:extLst>
              <a:ext uri="{FF2B5EF4-FFF2-40B4-BE49-F238E27FC236}">
                <a16:creationId xmlns:a16="http://schemas.microsoft.com/office/drawing/2014/main" id="{3725252A-C96C-4082-8E6D-EC2CE577F655}"/>
              </a:ext>
            </a:extLst>
          </p:cNvPr>
          <p:cNvSpPr>
            <a:spLocks noGrp="1"/>
          </p:cNvSpPr>
          <p:nvPr>
            <p:ph idx="1"/>
          </p:nvPr>
        </p:nvSpPr>
        <p:spPr>
          <a:xfrm>
            <a:off x="142875" y="862805"/>
            <a:ext cx="8372475" cy="4652169"/>
          </a:xfrm>
        </p:spPr>
        <p:txBody>
          <a:bodyPr/>
          <a:lstStyle/>
          <a:p>
            <a:pPr marL="0" indent="0">
              <a:buNone/>
            </a:pPr>
            <a:r>
              <a:rPr lang="en-GB" dirty="0"/>
              <a:t>Major innovation is not a solo act but a multiplayer game.</a:t>
            </a:r>
          </a:p>
        </p:txBody>
      </p:sp>
      <p:pic>
        <p:nvPicPr>
          <p:cNvPr id="4" name="Picture 3">
            <a:extLst>
              <a:ext uri="{FF2B5EF4-FFF2-40B4-BE49-F238E27FC236}">
                <a16:creationId xmlns:a16="http://schemas.microsoft.com/office/drawing/2014/main" id="{DA112298-A119-45A4-A4EA-B86215AE4FA1}"/>
              </a:ext>
            </a:extLst>
          </p:cNvPr>
          <p:cNvPicPr>
            <a:picLocks noChangeAspect="1"/>
          </p:cNvPicPr>
          <p:nvPr/>
        </p:nvPicPr>
        <p:blipFill>
          <a:blip r:embed="rId3"/>
          <a:stretch>
            <a:fillRect/>
          </a:stretch>
        </p:blipFill>
        <p:spPr>
          <a:xfrm>
            <a:off x="142875" y="1771650"/>
            <a:ext cx="4316363" cy="2435245"/>
          </a:xfrm>
          <a:prstGeom prst="rect">
            <a:avLst/>
          </a:prstGeom>
        </p:spPr>
      </p:pic>
      <p:pic>
        <p:nvPicPr>
          <p:cNvPr id="5" name="Picture 4">
            <a:extLst>
              <a:ext uri="{FF2B5EF4-FFF2-40B4-BE49-F238E27FC236}">
                <a16:creationId xmlns:a16="http://schemas.microsoft.com/office/drawing/2014/main" id="{53C6DE0D-5AD4-4C9F-BD1B-3108D2952E81}"/>
              </a:ext>
            </a:extLst>
          </p:cNvPr>
          <p:cNvPicPr>
            <a:picLocks noChangeAspect="1"/>
          </p:cNvPicPr>
          <p:nvPr/>
        </p:nvPicPr>
        <p:blipFill>
          <a:blip r:embed="rId4"/>
          <a:stretch>
            <a:fillRect/>
          </a:stretch>
        </p:blipFill>
        <p:spPr>
          <a:xfrm>
            <a:off x="5014912" y="1343026"/>
            <a:ext cx="3914775" cy="3714750"/>
          </a:xfrm>
          <a:prstGeom prst="rect">
            <a:avLst/>
          </a:prstGeom>
        </p:spPr>
      </p:pic>
      <p:sp>
        <p:nvSpPr>
          <p:cNvPr id="7" name="TextBox 6">
            <a:extLst>
              <a:ext uri="{FF2B5EF4-FFF2-40B4-BE49-F238E27FC236}">
                <a16:creationId xmlns:a16="http://schemas.microsoft.com/office/drawing/2014/main" id="{77AC3B6C-482E-418E-BAB3-998DFD90CEBB}"/>
              </a:ext>
            </a:extLst>
          </p:cNvPr>
          <p:cNvSpPr txBox="1"/>
          <p:nvPr/>
        </p:nvSpPr>
        <p:spPr>
          <a:xfrm>
            <a:off x="2019300" y="5189575"/>
            <a:ext cx="4067175" cy="369332"/>
          </a:xfrm>
          <a:prstGeom prst="rect">
            <a:avLst/>
          </a:prstGeom>
          <a:noFill/>
        </p:spPr>
        <p:txBody>
          <a:bodyPr wrap="square" rtlCol="0">
            <a:spAutoFit/>
          </a:bodyPr>
          <a:lstStyle/>
          <a:p>
            <a:r>
              <a:rPr lang="en-GB" dirty="0">
                <a:solidFill>
                  <a:srgbClr val="0000FF"/>
                </a:solidFill>
              </a:rPr>
              <a:t>Tidd, J. &amp; Bessant, J. (2018) p.257</a:t>
            </a:r>
          </a:p>
        </p:txBody>
      </p:sp>
    </p:spTree>
    <p:extLst>
      <p:ext uri="{BB962C8B-B14F-4D97-AF65-F5344CB8AC3E}">
        <p14:creationId xmlns:p14="http://schemas.microsoft.com/office/powerpoint/2010/main" val="42725042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88CBD-D9B4-4301-B4E3-390A804F1455}"/>
              </a:ext>
            </a:extLst>
          </p:cNvPr>
          <p:cNvSpPr>
            <a:spLocks noGrp="1"/>
          </p:cNvSpPr>
          <p:nvPr>
            <p:ph type="title"/>
          </p:nvPr>
        </p:nvSpPr>
        <p:spPr/>
        <p:txBody>
          <a:bodyPr rtlCol="0">
            <a:normAutofit/>
          </a:bodyPr>
          <a:lstStyle/>
          <a:p>
            <a:pPr eaLnBrk="1" fontAlgn="auto" hangingPunct="1">
              <a:spcAft>
                <a:spcPts val="0"/>
              </a:spcAft>
              <a:defRPr/>
            </a:pPr>
            <a:r>
              <a:rPr lang="en-GB" dirty="0">
                <a:solidFill>
                  <a:schemeClr val="accent1">
                    <a:satMod val="150000"/>
                  </a:schemeClr>
                </a:solidFill>
              </a:rPr>
              <a:t>Open market innovation</a:t>
            </a:r>
          </a:p>
        </p:txBody>
      </p:sp>
      <p:sp>
        <p:nvSpPr>
          <p:cNvPr id="17411" name="Content Placeholder 2">
            <a:extLst>
              <a:ext uri="{FF2B5EF4-FFF2-40B4-BE49-F238E27FC236}">
                <a16:creationId xmlns:a16="http://schemas.microsoft.com/office/drawing/2014/main" id="{B8EA56E6-25E1-4AC4-9D5F-C1268643B4CB}"/>
              </a:ext>
            </a:extLst>
          </p:cNvPr>
          <p:cNvSpPr>
            <a:spLocks noGrp="1" noChangeArrowheads="1"/>
          </p:cNvSpPr>
          <p:nvPr>
            <p:ph idx="1"/>
          </p:nvPr>
        </p:nvSpPr>
        <p:spPr/>
        <p:txBody>
          <a:bodyPr/>
          <a:lstStyle/>
          <a:p>
            <a:pPr eaLnBrk="1" hangingPunct="1"/>
            <a:r>
              <a:rPr lang="en-GB" altLang="en-US" dirty="0">
                <a:solidFill>
                  <a:srgbClr val="0000FF"/>
                </a:solidFill>
              </a:rPr>
              <a:t>Harnessing creativity: sharing and generating ideas </a:t>
            </a:r>
          </a:p>
          <a:p>
            <a:pPr eaLnBrk="1" hangingPunct="1"/>
            <a:endParaRPr lang="en-GB" altLang="en-US" dirty="0"/>
          </a:p>
          <a:p>
            <a:pPr eaLnBrk="1" hangingPunct="1"/>
            <a:endParaRPr lang="en-GB" altLang="en-US" dirty="0"/>
          </a:p>
        </p:txBody>
      </p:sp>
      <p:pic>
        <p:nvPicPr>
          <p:cNvPr id="17412" name="Picture 3" descr="A close up of a logo&#10;&#10;Description generated with high confidence">
            <a:extLst>
              <a:ext uri="{FF2B5EF4-FFF2-40B4-BE49-F238E27FC236}">
                <a16:creationId xmlns:a16="http://schemas.microsoft.com/office/drawing/2014/main" id="{4D284E8A-A24E-4892-B308-BA364371A5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87613" y="2967038"/>
            <a:ext cx="4168775" cy="2732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946D5-65D5-4B98-A6AD-06215E6AF8E0}"/>
              </a:ext>
            </a:extLst>
          </p:cNvPr>
          <p:cNvSpPr>
            <a:spLocks noGrp="1"/>
          </p:cNvSpPr>
          <p:nvPr>
            <p:ph type="title"/>
          </p:nvPr>
        </p:nvSpPr>
        <p:spPr>
          <a:xfrm>
            <a:off x="561975" y="136526"/>
            <a:ext cx="7886700" cy="749300"/>
          </a:xfrm>
        </p:spPr>
        <p:txBody>
          <a:bodyPr/>
          <a:lstStyle/>
          <a:p>
            <a:pPr algn="ctr"/>
            <a:r>
              <a:rPr lang="en-GB" dirty="0"/>
              <a:t>Open Innovation</a:t>
            </a:r>
          </a:p>
        </p:txBody>
      </p:sp>
      <p:sp>
        <p:nvSpPr>
          <p:cNvPr id="3" name="Content Placeholder 2">
            <a:extLst>
              <a:ext uri="{FF2B5EF4-FFF2-40B4-BE49-F238E27FC236}">
                <a16:creationId xmlns:a16="http://schemas.microsoft.com/office/drawing/2014/main" id="{517FE398-3BA7-49DE-A387-F40734A4D431}"/>
              </a:ext>
            </a:extLst>
          </p:cNvPr>
          <p:cNvSpPr>
            <a:spLocks noGrp="1"/>
          </p:cNvSpPr>
          <p:nvPr>
            <p:ph idx="1"/>
          </p:nvPr>
        </p:nvSpPr>
        <p:spPr>
          <a:xfrm>
            <a:off x="0" y="796131"/>
            <a:ext cx="8801100" cy="4351338"/>
          </a:xfrm>
        </p:spPr>
        <p:txBody>
          <a:bodyPr/>
          <a:lstStyle/>
          <a:p>
            <a:pPr marL="0" indent="0">
              <a:buNone/>
            </a:pPr>
            <a:r>
              <a:rPr lang="en-GB" sz="2400" i="1" dirty="0"/>
              <a:t>Chesbrough’s Principles of Open Innovation: -</a:t>
            </a:r>
          </a:p>
          <a:p>
            <a:r>
              <a:rPr lang="en-GB" sz="2400" dirty="0">
                <a:solidFill>
                  <a:srgbClr val="0000FF"/>
                </a:solidFill>
              </a:rPr>
              <a:t>Not all smart people work for you</a:t>
            </a:r>
          </a:p>
          <a:p>
            <a:r>
              <a:rPr lang="en-GB" sz="2400" dirty="0">
                <a:solidFill>
                  <a:srgbClr val="002060"/>
                </a:solidFill>
              </a:rPr>
              <a:t>External ideas can help create value, but it takes internal R&amp;D to claim a portion of that value for you</a:t>
            </a:r>
          </a:p>
          <a:p>
            <a:r>
              <a:rPr lang="en-GB" sz="2400" dirty="0">
                <a:solidFill>
                  <a:srgbClr val="0000FF"/>
                </a:solidFill>
              </a:rPr>
              <a:t>It is better to build a better business model than get to market first</a:t>
            </a:r>
          </a:p>
          <a:p>
            <a:r>
              <a:rPr lang="en-GB" sz="2400" dirty="0">
                <a:solidFill>
                  <a:srgbClr val="002060"/>
                </a:solidFill>
              </a:rPr>
              <a:t>If you make use of internal and external ideas, you will win</a:t>
            </a:r>
          </a:p>
          <a:p>
            <a:r>
              <a:rPr lang="en-GB" sz="2400" dirty="0">
                <a:solidFill>
                  <a:srgbClr val="0000FF"/>
                </a:solidFill>
              </a:rPr>
              <a:t>Not only should you profit from others’ use of your intellectual property, you should also buy others’ IP whenever it advances your own business model</a:t>
            </a:r>
          </a:p>
          <a:p>
            <a:r>
              <a:rPr lang="en-GB" sz="2400" dirty="0">
                <a:solidFill>
                  <a:srgbClr val="002060"/>
                </a:solidFill>
              </a:rPr>
              <a:t>You should expand R&amp;D’s role to include not only knowledge generation but also knowledge brokering as well</a:t>
            </a:r>
          </a:p>
        </p:txBody>
      </p:sp>
      <p:sp>
        <p:nvSpPr>
          <p:cNvPr id="4" name="TextBox 3">
            <a:extLst>
              <a:ext uri="{FF2B5EF4-FFF2-40B4-BE49-F238E27FC236}">
                <a16:creationId xmlns:a16="http://schemas.microsoft.com/office/drawing/2014/main" id="{C68579B2-4404-48AC-89E3-7DDF569D73A6}"/>
              </a:ext>
            </a:extLst>
          </p:cNvPr>
          <p:cNvSpPr txBox="1"/>
          <p:nvPr/>
        </p:nvSpPr>
        <p:spPr>
          <a:xfrm>
            <a:off x="4572000" y="5257800"/>
            <a:ext cx="4067175" cy="369332"/>
          </a:xfrm>
          <a:prstGeom prst="rect">
            <a:avLst/>
          </a:prstGeom>
          <a:noFill/>
        </p:spPr>
        <p:txBody>
          <a:bodyPr wrap="square" rtlCol="0">
            <a:spAutoFit/>
          </a:bodyPr>
          <a:lstStyle/>
          <a:p>
            <a:r>
              <a:rPr lang="en-GB" dirty="0">
                <a:solidFill>
                  <a:srgbClr val="0000FF"/>
                </a:solidFill>
              </a:rPr>
              <a:t>Tidd, J. &amp; Bessant, J. (2018) p.269</a:t>
            </a:r>
          </a:p>
        </p:txBody>
      </p:sp>
    </p:spTree>
    <p:extLst>
      <p:ext uri="{BB962C8B-B14F-4D97-AF65-F5344CB8AC3E}">
        <p14:creationId xmlns:p14="http://schemas.microsoft.com/office/powerpoint/2010/main" val="3235776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FAA42-F5CC-455E-8355-77B701C8EC69}"/>
              </a:ext>
            </a:extLst>
          </p:cNvPr>
          <p:cNvSpPr>
            <a:spLocks noGrp="1"/>
          </p:cNvSpPr>
          <p:nvPr>
            <p:ph type="title"/>
          </p:nvPr>
        </p:nvSpPr>
        <p:spPr>
          <a:xfrm>
            <a:off x="628650" y="365126"/>
            <a:ext cx="7886700" cy="787400"/>
          </a:xfrm>
        </p:spPr>
        <p:txBody>
          <a:bodyPr/>
          <a:lstStyle/>
          <a:p>
            <a:r>
              <a:rPr lang="en-GB" dirty="0"/>
              <a:t>Models for Open Innovation</a:t>
            </a:r>
          </a:p>
        </p:txBody>
      </p:sp>
      <p:sp>
        <p:nvSpPr>
          <p:cNvPr id="3" name="Content Placeholder 2">
            <a:extLst>
              <a:ext uri="{FF2B5EF4-FFF2-40B4-BE49-F238E27FC236}">
                <a16:creationId xmlns:a16="http://schemas.microsoft.com/office/drawing/2014/main" id="{B22244B7-303A-4F63-B92E-52C6FA9E6C7E}"/>
              </a:ext>
            </a:extLst>
          </p:cNvPr>
          <p:cNvSpPr>
            <a:spLocks noGrp="1"/>
          </p:cNvSpPr>
          <p:nvPr>
            <p:ph idx="1"/>
          </p:nvPr>
        </p:nvSpPr>
        <p:spPr/>
        <p:txBody>
          <a:bodyPr/>
          <a:lstStyle/>
          <a:p>
            <a:r>
              <a:rPr lang="en-GB" dirty="0"/>
              <a:t>The Orchestra Model</a:t>
            </a:r>
          </a:p>
          <a:p>
            <a:r>
              <a:rPr lang="en-GB" dirty="0"/>
              <a:t>The Creative Bazaar</a:t>
            </a:r>
          </a:p>
          <a:p>
            <a:r>
              <a:rPr lang="en-GB" dirty="0"/>
              <a:t>Jam Central</a:t>
            </a:r>
          </a:p>
          <a:p>
            <a:r>
              <a:rPr lang="en-GB" dirty="0"/>
              <a:t>The Mod Station</a:t>
            </a:r>
          </a:p>
          <a:p>
            <a:r>
              <a:rPr lang="en-GB" dirty="0"/>
              <a:t>The Infusion Approach</a:t>
            </a:r>
          </a:p>
        </p:txBody>
      </p:sp>
      <p:pic>
        <p:nvPicPr>
          <p:cNvPr id="5" name="Picture 4" descr="A group of people standing in front of a crowd&#10;&#10;Description automatically generated">
            <a:extLst>
              <a:ext uri="{FF2B5EF4-FFF2-40B4-BE49-F238E27FC236}">
                <a16:creationId xmlns:a16="http://schemas.microsoft.com/office/drawing/2014/main" id="{1F3FD0E2-3891-469A-92B0-0BBAA94D19E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22848" y="952881"/>
            <a:ext cx="3121152" cy="2075688"/>
          </a:xfrm>
          <a:prstGeom prst="rect">
            <a:avLst/>
          </a:prstGeom>
        </p:spPr>
      </p:pic>
      <p:pic>
        <p:nvPicPr>
          <p:cNvPr id="8" name="Picture 7" descr="A group of people in a store&#10;&#10;Description automatically generated">
            <a:extLst>
              <a:ext uri="{FF2B5EF4-FFF2-40B4-BE49-F238E27FC236}">
                <a16:creationId xmlns:a16="http://schemas.microsoft.com/office/drawing/2014/main" id="{1F1BA81B-7B3B-44CD-85CE-B677D77A5D8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690065" y="1534731"/>
            <a:ext cx="3225209" cy="2166937"/>
          </a:xfrm>
          <a:prstGeom prst="rect">
            <a:avLst/>
          </a:prstGeom>
        </p:spPr>
      </p:pic>
      <p:pic>
        <p:nvPicPr>
          <p:cNvPr id="11" name="Picture 10" descr="A group of people sitting in front of a crowd&#10;&#10;Description automatically generated">
            <a:extLst>
              <a:ext uri="{FF2B5EF4-FFF2-40B4-BE49-F238E27FC236}">
                <a16:creationId xmlns:a16="http://schemas.microsoft.com/office/drawing/2014/main" id="{76DC2288-B47B-4CDC-925C-773EA47B8E87}"/>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390382" y="2613848"/>
            <a:ext cx="2639317" cy="1760919"/>
          </a:xfrm>
          <a:prstGeom prst="rect">
            <a:avLst/>
          </a:prstGeom>
        </p:spPr>
      </p:pic>
      <p:pic>
        <p:nvPicPr>
          <p:cNvPr id="14" name="Picture 13" descr="A screen shot of a computer&#10;&#10;Description automatically generated">
            <a:extLst>
              <a:ext uri="{FF2B5EF4-FFF2-40B4-BE49-F238E27FC236}">
                <a16:creationId xmlns:a16="http://schemas.microsoft.com/office/drawing/2014/main" id="{431DFE2C-C8A6-4A49-9146-F8DDAF9F0435}"/>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3096455" y="3829432"/>
            <a:ext cx="4613585" cy="1828205"/>
          </a:xfrm>
          <a:prstGeom prst="rect">
            <a:avLst/>
          </a:prstGeom>
        </p:spPr>
      </p:pic>
      <p:pic>
        <p:nvPicPr>
          <p:cNvPr id="17" name="Picture 16" descr="A picture containing indoor, cup, table, sitting&#10;&#10;Description automatically generated">
            <a:extLst>
              <a:ext uri="{FF2B5EF4-FFF2-40B4-BE49-F238E27FC236}">
                <a16:creationId xmlns:a16="http://schemas.microsoft.com/office/drawing/2014/main" id="{8E47E0ED-4EE5-4632-B33E-33069AEB3D86}"/>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5657850" y="1280290"/>
            <a:ext cx="2857500" cy="2857500"/>
          </a:xfrm>
          <a:prstGeom prst="rect">
            <a:avLst/>
          </a:prstGeom>
        </p:spPr>
      </p:pic>
    </p:spTree>
    <p:extLst>
      <p:ext uri="{BB962C8B-B14F-4D97-AF65-F5344CB8AC3E}">
        <p14:creationId xmlns:p14="http://schemas.microsoft.com/office/powerpoint/2010/main" val="3294246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fade">
                                      <p:cBhvr>
                                        <p:cTn id="32" dur="500"/>
                                        <p:tgtEl>
                                          <p:spTgt spid="3">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fade">
                                      <p:cBhvr>
                                        <p:cTn id="37" dur="500"/>
                                        <p:tgtEl>
                                          <p:spTgt spid="14"/>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3" end="3"/>
                                            </p:txEl>
                                          </p:spTgt>
                                        </p:tgtEl>
                                        <p:attrNameLst>
                                          <p:attrName>style.visibility</p:attrName>
                                        </p:attrNameLst>
                                      </p:cBhvr>
                                      <p:to>
                                        <p:strVal val="visible"/>
                                      </p:to>
                                    </p:set>
                                    <p:animEffect transition="in" filter="fade">
                                      <p:cBhvr>
                                        <p:cTn id="42" dur="500"/>
                                        <p:tgtEl>
                                          <p:spTgt spid="3">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7"/>
                                        </p:tgtEl>
                                        <p:attrNameLst>
                                          <p:attrName>style.visibility</p:attrName>
                                        </p:attrNameLst>
                                      </p:cBhvr>
                                      <p:to>
                                        <p:strVal val="visible"/>
                                      </p:to>
                                    </p:set>
                                    <p:animEffect transition="in" filter="fade">
                                      <p:cBhvr>
                                        <p:cTn id="47" dur="500"/>
                                        <p:tgtEl>
                                          <p:spTgt spid="17"/>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4" end="4"/>
                                            </p:txEl>
                                          </p:spTgt>
                                        </p:tgtEl>
                                        <p:attrNameLst>
                                          <p:attrName>style.visibility</p:attrName>
                                        </p:attrNameLst>
                                      </p:cBhvr>
                                      <p:to>
                                        <p:strVal val="visible"/>
                                      </p:to>
                                    </p:set>
                                    <p:animEffect transition="in" filter="fade">
                                      <p:cBhvr>
                                        <p:cTn id="5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66750"/>
          </a:xfrm>
        </p:spPr>
        <p:txBody>
          <a:bodyPr/>
          <a:lstStyle/>
          <a:p>
            <a:pPr algn="ctr"/>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457199" y="1405582"/>
            <a:ext cx="5919538" cy="3353052"/>
          </a:xfrm>
        </p:spPr>
        <p:txBody>
          <a:bodyPr>
            <a:normAutofit/>
          </a:bodyPr>
          <a:lstStyle/>
          <a:p>
            <a:pPr marL="0" indent="0">
              <a:buNone/>
            </a:pPr>
            <a:endParaRPr lang="en-GB" sz="2400" dirty="0">
              <a:solidFill>
                <a:srgbClr val="002060"/>
              </a:solidFill>
            </a:endParaRPr>
          </a:p>
          <a:p>
            <a:pPr marL="0" indent="0">
              <a:buNone/>
            </a:pPr>
            <a:endParaRPr lang="en-GB" sz="2400" dirty="0">
              <a:solidFill>
                <a:srgbClr val="002060"/>
              </a:solidFill>
            </a:endParaRPr>
          </a:p>
          <a:p>
            <a:pPr marL="0" indent="0">
              <a:buNone/>
            </a:pPr>
            <a:endParaRPr lang="en-GB" sz="2400" dirty="0">
              <a:solidFill>
                <a:srgbClr val="002060"/>
              </a:solidFill>
            </a:endParaRPr>
          </a:p>
          <a:p>
            <a:r>
              <a:rPr lang="en-GB" sz="2400" dirty="0">
                <a:solidFill>
                  <a:srgbClr val="002060"/>
                </a:solidFill>
              </a:rPr>
              <a:t>The barriers to innovation</a:t>
            </a:r>
          </a:p>
          <a:p>
            <a:r>
              <a:rPr lang="en-GB" sz="2400" dirty="0">
                <a:solidFill>
                  <a:srgbClr val="002060"/>
                </a:solidFill>
              </a:rPr>
              <a:t>How they can be overcome</a:t>
            </a:r>
          </a:p>
        </p:txBody>
      </p:sp>
      <p:pic>
        <p:nvPicPr>
          <p:cNvPr id="5" name="Picture 4" descr="A person sitting at a table using a computer&#10;&#10;Description automatically generated">
            <a:extLst>
              <a:ext uri="{FF2B5EF4-FFF2-40B4-BE49-F238E27FC236}">
                <a16:creationId xmlns:a16="http://schemas.microsoft.com/office/drawing/2014/main" id="{DED243A9-9B57-43F6-B635-74A58F52C59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611043" y="3791345"/>
            <a:ext cx="2536027" cy="1922922"/>
          </a:xfrm>
          <a:prstGeom prst="rect">
            <a:avLst/>
          </a:prstGeom>
        </p:spPr>
      </p:pic>
      <p:sp>
        <p:nvSpPr>
          <p:cNvPr id="4" name="Rectangle 3">
            <a:extLst>
              <a:ext uri="{FF2B5EF4-FFF2-40B4-BE49-F238E27FC236}">
                <a16:creationId xmlns:a16="http://schemas.microsoft.com/office/drawing/2014/main" id="{E0B984C9-33D4-4F40-A69D-32E7C5406C3E}"/>
              </a:ext>
            </a:extLst>
          </p:cNvPr>
          <p:cNvSpPr/>
          <p:nvPr/>
        </p:nvSpPr>
        <p:spPr>
          <a:xfrm>
            <a:off x="457199" y="882362"/>
            <a:ext cx="8386012" cy="523220"/>
          </a:xfrm>
          <a:prstGeom prst="rect">
            <a:avLst/>
          </a:prstGeom>
        </p:spPr>
        <p:txBody>
          <a:bodyPr wrap="square">
            <a:spAutoFit/>
          </a:bodyPr>
          <a:lstStyle/>
          <a:p>
            <a:r>
              <a:rPr lang="en-GB" sz="2800" dirty="0">
                <a:solidFill>
                  <a:srgbClr val="0000CC"/>
                </a:solidFill>
              </a:rPr>
              <a:t>Read and research: - -</a:t>
            </a:r>
          </a:p>
        </p:txBody>
      </p:sp>
      <p:sp>
        <p:nvSpPr>
          <p:cNvPr id="6" name="TextBox 5">
            <a:extLst>
              <a:ext uri="{FF2B5EF4-FFF2-40B4-BE49-F238E27FC236}">
                <a16:creationId xmlns:a16="http://schemas.microsoft.com/office/drawing/2014/main" id="{36DA047C-9219-4CF9-871B-E54EBA5A4D4C}"/>
              </a:ext>
            </a:extLst>
          </p:cNvPr>
          <p:cNvSpPr txBox="1"/>
          <p:nvPr/>
        </p:nvSpPr>
        <p:spPr>
          <a:xfrm>
            <a:off x="457199" y="4464588"/>
            <a:ext cx="4914900" cy="1200329"/>
          </a:xfrm>
          <a:prstGeom prst="rect">
            <a:avLst/>
          </a:prstGeom>
          <a:noFill/>
        </p:spPr>
        <p:txBody>
          <a:bodyPr wrap="square" rtlCol="0">
            <a:spAutoFit/>
          </a:bodyPr>
          <a:lstStyle/>
          <a:p>
            <a:r>
              <a:rPr lang="en-GB" sz="2400" dirty="0">
                <a:solidFill>
                  <a:srgbClr val="0000FF"/>
                </a:solidFill>
              </a:rPr>
              <a:t>Write up your findings for discussion at the next session</a:t>
            </a:r>
          </a:p>
          <a:p>
            <a:endParaRPr lang="en-GB" sz="2400" dirty="0">
              <a:solidFill>
                <a:srgbClr val="0000FF"/>
              </a:solidFill>
            </a:endParaRPr>
          </a:p>
        </p:txBody>
      </p:sp>
      <p:pic>
        <p:nvPicPr>
          <p:cNvPr id="8" name="Picture 7" descr="A brick wall&#10;&#10;Description automatically generated">
            <a:extLst>
              <a:ext uri="{FF2B5EF4-FFF2-40B4-BE49-F238E27FC236}">
                <a16:creationId xmlns:a16="http://schemas.microsoft.com/office/drawing/2014/main" id="{25A01F7E-82EC-4C36-8966-0EFF051D3A8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310850" y="705969"/>
            <a:ext cx="2122498" cy="1399226"/>
          </a:xfrm>
          <a:prstGeom prst="rect">
            <a:avLst/>
          </a:prstGeom>
        </p:spPr>
      </p:pic>
      <p:pic>
        <p:nvPicPr>
          <p:cNvPr id="11" name="Picture 10" descr="A close up of a computer&#10;&#10;Description automatically generated">
            <a:extLst>
              <a:ext uri="{FF2B5EF4-FFF2-40B4-BE49-F238E27FC236}">
                <a16:creationId xmlns:a16="http://schemas.microsoft.com/office/drawing/2014/main" id="{D27075CA-B81D-47F6-A841-271B596E729E}"/>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950799" y="1405582"/>
            <a:ext cx="2028825" cy="2028825"/>
          </a:xfrm>
          <a:prstGeom prst="rect">
            <a:avLst/>
          </a:prstGeom>
        </p:spPr>
      </p:pic>
    </p:spTree>
    <p:extLst>
      <p:ext uri="{BB962C8B-B14F-4D97-AF65-F5344CB8AC3E}">
        <p14:creationId xmlns:p14="http://schemas.microsoft.com/office/powerpoint/2010/main" val="7146211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602538" cy="2900723"/>
          </a:xfrm>
        </p:spPr>
        <p:txBody>
          <a:bodyPr>
            <a:normAutofit/>
          </a:bodyPr>
          <a:lstStyle/>
          <a:p>
            <a:r>
              <a:rPr lang="en-GB" dirty="0">
                <a:solidFill>
                  <a:schemeClr val="bg1"/>
                </a:solidFill>
              </a:rPr>
              <a:t>Take 5 minutes to reflect upon the session – what have you learnt?  </a:t>
            </a:r>
          </a:p>
          <a:p>
            <a:r>
              <a:rPr lang="en-GB" dirty="0">
                <a:solidFill>
                  <a:schemeClr val="bg1"/>
                </a:solidFill>
              </a:rPr>
              <a:t>Which areas will you want to research further? </a:t>
            </a:r>
          </a:p>
          <a:p>
            <a:r>
              <a:rPr lang="en-GB" dirty="0">
                <a:solidFill>
                  <a:schemeClr val="bg1"/>
                </a:solidFill>
              </a:rPr>
              <a:t>What can help you with your assignment?</a:t>
            </a:r>
          </a:p>
          <a:p>
            <a:r>
              <a:rPr lang="en-GB" dirty="0">
                <a:solidFill>
                  <a:schemeClr val="bg1"/>
                </a:solidFill>
              </a:rPr>
              <a:t>What can help you in your career?</a:t>
            </a:r>
          </a:p>
        </p:txBody>
      </p:sp>
      <p:sp>
        <p:nvSpPr>
          <p:cNvPr id="4" name="Slide Number Placeholder 3">
            <a:extLst>
              <a:ext uri="{FF2B5EF4-FFF2-40B4-BE49-F238E27FC236}">
                <a16:creationId xmlns:a16="http://schemas.microsoft.com/office/drawing/2014/main" id="{9B1590A9-85E1-44C4-8875-F82C6BB63C21}"/>
              </a:ext>
            </a:extLst>
          </p:cNvPr>
          <p:cNvSpPr>
            <a:spLocks noGrp="1"/>
          </p:cNvSpPr>
          <p:nvPr>
            <p:ph type="sldNum" sz="quarter" idx="12"/>
          </p:nvPr>
        </p:nvSpPr>
        <p:spPr/>
        <p:txBody>
          <a:bodyPr/>
          <a:lstStyle/>
          <a:p>
            <a:fld id="{3D165440-4880-415F-9146-4793BDD623F8}" type="slidenum">
              <a:rPr lang="en-GB" smtClean="0"/>
              <a:t>23</a:t>
            </a:fld>
            <a:endParaRPr lang="en-GB"/>
          </a:p>
        </p:txBody>
      </p:sp>
    </p:spTree>
    <p:extLst>
      <p:ext uri="{BB962C8B-B14F-4D97-AF65-F5344CB8AC3E}">
        <p14:creationId xmlns:p14="http://schemas.microsoft.com/office/powerpoint/2010/main" val="20585349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94785" y="152727"/>
            <a:ext cx="8954429" cy="4431983"/>
          </a:xfrm>
          <a:prstGeom prst="rect">
            <a:avLst/>
          </a:prstGeom>
        </p:spPr>
        <p:txBody>
          <a:bodyPr wrap="square">
            <a:spAutoFit/>
          </a:bodyPr>
          <a:lstStyle/>
          <a:p>
            <a:pPr algn="ctr">
              <a:spcAft>
                <a:spcPts val="0"/>
              </a:spcAft>
            </a:pPr>
            <a:r>
              <a:rPr lang="en-GB" sz="2800" b="1" dirty="0">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r>
              <a:rPr lang="en-GB" sz="2400" dirty="0"/>
              <a:t>Tidd, J. &amp; Bessant, J. (2018</a:t>
            </a:r>
            <a:r>
              <a:rPr lang="en-GB" sz="2400" i="1" dirty="0"/>
              <a:t>). Managing innovation: Integrating technological, market and organisational change. </a:t>
            </a:r>
            <a:r>
              <a:rPr lang="en-GB" sz="2400" dirty="0"/>
              <a:t>6</a:t>
            </a:r>
            <a:r>
              <a:rPr lang="en-GB" sz="2400" baseline="30000" dirty="0"/>
              <a:t>th</a:t>
            </a:r>
            <a:r>
              <a:rPr lang="en-GB" sz="2400" dirty="0"/>
              <a:t> edn. Hoboken; John Wiley &amp; Sons, Inc.</a:t>
            </a:r>
          </a:p>
          <a:p>
            <a:pPr marL="285750" indent="-285750">
              <a:buFont typeface="Arial" panose="020B0604020202020204" pitchFamily="34" charset="0"/>
              <a:buChar char="•"/>
            </a:pPr>
            <a:r>
              <a:rPr lang="en-GB" sz="2400" dirty="0"/>
              <a:t>Peters, T. (1989). </a:t>
            </a:r>
            <a:r>
              <a:rPr lang="en-GB" sz="2400" i="1" dirty="0"/>
              <a:t>Thriving on chaos</a:t>
            </a:r>
            <a:r>
              <a:rPr lang="en-GB" sz="2400" dirty="0"/>
              <a:t>.  </a:t>
            </a:r>
            <a:r>
              <a:rPr lang="en-GB" sz="2400"/>
              <a:t>London; Pan Books Ltd.</a:t>
            </a:r>
          </a:p>
          <a:p>
            <a:pPr marL="342900" lvl="0" indent="-342900">
              <a:buFont typeface="Arial" panose="020B0604020202020204" pitchFamily="34" charset="0"/>
              <a:buChar char="•"/>
              <a:defRPr/>
            </a:pPr>
            <a:r>
              <a:rPr lang="en-GB" sz="2400"/>
              <a:t>Vernon</a:t>
            </a:r>
            <a:r>
              <a:rPr lang="en-GB" sz="2400" dirty="0"/>
              <a:t>, J. (2012) ‘</a:t>
            </a:r>
            <a:r>
              <a:rPr lang="en-US" sz="2400" dirty="0"/>
              <a:t>B822 : Book 3 : Activity 2.4 types of innovation’, </a:t>
            </a:r>
            <a:r>
              <a:rPr lang="en-US" sz="2400" i="1" dirty="0"/>
              <a:t>John Vernon Reflections on e-learning</a:t>
            </a:r>
            <a:r>
              <a:rPr lang="en-US" sz="2400" dirty="0"/>
              <a:t> [blog]. 24 February. Available at </a:t>
            </a:r>
            <a:r>
              <a:rPr lang="en-GB" sz="2000" dirty="0">
                <a:hlinkClick r:id="rId2"/>
              </a:rPr>
              <a:t>https://learn1.open.ac.uk/mod/oublog/view.php?user=35680&amp;tag=pearson</a:t>
            </a:r>
            <a:r>
              <a:rPr lang="en-GB" sz="2000" dirty="0"/>
              <a:t> </a:t>
            </a:r>
            <a:r>
              <a:rPr lang="en-GB" sz="2400" dirty="0"/>
              <a:t>(accessed: 3 August 2020)</a:t>
            </a:r>
          </a:p>
          <a:p>
            <a:pPr marL="285750" indent="-285750">
              <a:spcAft>
                <a:spcPts val="0"/>
              </a:spcAft>
              <a:buFont typeface="Arial" panose="020B0604020202020204" pitchFamily="34" charset="0"/>
              <a:buChar char="•"/>
            </a:pPr>
            <a:endParaRPr lang="en-GB" sz="2800" dirty="0">
              <a:latin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06819111"/>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3AA0C64-2067-4D94-AF45-2586F7FA96DC}">
  <ds:schemaRefs>
    <ds:schemaRef ds:uri="http://purl.org/dc/terms/"/>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schemas.microsoft.com/office/2006/metadata/properties"/>
    <ds:schemaRef ds:uri="f90edf9b-0f74-455c-b63c-928a27ec8b1c"/>
    <ds:schemaRef ds:uri="http://www.w3.org/XML/1998/namespace"/>
    <ds:schemaRef ds:uri="http://purl.org/dc/dcmitype/"/>
  </ds:schemaRefs>
</ds:datastoreItem>
</file>

<file path=customXml/itemProps2.xml><?xml version="1.0" encoding="utf-8"?>
<ds:datastoreItem xmlns:ds="http://schemas.openxmlformats.org/officeDocument/2006/customXml" ds:itemID="{B48A558B-4A5B-4418-B519-C1868D3E691A}">
  <ds:schemaRefs>
    <ds:schemaRef ds:uri="http://schemas.microsoft.com/sharepoint/v3/contenttype/forms"/>
  </ds:schemaRefs>
</ds:datastoreItem>
</file>

<file path=customXml/itemProps3.xml><?xml version="1.0" encoding="utf-8"?>
<ds:datastoreItem xmlns:ds="http://schemas.openxmlformats.org/officeDocument/2006/customXml" ds:itemID="{A4206A71-8C92-4525-933A-EB15192D393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Default Theme</Template>
  <TotalTime>22975</TotalTime>
  <Words>2652</Words>
  <Application>Microsoft Office PowerPoint</Application>
  <PresentationFormat>On-screen Show (4:3)</PresentationFormat>
  <Paragraphs>199</Paragraphs>
  <Slides>24</Slides>
  <Notes>11</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24</vt:i4>
      </vt:variant>
    </vt:vector>
  </HeadingPairs>
  <TitlesOfParts>
    <vt:vector size="34" baseType="lpstr">
      <vt:lpstr>Arial</vt:lpstr>
      <vt:lpstr>Calibri</vt:lpstr>
      <vt:lpstr>Calibri Light</vt:lpstr>
      <vt:lpstr>Monotype Sorts</vt:lpstr>
      <vt:lpstr>Times New Roman</vt:lpstr>
      <vt:lpstr>Univers</vt:lpstr>
      <vt:lpstr>Univers-Bold</vt:lpstr>
      <vt:lpstr>Wingdings</vt:lpstr>
      <vt:lpstr>Default Theme</vt:lpstr>
      <vt:lpstr>Visio</vt:lpstr>
      <vt:lpstr>BMSK6002  Developing Innovation and Creativity for Business Advantage</vt:lpstr>
      <vt:lpstr>Research Discussion</vt:lpstr>
      <vt:lpstr>Agenda</vt:lpstr>
      <vt:lpstr>A Closer Look…</vt:lpstr>
      <vt:lpstr>A Model of the Innovation Process</vt:lpstr>
      <vt:lpstr>Innovation Process: Some More Detail</vt:lpstr>
      <vt:lpstr>Innovation Process: Some More Detail</vt:lpstr>
      <vt:lpstr>Stage Specific Processes (Pearson) </vt:lpstr>
      <vt:lpstr>Five Generations of Innovation Models</vt:lpstr>
      <vt:lpstr>Models of Innovation</vt:lpstr>
      <vt:lpstr>A Simple Stage-gate Model</vt:lpstr>
      <vt:lpstr>Stage-gate Model Cooper, R.G. (2011)</vt:lpstr>
      <vt:lpstr>Innovation Pipeline (Funnel) Stage-gate Model</vt:lpstr>
      <vt:lpstr>Idea Screening </vt:lpstr>
      <vt:lpstr>Idea Screening</vt:lpstr>
      <vt:lpstr>Idea Screening: Offices of Innovation</vt:lpstr>
      <vt:lpstr>‘Creative Swiping’</vt:lpstr>
      <vt:lpstr>Networking</vt:lpstr>
      <vt:lpstr>Open market innovation</vt:lpstr>
      <vt:lpstr>Open Innovation</vt:lpstr>
      <vt:lpstr>Models for Open Innovation</vt:lpstr>
      <vt:lpstr>For the next session</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BMSK6002  Developing Innovation and Creativity for Business Advantage</dc:title>
  <dc:creator>Paul</dc:creator>
  <cp:lastModifiedBy>Paul Tinkler</cp:lastModifiedBy>
  <cp:revision>73</cp:revision>
  <dcterms:created xsi:type="dcterms:W3CDTF">2018-08-01T10:48:06Z</dcterms:created>
  <dcterms:modified xsi:type="dcterms:W3CDTF">2020-08-04T18:00:32Z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