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2" r:id="rId4"/>
  </p:sldMasterIdLst>
  <p:notesMasterIdLst>
    <p:notesMasterId r:id="rId24"/>
  </p:notesMasterIdLst>
  <p:handoutMasterIdLst>
    <p:handoutMasterId r:id="rId25"/>
  </p:handoutMasterIdLst>
  <p:sldIdLst>
    <p:sldId id="313" r:id="rId5"/>
    <p:sldId id="311" r:id="rId6"/>
    <p:sldId id="328" r:id="rId7"/>
    <p:sldId id="326" r:id="rId8"/>
    <p:sldId id="329" r:id="rId9"/>
    <p:sldId id="325" r:id="rId10"/>
    <p:sldId id="337" r:id="rId11"/>
    <p:sldId id="338" r:id="rId12"/>
    <p:sldId id="339" r:id="rId13"/>
    <p:sldId id="331" r:id="rId14"/>
    <p:sldId id="333" r:id="rId15"/>
    <p:sldId id="327" r:id="rId16"/>
    <p:sldId id="334" r:id="rId17"/>
    <p:sldId id="335" r:id="rId18"/>
    <p:sldId id="336" r:id="rId19"/>
    <p:sldId id="258" r:id="rId20"/>
    <p:sldId id="314" r:id="rId21"/>
    <p:sldId id="267" r:id="rId22"/>
    <p:sldId id="273" r:id="rId23"/>
  </p:sldIdLst>
  <p:sldSz cx="9144000" cy="6858000" type="screen4x3"/>
  <p:notesSz cx="6669088" cy="9926638"/>
  <p:defaultTextStyle>
    <a:defPPr>
      <a:defRPr lang="en-GB"/>
    </a:defPPr>
    <a:lvl1pPr algn="l" rtl="0" fontAlgn="base">
      <a:spcBef>
        <a:spcPct val="0"/>
      </a:spcBef>
      <a:spcAft>
        <a:spcPct val="0"/>
      </a:spcAft>
      <a:defRPr sz="3600" u="sng" kern="1200">
        <a:solidFill>
          <a:schemeClr val="tx1"/>
        </a:solidFill>
        <a:latin typeface="Arial" pitchFamily="34" charset="0"/>
        <a:ea typeface="+mn-ea"/>
        <a:cs typeface="+mn-cs"/>
      </a:defRPr>
    </a:lvl1pPr>
    <a:lvl2pPr marL="457200" algn="l" rtl="0" fontAlgn="base">
      <a:spcBef>
        <a:spcPct val="0"/>
      </a:spcBef>
      <a:spcAft>
        <a:spcPct val="0"/>
      </a:spcAft>
      <a:defRPr sz="3600" u="sng" kern="1200">
        <a:solidFill>
          <a:schemeClr val="tx1"/>
        </a:solidFill>
        <a:latin typeface="Arial" pitchFamily="34" charset="0"/>
        <a:ea typeface="+mn-ea"/>
        <a:cs typeface="+mn-cs"/>
      </a:defRPr>
    </a:lvl2pPr>
    <a:lvl3pPr marL="914400" algn="l" rtl="0" fontAlgn="base">
      <a:spcBef>
        <a:spcPct val="0"/>
      </a:spcBef>
      <a:spcAft>
        <a:spcPct val="0"/>
      </a:spcAft>
      <a:defRPr sz="3600" u="sng" kern="1200">
        <a:solidFill>
          <a:schemeClr val="tx1"/>
        </a:solidFill>
        <a:latin typeface="Arial" pitchFamily="34" charset="0"/>
        <a:ea typeface="+mn-ea"/>
        <a:cs typeface="+mn-cs"/>
      </a:defRPr>
    </a:lvl3pPr>
    <a:lvl4pPr marL="1371600" algn="l" rtl="0" fontAlgn="base">
      <a:spcBef>
        <a:spcPct val="0"/>
      </a:spcBef>
      <a:spcAft>
        <a:spcPct val="0"/>
      </a:spcAft>
      <a:defRPr sz="3600" u="sng" kern="1200">
        <a:solidFill>
          <a:schemeClr val="tx1"/>
        </a:solidFill>
        <a:latin typeface="Arial" pitchFamily="34" charset="0"/>
        <a:ea typeface="+mn-ea"/>
        <a:cs typeface="+mn-cs"/>
      </a:defRPr>
    </a:lvl4pPr>
    <a:lvl5pPr marL="1828800" algn="l" rtl="0" fontAlgn="base">
      <a:spcBef>
        <a:spcPct val="0"/>
      </a:spcBef>
      <a:spcAft>
        <a:spcPct val="0"/>
      </a:spcAft>
      <a:defRPr sz="3600" u="sng" kern="1200">
        <a:solidFill>
          <a:schemeClr val="tx1"/>
        </a:solidFill>
        <a:latin typeface="Arial" pitchFamily="34" charset="0"/>
        <a:ea typeface="+mn-ea"/>
        <a:cs typeface="+mn-cs"/>
      </a:defRPr>
    </a:lvl5pPr>
    <a:lvl6pPr marL="2286000" algn="l" defTabSz="914400" rtl="0" eaLnBrk="1" latinLnBrk="0" hangingPunct="1">
      <a:defRPr sz="3600" u="sng" kern="1200">
        <a:solidFill>
          <a:schemeClr val="tx1"/>
        </a:solidFill>
        <a:latin typeface="Arial" pitchFamily="34" charset="0"/>
        <a:ea typeface="+mn-ea"/>
        <a:cs typeface="+mn-cs"/>
      </a:defRPr>
    </a:lvl6pPr>
    <a:lvl7pPr marL="2743200" algn="l" defTabSz="914400" rtl="0" eaLnBrk="1" latinLnBrk="0" hangingPunct="1">
      <a:defRPr sz="3600" u="sng" kern="1200">
        <a:solidFill>
          <a:schemeClr val="tx1"/>
        </a:solidFill>
        <a:latin typeface="Arial" pitchFamily="34" charset="0"/>
        <a:ea typeface="+mn-ea"/>
        <a:cs typeface="+mn-cs"/>
      </a:defRPr>
    </a:lvl7pPr>
    <a:lvl8pPr marL="3200400" algn="l" defTabSz="914400" rtl="0" eaLnBrk="1" latinLnBrk="0" hangingPunct="1">
      <a:defRPr sz="3600" u="sng" kern="1200">
        <a:solidFill>
          <a:schemeClr val="tx1"/>
        </a:solidFill>
        <a:latin typeface="Arial" pitchFamily="34" charset="0"/>
        <a:ea typeface="+mn-ea"/>
        <a:cs typeface="+mn-cs"/>
      </a:defRPr>
    </a:lvl8pPr>
    <a:lvl9pPr marL="3657600" algn="l" defTabSz="914400" rtl="0" eaLnBrk="1" latinLnBrk="0" hangingPunct="1">
      <a:defRPr sz="3600" u="sng"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241D4"/>
    <a:srgbClr val="6666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90116" autoAdjust="0"/>
  </p:normalViewPr>
  <p:slideViewPr>
    <p:cSldViewPr>
      <p:cViewPr varScale="1">
        <p:scale>
          <a:sx n="104" d="100"/>
          <a:sy n="104" d="100"/>
        </p:scale>
        <p:origin x="119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sldNum" sz="quarter" idx="3"/>
          </p:nvPr>
        </p:nvSpPr>
        <p:spPr bwMode="auto">
          <a:xfrm>
            <a:off x="3259884" y="9263797"/>
            <a:ext cx="295496" cy="496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b" anchorCtr="0" compatLnSpc="1">
            <a:prstTxWarp prst="textNoShape">
              <a:avLst/>
            </a:prstTxWarp>
          </a:bodyPr>
          <a:lstStyle>
            <a:lvl1pPr algn="ctr" eaLnBrk="0" hangingPunct="0">
              <a:defRPr sz="1200" u="none">
                <a:latin typeface="Tahoma" pitchFamily="34" charset="0"/>
              </a:defRPr>
            </a:lvl1pPr>
          </a:lstStyle>
          <a:p>
            <a:fld id="{5DB12561-3B38-4116-946C-79FE08C417A4}" type="slidenum">
              <a:rPr lang="en-GB" altLang="en-US"/>
              <a:pPr/>
              <a:t>‹#›</a:t>
            </a:fld>
            <a:endParaRPr lang="en-GB" altLang="en-US"/>
          </a:p>
        </p:txBody>
      </p:sp>
      <p:sp>
        <p:nvSpPr>
          <p:cNvPr id="4099" name="Rectangle 3"/>
          <p:cNvSpPr>
            <a:spLocks noChangeArrowheads="1"/>
          </p:cNvSpPr>
          <p:nvPr/>
        </p:nvSpPr>
        <p:spPr bwMode="auto">
          <a:xfrm>
            <a:off x="888059" y="164513"/>
            <a:ext cx="4891398" cy="3993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p>
            <a:pPr algn="ctr" eaLnBrk="0" hangingPunct="0">
              <a:spcBef>
                <a:spcPct val="50000"/>
              </a:spcBef>
            </a:pPr>
            <a:r>
              <a:rPr lang="en-GB" altLang="en-US" sz="2000" b="1" u="none">
                <a:latin typeface="Tahoma" pitchFamily="34" charset="0"/>
              </a:rPr>
              <a:t>Market-Led Strategic Change</a:t>
            </a:r>
          </a:p>
        </p:txBody>
      </p:sp>
      <p:sp>
        <p:nvSpPr>
          <p:cNvPr id="4100" name="Rectangle 4"/>
          <p:cNvSpPr>
            <a:spLocks noGrp="1" noChangeArrowheads="1"/>
          </p:cNvSpPr>
          <p:nvPr>
            <p:ph type="dt" sz="quarter" idx="1"/>
          </p:nvPr>
        </p:nvSpPr>
        <p:spPr bwMode="auto">
          <a:xfrm>
            <a:off x="3778574" y="-1597"/>
            <a:ext cx="2890515" cy="496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9050" tIns="0" rIns="19050" bIns="0" numCol="1" anchor="t" anchorCtr="0" compatLnSpc="1">
            <a:prstTxWarp prst="textNoShape">
              <a:avLst/>
            </a:prstTxWarp>
          </a:bodyPr>
          <a:lstStyle>
            <a:lvl1pPr algn="r">
              <a:defRPr sz="1000" i="1" u="none"/>
            </a:lvl1pPr>
          </a:lstStyle>
          <a:p>
            <a:endParaRPr lang="en-GB" altLang="en-US"/>
          </a:p>
        </p:txBody>
      </p:sp>
      <p:sp>
        <p:nvSpPr>
          <p:cNvPr id="4101" name="Rectangle 5"/>
          <p:cNvSpPr>
            <a:spLocks noGrp="1" noChangeArrowheads="1"/>
          </p:cNvSpPr>
          <p:nvPr>
            <p:ph type="ftr" sz="quarter" idx="2"/>
          </p:nvPr>
        </p:nvSpPr>
        <p:spPr bwMode="auto">
          <a:xfrm>
            <a:off x="-1572" y="9429907"/>
            <a:ext cx="2890515" cy="496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9050" tIns="0" rIns="19050" bIns="0" numCol="1" anchor="b" anchorCtr="0" compatLnSpc="1">
            <a:prstTxWarp prst="textNoShape">
              <a:avLst/>
            </a:prstTxWarp>
          </a:bodyPr>
          <a:lstStyle>
            <a:lvl1pPr>
              <a:defRPr sz="1000" i="1" u="none"/>
            </a:lvl1pPr>
          </a:lstStyle>
          <a:p>
            <a:endParaRPr lang="en-GB" altLang="en-US"/>
          </a:p>
        </p:txBody>
      </p:sp>
      <p:sp>
        <p:nvSpPr>
          <p:cNvPr id="4102" name="Rectangle 6"/>
          <p:cNvSpPr>
            <a:spLocks noGrp="1" noChangeArrowheads="1"/>
          </p:cNvSpPr>
          <p:nvPr>
            <p:ph type="hdr" sz="quarter"/>
          </p:nvPr>
        </p:nvSpPr>
        <p:spPr bwMode="auto">
          <a:xfrm>
            <a:off x="-1572" y="-1597"/>
            <a:ext cx="2890515" cy="496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9050" tIns="0" rIns="19050" bIns="0" numCol="1" anchor="t" anchorCtr="0" compatLnSpc="1">
            <a:prstTxWarp prst="textNoShape">
              <a:avLst/>
            </a:prstTxWarp>
          </a:bodyPr>
          <a:lstStyle>
            <a:lvl1pPr>
              <a:defRPr sz="1000" i="1" u="none"/>
            </a:lvl1pPr>
          </a:lstStyle>
          <a:p>
            <a:endParaRPr lang="en-GB" altLang="en-US"/>
          </a:p>
        </p:txBody>
      </p:sp>
    </p:spTree>
    <p:extLst>
      <p:ext uri="{BB962C8B-B14F-4D97-AF65-F5344CB8AC3E}">
        <p14:creationId xmlns:p14="http://schemas.microsoft.com/office/powerpoint/2010/main" val="22651767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1572" y="-1597"/>
            <a:ext cx="2890515" cy="496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t" anchorCtr="0" compatLnSpc="1">
            <a:prstTxWarp prst="textNoShape">
              <a:avLst/>
            </a:prstTxWarp>
          </a:bodyPr>
          <a:lstStyle>
            <a:lvl1pPr eaLnBrk="0" hangingPunct="0">
              <a:defRPr sz="1200" u="none">
                <a:latin typeface="Times New Roman" pitchFamily="18" charset="0"/>
              </a:defRPr>
            </a:lvl1pPr>
          </a:lstStyle>
          <a:p>
            <a:endParaRPr lang="en-GB" altLang="en-US"/>
          </a:p>
        </p:txBody>
      </p:sp>
      <p:sp>
        <p:nvSpPr>
          <p:cNvPr id="2051" name="Rectangle 3"/>
          <p:cNvSpPr>
            <a:spLocks noGrp="1" noChangeArrowheads="1"/>
          </p:cNvSpPr>
          <p:nvPr>
            <p:ph type="dt" idx="1"/>
          </p:nvPr>
        </p:nvSpPr>
        <p:spPr bwMode="auto">
          <a:xfrm>
            <a:off x="3778574" y="-1597"/>
            <a:ext cx="2890515" cy="496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t" anchorCtr="0" compatLnSpc="1">
            <a:prstTxWarp prst="textNoShape">
              <a:avLst/>
            </a:prstTxWarp>
          </a:bodyPr>
          <a:lstStyle>
            <a:lvl1pPr algn="r" eaLnBrk="0" hangingPunct="0">
              <a:defRPr sz="1200" u="none">
                <a:latin typeface="Times New Roman" pitchFamily="18" charset="0"/>
              </a:defRPr>
            </a:lvl1pPr>
          </a:lstStyle>
          <a:p>
            <a:endParaRPr lang="en-GB" altLang="en-US"/>
          </a:p>
        </p:txBody>
      </p:sp>
      <p:sp>
        <p:nvSpPr>
          <p:cNvPr id="2052" name="Rectangle 4"/>
          <p:cNvSpPr>
            <a:spLocks noGrp="1" noRot="1" noChangeAspect="1" noChangeArrowheads="1" noTextEdit="1"/>
          </p:cNvSpPr>
          <p:nvPr>
            <p:ph type="sldImg" idx="2"/>
          </p:nvPr>
        </p:nvSpPr>
        <p:spPr bwMode="auto">
          <a:xfrm>
            <a:off x="854075" y="744538"/>
            <a:ext cx="4959350" cy="3719512"/>
          </a:xfrm>
          <a:prstGeom prst="rect">
            <a:avLst/>
          </a:prstGeom>
          <a:no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53" name="Rectangle 5"/>
          <p:cNvSpPr>
            <a:spLocks noGrp="1" noChangeArrowheads="1"/>
          </p:cNvSpPr>
          <p:nvPr>
            <p:ph type="body" sz="quarter" idx="3"/>
          </p:nvPr>
        </p:nvSpPr>
        <p:spPr bwMode="auto">
          <a:xfrm>
            <a:off x="888059" y="4714953"/>
            <a:ext cx="4891398" cy="42182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054" name="Rectangle 6"/>
          <p:cNvSpPr>
            <a:spLocks noChangeArrowheads="1"/>
          </p:cNvSpPr>
          <p:nvPr/>
        </p:nvSpPr>
        <p:spPr bwMode="auto">
          <a:xfrm>
            <a:off x="888059" y="164513"/>
            <a:ext cx="4891398" cy="459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p>
            <a:pPr algn="ctr" eaLnBrk="0" hangingPunct="0">
              <a:spcBef>
                <a:spcPct val="50000"/>
              </a:spcBef>
            </a:pPr>
            <a:r>
              <a:rPr lang="en-GB" altLang="en-US" sz="2400" b="1" u="none">
                <a:latin typeface="Tahoma" pitchFamily="34" charset="0"/>
              </a:rPr>
              <a:t>Market-Led Strategic Change</a:t>
            </a:r>
          </a:p>
        </p:txBody>
      </p:sp>
      <p:sp>
        <p:nvSpPr>
          <p:cNvPr id="2055" name="Rectangle 7"/>
          <p:cNvSpPr>
            <a:spLocks noChangeArrowheads="1"/>
          </p:cNvSpPr>
          <p:nvPr/>
        </p:nvSpPr>
        <p:spPr bwMode="auto">
          <a:xfrm>
            <a:off x="3259884" y="9263797"/>
            <a:ext cx="295496" cy="496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b"/>
          <a:lstStyle/>
          <a:p>
            <a:pPr algn="ctr" eaLnBrk="0" hangingPunct="0"/>
            <a:fld id="{6C7C3184-C3E3-41E4-80E3-59EF4EC3D4DB}" type="slidenum">
              <a:rPr lang="en-GB" altLang="en-US" sz="1200" u="none">
                <a:latin typeface="Tahoma" pitchFamily="34" charset="0"/>
              </a:rPr>
              <a:pPr algn="ctr" eaLnBrk="0" hangingPunct="0"/>
              <a:t>‹#›</a:t>
            </a:fld>
            <a:endParaRPr lang="en-GB" altLang="en-US" sz="1200" u="none">
              <a:latin typeface="Tahoma" pitchFamily="34" charset="0"/>
            </a:endParaRPr>
          </a:p>
        </p:txBody>
      </p:sp>
      <p:sp>
        <p:nvSpPr>
          <p:cNvPr id="2056" name="Rectangle 8"/>
          <p:cNvSpPr>
            <a:spLocks noGrp="1" noChangeArrowheads="1"/>
          </p:cNvSpPr>
          <p:nvPr>
            <p:ph type="sldNum" sz="quarter" idx="5"/>
          </p:nvPr>
        </p:nvSpPr>
        <p:spPr bwMode="auto">
          <a:xfrm>
            <a:off x="3778574" y="9429907"/>
            <a:ext cx="2890515" cy="496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9050" tIns="0" rIns="19050" bIns="0" numCol="1" anchor="b" anchorCtr="0" compatLnSpc="1">
            <a:prstTxWarp prst="textNoShape">
              <a:avLst/>
            </a:prstTxWarp>
          </a:bodyPr>
          <a:lstStyle>
            <a:lvl1pPr algn="r">
              <a:defRPr sz="1000" i="1" u="none"/>
            </a:lvl1pPr>
          </a:lstStyle>
          <a:p>
            <a:fld id="{BC72D634-72A0-4C69-8C50-30EC6D56BF5C}" type="slidenum">
              <a:rPr lang="en-GB" altLang="en-US"/>
              <a:pPr/>
              <a:t>‹#›</a:t>
            </a:fld>
            <a:endParaRPr lang="en-GB" altLang="en-US"/>
          </a:p>
        </p:txBody>
      </p:sp>
      <p:sp>
        <p:nvSpPr>
          <p:cNvPr id="2057" name="Rectangle 9"/>
          <p:cNvSpPr>
            <a:spLocks noGrp="1" noChangeArrowheads="1"/>
          </p:cNvSpPr>
          <p:nvPr>
            <p:ph type="ftr" sz="quarter" idx="4"/>
          </p:nvPr>
        </p:nvSpPr>
        <p:spPr bwMode="auto">
          <a:xfrm>
            <a:off x="-1572" y="9429907"/>
            <a:ext cx="2890515" cy="496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9050" tIns="0" rIns="19050" bIns="0" numCol="1" anchor="b" anchorCtr="0" compatLnSpc="1">
            <a:prstTxWarp prst="textNoShape">
              <a:avLst/>
            </a:prstTxWarp>
          </a:bodyPr>
          <a:lstStyle>
            <a:lvl1pPr>
              <a:defRPr sz="1000" i="1" u="none"/>
            </a:lvl1pPr>
          </a:lstStyle>
          <a:p>
            <a:endParaRPr lang="en-GB" altLang="en-US"/>
          </a:p>
        </p:txBody>
      </p:sp>
    </p:spTree>
    <p:extLst>
      <p:ext uri="{BB962C8B-B14F-4D97-AF65-F5344CB8AC3E}">
        <p14:creationId xmlns:p14="http://schemas.microsoft.com/office/powerpoint/2010/main" val="514851312"/>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ahoma" pitchFamily="34" charset="0"/>
        <a:ea typeface="+mn-ea"/>
        <a:cs typeface="+mn-cs"/>
      </a:defRPr>
    </a:lvl1pPr>
    <a:lvl2pPr marL="457200" algn="l" rtl="0" fontAlgn="base">
      <a:spcBef>
        <a:spcPct val="30000"/>
      </a:spcBef>
      <a:spcAft>
        <a:spcPct val="0"/>
      </a:spcAft>
      <a:defRPr sz="1200" kern="1200">
        <a:solidFill>
          <a:schemeClr val="tx1"/>
        </a:solidFill>
        <a:latin typeface="Tahoma" pitchFamily="34" charset="0"/>
        <a:ea typeface="+mn-ea"/>
        <a:cs typeface="+mn-cs"/>
      </a:defRPr>
    </a:lvl2pPr>
    <a:lvl3pPr marL="914400" algn="l" rtl="0" fontAlgn="base">
      <a:spcBef>
        <a:spcPct val="30000"/>
      </a:spcBef>
      <a:spcAft>
        <a:spcPct val="0"/>
      </a:spcAft>
      <a:defRPr sz="1200" kern="1200">
        <a:solidFill>
          <a:schemeClr val="tx1"/>
        </a:solidFill>
        <a:latin typeface="Tahoma" pitchFamily="34" charset="0"/>
        <a:ea typeface="+mn-ea"/>
        <a:cs typeface="+mn-cs"/>
      </a:defRPr>
    </a:lvl3pPr>
    <a:lvl4pPr marL="1371600" algn="l" rtl="0" fontAlgn="base">
      <a:spcBef>
        <a:spcPct val="30000"/>
      </a:spcBef>
      <a:spcAft>
        <a:spcPct val="0"/>
      </a:spcAft>
      <a:defRPr sz="1200" kern="1200">
        <a:solidFill>
          <a:schemeClr val="tx1"/>
        </a:solidFill>
        <a:latin typeface="Tahoma" pitchFamily="34" charset="0"/>
        <a:ea typeface="+mn-ea"/>
        <a:cs typeface="+mn-cs"/>
      </a:defRPr>
    </a:lvl4pPr>
    <a:lvl5pPr marL="1828800" algn="l" rtl="0" fontAlgn="base">
      <a:spcBef>
        <a:spcPct val="30000"/>
      </a:spcBef>
      <a:spcAft>
        <a:spcPct val="0"/>
      </a:spcAft>
      <a:defRPr sz="1200" kern="1200">
        <a:solidFill>
          <a:schemeClr val="tx1"/>
        </a:solidFill>
        <a:latin typeface="Tahoma"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C72D634-72A0-4C69-8C50-30EC6D56BF5C}" type="slidenum">
              <a:rPr lang="en-GB" altLang="en-US" smtClean="0"/>
              <a:pPr/>
              <a:t>1</a:t>
            </a:fld>
            <a:endParaRPr lang="en-GB" altLang="en-US"/>
          </a:p>
        </p:txBody>
      </p:sp>
    </p:spTree>
    <p:extLst>
      <p:ext uri="{BB962C8B-B14F-4D97-AF65-F5344CB8AC3E}">
        <p14:creationId xmlns:p14="http://schemas.microsoft.com/office/powerpoint/2010/main" val="12763231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8"/>
          <p:cNvSpPr>
            <a:spLocks noGrp="1" noChangeArrowheads="1"/>
          </p:cNvSpPr>
          <p:nvPr>
            <p:ph type="sldNum" sz="quarter" idx="5"/>
          </p:nvPr>
        </p:nvSpPr>
        <p:spPr>
          <a:ln/>
        </p:spPr>
        <p:txBody>
          <a:bodyPr/>
          <a:lstStyle/>
          <a:p>
            <a:fld id="{7EE752DC-9C42-4467-B04C-11373DB982F9}" type="slidenum">
              <a:rPr lang="en-GB" altLang="en-US"/>
              <a:pPr/>
              <a:t>16</a:t>
            </a:fld>
            <a:endParaRPr lang="en-GB" altLang="en-US"/>
          </a:p>
        </p:txBody>
      </p:sp>
      <p:sp>
        <p:nvSpPr>
          <p:cNvPr id="10242" name="Rectangle 2"/>
          <p:cNvSpPr>
            <a:spLocks noGrp="1" noRot="1" noChangeAspect="1" noChangeArrowheads="1" noTextEdit="1"/>
          </p:cNvSpPr>
          <p:nvPr>
            <p:ph type="sldImg"/>
          </p:nvPr>
        </p:nvSpPr>
        <p:spPr>
          <a:xfrm>
            <a:off x="854075" y="744538"/>
            <a:ext cx="4959350" cy="3719512"/>
          </a:xfrm>
          <a:ln cap="flat"/>
        </p:spPr>
      </p:sp>
      <p:sp>
        <p:nvSpPr>
          <p:cNvPr id="10243"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838858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8"/>
          <p:cNvSpPr>
            <a:spLocks noGrp="1" noChangeArrowheads="1"/>
          </p:cNvSpPr>
          <p:nvPr>
            <p:ph type="sldNum" sz="quarter" idx="5"/>
          </p:nvPr>
        </p:nvSpPr>
        <p:spPr>
          <a:ln/>
        </p:spPr>
        <p:txBody>
          <a:bodyPr/>
          <a:lstStyle/>
          <a:p>
            <a:fld id="{A3F5B59D-8107-4E90-ADD5-3F690447449A}" type="slidenum">
              <a:rPr lang="en-GB" altLang="en-US"/>
              <a:pPr/>
              <a:t>18</a:t>
            </a:fld>
            <a:endParaRPr lang="en-GB" altLang="en-US"/>
          </a:p>
        </p:txBody>
      </p:sp>
      <p:sp>
        <p:nvSpPr>
          <p:cNvPr id="28674" name="Rectangle 2"/>
          <p:cNvSpPr>
            <a:spLocks noGrp="1" noRot="1" noChangeAspect="1" noChangeArrowheads="1" noTextEdit="1"/>
          </p:cNvSpPr>
          <p:nvPr>
            <p:ph type="sldImg"/>
          </p:nvPr>
        </p:nvSpPr>
        <p:spPr>
          <a:xfrm>
            <a:off x="854075" y="744538"/>
            <a:ext cx="4959350" cy="3719512"/>
          </a:xfrm>
          <a:ln cap="flat"/>
        </p:spPr>
      </p:sp>
      <p:sp>
        <p:nvSpPr>
          <p:cNvPr id="28675"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938418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8"/>
          <p:cNvSpPr>
            <a:spLocks noGrp="1" noChangeArrowheads="1"/>
          </p:cNvSpPr>
          <p:nvPr>
            <p:ph type="sldNum" sz="quarter" idx="5"/>
          </p:nvPr>
        </p:nvSpPr>
        <p:spPr>
          <a:ln/>
        </p:spPr>
        <p:txBody>
          <a:bodyPr/>
          <a:lstStyle/>
          <a:p>
            <a:fld id="{6D37AD7C-D48E-428A-A66C-CE99C2F564BC}" type="slidenum">
              <a:rPr lang="en-GB" altLang="en-US"/>
              <a:pPr/>
              <a:t>19</a:t>
            </a:fld>
            <a:endParaRPr lang="en-GB" altLang="en-US"/>
          </a:p>
        </p:txBody>
      </p:sp>
      <p:sp>
        <p:nvSpPr>
          <p:cNvPr id="40962" name="Rectangle 2"/>
          <p:cNvSpPr>
            <a:spLocks noGrp="1" noRot="1" noChangeAspect="1" noChangeArrowheads="1" noTextEdit="1"/>
          </p:cNvSpPr>
          <p:nvPr>
            <p:ph type="sldImg"/>
          </p:nvPr>
        </p:nvSpPr>
        <p:spPr>
          <a:xfrm>
            <a:off x="854075" y="744538"/>
            <a:ext cx="4959350" cy="3719512"/>
          </a:xfrm>
          <a:ln cap="flat"/>
        </p:spPr>
      </p:sp>
      <p:sp>
        <p:nvSpPr>
          <p:cNvPr id="40963"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1894983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EF508469-4E72-4486-BA2C-764E784E4C07}" type="slidenum">
              <a:rPr lang="en-GB" altLang="en-US" smtClean="0"/>
              <a:pPr/>
              <a:t>‹#›</a:t>
            </a:fld>
            <a:endParaRPr lang="en-GB" altLang="en-US"/>
          </a:p>
        </p:txBody>
      </p:sp>
    </p:spTree>
    <p:extLst>
      <p:ext uri="{BB962C8B-B14F-4D97-AF65-F5344CB8AC3E}">
        <p14:creationId xmlns:p14="http://schemas.microsoft.com/office/powerpoint/2010/main" val="3376173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A0B59305-2C5D-4A95-B45F-0E7817A8C723}" type="slidenum">
              <a:rPr lang="en-GB" altLang="en-US" smtClean="0"/>
              <a:pPr/>
              <a:t>‹#›</a:t>
            </a:fld>
            <a:endParaRPr lang="en-GB" altLang="en-US"/>
          </a:p>
        </p:txBody>
      </p:sp>
    </p:spTree>
    <p:extLst>
      <p:ext uri="{BB962C8B-B14F-4D97-AF65-F5344CB8AC3E}">
        <p14:creationId xmlns:p14="http://schemas.microsoft.com/office/powerpoint/2010/main" val="1822301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204F8CE-1F95-4824-A05D-61B7F2E93EEF}" type="slidenum">
              <a:rPr lang="en-GB" altLang="en-US" smtClean="0"/>
              <a:pPr/>
              <a:t>‹#›</a:t>
            </a:fld>
            <a:endParaRPr lang="en-GB" altLang="en-US"/>
          </a:p>
        </p:txBody>
      </p:sp>
    </p:spTree>
    <p:extLst>
      <p:ext uri="{BB962C8B-B14F-4D97-AF65-F5344CB8AC3E}">
        <p14:creationId xmlns:p14="http://schemas.microsoft.com/office/powerpoint/2010/main" val="3107326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70064E6C-F9E8-4098-840B-60AE6431D598}" type="slidenum">
              <a:rPr lang="en-GB" altLang="en-US" smtClean="0"/>
              <a:pPr/>
              <a:t>‹#›</a:t>
            </a:fld>
            <a:endParaRPr lang="en-GB" altLang="en-US"/>
          </a:p>
        </p:txBody>
      </p:sp>
    </p:spTree>
    <p:extLst>
      <p:ext uri="{BB962C8B-B14F-4D97-AF65-F5344CB8AC3E}">
        <p14:creationId xmlns:p14="http://schemas.microsoft.com/office/powerpoint/2010/main" val="3817397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A830CFBE-17F1-4F18-9D85-CCC76A0A33AF}" type="slidenum">
              <a:rPr lang="en-GB" altLang="en-US" smtClean="0"/>
              <a:pPr/>
              <a:t>‹#›</a:t>
            </a:fld>
            <a:endParaRPr lang="en-GB" altLang="en-US"/>
          </a:p>
        </p:txBody>
      </p:sp>
    </p:spTree>
    <p:extLst>
      <p:ext uri="{BB962C8B-B14F-4D97-AF65-F5344CB8AC3E}">
        <p14:creationId xmlns:p14="http://schemas.microsoft.com/office/powerpoint/2010/main" val="2994565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p:txBody>
          <a:bodyPr/>
          <a:lstStyle/>
          <a:p>
            <a:fld id="{98556C83-7BCB-4A47-A27F-2AFF205F76C8}" type="slidenum">
              <a:rPr lang="en-GB" altLang="en-US" smtClean="0"/>
              <a:pPr/>
              <a:t>‹#›</a:t>
            </a:fld>
            <a:endParaRPr lang="en-GB" altLang="en-US"/>
          </a:p>
        </p:txBody>
      </p:sp>
    </p:spTree>
    <p:extLst>
      <p:ext uri="{BB962C8B-B14F-4D97-AF65-F5344CB8AC3E}">
        <p14:creationId xmlns:p14="http://schemas.microsoft.com/office/powerpoint/2010/main" val="2129767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p:txBody>
          <a:bodyPr/>
          <a:lstStyle/>
          <a:p>
            <a:fld id="{3F7C84D8-D9F6-418F-8C5F-867422F6EA8E}" type="slidenum">
              <a:rPr lang="en-GB" altLang="en-US" smtClean="0"/>
              <a:pPr/>
              <a:t>‹#›</a:t>
            </a:fld>
            <a:endParaRPr lang="en-GB" altLang="en-US"/>
          </a:p>
        </p:txBody>
      </p:sp>
    </p:spTree>
    <p:extLst>
      <p:ext uri="{BB962C8B-B14F-4D97-AF65-F5344CB8AC3E}">
        <p14:creationId xmlns:p14="http://schemas.microsoft.com/office/powerpoint/2010/main" val="237240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C689DB22-5937-477F-A28E-9FC78F84E6D2}" type="slidenum">
              <a:rPr lang="en-GB" altLang="en-US" smtClean="0"/>
              <a:pPr/>
              <a:t>‹#›</a:t>
            </a:fld>
            <a:endParaRPr lang="en-GB" altLang="en-US"/>
          </a:p>
        </p:txBody>
      </p:sp>
    </p:spTree>
    <p:extLst>
      <p:ext uri="{BB962C8B-B14F-4D97-AF65-F5344CB8AC3E}">
        <p14:creationId xmlns:p14="http://schemas.microsoft.com/office/powerpoint/2010/main" val="2367729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AFF49409-5161-4407-999C-DC6E60DFD2F5}" type="slidenum">
              <a:rPr lang="en-GB" altLang="en-US" smtClean="0"/>
              <a:pPr/>
              <a:t>‹#›</a:t>
            </a:fld>
            <a:endParaRPr lang="en-GB" altLang="en-US"/>
          </a:p>
        </p:txBody>
      </p:sp>
    </p:spTree>
    <p:extLst>
      <p:ext uri="{BB962C8B-B14F-4D97-AF65-F5344CB8AC3E}">
        <p14:creationId xmlns:p14="http://schemas.microsoft.com/office/powerpoint/2010/main" val="4197658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54755FD4-BB2F-427D-AD9B-EB3B9227A290}" type="slidenum">
              <a:rPr lang="en-GB" altLang="en-US" smtClean="0"/>
              <a:pPr/>
              <a:t>‹#›</a:t>
            </a:fld>
            <a:endParaRPr lang="en-GB" altLang="en-US"/>
          </a:p>
        </p:txBody>
      </p:sp>
    </p:spTree>
    <p:extLst>
      <p:ext uri="{BB962C8B-B14F-4D97-AF65-F5344CB8AC3E}">
        <p14:creationId xmlns:p14="http://schemas.microsoft.com/office/powerpoint/2010/main" val="1955308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BA24138A-1031-4E1E-96AD-FFCAF2D3C283}" type="slidenum">
              <a:rPr lang="en-GB" altLang="en-US" smtClean="0"/>
              <a:pPr/>
              <a:t>‹#›</a:t>
            </a:fld>
            <a:endParaRPr lang="en-GB" altLang="en-US"/>
          </a:p>
        </p:txBody>
      </p:sp>
    </p:spTree>
    <p:extLst>
      <p:ext uri="{BB962C8B-B14F-4D97-AF65-F5344CB8AC3E}">
        <p14:creationId xmlns:p14="http://schemas.microsoft.com/office/powerpoint/2010/main" val="1496866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lt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F6C380-2812-42BD-83D5-96D1B63D170B}" type="slidenum">
              <a:rPr lang="en-GB" altLang="en-US" smtClean="0"/>
              <a:pPr/>
              <a:t>‹#›</a:t>
            </a:fld>
            <a:endParaRPr lang="en-GB" altLang="en-US"/>
          </a:p>
        </p:txBody>
      </p:sp>
    </p:spTree>
    <p:extLst>
      <p:ext uri="{BB962C8B-B14F-4D97-AF65-F5344CB8AC3E}">
        <p14:creationId xmlns:p14="http://schemas.microsoft.com/office/powerpoint/2010/main" val="67548741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Understanding and Engaging in the Customer Experience</a:t>
            </a:r>
          </a:p>
        </p:txBody>
      </p:sp>
      <p:sp>
        <p:nvSpPr>
          <p:cNvPr id="3" name="Subtitle 2"/>
          <p:cNvSpPr>
            <a:spLocks noGrp="1"/>
          </p:cNvSpPr>
          <p:nvPr>
            <p:ph type="subTitle" idx="1"/>
          </p:nvPr>
        </p:nvSpPr>
        <p:spPr/>
        <p:txBody>
          <a:bodyPr/>
          <a:lstStyle/>
          <a:p>
            <a:endParaRPr lang="en-GB" dirty="0">
              <a:solidFill>
                <a:srgbClr val="3241D4"/>
              </a:solidFill>
            </a:endParaRPr>
          </a:p>
        </p:txBody>
      </p:sp>
      <p:sp>
        <p:nvSpPr>
          <p:cNvPr id="4" name="Slide Number Placeholder 3"/>
          <p:cNvSpPr>
            <a:spLocks noGrp="1"/>
          </p:cNvSpPr>
          <p:nvPr>
            <p:ph type="sldNum" sz="quarter" idx="12"/>
          </p:nvPr>
        </p:nvSpPr>
        <p:spPr/>
        <p:txBody>
          <a:bodyPr/>
          <a:lstStyle/>
          <a:p>
            <a:fld id="{EF508469-4E72-4486-BA2C-764E784E4C07}" type="slidenum">
              <a:rPr lang="en-GB" altLang="en-US" smtClean="0"/>
              <a:pPr/>
              <a:t>1</a:t>
            </a:fld>
            <a:endParaRPr lang="en-GB" altLang="en-US"/>
          </a:p>
        </p:txBody>
      </p:sp>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1982"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63888" y="335251"/>
            <a:ext cx="2379320" cy="1947286"/>
          </a:xfrm>
          <a:prstGeom prst="rect">
            <a:avLst/>
          </a:prstGeom>
        </p:spPr>
      </p:pic>
    </p:spTree>
    <p:extLst>
      <p:ext uri="{BB962C8B-B14F-4D97-AF65-F5344CB8AC3E}">
        <p14:creationId xmlns:p14="http://schemas.microsoft.com/office/powerpoint/2010/main" val="3432612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a:t>
            </a:r>
          </a:p>
        </p:txBody>
      </p:sp>
      <p:sp>
        <p:nvSpPr>
          <p:cNvPr id="3" name="Content Placeholder 2"/>
          <p:cNvSpPr>
            <a:spLocks noGrp="1"/>
          </p:cNvSpPr>
          <p:nvPr>
            <p:ph idx="1"/>
          </p:nvPr>
        </p:nvSpPr>
        <p:spPr/>
        <p:txBody>
          <a:bodyPr/>
          <a:lstStyle/>
          <a:p>
            <a:r>
              <a:rPr lang="en-GB" dirty="0"/>
              <a:t>Customers are looking for quality to be more than a thin veneer; they are looking for it to be the wood from which the whole organisation is cut. </a:t>
            </a:r>
          </a:p>
          <a:p>
            <a:r>
              <a:rPr lang="en-GB" dirty="0"/>
              <a:t>“Quality is not an act, it is a habit”  (Aristotle)</a:t>
            </a:r>
          </a:p>
          <a:p>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2</a:t>
            </a:fld>
            <a:endParaRPr lang="en-GB" alt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6357" y="265619"/>
            <a:ext cx="1936043" cy="1386945"/>
          </a:xfrm>
          <a:prstGeom prst="rect">
            <a:avLst/>
          </a:prstGeom>
        </p:spPr>
      </p:pic>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1982"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50659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Eight Dimensions of Quality</a:t>
            </a:r>
            <a:endParaRPr lang="en-US" dirty="0"/>
          </a:p>
        </p:txBody>
      </p:sp>
      <p:sp>
        <p:nvSpPr>
          <p:cNvPr id="3" name="Content Placeholder 2"/>
          <p:cNvSpPr>
            <a:spLocks noGrp="1"/>
          </p:cNvSpPr>
          <p:nvPr>
            <p:ph idx="1"/>
          </p:nvPr>
        </p:nvSpPr>
        <p:spPr/>
        <p:txBody>
          <a:bodyPr>
            <a:normAutofit lnSpcReduction="10000"/>
          </a:bodyPr>
          <a:lstStyle/>
          <a:p>
            <a:r>
              <a:rPr lang="en-GB" dirty="0"/>
              <a:t>Performance</a:t>
            </a:r>
          </a:p>
          <a:p>
            <a:r>
              <a:rPr lang="en-GB" dirty="0"/>
              <a:t>Features</a:t>
            </a:r>
          </a:p>
          <a:p>
            <a:r>
              <a:rPr lang="en-GB" dirty="0"/>
              <a:t>Reliability</a:t>
            </a:r>
          </a:p>
          <a:p>
            <a:r>
              <a:rPr lang="en-GB" dirty="0"/>
              <a:t>Conformance </a:t>
            </a:r>
          </a:p>
          <a:p>
            <a:r>
              <a:rPr lang="en-GB" dirty="0"/>
              <a:t>Durability</a:t>
            </a:r>
          </a:p>
          <a:p>
            <a:r>
              <a:rPr lang="en-GB" dirty="0"/>
              <a:t>Serviceability</a:t>
            </a:r>
          </a:p>
          <a:p>
            <a:r>
              <a:rPr lang="en-GB" dirty="0"/>
              <a:t>Aesthetics</a:t>
            </a:r>
          </a:p>
          <a:p>
            <a:r>
              <a:rPr lang="en-GB" dirty="0"/>
              <a:t>Perceived quality</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3</a:t>
            </a:fld>
            <a:endParaRPr lang="en-GB" altLang="en-US"/>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1982"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0527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Eight Routes to Poor Quality</a:t>
            </a:r>
            <a:endParaRPr lang="en-US" dirty="0"/>
          </a:p>
        </p:txBody>
      </p:sp>
      <p:sp>
        <p:nvSpPr>
          <p:cNvPr id="3" name="Content Placeholder 2"/>
          <p:cNvSpPr>
            <a:spLocks noGrp="1"/>
          </p:cNvSpPr>
          <p:nvPr>
            <p:ph idx="1"/>
          </p:nvPr>
        </p:nvSpPr>
        <p:spPr/>
        <p:txBody>
          <a:bodyPr>
            <a:normAutofit fontScale="85000" lnSpcReduction="10000"/>
          </a:bodyPr>
          <a:lstStyle/>
          <a:p>
            <a:r>
              <a:rPr lang="en-GB" dirty="0"/>
              <a:t>Emphasis on short term profitability</a:t>
            </a:r>
          </a:p>
          <a:p>
            <a:r>
              <a:rPr lang="en-GB" dirty="0"/>
              <a:t>Clamping down on cost but tolerating high waste levels</a:t>
            </a:r>
          </a:p>
          <a:p>
            <a:r>
              <a:rPr lang="en-GB" dirty="0"/>
              <a:t>A ‘take it or leave it’ attitude towards customers</a:t>
            </a:r>
          </a:p>
          <a:p>
            <a:r>
              <a:rPr lang="en-GB" dirty="0"/>
              <a:t>Treating employees as productive robots</a:t>
            </a:r>
          </a:p>
          <a:p>
            <a:r>
              <a:rPr lang="en-GB" dirty="0"/>
              <a:t>Competing on price not sufficiently on quality</a:t>
            </a:r>
          </a:p>
          <a:p>
            <a:r>
              <a:rPr lang="en-GB" dirty="0"/>
              <a:t>Buying at the lowest price</a:t>
            </a:r>
          </a:p>
          <a:p>
            <a:r>
              <a:rPr lang="en-GB" dirty="0"/>
              <a:t>Anti - change but changing arbitrarily when forced</a:t>
            </a:r>
          </a:p>
          <a:p>
            <a:r>
              <a:rPr lang="en-GB" dirty="0"/>
              <a:t>Macho management – the crisis manager   </a:t>
            </a:r>
          </a:p>
          <a:p>
            <a:pPr marL="0" indent="0">
              <a:buNone/>
            </a:pPr>
            <a:endParaRPr lang="en-GB" dirty="0"/>
          </a:p>
          <a:p>
            <a:pPr marL="0" indent="0">
              <a:buNone/>
            </a:pPr>
            <a:r>
              <a:rPr lang="en-GB" sz="2100" dirty="0"/>
              <a:t>Source: UK </a:t>
            </a:r>
            <a:r>
              <a:rPr lang="en-GB" sz="2100" dirty="0" err="1"/>
              <a:t>Dept</a:t>
            </a:r>
            <a:r>
              <a:rPr lang="en-GB" sz="2100" dirty="0"/>
              <a:t> of Trade and Industry</a:t>
            </a:r>
          </a:p>
          <a:p>
            <a:endParaRPr lang="en-US"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4</a:t>
            </a:fld>
            <a:endParaRPr lang="en-GB" altLang="en-US"/>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1982"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12535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Gurus</a:t>
            </a:r>
          </a:p>
        </p:txBody>
      </p:sp>
      <p:sp>
        <p:nvSpPr>
          <p:cNvPr id="3" name="Content Placeholder 2"/>
          <p:cNvSpPr>
            <a:spLocks noGrp="1"/>
          </p:cNvSpPr>
          <p:nvPr>
            <p:ph idx="1"/>
          </p:nvPr>
        </p:nvSpPr>
        <p:spPr/>
        <p:txBody>
          <a:bodyPr/>
          <a:lstStyle/>
          <a:p>
            <a:r>
              <a:rPr lang="en-GB" dirty="0"/>
              <a:t>Deming- 14 points </a:t>
            </a:r>
            <a:endParaRPr lang="en-GB" dirty="0" smtClean="0"/>
          </a:p>
          <a:p>
            <a:r>
              <a:rPr lang="en-GB" dirty="0" err="1" smtClean="0"/>
              <a:t>Isikawa</a:t>
            </a:r>
            <a:r>
              <a:rPr lang="en-GB" dirty="0" smtClean="0"/>
              <a:t>- </a:t>
            </a:r>
            <a:r>
              <a:rPr lang="en-GB" dirty="0"/>
              <a:t>Fishbone </a:t>
            </a:r>
            <a:r>
              <a:rPr lang="en-GB" dirty="0" smtClean="0"/>
              <a:t>diagram</a:t>
            </a:r>
            <a:endParaRPr lang="en-GB" dirty="0"/>
          </a:p>
          <a:p>
            <a:r>
              <a:rPr lang="en-GB" dirty="0" err="1"/>
              <a:t>Juran</a:t>
            </a:r>
            <a:r>
              <a:rPr lang="en-GB" dirty="0"/>
              <a:t>- Quality Route Map</a:t>
            </a:r>
          </a:p>
          <a:p>
            <a:r>
              <a:rPr lang="en-GB" dirty="0" smtClean="0"/>
              <a:t>MBWA </a:t>
            </a:r>
            <a:r>
              <a:rPr lang="en-GB" dirty="0"/>
              <a:t>(Method of ensuring people quality) </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5</a:t>
            </a:fld>
            <a:endParaRPr lang="en-GB" altLang="en-US"/>
          </a:p>
        </p:txBody>
      </p:sp>
    </p:spTree>
    <p:extLst>
      <p:ext uri="{BB962C8B-B14F-4D97-AF65-F5344CB8AC3E}">
        <p14:creationId xmlns:p14="http://schemas.microsoft.com/office/powerpoint/2010/main" val="3972755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Deming’s 14 Points (Total Quality</a:t>
            </a:r>
            <a:r>
              <a:rPr lang="en-GB" dirty="0" smtClean="0"/>
              <a:t> Management)</a:t>
            </a:r>
            <a:endParaRPr lang="en-US" dirty="0"/>
          </a:p>
        </p:txBody>
      </p:sp>
      <p:sp>
        <p:nvSpPr>
          <p:cNvPr id="3" name="Content Placeholder 2"/>
          <p:cNvSpPr>
            <a:spLocks noGrp="1"/>
          </p:cNvSpPr>
          <p:nvPr>
            <p:ph idx="1"/>
          </p:nvPr>
        </p:nvSpPr>
        <p:spPr/>
        <p:txBody>
          <a:bodyPr>
            <a:normAutofit fontScale="92500"/>
          </a:bodyPr>
          <a:lstStyle/>
          <a:p>
            <a:r>
              <a:rPr lang="en-US" altLang="en-US" sz="1600" b="1" dirty="0"/>
              <a:t>Point 1: Create a Vision and Demonstrate </a:t>
            </a:r>
            <a:r>
              <a:rPr lang="en-US" altLang="en-US" sz="1600" b="1" dirty="0" smtClean="0"/>
              <a:t>Commitment</a:t>
            </a:r>
            <a:r>
              <a:rPr lang="en-US" altLang="en-US" sz="1600" dirty="0" smtClean="0"/>
              <a:t>:</a:t>
            </a:r>
            <a:r>
              <a:rPr lang="en-US" altLang="en-US" sz="1600" dirty="0"/>
              <a:t> An organization must define its values, mission, and vision of the future to provide long-term direction for its management and </a:t>
            </a:r>
            <a:r>
              <a:rPr lang="en-US" altLang="en-US" sz="1600" dirty="0" smtClean="0"/>
              <a:t>employees. Businesses </a:t>
            </a:r>
            <a:r>
              <a:rPr lang="en-US" altLang="en-US" sz="1600" dirty="0"/>
              <a:t>should not exist simply for profit; they are social entities whose basic purpose is to serve their customers and </a:t>
            </a:r>
            <a:r>
              <a:rPr lang="en-US" altLang="en-US" sz="1600" dirty="0" smtClean="0"/>
              <a:t>employees</a:t>
            </a:r>
          </a:p>
          <a:p>
            <a:endParaRPr lang="en-US" sz="1600" dirty="0"/>
          </a:p>
          <a:p>
            <a:r>
              <a:rPr lang="en-US" altLang="en-US" sz="1600" b="1" dirty="0"/>
              <a:t>Point 2: Learn the New </a:t>
            </a:r>
            <a:r>
              <a:rPr lang="en-US" altLang="en-US" sz="1600" b="1" dirty="0" smtClean="0"/>
              <a:t>Philosophy: </a:t>
            </a:r>
            <a:r>
              <a:rPr lang="en-US" altLang="en-US" sz="1600" dirty="0" smtClean="0"/>
              <a:t>Companies </a:t>
            </a:r>
            <a:r>
              <a:rPr lang="en-US" altLang="en-US" sz="1600" dirty="0"/>
              <a:t>must take a customer-driven approach based on mutual cooperation between labor and management and a never-ending cycle of improvement.</a:t>
            </a:r>
          </a:p>
          <a:p>
            <a:endParaRPr lang="en-GB" sz="1600" b="1" dirty="0" smtClean="0"/>
          </a:p>
          <a:p>
            <a:r>
              <a:rPr lang="en-US" altLang="en-US" sz="1600" b="1" dirty="0"/>
              <a:t>Point 3: Understand </a:t>
            </a:r>
            <a:r>
              <a:rPr lang="en-US" altLang="en-US" sz="1600" b="1" dirty="0" smtClean="0"/>
              <a:t>Inspection: </a:t>
            </a:r>
            <a:r>
              <a:rPr lang="en-US" altLang="en-US" sz="1600" dirty="0"/>
              <a:t>Inspection - the principal means of quality </a:t>
            </a:r>
            <a:r>
              <a:rPr lang="en-US" altLang="en-US" sz="1600" dirty="0" smtClean="0"/>
              <a:t>control. Routine </a:t>
            </a:r>
            <a:r>
              <a:rPr lang="en-US" altLang="en-US" sz="1600" dirty="0"/>
              <a:t>inspection acknowledges that defects are present, but does not add value to the </a:t>
            </a:r>
            <a:r>
              <a:rPr lang="en-US" altLang="en-US" sz="1600" dirty="0" smtClean="0"/>
              <a:t>product. Inspection </a:t>
            </a:r>
            <a:r>
              <a:rPr lang="en-US" altLang="en-US" sz="1600" dirty="0"/>
              <a:t>should be used as an information-gathering tool for improvement, not as a means of “assuring” quality or blaming </a:t>
            </a:r>
            <a:r>
              <a:rPr lang="en-US" altLang="en-US" sz="1600" dirty="0" smtClean="0"/>
              <a:t>workers.</a:t>
            </a:r>
          </a:p>
          <a:p>
            <a:endParaRPr lang="en-US" sz="1600" b="1" dirty="0"/>
          </a:p>
          <a:p>
            <a:pPr>
              <a:lnSpc>
                <a:spcPct val="90000"/>
              </a:lnSpc>
            </a:pPr>
            <a:r>
              <a:rPr lang="en-US" altLang="en-US" sz="1600" b="1" dirty="0"/>
              <a:t>Point 4: Stop Making Decisions Purely on the Basis of </a:t>
            </a:r>
            <a:r>
              <a:rPr lang="en-US" altLang="en-US" sz="1600" b="1" dirty="0" smtClean="0"/>
              <a:t>Cost: </a:t>
            </a:r>
            <a:r>
              <a:rPr lang="en-US" altLang="en-US" sz="1600" dirty="0"/>
              <a:t>The supplier and manufacturer must be considered as a macro </a:t>
            </a:r>
            <a:r>
              <a:rPr lang="en-US" altLang="en-US" sz="1600" dirty="0" smtClean="0"/>
              <a:t>organization. Deming urges </a:t>
            </a:r>
            <a:r>
              <a:rPr lang="en-US" altLang="en-US" sz="1600" dirty="0"/>
              <a:t>businesses to establish long-term relationships with fewer suppliers, leading to loyalty and opportunities for mutual improvement. </a:t>
            </a:r>
            <a:r>
              <a:rPr lang="en-US" altLang="en-US" sz="1600" dirty="0" smtClean="0"/>
              <a:t>Supply </a:t>
            </a:r>
            <a:r>
              <a:rPr lang="en-US" altLang="en-US" sz="1600" dirty="0"/>
              <a:t>Chain Management (SCM) focuses heavily on a system’s view of the supply chain with the objective of minimizing total supply chain costs and developing stronger partnerships with suppliers</a:t>
            </a:r>
            <a:endParaRPr lang="en-GB" sz="1600" b="1"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6</a:t>
            </a:fld>
            <a:endParaRPr lang="en-GB" altLang="en-US"/>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1982"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10735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Deming’s 14 Points (Total Quality</a:t>
            </a:r>
            <a:r>
              <a:rPr lang="en-GB" dirty="0" smtClean="0"/>
              <a:t> Management)</a:t>
            </a:r>
            <a:endParaRPr lang="en-US" dirty="0"/>
          </a:p>
        </p:txBody>
      </p:sp>
      <p:sp>
        <p:nvSpPr>
          <p:cNvPr id="3" name="Content Placeholder 2"/>
          <p:cNvSpPr>
            <a:spLocks noGrp="1"/>
          </p:cNvSpPr>
          <p:nvPr>
            <p:ph idx="1"/>
          </p:nvPr>
        </p:nvSpPr>
        <p:spPr/>
        <p:txBody>
          <a:bodyPr>
            <a:normAutofit lnSpcReduction="10000"/>
          </a:bodyPr>
          <a:lstStyle/>
          <a:p>
            <a:pPr>
              <a:lnSpc>
                <a:spcPct val="90000"/>
              </a:lnSpc>
            </a:pPr>
            <a:r>
              <a:rPr lang="en-US" altLang="en-US" sz="1600" b="1" dirty="0"/>
              <a:t>Point 5: Improve Constantly </a:t>
            </a:r>
            <a:r>
              <a:rPr lang="en-US" altLang="en-US" sz="1600" b="1" dirty="0" smtClean="0"/>
              <a:t>and Forever: </a:t>
            </a:r>
            <a:r>
              <a:rPr lang="en-US" altLang="en-US" sz="1600" dirty="0" smtClean="0"/>
              <a:t>Improved </a:t>
            </a:r>
            <a:r>
              <a:rPr lang="en-US" altLang="en-US" sz="1600" dirty="0"/>
              <a:t>design of goods and services comes from understanding customer </a:t>
            </a:r>
            <a:r>
              <a:rPr lang="en-US" altLang="en-US" sz="1600" dirty="0" smtClean="0"/>
              <a:t>needs </a:t>
            </a:r>
            <a:r>
              <a:rPr lang="en-US" altLang="en-US" sz="1600" dirty="0"/>
              <a:t>and continual market surveys and other sources of feedback, and from understanding the manufacturing and service delivery </a:t>
            </a:r>
            <a:r>
              <a:rPr lang="en-US" altLang="en-US" sz="1600" dirty="0" smtClean="0"/>
              <a:t>process. Improvements </a:t>
            </a:r>
            <a:r>
              <a:rPr lang="en-US" altLang="en-US" sz="1600" dirty="0"/>
              <a:t>in operations are achieved by reducing the causes and impacts of variation, and engaging all employees to innovate and seek ways of doing their jobs more efficiently and effectively. </a:t>
            </a:r>
            <a:r>
              <a:rPr lang="en-US" altLang="en-US" sz="1600" dirty="0" smtClean="0"/>
              <a:t>Deming believes that when </a:t>
            </a:r>
            <a:r>
              <a:rPr lang="en-US" altLang="en-US" sz="1600" dirty="0"/>
              <a:t>quality improves, productivity improves and costs </a:t>
            </a:r>
            <a:r>
              <a:rPr lang="en-US" altLang="en-US" sz="1600" dirty="0" smtClean="0"/>
              <a:t>decrease. </a:t>
            </a:r>
            <a:endParaRPr lang="en-US" altLang="en-US" sz="1600" dirty="0"/>
          </a:p>
          <a:p>
            <a:pPr>
              <a:lnSpc>
                <a:spcPct val="90000"/>
              </a:lnSpc>
            </a:pPr>
            <a:endParaRPr lang="en-US" altLang="en-US" sz="1600" dirty="0" smtClean="0"/>
          </a:p>
          <a:p>
            <a:r>
              <a:rPr lang="en-US" altLang="en-US" sz="1600" b="1" dirty="0"/>
              <a:t>Point 6: Institute </a:t>
            </a:r>
            <a:r>
              <a:rPr lang="en-US" altLang="en-US" sz="1600" b="1" dirty="0" smtClean="0"/>
              <a:t>Training: </a:t>
            </a:r>
            <a:r>
              <a:rPr lang="en-US" altLang="en-US" sz="1600" dirty="0" smtClean="0"/>
              <a:t>Training results </a:t>
            </a:r>
            <a:r>
              <a:rPr lang="en-US" altLang="en-US" sz="1600" dirty="0"/>
              <a:t>in improvements in quality and </a:t>
            </a:r>
            <a:r>
              <a:rPr lang="en-US" altLang="en-US" sz="1600" dirty="0" smtClean="0"/>
              <a:t>productivity adds </a:t>
            </a:r>
            <a:r>
              <a:rPr lang="en-US" altLang="en-US" sz="1600" dirty="0"/>
              <a:t>to </a:t>
            </a:r>
            <a:r>
              <a:rPr lang="en-US" altLang="en-US" sz="1600" dirty="0" smtClean="0"/>
              <a:t>the worker’s morale and demonstrates </a:t>
            </a:r>
            <a:r>
              <a:rPr lang="en-US" altLang="en-US" sz="1600" dirty="0"/>
              <a:t>to workers that the company is dedicated to helping them and investing in the </a:t>
            </a:r>
            <a:r>
              <a:rPr lang="en-US" altLang="en-US" sz="1600" dirty="0" smtClean="0"/>
              <a:t>future</a:t>
            </a:r>
          </a:p>
          <a:p>
            <a:endParaRPr lang="en-US" altLang="en-US" sz="1600" dirty="0"/>
          </a:p>
          <a:p>
            <a:r>
              <a:rPr lang="en-US" altLang="en-US" sz="1600" b="1" dirty="0"/>
              <a:t>Point 7: Institute </a:t>
            </a:r>
            <a:r>
              <a:rPr lang="en-US" altLang="en-US" sz="1600" b="1" dirty="0" smtClean="0"/>
              <a:t>Leadership: </a:t>
            </a:r>
            <a:r>
              <a:rPr lang="en-US" altLang="en-US" sz="1600" dirty="0"/>
              <a:t>The job of management is leadership, not supervision.</a:t>
            </a:r>
          </a:p>
          <a:p>
            <a:pPr>
              <a:buFont typeface="Wingdings" panose="05000000000000000000" pitchFamily="2" charset="2"/>
              <a:buNone/>
            </a:pPr>
            <a:r>
              <a:rPr lang="en-US" altLang="en-US" sz="1600" dirty="0"/>
              <a:t>	</a:t>
            </a:r>
            <a:r>
              <a:rPr lang="en-US" altLang="en-US" sz="1600" dirty="0" smtClean="0"/>
              <a:t>Supervision is simply </a:t>
            </a:r>
            <a:r>
              <a:rPr lang="en-US" altLang="en-US" sz="1600" dirty="0"/>
              <a:t>overseeing and directing </a:t>
            </a:r>
            <a:r>
              <a:rPr lang="en-US" altLang="en-US" sz="1600" dirty="0" smtClean="0"/>
              <a:t>work whereas; Leadership provides guidance </a:t>
            </a:r>
            <a:r>
              <a:rPr lang="en-US" altLang="en-US" sz="1600" dirty="0"/>
              <a:t>to help employees </a:t>
            </a:r>
            <a:r>
              <a:rPr lang="en-US" altLang="en-US" sz="1600" dirty="0" smtClean="0"/>
              <a:t>to do </a:t>
            </a:r>
            <a:r>
              <a:rPr lang="en-US" altLang="en-US" sz="1600" dirty="0"/>
              <a:t>their </a:t>
            </a:r>
            <a:r>
              <a:rPr lang="en-US" altLang="en-US" sz="1600" dirty="0" smtClean="0"/>
              <a:t>jobs </a:t>
            </a:r>
            <a:r>
              <a:rPr lang="en-US" altLang="en-US" sz="1600" dirty="0"/>
              <a:t>with less effort</a:t>
            </a:r>
            <a:r>
              <a:rPr lang="en-US" altLang="en-US" sz="1600" dirty="0" smtClean="0"/>
              <a:t>.</a:t>
            </a:r>
          </a:p>
          <a:p>
            <a:pPr>
              <a:buFont typeface="Wingdings" panose="05000000000000000000" pitchFamily="2" charset="2"/>
              <a:buNone/>
            </a:pPr>
            <a:endParaRPr lang="en-US" altLang="en-US" sz="1600" dirty="0"/>
          </a:p>
          <a:p>
            <a:r>
              <a:rPr lang="en-US" altLang="en-US" sz="1600" b="1" dirty="0"/>
              <a:t>Point 8: Drive Out </a:t>
            </a:r>
            <a:r>
              <a:rPr lang="en-US" altLang="en-US" sz="1600" b="1" dirty="0" smtClean="0"/>
              <a:t>Fear: </a:t>
            </a:r>
            <a:r>
              <a:rPr lang="en-US" altLang="en-US" sz="1600" dirty="0"/>
              <a:t>Fear is </a:t>
            </a:r>
            <a:r>
              <a:rPr lang="en-US" altLang="en-US" sz="1600" dirty="0" smtClean="0"/>
              <a:t>manifested </a:t>
            </a:r>
            <a:r>
              <a:rPr lang="en-US" altLang="en-US" sz="1600" dirty="0"/>
              <a:t>in many ways: fear of reprisal, fear of failure, fear of the unknown, fear of relinquishing control, and fear of </a:t>
            </a:r>
            <a:r>
              <a:rPr lang="en-US" altLang="en-US" sz="1600" dirty="0" smtClean="0"/>
              <a:t>change. Fear </a:t>
            </a:r>
            <a:r>
              <a:rPr lang="en-US" altLang="en-US" sz="1600" dirty="0"/>
              <a:t>encourages short-term </a:t>
            </a:r>
            <a:r>
              <a:rPr lang="en-US" altLang="en-US" sz="1600" dirty="0" smtClean="0"/>
              <a:t>thinking. Fear </a:t>
            </a:r>
            <a:r>
              <a:rPr lang="en-US" altLang="en-US" sz="1600" dirty="0"/>
              <a:t>is a cultural issue for all organizations</a:t>
            </a:r>
          </a:p>
          <a:p>
            <a:endParaRPr lang="en-US" altLang="en-US" sz="1600" dirty="0"/>
          </a:p>
          <a:p>
            <a:endParaRPr lang="en-US" altLang="en-US" sz="1600" dirty="0" smtClean="0"/>
          </a:p>
          <a:p>
            <a:pPr>
              <a:buFont typeface="Wingdings" panose="05000000000000000000" pitchFamily="2" charset="2"/>
              <a:buNone/>
            </a:pPr>
            <a:endParaRPr lang="en-US" altLang="en-US" sz="1600" dirty="0"/>
          </a:p>
          <a:p>
            <a:pPr>
              <a:buFont typeface="Wingdings" panose="05000000000000000000" pitchFamily="2" charset="2"/>
              <a:buNone/>
            </a:pPr>
            <a:endParaRPr lang="en-US" altLang="en-US" sz="1600" dirty="0"/>
          </a:p>
          <a:p>
            <a:pPr>
              <a:lnSpc>
                <a:spcPct val="90000"/>
              </a:lnSpc>
            </a:pPr>
            <a:endParaRPr lang="en-US" altLang="en-US" sz="1600" dirty="0"/>
          </a:p>
          <a:p>
            <a:endParaRPr lang="en-GB" sz="1600" b="1"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7</a:t>
            </a:fld>
            <a:endParaRPr lang="en-GB" altLang="en-US"/>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1982"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69994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Deming’s 14 Points (Total Quality</a:t>
            </a:r>
            <a:r>
              <a:rPr lang="en-GB" dirty="0" smtClean="0"/>
              <a:t> Management)</a:t>
            </a:r>
            <a:endParaRPr lang="en-US" dirty="0"/>
          </a:p>
        </p:txBody>
      </p:sp>
      <p:sp>
        <p:nvSpPr>
          <p:cNvPr id="3" name="Content Placeholder 2"/>
          <p:cNvSpPr>
            <a:spLocks noGrp="1"/>
          </p:cNvSpPr>
          <p:nvPr>
            <p:ph idx="1"/>
          </p:nvPr>
        </p:nvSpPr>
        <p:spPr/>
        <p:txBody>
          <a:bodyPr>
            <a:normAutofit lnSpcReduction="10000"/>
          </a:bodyPr>
          <a:lstStyle/>
          <a:p>
            <a:r>
              <a:rPr lang="en-US" altLang="en-US" sz="1600" b="1" dirty="0"/>
              <a:t>Point 9: Optimize the Efforts of </a:t>
            </a:r>
            <a:r>
              <a:rPr lang="en-US" altLang="en-US" sz="1600" b="1" dirty="0" smtClean="0"/>
              <a:t>Teams: </a:t>
            </a:r>
            <a:r>
              <a:rPr lang="en-US" altLang="en-US" sz="1600" dirty="0"/>
              <a:t>Teamwork helps to break down barriers between departments and </a:t>
            </a:r>
            <a:r>
              <a:rPr lang="en-US" altLang="en-US" sz="1600" dirty="0" smtClean="0"/>
              <a:t>individuals. Barriers </a:t>
            </a:r>
            <a:r>
              <a:rPr lang="en-US" altLang="en-US" sz="1600" dirty="0"/>
              <a:t>between functional areas occur </a:t>
            </a:r>
            <a:r>
              <a:rPr lang="en-US" altLang="en-US" sz="1600" dirty="0" smtClean="0"/>
              <a:t>when </a:t>
            </a:r>
            <a:r>
              <a:rPr lang="en-US" altLang="en-US" sz="1600" dirty="0"/>
              <a:t>managers fear they might lose </a:t>
            </a:r>
            <a:r>
              <a:rPr lang="en-US" altLang="en-US" sz="1600" dirty="0" smtClean="0"/>
              <a:t>power. Lack </a:t>
            </a:r>
            <a:r>
              <a:rPr lang="en-US" altLang="en-US" sz="1600" dirty="0"/>
              <a:t>of cooperation leads to poor quality</a:t>
            </a:r>
            <a:r>
              <a:rPr lang="en-US" altLang="en-US" sz="1600" dirty="0" smtClean="0"/>
              <a:t>.</a:t>
            </a:r>
          </a:p>
          <a:p>
            <a:endParaRPr lang="en-US" altLang="en-US" sz="1600" dirty="0"/>
          </a:p>
          <a:p>
            <a:r>
              <a:rPr lang="en-US" altLang="en-US" sz="1600" b="1" dirty="0"/>
              <a:t>Point 10: Eliminate </a:t>
            </a:r>
            <a:r>
              <a:rPr lang="en-US" altLang="en-US" sz="1600" b="1" dirty="0" smtClean="0"/>
              <a:t>Exhortations: </a:t>
            </a:r>
            <a:r>
              <a:rPr lang="en-US" altLang="en-US" sz="1600" dirty="0"/>
              <a:t>Motivational approaches overlook the major source of many </a:t>
            </a:r>
            <a:r>
              <a:rPr lang="en-US" altLang="en-US" sz="1600" dirty="0" smtClean="0"/>
              <a:t>problems. Causes </a:t>
            </a:r>
            <a:r>
              <a:rPr lang="en-US" altLang="en-US" sz="1600" dirty="0"/>
              <a:t>of variation stemming from the design of the system are management’s problem, not the </a:t>
            </a:r>
            <a:r>
              <a:rPr lang="en-US" altLang="en-US" sz="1600" dirty="0" smtClean="0"/>
              <a:t>workers</a:t>
            </a:r>
            <a:endParaRPr lang="en-US" altLang="en-US" sz="1600" dirty="0"/>
          </a:p>
          <a:p>
            <a:endParaRPr lang="en-US" altLang="en-US" sz="1600" dirty="0" smtClean="0"/>
          </a:p>
          <a:p>
            <a:r>
              <a:rPr lang="en-US" altLang="en-US" sz="1600" b="1" dirty="0" smtClean="0"/>
              <a:t>Point 11: Enumerate </a:t>
            </a:r>
            <a:r>
              <a:rPr lang="en-US" altLang="en-US" sz="1600" b="1" dirty="0"/>
              <a:t>Numerical Quotas and Management by Objective (</a:t>
            </a:r>
            <a:r>
              <a:rPr lang="en-US" altLang="en-US" sz="1600" b="1" dirty="0" smtClean="0"/>
              <a:t>MBO): </a:t>
            </a:r>
            <a:r>
              <a:rPr lang="en-US" altLang="en-US" sz="1600" dirty="0" smtClean="0"/>
              <a:t>Many </a:t>
            </a:r>
            <a:r>
              <a:rPr lang="en-US" altLang="en-US" sz="1600" dirty="0"/>
              <a:t>organizations manage by the </a:t>
            </a:r>
            <a:r>
              <a:rPr lang="en-US" altLang="en-US" sz="1600" dirty="0" smtClean="0"/>
              <a:t>numbers. Goals </a:t>
            </a:r>
            <a:r>
              <a:rPr lang="en-US" altLang="en-US" sz="1600" dirty="0"/>
              <a:t>are useful, but numerical goals set for others without incorporating a method to reach the goal generate frustration and </a:t>
            </a:r>
            <a:r>
              <a:rPr lang="en-US" altLang="en-US" sz="1600" dirty="0" smtClean="0"/>
              <a:t>resentment. Management </a:t>
            </a:r>
            <a:r>
              <a:rPr lang="en-US" altLang="en-US" sz="1600" dirty="0"/>
              <a:t>must understand the system and continually try to improve it, rather than focus on short-term goals</a:t>
            </a:r>
            <a:r>
              <a:rPr lang="en-US" altLang="en-US" sz="1600" dirty="0" smtClean="0"/>
              <a:t>.</a:t>
            </a:r>
          </a:p>
          <a:p>
            <a:pPr>
              <a:lnSpc>
                <a:spcPct val="80000"/>
              </a:lnSpc>
            </a:pPr>
            <a:endParaRPr lang="en-US" altLang="en-US" sz="2000" dirty="0" smtClean="0"/>
          </a:p>
          <a:p>
            <a:pPr>
              <a:lnSpc>
                <a:spcPct val="80000"/>
              </a:lnSpc>
            </a:pPr>
            <a:r>
              <a:rPr lang="en-US" altLang="en-US" sz="1500" b="1" dirty="0" smtClean="0"/>
              <a:t>Point </a:t>
            </a:r>
            <a:r>
              <a:rPr lang="en-US" altLang="en-US" sz="1500" b="1" dirty="0"/>
              <a:t>12: Remove Barriers to Pride in </a:t>
            </a:r>
            <a:r>
              <a:rPr lang="en-US" altLang="en-US" sz="1500" b="1" dirty="0" smtClean="0"/>
              <a:t>Workmanship: </a:t>
            </a:r>
            <a:r>
              <a:rPr lang="en-US" altLang="en-US" sz="1500" dirty="0" smtClean="0"/>
              <a:t>Deming </a:t>
            </a:r>
            <a:r>
              <a:rPr lang="en-US" altLang="en-US" sz="1500" dirty="0"/>
              <a:t>believed that one of the biggest barriers to pride in workmanship is performance </a:t>
            </a:r>
            <a:r>
              <a:rPr lang="en-US" altLang="en-US" sz="1500" dirty="0" smtClean="0"/>
              <a:t>appraisal. Performance </a:t>
            </a:r>
            <a:r>
              <a:rPr lang="en-US" altLang="en-US" sz="1500" dirty="0"/>
              <a:t>appraisal destroys teamwork by promoting competition for limited resources, fosters mediocrity because objectives typically are driven by numbers and what the boss wants rather than by quality, focuses on the short term and discourages risk taking, and confounds the “people resources” with other resources</a:t>
            </a:r>
            <a:r>
              <a:rPr lang="en-US" altLang="en-US" sz="1500" dirty="0" smtClean="0"/>
              <a:t>.</a:t>
            </a:r>
            <a:endParaRPr lang="en-US" altLang="en-US" sz="1600" dirty="0"/>
          </a:p>
          <a:p>
            <a:endParaRPr lang="en-US" altLang="en-US" sz="1600" dirty="0" smtClean="0"/>
          </a:p>
          <a:p>
            <a:pPr>
              <a:buFont typeface="Wingdings" panose="05000000000000000000" pitchFamily="2" charset="2"/>
              <a:buNone/>
            </a:pPr>
            <a:endParaRPr lang="en-US" altLang="en-US" sz="1600" dirty="0"/>
          </a:p>
          <a:p>
            <a:pPr>
              <a:buFont typeface="Wingdings" panose="05000000000000000000" pitchFamily="2" charset="2"/>
              <a:buNone/>
            </a:pPr>
            <a:endParaRPr lang="en-US" altLang="en-US" sz="1600" dirty="0"/>
          </a:p>
          <a:p>
            <a:pPr>
              <a:lnSpc>
                <a:spcPct val="90000"/>
              </a:lnSpc>
            </a:pPr>
            <a:endParaRPr lang="en-US" altLang="en-US" sz="1600" dirty="0"/>
          </a:p>
          <a:p>
            <a:endParaRPr lang="en-GB" sz="1600" b="1"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8</a:t>
            </a:fld>
            <a:endParaRPr lang="en-GB" altLang="en-US"/>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1982"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5478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Deming’s 14 Points (Total Quality</a:t>
            </a:r>
            <a:r>
              <a:rPr lang="en-GB" dirty="0" smtClean="0"/>
              <a:t> Management)</a:t>
            </a:r>
            <a:endParaRPr lang="en-US" dirty="0"/>
          </a:p>
        </p:txBody>
      </p:sp>
      <p:sp>
        <p:nvSpPr>
          <p:cNvPr id="3" name="Content Placeholder 2"/>
          <p:cNvSpPr>
            <a:spLocks noGrp="1"/>
          </p:cNvSpPr>
          <p:nvPr>
            <p:ph idx="1"/>
          </p:nvPr>
        </p:nvSpPr>
        <p:spPr/>
        <p:txBody>
          <a:bodyPr>
            <a:normAutofit/>
          </a:bodyPr>
          <a:lstStyle/>
          <a:p>
            <a:r>
              <a:rPr lang="en-US" altLang="en-US" sz="1600" b="1" dirty="0" smtClean="0"/>
              <a:t>Point 13: </a:t>
            </a:r>
            <a:r>
              <a:rPr lang="en-US" altLang="en-US" sz="1600" b="1" dirty="0"/>
              <a:t>Encourage Education and </a:t>
            </a:r>
            <a:r>
              <a:rPr lang="en-US" altLang="en-US" sz="1600" b="1" dirty="0" smtClean="0"/>
              <a:t>Self-Improvement: </a:t>
            </a:r>
            <a:r>
              <a:rPr lang="en-US" altLang="en-US" sz="1600" dirty="0"/>
              <a:t>Continuing, broad education for </a:t>
            </a:r>
            <a:r>
              <a:rPr lang="en-US" altLang="en-US" sz="1600" dirty="0" smtClean="0"/>
              <a:t>self-improvement. Organizations </a:t>
            </a:r>
            <a:r>
              <a:rPr lang="en-US" altLang="en-US" sz="1600" dirty="0"/>
              <a:t>must invest in their people at all levels to ensure success in the long </a:t>
            </a:r>
            <a:r>
              <a:rPr lang="en-US" altLang="en-US" sz="1600" dirty="0" smtClean="0"/>
              <a:t>term. Developing </a:t>
            </a:r>
            <a:r>
              <a:rPr lang="en-US" altLang="en-US" sz="1600" dirty="0"/>
              <a:t>the worth of the individual is a powerful motivation method</a:t>
            </a:r>
          </a:p>
          <a:p>
            <a:endParaRPr lang="en-US" altLang="en-US" sz="1600" dirty="0" smtClean="0"/>
          </a:p>
          <a:p>
            <a:r>
              <a:rPr lang="en-US" altLang="en-US" sz="1600" b="1" dirty="0"/>
              <a:t>Point 14: Take </a:t>
            </a:r>
            <a:r>
              <a:rPr lang="en-US" altLang="en-US" sz="1600" b="1" dirty="0" smtClean="0"/>
              <a:t>Action: </a:t>
            </a:r>
            <a:r>
              <a:rPr lang="en-US" altLang="en-US" sz="1600" dirty="0"/>
              <a:t>Any culture change begins with top management and includes </a:t>
            </a:r>
            <a:r>
              <a:rPr lang="en-US" altLang="en-US" sz="1600" dirty="0" smtClean="0"/>
              <a:t>everyone. Adopt a team-based </a:t>
            </a:r>
            <a:r>
              <a:rPr lang="en-US" altLang="en-US" sz="1600" dirty="0"/>
              <a:t>approach</a:t>
            </a:r>
          </a:p>
          <a:p>
            <a:endParaRPr lang="en-US" altLang="en-US" sz="1600" dirty="0" smtClean="0"/>
          </a:p>
          <a:p>
            <a:pPr>
              <a:buFont typeface="Wingdings" panose="05000000000000000000" pitchFamily="2" charset="2"/>
              <a:buNone/>
            </a:pPr>
            <a:endParaRPr lang="en-US" altLang="en-US" sz="1600" dirty="0"/>
          </a:p>
          <a:p>
            <a:pPr>
              <a:buFont typeface="Wingdings" panose="05000000000000000000" pitchFamily="2" charset="2"/>
              <a:buNone/>
            </a:pPr>
            <a:endParaRPr lang="en-US" altLang="en-US" sz="1600" dirty="0"/>
          </a:p>
          <a:p>
            <a:pPr>
              <a:lnSpc>
                <a:spcPct val="90000"/>
              </a:lnSpc>
            </a:pPr>
            <a:endParaRPr lang="en-US" altLang="en-US" sz="1600" dirty="0"/>
          </a:p>
          <a:p>
            <a:endParaRPr lang="en-GB" sz="1600" b="1"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9</a:t>
            </a:fld>
            <a:endParaRPr lang="en-GB" altLang="en-US"/>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1982"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3373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ell phone&#10;&#10;Description generated with very high confidence">
            <a:extLst>
              <a:ext uri="{FF2B5EF4-FFF2-40B4-BE49-F238E27FC236}">
                <a16:creationId xmlns:a16="http://schemas.microsoft.com/office/drawing/2014/main" id="{722AF76A-B4CF-4BAD-BE9E-385C6E4F38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TextBox 3">
            <a:extLst>
              <a:ext uri="{FF2B5EF4-FFF2-40B4-BE49-F238E27FC236}">
                <a16:creationId xmlns:a16="http://schemas.microsoft.com/office/drawing/2014/main" id="{1A6655BC-C3AE-440C-B30B-8255BB41CAA1}"/>
              </a:ext>
            </a:extLst>
          </p:cNvPr>
          <p:cNvSpPr txBox="1"/>
          <p:nvPr/>
        </p:nvSpPr>
        <p:spPr>
          <a:xfrm>
            <a:off x="239151" y="117790"/>
            <a:ext cx="8653329" cy="338554"/>
          </a:xfrm>
          <a:prstGeom prst="rect">
            <a:avLst/>
          </a:prstGeom>
          <a:noFill/>
        </p:spPr>
        <p:txBody>
          <a:bodyPr wrap="square" rtlCol="0">
            <a:spAutoFit/>
          </a:bodyPr>
          <a:lstStyle/>
          <a:p>
            <a:r>
              <a:rPr lang="en-GB" sz="1600" dirty="0"/>
              <a:t>CAUSE &amp; </a:t>
            </a:r>
            <a:r>
              <a:rPr lang="en-GB" sz="1600" dirty="0" smtClean="0"/>
              <a:t>EFFECT: Focus on Improving the Service Quality</a:t>
            </a:r>
            <a:endParaRPr lang="en-US" sz="1600" dirty="0"/>
          </a:p>
        </p:txBody>
      </p:sp>
      <p:sp>
        <p:nvSpPr>
          <p:cNvPr id="5" name="TextBox 4">
            <a:extLst>
              <a:ext uri="{FF2B5EF4-FFF2-40B4-BE49-F238E27FC236}">
                <a16:creationId xmlns:a16="http://schemas.microsoft.com/office/drawing/2014/main" id="{0A533185-D41A-4059-BBFE-16D473EA31D0}"/>
              </a:ext>
            </a:extLst>
          </p:cNvPr>
          <p:cNvSpPr txBox="1"/>
          <p:nvPr/>
        </p:nvSpPr>
        <p:spPr>
          <a:xfrm>
            <a:off x="7146388" y="6288259"/>
            <a:ext cx="1223890" cy="369332"/>
          </a:xfrm>
          <a:prstGeom prst="rect">
            <a:avLst/>
          </a:prstGeom>
          <a:noFill/>
        </p:spPr>
        <p:txBody>
          <a:bodyPr wrap="square" rtlCol="0">
            <a:spAutoFit/>
          </a:bodyPr>
          <a:lstStyle/>
          <a:p>
            <a:r>
              <a:rPr lang="en-GB" b="1" dirty="0"/>
              <a:t>BMSK4004</a:t>
            </a:r>
            <a:endParaRPr lang="en-US" b="1" dirty="0"/>
          </a:p>
        </p:txBody>
      </p:sp>
    </p:spTree>
    <p:extLst>
      <p:ext uri="{BB962C8B-B14F-4D97-AF65-F5344CB8AC3E}">
        <p14:creationId xmlns:p14="http://schemas.microsoft.com/office/powerpoint/2010/main" val="2923991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ogo&#10;&#10;Description generated with very high confidence">
            <a:extLst>
              <a:ext uri="{FF2B5EF4-FFF2-40B4-BE49-F238E27FC236}">
                <a16:creationId xmlns:a16="http://schemas.microsoft.com/office/drawing/2014/main" id="{B52E6A19-1EA2-419D-AC59-372DD4D886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Rectangle 4">
            <a:extLst>
              <a:ext uri="{FF2B5EF4-FFF2-40B4-BE49-F238E27FC236}">
                <a16:creationId xmlns:a16="http://schemas.microsoft.com/office/drawing/2014/main" id="{74E3D345-F4C9-4CC3-AA3F-115171099701}"/>
              </a:ext>
            </a:extLst>
          </p:cNvPr>
          <p:cNvSpPr/>
          <p:nvPr/>
        </p:nvSpPr>
        <p:spPr>
          <a:xfrm>
            <a:off x="7258928" y="180459"/>
            <a:ext cx="1779568" cy="13223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7D4839-36BC-40E4-BB24-38D1873CDC5C}"/>
              </a:ext>
            </a:extLst>
          </p:cNvPr>
          <p:cNvSpPr txBox="1"/>
          <p:nvPr/>
        </p:nvSpPr>
        <p:spPr>
          <a:xfrm>
            <a:off x="7272996" y="56272"/>
            <a:ext cx="1856936" cy="1446550"/>
          </a:xfrm>
          <a:prstGeom prst="rect">
            <a:avLst/>
          </a:prstGeom>
          <a:noFill/>
        </p:spPr>
        <p:txBody>
          <a:bodyPr wrap="square" rtlCol="0">
            <a:spAutoFit/>
          </a:bodyPr>
          <a:lstStyle/>
          <a:p>
            <a:r>
              <a:rPr lang="en-GB" sz="8800" b="1" dirty="0">
                <a:solidFill>
                  <a:schemeClr val="bg2">
                    <a:lumMod val="25000"/>
                  </a:schemeClr>
                </a:solidFill>
                <a:latin typeface="Arial Black" panose="020B0A04020102020204" pitchFamily="34" charset="0"/>
              </a:rPr>
              <a:t>07</a:t>
            </a:r>
            <a:endParaRPr lang="en-US" sz="8800" b="1" dirty="0">
              <a:solidFill>
                <a:schemeClr val="bg2">
                  <a:lumMod val="25000"/>
                </a:schemeClr>
              </a:solidFill>
              <a:latin typeface="Arial Black" panose="020B0A04020102020204" pitchFamily="34" charset="0"/>
            </a:endParaRPr>
          </a:p>
        </p:txBody>
      </p:sp>
      <p:sp>
        <p:nvSpPr>
          <p:cNvPr id="2" name="TextBox 1">
            <a:extLst>
              <a:ext uri="{FF2B5EF4-FFF2-40B4-BE49-F238E27FC236}">
                <a16:creationId xmlns:a16="http://schemas.microsoft.com/office/drawing/2014/main" id="{36166BD0-A41E-424B-B649-7F9AE42A5C99}"/>
              </a:ext>
            </a:extLst>
          </p:cNvPr>
          <p:cNvSpPr txBox="1"/>
          <p:nvPr/>
        </p:nvSpPr>
        <p:spPr>
          <a:xfrm>
            <a:off x="706055" y="1502822"/>
            <a:ext cx="1944250" cy="369332"/>
          </a:xfrm>
          <a:prstGeom prst="rect">
            <a:avLst/>
          </a:prstGeom>
          <a:noFill/>
        </p:spPr>
        <p:txBody>
          <a:bodyPr wrap="none" rtlCol="0">
            <a:spAutoFit/>
          </a:bodyPr>
          <a:lstStyle/>
          <a:p>
            <a:r>
              <a:rPr lang="en-GB" dirty="0"/>
              <a:t>Not enough rooms</a:t>
            </a:r>
            <a:endParaRPr lang="en-US" dirty="0"/>
          </a:p>
        </p:txBody>
      </p:sp>
      <p:sp>
        <p:nvSpPr>
          <p:cNvPr id="6" name="TextBox 5">
            <a:extLst>
              <a:ext uri="{FF2B5EF4-FFF2-40B4-BE49-F238E27FC236}">
                <a16:creationId xmlns:a16="http://schemas.microsoft.com/office/drawing/2014/main" id="{7CE02AFA-7332-41A9-9A86-91228FA40B29}"/>
              </a:ext>
            </a:extLst>
          </p:cNvPr>
          <p:cNvSpPr txBox="1"/>
          <p:nvPr/>
        </p:nvSpPr>
        <p:spPr>
          <a:xfrm>
            <a:off x="854439" y="2128603"/>
            <a:ext cx="2151743" cy="369332"/>
          </a:xfrm>
          <a:prstGeom prst="rect">
            <a:avLst/>
          </a:prstGeom>
          <a:noFill/>
        </p:spPr>
        <p:txBody>
          <a:bodyPr wrap="none" rtlCol="0">
            <a:spAutoFit/>
          </a:bodyPr>
          <a:lstStyle/>
          <a:p>
            <a:r>
              <a:rPr lang="en-GB" dirty="0"/>
              <a:t>Inadequate buildings</a:t>
            </a:r>
            <a:endParaRPr lang="en-US" dirty="0"/>
          </a:p>
        </p:txBody>
      </p:sp>
      <p:sp>
        <p:nvSpPr>
          <p:cNvPr id="7" name="TextBox 6">
            <a:extLst>
              <a:ext uri="{FF2B5EF4-FFF2-40B4-BE49-F238E27FC236}">
                <a16:creationId xmlns:a16="http://schemas.microsoft.com/office/drawing/2014/main" id="{B361713A-992B-4199-82BE-83110D6580B9}"/>
              </a:ext>
            </a:extLst>
          </p:cNvPr>
          <p:cNvSpPr txBox="1"/>
          <p:nvPr/>
        </p:nvSpPr>
        <p:spPr>
          <a:xfrm>
            <a:off x="4571125" y="1318156"/>
            <a:ext cx="1680460" cy="369332"/>
          </a:xfrm>
          <a:prstGeom prst="rect">
            <a:avLst/>
          </a:prstGeom>
          <a:noFill/>
        </p:spPr>
        <p:txBody>
          <a:bodyPr wrap="none" rtlCol="0">
            <a:spAutoFit/>
          </a:bodyPr>
          <a:lstStyle/>
          <a:p>
            <a:r>
              <a:rPr lang="en-GB" dirty="0"/>
              <a:t>Poor scheduling</a:t>
            </a:r>
            <a:endParaRPr lang="en-US" dirty="0"/>
          </a:p>
        </p:txBody>
      </p:sp>
      <p:sp>
        <p:nvSpPr>
          <p:cNvPr id="8" name="TextBox 7">
            <a:extLst>
              <a:ext uri="{FF2B5EF4-FFF2-40B4-BE49-F238E27FC236}">
                <a16:creationId xmlns:a16="http://schemas.microsoft.com/office/drawing/2014/main" id="{149E226D-574E-4B0E-AC2E-59168449E261}"/>
              </a:ext>
            </a:extLst>
          </p:cNvPr>
          <p:cNvSpPr txBox="1"/>
          <p:nvPr/>
        </p:nvSpPr>
        <p:spPr>
          <a:xfrm>
            <a:off x="5029861" y="1969131"/>
            <a:ext cx="1393458" cy="369332"/>
          </a:xfrm>
          <a:prstGeom prst="rect">
            <a:avLst/>
          </a:prstGeom>
          <a:noFill/>
        </p:spPr>
        <p:txBody>
          <a:bodyPr wrap="none" rtlCol="0">
            <a:spAutoFit/>
          </a:bodyPr>
          <a:lstStyle/>
          <a:p>
            <a:r>
              <a:rPr lang="en-GB" dirty="0"/>
              <a:t>Bureaucracy </a:t>
            </a:r>
            <a:endParaRPr lang="en-US" dirty="0"/>
          </a:p>
        </p:txBody>
      </p:sp>
      <p:sp>
        <p:nvSpPr>
          <p:cNvPr id="9" name="TextBox 8">
            <a:extLst>
              <a:ext uri="{FF2B5EF4-FFF2-40B4-BE49-F238E27FC236}">
                <a16:creationId xmlns:a16="http://schemas.microsoft.com/office/drawing/2014/main" id="{084B4439-C165-41B3-835B-E353B4A25B46}"/>
              </a:ext>
            </a:extLst>
          </p:cNvPr>
          <p:cNvSpPr txBox="1"/>
          <p:nvPr/>
        </p:nvSpPr>
        <p:spPr>
          <a:xfrm>
            <a:off x="3504744" y="1759271"/>
            <a:ext cx="1204882" cy="369332"/>
          </a:xfrm>
          <a:prstGeom prst="rect">
            <a:avLst/>
          </a:prstGeom>
          <a:noFill/>
        </p:spPr>
        <p:txBody>
          <a:bodyPr wrap="none" rtlCol="0">
            <a:spAutoFit/>
          </a:bodyPr>
          <a:lstStyle/>
          <a:p>
            <a:r>
              <a:rPr lang="en-GB" dirty="0"/>
              <a:t>paperwork</a:t>
            </a:r>
            <a:endParaRPr lang="en-US" dirty="0"/>
          </a:p>
        </p:txBody>
      </p:sp>
      <p:sp>
        <p:nvSpPr>
          <p:cNvPr id="10" name="TextBox 9">
            <a:extLst>
              <a:ext uri="{FF2B5EF4-FFF2-40B4-BE49-F238E27FC236}">
                <a16:creationId xmlns:a16="http://schemas.microsoft.com/office/drawing/2014/main" id="{16D02BA0-17DB-480A-A713-1A1BFDF6587A}"/>
              </a:ext>
            </a:extLst>
          </p:cNvPr>
          <p:cNvSpPr txBox="1"/>
          <p:nvPr/>
        </p:nvSpPr>
        <p:spPr>
          <a:xfrm>
            <a:off x="3826326" y="4672820"/>
            <a:ext cx="1900264" cy="369332"/>
          </a:xfrm>
          <a:prstGeom prst="rect">
            <a:avLst/>
          </a:prstGeom>
          <a:noFill/>
        </p:spPr>
        <p:txBody>
          <a:bodyPr wrap="none" rtlCol="0">
            <a:spAutoFit/>
          </a:bodyPr>
          <a:lstStyle/>
          <a:p>
            <a:r>
              <a:rPr lang="en-GB" dirty="0"/>
              <a:t>Poor maintenance</a:t>
            </a:r>
            <a:endParaRPr lang="en-US" dirty="0"/>
          </a:p>
        </p:txBody>
      </p:sp>
      <p:sp>
        <p:nvSpPr>
          <p:cNvPr id="11" name="TextBox 10">
            <a:extLst>
              <a:ext uri="{FF2B5EF4-FFF2-40B4-BE49-F238E27FC236}">
                <a16:creationId xmlns:a16="http://schemas.microsoft.com/office/drawing/2014/main" id="{D3C9F169-82B6-4D85-A208-F3D3352BB150}"/>
              </a:ext>
            </a:extLst>
          </p:cNvPr>
          <p:cNvSpPr txBox="1"/>
          <p:nvPr/>
        </p:nvSpPr>
        <p:spPr>
          <a:xfrm>
            <a:off x="4405060" y="3926234"/>
            <a:ext cx="1202893" cy="369332"/>
          </a:xfrm>
          <a:prstGeom prst="rect">
            <a:avLst/>
          </a:prstGeom>
          <a:noFill/>
        </p:spPr>
        <p:txBody>
          <a:bodyPr wrap="none" rtlCol="0">
            <a:spAutoFit/>
          </a:bodyPr>
          <a:lstStyle/>
          <a:p>
            <a:r>
              <a:rPr lang="en-GB" dirty="0"/>
              <a:t>Availability</a:t>
            </a:r>
            <a:endParaRPr lang="en-US" dirty="0"/>
          </a:p>
        </p:txBody>
      </p:sp>
      <p:sp>
        <p:nvSpPr>
          <p:cNvPr id="12" name="TextBox 11">
            <a:extLst>
              <a:ext uri="{FF2B5EF4-FFF2-40B4-BE49-F238E27FC236}">
                <a16:creationId xmlns:a16="http://schemas.microsoft.com/office/drawing/2014/main" id="{068275EA-85BA-48E6-BBEF-77D8D1EAADCE}"/>
              </a:ext>
            </a:extLst>
          </p:cNvPr>
          <p:cNvSpPr txBox="1"/>
          <p:nvPr/>
        </p:nvSpPr>
        <p:spPr>
          <a:xfrm>
            <a:off x="548105" y="4801181"/>
            <a:ext cx="612668" cy="369332"/>
          </a:xfrm>
          <a:prstGeom prst="rect">
            <a:avLst/>
          </a:prstGeom>
          <a:noFill/>
        </p:spPr>
        <p:txBody>
          <a:bodyPr wrap="none" rtlCol="0">
            <a:spAutoFit/>
          </a:bodyPr>
          <a:lstStyle/>
          <a:p>
            <a:r>
              <a:rPr lang="en-GB" dirty="0"/>
              <a:t>Staff</a:t>
            </a:r>
            <a:endParaRPr lang="en-US" dirty="0"/>
          </a:p>
        </p:txBody>
      </p:sp>
      <p:sp>
        <p:nvSpPr>
          <p:cNvPr id="13" name="TextBox 12">
            <a:extLst>
              <a:ext uri="{FF2B5EF4-FFF2-40B4-BE49-F238E27FC236}">
                <a16:creationId xmlns:a16="http://schemas.microsoft.com/office/drawing/2014/main" id="{5DC923E2-F5D2-4D33-8D38-4B43E5CECB3D}"/>
              </a:ext>
            </a:extLst>
          </p:cNvPr>
          <p:cNvSpPr txBox="1"/>
          <p:nvPr/>
        </p:nvSpPr>
        <p:spPr>
          <a:xfrm>
            <a:off x="1560914" y="4544732"/>
            <a:ext cx="1785553" cy="369332"/>
          </a:xfrm>
          <a:prstGeom prst="rect">
            <a:avLst/>
          </a:prstGeom>
          <a:noFill/>
        </p:spPr>
        <p:txBody>
          <a:bodyPr wrap="none" rtlCol="0">
            <a:spAutoFit/>
          </a:bodyPr>
          <a:lstStyle/>
          <a:p>
            <a:r>
              <a:rPr lang="en-GB" dirty="0"/>
              <a:t>Aging population</a:t>
            </a:r>
            <a:endParaRPr lang="en-US" dirty="0"/>
          </a:p>
        </p:txBody>
      </p:sp>
      <p:sp>
        <p:nvSpPr>
          <p:cNvPr id="14" name="TextBox 13">
            <a:extLst>
              <a:ext uri="{FF2B5EF4-FFF2-40B4-BE49-F238E27FC236}">
                <a16:creationId xmlns:a16="http://schemas.microsoft.com/office/drawing/2014/main" id="{EED4619B-08E8-4BBB-B927-751929D63EE9}"/>
              </a:ext>
            </a:extLst>
          </p:cNvPr>
          <p:cNvSpPr txBox="1"/>
          <p:nvPr/>
        </p:nvSpPr>
        <p:spPr>
          <a:xfrm>
            <a:off x="679711" y="3988662"/>
            <a:ext cx="962123" cy="369332"/>
          </a:xfrm>
          <a:prstGeom prst="rect">
            <a:avLst/>
          </a:prstGeom>
          <a:noFill/>
        </p:spPr>
        <p:txBody>
          <a:bodyPr wrap="none" rtlCol="0">
            <a:spAutoFit/>
          </a:bodyPr>
          <a:lstStyle/>
          <a:p>
            <a:r>
              <a:rPr lang="en-GB" dirty="0"/>
              <a:t>Sickness</a:t>
            </a:r>
            <a:endParaRPr lang="en-US" dirty="0"/>
          </a:p>
        </p:txBody>
      </p:sp>
      <p:cxnSp>
        <p:nvCxnSpPr>
          <p:cNvPr id="16" name="Straight Arrow Connector 15">
            <a:extLst>
              <a:ext uri="{FF2B5EF4-FFF2-40B4-BE49-F238E27FC236}">
                <a16:creationId xmlns:a16="http://schemas.microsoft.com/office/drawing/2014/main" id="{F8DFCADB-2B05-4B8C-8BD7-C1BC1D7D6BD8}"/>
              </a:ext>
            </a:extLst>
          </p:cNvPr>
          <p:cNvCxnSpPr/>
          <p:nvPr/>
        </p:nvCxnSpPr>
        <p:spPr>
          <a:xfrm>
            <a:off x="989351" y="1872154"/>
            <a:ext cx="178382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10D5E553-FA0E-41E0-933E-87A46AFAB607}"/>
              </a:ext>
            </a:extLst>
          </p:cNvPr>
          <p:cNvCxnSpPr/>
          <p:nvPr/>
        </p:nvCxnSpPr>
        <p:spPr>
          <a:xfrm>
            <a:off x="1344118" y="2483827"/>
            <a:ext cx="178382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C81DB7C-8820-441F-97BF-990A86AA317E}"/>
              </a:ext>
            </a:extLst>
          </p:cNvPr>
          <p:cNvCxnSpPr>
            <a:cxnSpLocks/>
          </p:cNvCxnSpPr>
          <p:nvPr/>
        </p:nvCxnSpPr>
        <p:spPr>
          <a:xfrm>
            <a:off x="3759494" y="2099505"/>
            <a:ext cx="103051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4E21FA42-7DA1-4CA2-8727-627D47A624F6}"/>
              </a:ext>
            </a:extLst>
          </p:cNvPr>
          <p:cNvCxnSpPr>
            <a:cxnSpLocks/>
          </p:cNvCxnSpPr>
          <p:nvPr/>
        </p:nvCxnSpPr>
        <p:spPr>
          <a:xfrm>
            <a:off x="706055" y="4304155"/>
            <a:ext cx="103530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EC94244E-4224-4B67-9EFC-AD9F231F8E45}"/>
              </a:ext>
            </a:extLst>
          </p:cNvPr>
          <p:cNvCxnSpPr>
            <a:cxnSpLocks/>
          </p:cNvCxnSpPr>
          <p:nvPr/>
        </p:nvCxnSpPr>
        <p:spPr>
          <a:xfrm flipV="1">
            <a:off x="706055" y="5088216"/>
            <a:ext cx="454717" cy="105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D48C5F0A-0C76-4633-89F5-58420443DF5C}"/>
              </a:ext>
            </a:extLst>
          </p:cNvPr>
          <p:cNvCxnSpPr>
            <a:cxnSpLocks/>
          </p:cNvCxnSpPr>
          <p:nvPr/>
        </p:nvCxnSpPr>
        <p:spPr>
          <a:xfrm flipH="1">
            <a:off x="4969902" y="2313269"/>
            <a:ext cx="11011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D929D8FA-4084-4D6F-AA21-AD6DD695ED74}"/>
              </a:ext>
            </a:extLst>
          </p:cNvPr>
          <p:cNvCxnSpPr>
            <a:cxnSpLocks/>
          </p:cNvCxnSpPr>
          <p:nvPr/>
        </p:nvCxnSpPr>
        <p:spPr>
          <a:xfrm flipH="1">
            <a:off x="4625476" y="1694770"/>
            <a:ext cx="12506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857A74C8-FA55-4903-B996-D398A5F9893E}"/>
              </a:ext>
            </a:extLst>
          </p:cNvPr>
          <p:cNvCxnSpPr>
            <a:cxnSpLocks/>
          </p:cNvCxnSpPr>
          <p:nvPr/>
        </p:nvCxnSpPr>
        <p:spPr>
          <a:xfrm flipH="1">
            <a:off x="4149696" y="4288283"/>
            <a:ext cx="11011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036370DA-90EE-4286-91A3-12F24816284D}"/>
              </a:ext>
            </a:extLst>
          </p:cNvPr>
          <p:cNvCxnSpPr>
            <a:cxnSpLocks/>
          </p:cNvCxnSpPr>
          <p:nvPr/>
        </p:nvCxnSpPr>
        <p:spPr>
          <a:xfrm flipH="1">
            <a:off x="3608512" y="5015766"/>
            <a:ext cx="18028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FAC6999-073D-4854-837F-B03C282D1BC0}"/>
              </a:ext>
            </a:extLst>
          </p:cNvPr>
          <p:cNvCxnSpPr>
            <a:cxnSpLocks/>
          </p:cNvCxnSpPr>
          <p:nvPr/>
        </p:nvCxnSpPr>
        <p:spPr>
          <a:xfrm flipH="1">
            <a:off x="1325105" y="4914064"/>
            <a:ext cx="144807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57F536DD-5FEE-45A0-BD6A-71E5DED0B053}"/>
              </a:ext>
            </a:extLst>
          </p:cNvPr>
          <p:cNvSpPr txBox="1"/>
          <p:nvPr/>
        </p:nvSpPr>
        <p:spPr>
          <a:xfrm>
            <a:off x="3490457" y="2473420"/>
            <a:ext cx="1606017" cy="369332"/>
          </a:xfrm>
          <a:prstGeom prst="rect">
            <a:avLst/>
          </a:prstGeom>
          <a:noFill/>
        </p:spPr>
        <p:txBody>
          <a:bodyPr wrap="none" rtlCol="0">
            <a:spAutoFit/>
          </a:bodyPr>
          <a:lstStyle/>
          <a:p>
            <a:r>
              <a:rPr lang="en-GB" dirty="0"/>
              <a:t>Long processes</a:t>
            </a:r>
            <a:endParaRPr lang="en-US" dirty="0"/>
          </a:p>
        </p:txBody>
      </p:sp>
      <p:cxnSp>
        <p:nvCxnSpPr>
          <p:cNvPr id="36" name="Straight Arrow Connector 35">
            <a:extLst>
              <a:ext uri="{FF2B5EF4-FFF2-40B4-BE49-F238E27FC236}">
                <a16:creationId xmlns:a16="http://schemas.microsoft.com/office/drawing/2014/main" id="{FFF6A8A9-A358-426E-BDB4-B83732DF6479}"/>
              </a:ext>
            </a:extLst>
          </p:cNvPr>
          <p:cNvCxnSpPr/>
          <p:nvPr/>
        </p:nvCxnSpPr>
        <p:spPr>
          <a:xfrm>
            <a:off x="3796346" y="2827762"/>
            <a:ext cx="147234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6196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a:t>Nine Parts to Juran’s Quality </a:t>
            </a:r>
            <a:r>
              <a:rPr lang="en-GB" i="1" dirty="0"/>
              <a:t>‘Route Map’</a:t>
            </a:r>
            <a:endParaRPr lang="en-US" i="1" dirty="0"/>
          </a:p>
        </p:txBody>
      </p:sp>
      <p:sp>
        <p:nvSpPr>
          <p:cNvPr id="3" name="Content Placeholder 2"/>
          <p:cNvSpPr>
            <a:spLocks noGrp="1"/>
          </p:cNvSpPr>
          <p:nvPr>
            <p:ph idx="1"/>
          </p:nvPr>
        </p:nvSpPr>
        <p:spPr/>
        <p:txBody>
          <a:bodyPr>
            <a:normAutofit fontScale="70000" lnSpcReduction="20000"/>
          </a:bodyPr>
          <a:lstStyle/>
          <a:p>
            <a:pPr marL="0" indent="0">
              <a:buNone/>
            </a:pPr>
            <a:endParaRPr lang="en-GB" dirty="0"/>
          </a:p>
          <a:p>
            <a:r>
              <a:rPr lang="en-GB" dirty="0"/>
              <a:t>Identify </a:t>
            </a:r>
            <a:r>
              <a:rPr lang="en-GB" i="1" dirty="0"/>
              <a:t>who</a:t>
            </a:r>
            <a:r>
              <a:rPr lang="en-GB" dirty="0"/>
              <a:t> are our customers</a:t>
            </a:r>
          </a:p>
          <a:p>
            <a:r>
              <a:rPr lang="en-GB" dirty="0"/>
              <a:t>Determine the specific </a:t>
            </a:r>
            <a:r>
              <a:rPr lang="en-GB" i="1" dirty="0"/>
              <a:t>needs</a:t>
            </a:r>
            <a:r>
              <a:rPr lang="en-GB" dirty="0"/>
              <a:t> of those customers</a:t>
            </a:r>
          </a:p>
          <a:p>
            <a:r>
              <a:rPr lang="en-GB" dirty="0"/>
              <a:t>Translate those </a:t>
            </a:r>
            <a:r>
              <a:rPr lang="en-GB" i="1" dirty="0"/>
              <a:t>needs</a:t>
            </a:r>
            <a:r>
              <a:rPr lang="en-GB" dirty="0"/>
              <a:t> into our language</a:t>
            </a:r>
          </a:p>
          <a:p>
            <a:r>
              <a:rPr lang="en-GB" dirty="0"/>
              <a:t>Develop products that </a:t>
            </a:r>
            <a:r>
              <a:rPr lang="en-GB" i="1" dirty="0"/>
              <a:t>respond </a:t>
            </a:r>
            <a:r>
              <a:rPr lang="en-GB" dirty="0"/>
              <a:t>to those needs</a:t>
            </a:r>
          </a:p>
          <a:p>
            <a:r>
              <a:rPr lang="en-GB" dirty="0"/>
              <a:t>Optimise product features to </a:t>
            </a:r>
            <a:r>
              <a:rPr lang="en-GB" i="1" dirty="0"/>
              <a:t>meet</a:t>
            </a:r>
            <a:r>
              <a:rPr lang="en-GB" dirty="0"/>
              <a:t> our needs too</a:t>
            </a:r>
          </a:p>
          <a:p>
            <a:r>
              <a:rPr lang="en-GB" i="1" dirty="0"/>
              <a:t>Develop processes </a:t>
            </a:r>
            <a:r>
              <a:rPr lang="en-GB" dirty="0"/>
              <a:t>able to produce the products</a:t>
            </a:r>
          </a:p>
          <a:p>
            <a:r>
              <a:rPr lang="en-GB" dirty="0"/>
              <a:t>Fine tune and </a:t>
            </a:r>
            <a:r>
              <a:rPr lang="en-GB" i="1" dirty="0"/>
              <a:t>optimise</a:t>
            </a:r>
            <a:r>
              <a:rPr lang="en-GB" dirty="0"/>
              <a:t> the process</a:t>
            </a:r>
          </a:p>
          <a:p>
            <a:r>
              <a:rPr lang="en-GB" i="1" dirty="0"/>
              <a:t>Improve </a:t>
            </a:r>
            <a:r>
              <a:rPr lang="en-GB" dirty="0"/>
              <a:t>the process under operating conditions</a:t>
            </a:r>
          </a:p>
          <a:p>
            <a:r>
              <a:rPr lang="en-GB" i="1" dirty="0"/>
              <a:t>Transfer</a:t>
            </a:r>
            <a:r>
              <a:rPr lang="en-GB" dirty="0"/>
              <a:t> the process to operations</a:t>
            </a:r>
          </a:p>
          <a:p>
            <a:endParaRPr lang="en-GB" dirty="0"/>
          </a:p>
          <a:p>
            <a:pPr marL="0" indent="0">
              <a:buNone/>
            </a:pPr>
            <a:r>
              <a:rPr lang="en-GB" sz="2300" dirty="0"/>
              <a:t>Source: Joseph Juran</a:t>
            </a:r>
          </a:p>
          <a:p>
            <a:pPr marL="0" indent="0">
              <a:buNone/>
            </a:pPr>
            <a:endParaRPr lang="en-GB" sz="2300" dirty="0"/>
          </a:p>
          <a:p>
            <a:pPr marL="0" indent="0">
              <a:buNone/>
            </a:pPr>
            <a:r>
              <a:rPr lang="en-GB" sz="2300" dirty="0"/>
              <a:t>Juran, J.  (1988). </a:t>
            </a:r>
            <a:r>
              <a:rPr lang="en-GB" sz="2300" i="1" dirty="0"/>
              <a:t>Quality Control Handbook </a:t>
            </a:r>
            <a:r>
              <a:rPr lang="en-GB" sz="2300" dirty="0"/>
              <a:t>4</a:t>
            </a:r>
            <a:r>
              <a:rPr lang="en-GB" sz="2300" baseline="30000" dirty="0"/>
              <a:t>th</a:t>
            </a:r>
            <a:r>
              <a:rPr lang="en-GB" sz="2300" dirty="0"/>
              <a:t> Edition US. McGraw-Hill </a:t>
            </a:r>
          </a:p>
          <a:p>
            <a:pPr marL="0" indent="0">
              <a:buNone/>
            </a:pPr>
            <a:endParaRPr lang="en-US"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12</a:t>
            </a:fld>
            <a:endParaRPr lang="en-GB" altLang="en-US"/>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1982"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98245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By Walking Around</a:t>
            </a:r>
            <a:endParaRPr lang="en-GB" dirty="0"/>
          </a:p>
        </p:txBody>
      </p:sp>
      <p:sp>
        <p:nvSpPr>
          <p:cNvPr id="3" name="Content Placeholder 2"/>
          <p:cNvSpPr>
            <a:spLocks noGrp="1"/>
          </p:cNvSpPr>
          <p:nvPr>
            <p:ph idx="1"/>
          </p:nvPr>
        </p:nvSpPr>
        <p:spPr/>
        <p:txBody>
          <a:bodyPr/>
          <a:lstStyle/>
          <a:p>
            <a:r>
              <a:rPr lang="en-GB" dirty="0" smtClean="0"/>
              <a:t>The </a:t>
            </a:r>
            <a:r>
              <a:rPr lang="en-GB" dirty="0"/>
              <a:t>broad concept of the theory is about getting the management moving about. It’s about monitoring the subordinates in their work environment and creating a more meaningful relationship with them in order to boost the organization’s successes</a:t>
            </a:r>
            <a:r>
              <a:rPr lang="en-GB" dirty="0" smtClean="0"/>
              <a:t>.</a:t>
            </a:r>
          </a:p>
          <a:p>
            <a:endParaRPr lang="en-GB"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13</a:t>
            </a:fld>
            <a:endParaRPr lang="en-GB" altLang="en-US"/>
          </a:p>
        </p:txBody>
      </p:sp>
    </p:spTree>
    <p:extLst>
      <p:ext uri="{BB962C8B-B14F-4D97-AF65-F5344CB8AC3E}">
        <p14:creationId xmlns:p14="http://schemas.microsoft.com/office/powerpoint/2010/main" val="3813107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By Walking Around</a:t>
            </a:r>
            <a:endParaRPr lang="en-GB" dirty="0"/>
          </a:p>
        </p:txBody>
      </p:sp>
      <p:sp>
        <p:nvSpPr>
          <p:cNvPr id="3" name="Content Placeholder 2"/>
          <p:cNvSpPr>
            <a:spLocks noGrp="1"/>
          </p:cNvSpPr>
          <p:nvPr>
            <p:ph idx="1"/>
          </p:nvPr>
        </p:nvSpPr>
        <p:spPr/>
        <p:txBody>
          <a:bodyPr/>
          <a:lstStyle/>
          <a:p>
            <a:r>
              <a:rPr lang="en-GB" dirty="0"/>
              <a:t> </a:t>
            </a:r>
            <a:r>
              <a:rPr lang="en-GB" dirty="0" smtClean="0"/>
              <a:t>Three </a:t>
            </a:r>
            <a:r>
              <a:rPr lang="en-GB" dirty="0"/>
              <a:t>key objectives the management must focus on in order to implement an MBWA </a:t>
            </a:r>
            <a:r>
              <a:rPr lang="en-GB" dirty="0" smtClean="0"/>
              <a:t>strategy are;</a:t>
            </a:r>
          </a:p>
          <a:p>
            <a:pPr marL="514350" indent="-514350">
              <a:buAutoNum type="arabicParenR"/>
            </a:pPr>
            <a:r>
              <a:rPr lang="en-GB" b="1" i="1" dirty="0"/>
              <a:t>T</a:t>
            </a:r>
            <a:r>
              <a:rPr lang="en-GB" b="1" i="1" dirty="0" smtClean="0"/>
              <a:t>he </a:t>
            </a:r>
            <a:r>
              <a:rPr lang="en-GB" b="1" i="1" dirty="0"/>
              <a:t>manager must take time to walk around the organization</a:t>
            </a:r>
            <a:r>
              <a:rPr lang="en-GB" dirty="0"/>
              <a:t>. </a:t>
            </a:r>
            <a:endParaRPr lang="en-GB" dirty="0" smtClean="0"/>
          </a:p>
          <a:p>
            <a:pPr marL="514350" indent="-514350">
              <a:buAutoNum type="arabicParenR"/>
            </a:pPr>
            <a:r>
              <a:rPr lang="en-GB" b="1" i="1" dirty="0" smtClean="0"/>
              <a:t>The </a:t>
            </a:r>
            <a:r>
              <a:rPr lang="en-GB" b="1" i="1" dirty="0"/>
              <a:t>manager must strike up </a:t>
            </a:r>
            <a:r>
              <a:rPr lang="en-GB" b="1" i="1" dirty="0" smtClean="0"/>
              <a:t>conversations</a:t>
            </a:r>
          </a:p>
          <a:p>
            <a:pPr marL="514350" indent="-514350">
              <a:buAutoNum type="arabicParenR"/>
            </a:pPr>
            <a:r>
              <a:rPr lang="en-GB" b="1" i="1" dirty="0" smtClean="0"/>
              <a:t>Creating </a:t>
            </a:r>
            <a:r>
              <a:rPr lang="en-GB" b="1" i="1" dirty="0"/>
              <a:t>networks within the organization</a:t>
            </a:r>
            <a:endParaRPr lang="en-GB" b="1" i="1" dirty="0" smtClean="0"/>
          </a:p>
          <a:p>
            <a:pPr marL="514350" indent="-514350">
              <a:buAutoNum type="arabicParenR"/>
            </a:pPr>
            <a:endParaRPr lang="en-GB"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14</a:t>
            </a:fld>
            <a:endParaRPr lang="en-GB" altLang="en-US"/>
          </a:p>
        </p:txBody>
      </p:sp>
    </p:spTree>
    <p:extLst>
      <p:ext uri="{BB962C8B-B14F-4D97-AF65-F5344CB8AC3E}">
        <p14:creationId xmlns:p14="http://schemas.microsoft.com/office/powerpoint/2010/main" val="4270285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By Walking Around</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Tom Peter outlines </a:t>
            </a:r>
            <a:r>
              <a:rPr lang="en-GB" dirty="0"/>
              <a:t>three components behind successful MBWA. According to Peters, the method works when:</a:t>
            </a:r>
          </a:p>
          <a:p>
            <a:r>
              <a:rPr lang="en-GB" b="1" i="1" dirty="0"/>
              <a:t>Managers listen to people</a:t>
            </a:r>
            <a:r>
              <a:rPr lang="en-GB" dirty="0"/>
              <a:t> – You can’t just walk around and talk, but you have to listen to what subordinates are telling you. As a manager, you have to become good at reading the subtle signs people are telling you. Your subordinates might not feel comfortable being very honest with you, especially right at the start of implementing the new method.</a:t>
            </a:r>
          </a:p>
          <a:p>
            <a:r>
              <a:rPr lang="en-GB" b="1" i="1" dirty="0"/>
              <a:t>Managers use discussion as an opportunity to transmit the company’s values</a:t>
            </a:r>
            <a:r>
              <a:rPr lang="en-GB" dirty="0"/>
              <a:t>– The walks and discussions provide you the possibility to strengthen the subordinate’s understanding of the company’s values and vision.</a:t>
            </a:r>
          </a:p>
          <a:p>
            <a:r>
              <a:rPr lang="en-GB" b="1" i="1" dirty="0"/>
              <a:t>Managers are willing to provide on-the-spot assistance and support</a:t>
            </a:r>
            <a:r>
              <a:rPr lang="en-GB" dirty="0"/>
              <a:t> – If your subordinates require help, you must be willing to lead by example and provide support on the spot. The method has a sense of urgency to it and it isn’t about “</a:t>
            </a:r>
            <a:r>
              <a:rPr lang="en-GB" i="1" dirty="0"/>
              <a:t>looking into it</a:t>
            </a:r>
            <a:r>
              <a:rPr lang="en-GB" dirty="0"/>
              <a:t>”, but getting problems fixed quickly.</a:t>
            </a:r>
          </a:p>
          <a:p>
            <a:pPr marL="0" indent="0">
              <a:buNone/>
            </a:pPr>
            <a:r>
              <a:rPr lang="en-GB" dirty="0" smtClean="0"/>
              <a:t>(See Handout for more details)</a:t>
            </a:r>
            <a:endParaRPr lang="en-GB"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15</a:t>
            </a:fld>
            <a:endParaRPr lang="en-GB" altLang="en-US" dirty="0"/>
          </a:p>
        </p:txBody>
      </p:sp>
    </p:spTree>
    <p:extLst>
      <p:ext uri="{BB962C8B-B14F-4D97-AF65-F5344CB8AC3E}">
        <p14:creationId xmlns:p14="http://schemas.microsoft.com/office/powerpoint/2010/main" val="1607724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27062" y="487363"/>
            <a:ext cx="7772400" cy="1190625"/>
          </a:xfrm>
          <a:noFill/>
          <a:ln/>
        </p:spPr>
        <p:txBody>
          <a:bodyPr>
            <a:normAutofit fontScale="90000"/>
          </a:bodyPr>
          <a:lstStyle/>
          <a:p>
            <a:r>
              <a:rPr lang="en-GB" altLang="en-US" dirty="0"/>
              <a:t>Customer Satisfaction and Customer Loyalty</a:t>
            </a:r>
          </a:p>
        </p:txBody>
      </p:sp>
      <p:sp>
        <p:nvSpPr>
          <p:cNvPr id="9219" name="Rectangle 3"/>
          <p:cNvSpPr>
            <a:spLocks noGrp="1" noChangeArrowheads="1"/>
          </p:cNvSpPr>
          <p:nvPr>
            <p:ph idx="1"/>
          </p:nvPr>
        </p:nvSpPr>
        <p:spPr>
          <a:xfrm>
            <a:off x="179512" y="1916832"/>
            <a:ext cx="8712968" cy="4572000"/>
          </a:xfrm>
          <a:noFill/>
          <a:ln/>
        </p:spPr>
        <p:txBody>
          <a:bodyPr>
            <a:normAutofit/>
          </a:bodyPr>
          <a:lstStyle/>
          <a:p>
            <a:pPr>
              <a:lnSpc>
                <a:spcPct val="90000"/>
              </a:lnSpc>
            </a:pPr>
            <a:r>
              <a:rPr lang="en-GB" altLang="en-US" dirty="0"/>
              <a:t>The goal is </a:t>
            </a:r>
            <a:r>
              <a:rPr lang="en-GB" altLang="en-US" b="1" i="1" dirty="0"/>
              <a:t>customer loyalty/retention </a:t>
            </a:r>
            <a:r>
              <a:rPr lang="en-GB" altLang="en-US" dirty="0"/>
              <a:t>because:</a:t>
            </a:r>
          </a:p>
          <a:p>
            <a:pPr lvl="1">
              <a:lnSpc>
                <a:spcPct val="90000"/>
              </a:lnSpc>
            </a:pPr>
            <a:r>
              <a:rPr lang="en-GB" altLang="en-US" dirty="0"/>
              <a:t>retention enhances profitability dramatically</a:t>
            </a:r>
          </a:p>
          <a:p>
            <a:pPr lvl="1">
              <a:lnSpc>
                <a:spcPct val="90000"/>
              </a:lnSpc>
            </a:pPr>
            <a:r>
              <a:rPr lang="en-GB" altLang="en-US" dirty="0"/>
              <a:t>costs of acquiring new customers are higher than costs of retaining old customers</a:t>
            </a:r>
          </a:p>
          <a:p>
            <a:pPr lvl="1">
              <a:lnSpc>
                <a:spcPct val="90000"/>
              </a:lnSpc>
            </a:pPr>
            <a:r>
              <a:rPr lang="en-GB" altLang="en-US" dirty="0"/>
              <a:t>it maximizes customer lifetime value</a:t>
            </a:r>
          </a:p>
          <a:p>
            <a:pPr lvl="1">
              <a:lnSpc>
                <a:spcPct val="90000"/>
              </a:lnSpc>
            </a:pPr>
            <a:r>
              <a:rPr lang="en-GB" altLang="en-US" dirty="0"/>
              <a:t>the causes of customer defection are often directly actionable</a:t>
            </a:r>
          </a:p>
          <a:p>
            <a:pPr>
              <a:lnSpc>
                <a:spcPct val="90000"/>
              </a:lnSpc>
            </a:pPr>
            <a:endParaRPr lang="en-GB" altLang="en-US" dirty="0"/>
          </a:p>
        </p:txBody>
      </p:sp>
      <p:sp>
        <p:nvSpPr>
          <p:cNvPr id="4" name="Slide Number Placeholder 4"/>
          <p:cNvSpPr>
            <a:spLocks noGrp="1"/>
          </p:cNvSpPr>
          <p:nvPr>
            <p:ph type="sldNum" sz="quarter" idx="12"/>
          </p:nvPr>
        </p:nvSpPr>
        <p:spPr/>
        <p:txBody>
          <a:bodyPr/>
          <a:lstStyle/>
          <a:p>
            <a:fld id="{D2681D08-0940-4DFA-B7E6-28BCA86FDBEB}" type="slidenum">
              <a:rPr lang="en-GB" altLang="en-US"/>
              <a:pPr/>
              <a:t>16</a:t>
            </a:fld>
            <a:endParaRPr lang="en-GB" altLang="en-US"/>
          </a:p>
        </p:txBody>
      </p:sp>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F7C84D8-D9F6-418F-8C5F-867422F6EA8E}" type="slidenum">
              <a:rPr lang="en-GB" altLang="en-US" smtClean="0"/>
              <a:pPr/>
              <a:t>17</a:t>
            </a:fld>
            <a:endParaRPr lang="en-GB" altLang="en-US"/>
          </a:p>
        </p:txBody>
      </p:sp>
      <p:grpSp>
        <p:nvGrpSpPr>
          <p:cNvPr id="3" name="Group 18"/>
          <p:cNvGrpSpPr>
            <a:grpSpLocks/>
          </p:cNvGrpSpPr>
          <p:nvPr/>
        </p:nvGrpSpPr>
        <p:grpSpPr bwMode="auto">
          <a:xfrm>
            <a:off x="2627784" y="1437825"/>
            <a:ext cx="5192712" cy="4689476"/>
            <a:chOff x="1765" y="1572"/>
            <a:chExt cx="3271" cy="2954"/>
          </a:xfrm>
        </p:grpSpPr>
        <p:grpSp>
          <p:nvGrpSpPr>
            <p:cNvPr id="4" name="Group 7"/>
            <p:cNvGrpSpPr>
              <a:grpSpLocks/>
            </p:cNvGrpSpPr>
            <p:nvPr/>
          </p:nvGrpSpPr>
          <p:grpSpPr bwMode="auto">
            <a:xfrm>
              <a:off x="2356" y="1588"/>
              <a:ext cx="2680" cy="2296"/>
              <a:chOff x="2356" y="1588"/>
              <a:chExt cx="2680" cy="2296"/>
            </a:xfrm>
          </p:grpSpPr>
          <p:sp>
            <p:nvSpPr>
              <p:cNvPr id="15" name="Rectangle 3"/>
              <p:cNvSpPr>
                <a:spLocks noChangeArrowheads="1"/>
              </p:cNvSpPr>
              <p:nvPr/>
            </p:nvSpPr>
            <p:spPr bwMode="auto">
              <a:xfrm>
                <a:off x="2356" y="1588"/>
                <a:ext cx="1336" cy="1144"/>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 name="Rectangle 4"/>
              <p:cNvSpPr>
                <a:spLocks noChangeArrowheads="1"/>
              </p:cNvSpPr>
              <p:nvPr/>
            </p:nvSpPr>
            <p:spPr bwMode="auto">
              <a:xfrm>
                <a:off x="3700" y="1588"/>
                <a:ext cx="1336" cy="1144"/>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 name="Rectangle 5"/>
              <p:cNvSpPr>
                <a:spLocks noChangeArrowheads="1"/>
              </p:cNvSpPr>
              <p:nvPr/>
            </p:nvSpPr>
            <p:spPr bwMode="auto">
              <a:xfrm>
                <a:off x="3700" y="2740"/>
                <a:ext cx="1336" cy="1144"/>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 name="Rectangle 6"/>
              <p:cNvSpPr>
                <a:spLocks noChangeArrowheads="1"/>
              </p:cNvSpPr>
              <p:nvPr/>
            </p:nvSpPr>
            <p:spPr bwMode="auto">
              <a:xfrm>
                <a:off x="2356" y="2740"/>
                <a:ext cx="1336" cy="1144"/>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6" name="Rectangle 9"/>
            <p:cNvSpPr>
              <a:spLocks noChangeArrowheads="1"/>
            </p:cNvSpPr>
            <p:nvPr/>
          </p:nvSpPr>
          <p:spPr bwMode="auto">
            <a:xfrm>
              <a:off x="2677" y="4235"/>
              <a:ext cx="2208"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2075" tIns="46038" rIns="92075" bIns="46038">
              <a:spAutoFit/>
            </a:bodyPr>
            <a:lstStyle/>
            <a:p>
              <a:pPr eaLnBrk="0" hangingPunct="0"/>
              <a:r>
                <a:rPr lang="en-GB" altLang="en-US" sz="2400" b="1" u="none" dirty="0"/>
                <a:t>Customer Satisfaction</a:t>
              </a:r>
            </a:p>
          </p:txBody>
        </p:sp>
        <p:sp>
          <p:nvSpPr>
            <p:cNvPr id="7" name="Rectangle 10"/>
            <p:cNvSpPr>
              <a:spLocks noChangeArrowheads="1"/>
            </p:cNvSpPr>
            <p:nvPr/>
          </p:nvSpPr>
          <p:spPr bwMode="auto">
            <a:xfrm>
              <a:off x="4175" y="3886"/>
              <a:ext cx="51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dirty="0"/>
                <a:t>High</a:t>
              </a:r>
            </a:p>
          </p:txBody>
        </p:sp>
        <p:sp>
          <p:nvSpPr>
            <p:cNvPr id="8" name="Rectangle 11"/>
            <p:cNvSpPr>
              <a:spLocks noChangeArrowheads="1"/>
            </p:cNvSpPr>
            <p:nvPr/>
          </p:nvSpPr>
          <p:spPr bwMode="auto">
            <a:xfrm>
              <a:off x="2829" y="3896"/>
              <a:ext cx="46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dirty="0"/>
                <a:t>Low</a:t>
              </a:r>
            </a:p>
          </p:txBody>
        </p:sp>
        <p:sp>
          <p:nvSpPr>
            <p:cNvPr id="9" name="Rectangle 12"/>
            <p:cNvSpPr>
              <a:spLocks noChangeArrowheads="1"/>
            </p:cNvSpPr>
            <p:nvPr/>
          </p:nvSpPr>
          <p:spPr bwMode="auto">
            <a:xfrm>
              <a:off x="1765" y="1973"/>
              <a:ext cx="51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High</a:t>
              </a:r>
            </a:p>
          </p:txBody>
        </p:sp>
        <p:sp>
          <p:nvSpPr>
            <p:cNvPr id="10" name="Rectangle 13"/>
            <p:cNvSpPr>
              <a:spLocks noChangeArrowheads="1"/>
            </p:cNvSpPr>
            <p:nvPr/>
          </p:nvSpPr>
          <p:spPr bwMode="auto">
            <a:xfrm>
              <a:off x="1797" y="3106"/>
              <a:ext cx="46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Low</a:t>
              </a:r>
            </a:p>
          </p:txBody>
        </p:sp>
        <p:sp>
          <p:nvSpPr>
            <p:cNvPr id="11" name="Rectangle 14"/>
            <p:cNvSpPr>
              <a:spLocks noChangeArrowheads="1"/>
            </p:cNvSpPr>
            <p:nvPr/>
          </p:nvSpPr>
          <p:spPr bwMode="auto">
            <a:xfrm>
              <a:off x="4048" y="1572"/>
              <a:ext cx="764"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i="1" u="none" dirty="0">
                  <a:solidFill>
                    <a:srgbClr val="00B050"/>
                  </a:solidFill>
                </a:rPr>
                <a:t>Apostle</a:t>
              </a:r>
            </a:p>
          </p:txBody>
        </p:sp>
        <p:sp>
          <p:nvSpPr>
            <p:cNvPr id="12" name="Rectangle 15"/>
            <p:cNvSpPr>
              <a:spLocks noChangeArrowheads="1"/>
            </p:cNvSpPr>
            <p:nvPr/>
          </p:nvSpPr>
          <p:spPr bwMode="auto">
            <a:xfrm>
              <a:off x="2600" y="1583"/>
              <a:ext cx="840"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i="1" u="none" dirty="0">
                  <a:solidFill>
                    <a:srgbClr val="FF0000"/>
                  </a:solidFill>
                </a:rPr>
                <a:t>Hostage</a:t>
              </a:r>
            </a:p>
          </p:txBody>
        </p:sp>
        <p:sp>
          <p:nvSpPr>
            <p:cNvPr id="13" name="Rectangle 16"/>
            <p:cNvSpPr>
              <a:spLocks noChangeArrowheads="1"/>
            </p:cNvSpPr>
            <p:nvPr/>
          </p:nvSpPr>
          <p:spPr bwMode="auto">
            <a:xfrm>
              <a:off x="2523" y="2715"/>
              <a:ext cx="850"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i="1" u="none" dirty="0">
                  <a:solidFill>
                    <a:srgbClr val="FF0000"/>
                  </a:solidFill>
                </a:rPr>
                <a:t>Defector</a:t>
              </a:r>
            </a:p>
          </p:txBody>
        </p:sp>
        <p:sp>
          <p:nvSpPr>
            <p:cNvPr id="14" name="Rectangle 17"/>
            <p:cNvSpPr>
              <a:spLocks noChangeArrowheads="1"/>
            </p:cNvSpPr>
            <p:nvPr/>
          </p:nvSpPr>
          <p:spPr bwMode="auto">
            <a:xfrm>
              <a:off x="3851" y="3299"/>
              <a:ext cx="1034"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i="1" u="none">
                  <a:solidFill>
                    <a:srgbClr val="FF0000"/>
                  </a:solidFill>
                </a:rPr>
                <a:t>Mercenary</a:t>
              </a:r>
              <a:endParaRPr lang="en-GB" altLang="en-US" sz="2400" i="1" u="none" dirty="0">
                <a:solidFill>
                  <a:srgbClr val="FF0000"/>
                </a:solidFill>
              </a:endParaRPr>
            </a:p>
          </p:txBody>
        </p:sp>
      </p:grpSp>
      <p:sp>
        <p:nvSpPr>
          <p:cNvPr id="19" name="Rectangle 2"/>
          <p:cNvSpPr>
            <a:spLocks noChangeArrowheads="1"/>
          </p:cNvSpPr>
          <p:nvPr/>
        </p:nvSpPr>
        <p:spPr bwMode="auto">
          <a:xfrm>
            <a:off x="715110" y="537646"/>
            <a:ext cx="7772400" cy="6469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spAutoFit/>
          </a:bodyPr>
          <a:lstStyle>
            <a:lvl1pPr>
              <a:defRPr sz="2400">
                <a:solidFill>
                  <a:schemeClr val="tx1"/>
                </a:solidFill>
                <a:latin typeface="Times New Roman" pitchFamily="18" charset="0"/>
              </a:defRPr>
            </a:lvl1pPr>
            <a:lvl2pPr marL="114300">
              <a:defRPr sz="2400">
                <a:solidFill>
                  <a:schemeClr val="tx1"/>
                </a:solidFill>
                <a:latin typeface="Times New Roman" pitchFamily="18" charset="0"/>
              </a:defRPr>
            </a:lvl2pPr>
            <a:lvl3pPr marL="228600">
              <a:defRPr sz="2400">
                <a:solidFill>
                  <a:schemeClr val="tx1"/>
                </a:solidFill>
                <a:latin typeface="Times New Roman" pitchFamily="18" charset="0"/>
              </a:defRPr>
            </a:lvl3pPr>
            <a:lvl4pPr marL="342900">
              <a:defRPr sz="2400">
                <a:solidFill>
                  <a:schemeClr val="tx1"/>
                </a:solidFill>
                <a:latin typeface="Times New Roman" pitchFamily="18" charset="0"/>
              </a:defRPr>
            </a:lvl4pPr>
            <a:lvl5pPr marL="457200">
              <a:defRPr sz="2400">
                <a:solidFill>
                  <a:schemeClr val="tx1"/>
                </a:solidFill>
                <a:latin typeface="Times New Roman" pitchFamily="18" charset="0"/>
              </a:defRPr>
            </a:lvl5pPr>
            <a:lvl6pPr marL="914400" fontAlgn="base">
              <a:spcBef>
                <a:spcPct val="0"/>
              </a:spcBef>
              <a:spcAft>
                <a:spcPct val="0"/>
              </a:spcAft>
              <a:defRPr sz="2400">
                <a:solidFill>
                  <a:schemeClr val="tx1"/>
                </a:solidFill>
                <a:latin typeface="Times New Roman" pitchFamily="18" charset="0"/>
              </a:defRPr>
            </a:lvl6pPr>
            <a:lvl7pPr marL="1371600" fontAlgn="base">
              <a:spcBef>
                <a:spcPct val="0"/>
              </a:spcBef>
              <a:spcAft>
                <a:spcPct val="0"/>
              </a:spcAft>
              <a:defRPr sz="2400">
                <a:solidFill>
                  <a:schemeClr val="tx1"/>
                </a:solidFill>
                <a:latin typeface="Times New Roman" pitchFamily="18" charset="0"/>
              </a:defRPr>
            </a:lvl7pPr>
            <a:lvl8pPr marL="1828800" fontAlgn="base">
              <a:spcBef>
                <a:spcPct val="0"/>
              </a:spcBef>
              <a:spcAft>
                <a:spcPct val="0"/>
              </a:spcAft>
              <a:defRPr sz="2400">
                <a:solidFill>
                  <a:schemeClr val="tx1"/>
                </a:solidFill>
                <a:latin typeface="Times New Roman" pitchFamily="18" charset="0"/>
              </a:defRPr>
            </a:lvl8pPr>
            <a:lvl9pPr marL="2286000" fontAlgn="base">
              <a:spcBef>
                <a:spcPct val="0"/>
              </a:spcBef>
              <a:spcAft>
                <a:spcPct val="0"/>
              </a:spcAft>
              <a:defRPr sz="2400">
                <a:solidFill>
                  <a:schemeClr val="tx1"/>
                </a:solidFill>
                <a:latin typeface="Times New Roman" pitchFamily="18" charset="0"/>
              </a:defRPr>
            </a:lvl9pPr>
          </a:lstStyle>
          <a:p>
            <a:pPr algn="ctr"/>
            <a:r>
              <a:rPr lang="en-GB" altLang="en-US" sz="3600" u="none" dirty="0">
                <a:latin typeface="Tahoma" pitchFamily="34" charset="0"/>
              </a:rPr>
              <a:t>Loyalty Matrix</a:t>
            </a:r>
          </a:p>
        </p:txBody>
      </p:sp>
      <p:sp>
        <p:nvSpPr>
          <p:cNvPr id="20" name="Rectangle 14"/>
          <p:cNvSpPr>
            <a:spLocks noChangeArrowheads="1"/>
          </p:cNvSpPr>
          <p:nvPr/>
        </p:nvSpPr>
        <p:spPr bwMode="auto">
          <a:xfrm>
            <a:off x="6663261" y="2790031"/>
            <a:ext cx="186012" cy="462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endParaRPr lang="en-GB" altLang="en-US" sz="2400" i="1" u="none" dirty="0">
              <a:solidFill>
                <a:srgbClr val="00B050"/>
              </a:solidFill>
            </a:endParaRPr>
          </a:p>
        </p:txBody>
      </p:sp>
      <p:sp>
        <p:nvSpPr>
          <p:cNvPr id="21" name="Rectangle 8"/>
          <p:cNvSpPr>
            <a:spLocks noChangeArrowheads="1"/>
          </p:cNvSpPr>
          <p:nvPr/>
        </p:nvSpPr>
        <p:spPr bwMode="auto">
          <a:xfrm>
            <a:off x="429302" y="3048171"/>
            <a:ext cx="2786019" cy="462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b="1" u="none" dirty="0"/>
              <a:t>Customer Loyalty</a:t>
            </a:r>
          </a:p>
        </p:txBody>
      </p:sp>
      <p:sp>
        <p:nvSpPr>
          <p:cNvPr id="22" name="Rectangle 16"/>
          <p:cNvSpPr>
            <a:spLocks noChangeArrowheads="1"/>
          </p:cNvSpPr>
          <p:nvPr/>
        </p:nvSpPr>
        <p:spPr bwMode="auto">
          <a:xfrm>
            <a:off x="4508304" y="4236762"/>
            <a:ext cx="186013" cy="462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endParaRPr lang="en-GB" altLang="en-US" sz="2400" i="1" u="none" dirty="0">
              <a:solidFill>
                <a:srgbClr val="FF0000"/>
              </a:solidFill>
            </a:endParaRPr>
          </a:p>
        </p:txBody>
      </p:sp>
      <p:sp>
        <p:nvSpPr>
          <p:cNvPr id="23" name="TextBox 22"/>
          <p:cNvSpPr txBox="1"/>
          <p:nvPr/>
        </p:nvSpPr>
        <p:spPr>
          <a:xfrm>
            <a:off x="1959693" y="6072549"/>
            <a:ext cx="4495141" cy="338554"/>
          </a:xfrm>
          <a:prstGeom prst="rect">
            <a:avLst/>
          </a:prstGeom>
          <a:noFill/>
        </p:spPr>
        <p:txBody>
          <a:bodyPr wrap="none" rtlCol="0">
            <a:spAutoFit/>
          </a:bodyPr>
          <a:lstStyle/>
          <a:p>
            <a:r>
              <a:rPr lang="en-GB" sz="1600" dirty="0"/>
              <a:t>Source: Cartwright, R : </a:t>
            </a:r>
            <a:r>
              <a:rPr lang="en-GB" sz="1600" i="1" dirty="0"/>
              <a:t>Customer Relationships</a:t>
            </a:r>
          </a:p>
        </p:txBody>
      </p:sp>
      <p:pic>
        <p:nvPicPr>
          <p:cNvPr id="2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1982"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p:cNvPicPr>
          <p:nvPr/>
        </p:nvPicPr>
        <p:blipFill>
          <a:blip r:embed="rId3">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398271" y="1184619"/>
            <a:ext cx="1994925" cy="1093769"/>
          </a:xfrm>
          <a:prstGeom prst="rect">
            <a:avLst/>
          </a:prstGeom>
        </p:spPr>
      </p:pic>
    </p:spTree>
    <p:extLst>
      <p:ext uri="{BB962C8B-B14F-4D97-AF65-F5344CB8AC3E}">
        <p14:creationId xmlns:p14="http://schemas.microsoft.com/office/powerpoint/2010/main" val="5958280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noFill/>
          <a:ln/>
        </p:spPr>
        <p:txBody>
          <a:bodyPr/>
          <a:lstStyle/>
          <a:p>
            <a:r>
              <a:rPr lang="en-GB" altLang="en-US"/>
              <a:t>The Real Customer Problem</a:t>
            </a:r>
          </a:p>
        </p:txBody>
      </p:sp>
      <p:sp>
        <p:nvSpPr>
          <p:cNvPr id="27651" name="Rectangle 3"/>
          <p:cNvSpPr>
            <a:spLocks noGrp="1" noChangeArrowheads="1"/>
          </p:cNvSpPr>
          <p:nvPr>
            <p:ph idx="1"/>
          </p:nvPr>
        </p:nvSpPr>
        <p:spPr>
          <a:noFill/>
          <a:ln/>
        </p:spPr>
        <p:txBody>
          <a:bodyPr>
            <a:normAutofit lnSpcReduction="10000"/>
          </a:bodyPr>
          <a:lstStyle/>
          <a:p>
            <a:r>
              <a:rPr lang="en-GB" altLang="en-US" dirty="0"/>
              <a:t>Do we really know what service to maximize - or do we invest in creating “value” that customers do not want?</a:t>
            </a:r>
          </a:p>
          <a:p>
            <a:r>
              <a:rPr lang="en-GB" altLang="en-US" dirty="0"/>
              <a:t>Can we deliver what we promise?</a:t>
            </a:r>
          </a:p>
          <a:p>
            <a:r>
              <a:rPr lang="en-GB" altLang="en-US" dirty="0"/>
              <a:t>Can we track the impact of service and quality on customer satisfaction?</a:t>
            </a:r>
          </a:p>
          <a:p>
            <a:r>
              <a:rPr lang="en-GB" altLang="en-US" dirty="0"/>
              <a:t>Customer Satisfaction Measurement – collect the right data, interpret it effectively, and </a:t>
            </a:r>
            <a:r>
              <a:rPr lang="en-GB" altLang="en-US" b="1" i="1" dirty="0"/>
              <a:t>use it </a:t>
            </a:r>
            <a:r>
              <a:rPr lang="en-GB" altLang="en-US" dirty="0"/>
              <a:t>proactively</a:t>
            </a:r>
          </a:p>
        </p:txBody>
      </p:sp>
      <p:sp>
        <p:nvSpPr>
          <p:cNvPr id="4" name="Slide Number Placeholder 4"/>
          <p:cNvSpPr>
            <a:spLocks noGrp="1"/>
          </p:cNvSpPr>
          <p:nvPr>
            <p:ph type="sldNum" sz="quarter" idx="12"/>
          </p:nvPr>
        </p:nvSpPr>
        <p:spPr/>
        <p:txBody>
          <a:bodyPr/>
          <a:lstStyle/>
          <a:p>
            <a:fld id="{7B904583-210D-466B-9E6E-AABD566379F4}" type="slidenum">
              <a:rPr lang="en-GB" altLang="en-US"/>
              <a:pPr/>
              <a:t>18</a:t>
            </a:fld>
            <a:endParaRPr lang="en-GB" altLang="en-US"/>
          </a:p>
        </p:txBody>
      </p:sp>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85800" y="174625"/>
            <a:ext cx="7772400" cy="641350"/>
          </a:xfrm>
          <a:noFill/>
          <a:ln/>
        </p:spPr>
        <p:txBody>
          <a:bodyPr>
            <a:normAutofit fontScale="90000"/>
          </a:bodyPr>
          <a:lstStyle/>
          <a:p>
            <a:r>
              <a:rPr lang="en-GB" altLang="en-US"/>
              <a:t>Research Suggests ...</a:t>
            </a:r>
          </a:p>
        </p:txBody>
      </p:sp>
      <p:sp>
        <p:nvSpPr>
          <p:cNvPr id="39939" name="Rectangle 3"/>
          <p:cNvSpPr>
            <a:spLocks noGrp="1" noChangeArrowheads="1"/>
          </p:cNvSpPr>
          <p:nvPr>
            <p:ph idx="1"/>
          </p:nvPr>
        </p:nvSpPr>
        <p:spPr>
          <a:xfrm>
            <a:off x="304800" y="838200"/>
            <a:ext cx="8610600" cy="4572000"/>
          </a:xfrm>
          <a:noFill/>
          <a:ln/>
        </p:spPr>
        <p:txBody>
          <a:bodyPr/>
          <a:lstStyle/>
          <a:p>
            <a:pPr>
              <a:lnSpc>
                <a:spcPct val="90000"/>
              </a:lnSpc>
            </a:pPr>
            <a:r>
              <a:rPr lang="en-GB" altLang="en-US" dirty="0"/>
              <a:t>Internal barriers to the effective use of CSM:</a:t>
            </a:r>
          </a:p>
          <a:p>
            <a:pPr lvl="1">
              <a:lnSpc>
                <a:spcPct val="90000"/>
              </a:lnSpc>
            </a:pPr>
            <a:r>
              <a:rPr lang="en-GB" altLang="en-US" sz="2200" dirty="0"/>
              <a:t>internal politics (</a:t>
            </a:r>
            <a:r>
              <a:rPr lang="en-GB" altLang="en-US" sz="2200" dirty="0">
                <a:solidFill>
                  <a:srgbClr val="0070C0"/>
                </a:solidFill>
              </a:rPr>
              <a:t>conflict and struggles for power</a:t>
            </a:r>
            <a:r>
              <a:rPr lang="en-GB" altLang="en-US" sz="2200" dirty="0"/>
              <a:t>)</a:t>
            </a:r>
          </a:p>
          <a:p>
            <a:pPr lvl="1">
              <a:lnSpc>
                <a:spcPct val="90000"/>
              </a:lnSpc>
            </a:pPr>
            <a:r>
              <a:rPr lang="en-GB" altLang="en-US" sz="2200" dirty="0"/>
              <a:t>market simplification (</a:t>
            </a:r>
            <a:r>
              <a:rPr lang="en-GB" altLang="en-US" sz="2200" dirty="0">
                <a:solidFill>
                  <a:srgbClr val="0070C0"/>
                </a:solidFill>
              </a:rPr>
              <a:t>CS does not really matter</a:t>
            </a:r>
            <a:r>
              <a:rPr lang="en-GB" altLang="en-US" sz="2200" dirty="0"/>
              <a:t>)</a:t>
            </a:r>
          </a:p>
          <a:p>
            <a:pPr lvl="1">
              <a:lnSpc>
                <a:spcPct val="90000"/>
              </a:lnSpc>
            </a:pPr>
            <a:r>
              <a:rPr lang="en-GB" altLang="en-US" sz="2200" dirty="0"/>
              <a:t>customer fear (</a:t>
            </a:r>
            <a:r>
              <a:rPr lang="en-GB" altLang="en-US" sz="2200" dirty="0">
                <a:solidFill>
                  <a:srgbClr val="0070C0"/>
                </a:solidFill>
              </a:rPr>
              <a:t>asking CS questions raises customer expectations</a:t>
            </a:r>
            <a:r>
              <a:rPr lang="en-GB" altLang="en-US" sz="2200" dirty="0"/>
              <a:t>)</a:t>
            </a:r>
          </a:p>
          <a:p>
            <a:pPr lvl="1">
              <a:lnSpc>
                <a:spcPct val="90000"/>
              </a:lnSpc>
            </a:pPr>
            <a:r>
              <a:rPr lang="en-GB" altLang="en-US" sz="2200" dirty="0"/>
              <a:t>corporate culture (</a:t>
            </a:r>
            <a:r>
              <a:rPr lang="en-GB" altLang="en-US" sz="2200" dirty="0">
                <a:solidFill>
                  <a:srgbClr val="0070C0"/>
                </a:solidFill>
              </a:rPr>
              <a:t>CS is a low management priority</a:t>
            </a:r>
            <a:r>
              <a:rPr lang="en-GB" altLang="en-US" sz="2200" dirty="0"/>
              <a:t>)</a:t>
            </a:r>
          </a:p>
          <a:p>
            <a:pPr lvl="1">
              <a:lnSpc>
                <a:spcPct val="90000"/>
              </a:lnSpc>
            </a:pPr>
            <a:r>
              <a:rPr lang="en-GB" altLang="en-US" sz="2200" dirty="0"/>
              <a:t>market complacency (</a:t>
            </a:r>
            <a:r>
              <a:rPr lang="en-GB" altLang="en-US" sz="2200" dirty="0">
                <a:solidFill>
                  <a:srgbClr val="0070C0"/>
                </a:solidFill>
              </a:rPr>
              <a:t>we already know what customers want</a:t>
            </a:r>
            <a:r>
              <a:rPr lang="en-GB" altLang="en-US" sz="2200" dirty="0"/>
              <a:t>)</a:t>
            </a:r>
          </a:p>
          <a:p>
            <a:pPr lvl="1">
              <a:lnSpc>
                <a:spcPct val="90000"/>
              </a:lnSpc>
            </a:pPr>
            <a:r>
              <a:rPr lang="en-GB" altLang="en-US" sz="2200" dirty="0"/>
              <a:t>resources/capability (</a:t>
            </a:r>
            <a:r>
              <a:rPr lang="en-GB" altLang="en-US" sz="2200" dirty="0">
                <a:solidFill>
                  <a:srgbClr val="0070C0"/>
                </a:solidFill>
              </a:rPr>
              <a:t>too difficult</a:t>
            </a:r>
            <a:r>
              <a:rPr lang="en-GB" altLang="en-US" sz="2200" dirty="0"/>
              <a:t>)</a:t>
            </a:r>
          </a:p>
          <a:p>
            <a:pPr lvl="1">
              <a:lnSpc>
                <a:spcPct val="90000"/>
              </a:lnSpc>
            </a:pPr>
            <a:r>
              <a:rPr lang="en-GB" altLang="en-US" sz="2200" dirty="0"/>
              <a:t>logistics (</a:t>
            </a:r>
            <a:r>
              <a:rPr lang="en-GB" altLang="en-US" sz="2200" dirty="0">
                <a:solidFill>
                  <a:srgbClr val="0070C0"/>
                </a:solidFill>
              </a:rPr>
              <a:t>who is the real customer?</a:t>
            </a:r>
            <a:r>
              <a:rPr lang="en-GB" altLang="en-US" sz="2200" dirty="0"/>
              <a:t>)</a:t>
            </a:r>
          </a:p>
          <a:p>
            <a:pPr lvl="1">
              <a:lnSpc>
                <a:spcPct val="90000"/>
              </a:lnSpc>
            </a:pPr>
            <a:r>
              <a:rPr lang="en-GB" altLang="en-US" sz="2200" dirty="0"/>
              <a:t>cost barriers (</a:t>
            </a:r>
            <a:r>
              <a:rPr lang="en-GB" altLang="en-US" sz="2200" dirty="0">
                <a:solidFill>
                  <a:srgbClr val="0070C0"/>
                </a:solidFill>
              </a:rPr>
              <a:t>CSM is too expensive</a:t>
            </a:r>
            <a:r>
              <a:rPr lang="en-GB" altLang="en-US" sz="2200" dirty="0"/>
              <a:t>)</a:t>
            </a:r>
          </a:p>
          <a:p>
            <a:pPr lvl="1">
              <a:lnSpc>
                <a:spcPct val="90000"/>
              </a:lnSpc>
            </a:pPr>
            <a:r>
              <a:rPr lang="en-GB" altLang="en-US" sz="2200" dirty="0"/>
              <a:t>perceived market drivers (</a:t>
            </a:r>
            <a:r>
              <a:rPr lang="en-GB" altLang="en-US" sz="2200" dirty="0">
                <a:solidFill>
                  <a:srgbClr val="0070C0"/>
                </a:solidFill>
              </a:rPr>
              <a:t>specs and price drive the market not CS</a:t>
            </a:r>
            <a:r>
              <a:rPr lang="en-GB" altLang="en-US" sz="2200" dirty="0"/>
              <a:t>)</a:t>
            </a:r>
          </a:p>
          <a:p>
            <a:pPr lvl="1">
              <a:lnSpc>
                <a:spcPct val="90000"/>
              </a:lnSpc>
            </a:pPr>
            <a:r>
              <a:rPr lang="en-GB" altLang="en-US" sz="2200" dirty="0"/>
              <a:t>credibility (</a:t>
            </a:r>
            <a:r>
              <a:rPr lang="en-GB" altLang="en-US" sz="2200" dirty="0">
                <a:solidFill>
                  <a:srgbClr val="0070C0"/>
                </a:solidFill>
              </a:rPr>
              <a:t>people do not believe the results</a:t>
            </a:r>
            <a:r>
              <a:rPr lang="en-GB" altLang="en-US" sz="2200" dirty="0"/>
              <a:t>)</a:t>
            </a:r>
          </a:p>
        </p:txBody>
      </p:sp>
      <p:sp>
        <p:nvSpPr>
          <p:cNvPr id="4" name="Slide Number Placeholder 4"/>
          <p:cNvSpPr>
            <a:spLocks noGrp="1"/>
          </p:cNvSpPr>
          <p:nvPr>
            <p:ph type="sldNum" sz="quarter" idx="12"/>
          </p:nvPr>
        </p:nvSpPr>
        <p:spPr/>
        <p:txBody>
          <a:bodyPr/>
          <a:lstStyle/>
          <a:p>
            <a:fld id="{2DB3060A-22A9-4360-BE37-03FBD0B6A6CF}" type="slidenum">
              <a:rPr lang="en-GB" altLang="en-US"/>
              <a:pPr/>
              <a:t>19</a:t>
            </a:fld>
            <a:endParaRPr lang="en-GB" altLang="en-US"/>
          </a:p>
        </p:txBody>
      </p:sp>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1982"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48994" y="5010929"/>
            <a:ext cx="2302024" cy="171054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503AF72900CEC40B8B6D1653D73A328" ma:contentTypeVersion="2" ma:contentTypeDescription="Create a new document." ma:contentTypeScope="" ma:versionID="5669d746081b5fbb9d2d22ff961cfb51">
  <xsd:schema xmlns:xsd="http://www.w3.org/2001/XMLSchema" xmlns:xs="http://www.w3.org/2001/XMLSchema" xmlns:p="http://schemas.microsoft.com/office/2006/metadata/properties" xmlns:ns2="12dde717-b0d9-4745-903a-e5172bc2ef5a" targetNamespace="http://schemas.microsoft.com/office/2006/metadata/properties" ma:root="true" ma:fieldsID="8d4f4987ef3769ba6095ba468b8bd279" ns2:_="">
    <xsd:import namespace="12dde717-b0d9-4745-903a-e5172bc2ef5a"/>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dde717-b0d9-4745-903a-e5172bc2ef5a"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F26214-42E0-4092-8F01-00316D99A211}">
  <ds:schemaRefs>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schemas.microsoft.com/office/2006/metadata/properties"/>
    <ds:schemaRef ds:uri="12dde717-b0d9-4745-903a-e5172bc2ef5a"/>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FBABA445-D0F0-41B8-AF1C-B47ED25B2C00}">
  <ds:schemaRefs>
    <ds:schemaRef ds:uri="http://schemas.microsoft.com/sharepoint/v3/contenttype/forms"/>
  </ds:schemaRefs>
</ds:datastoreItem>
</file>

<file path=customXml/itemProps3.xml><?xml version="1.0" encoding="utf-8"?>
<ds:datastoreItem xmlns:ds="http://schemas.openxmlformats.org/officeDocument/2006/customXml" ds:itemID="{9B4B8C7A-5114-43BF-A98B-494C380B15E9}">
  <ds:schemaRefs>
    <ds:schemaRef ds:uri="http://schemas.microsoft.com/office/2006/metadata/contentType"/>
    <ds:schemaRef ds:uri="http://schemas.microsoft.com/office/2006/metadata/properties/metaAttributes"/>
    <ds:schemaRef ds:uri="http://www.w3.org/2000/xmlns/"/>
    <ds:schemaRef ds:uri="http://www.w3.org/2001/XMLSchema"/>
    <ds:schemaRef ds:uri="12dde717-b0d9-4745-903a-e5172bc2ef5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4961</TotalTime>
  <Words>1250</Words>
  <Application>Microsoft Office PowerPoint</Application>
  <PresentationFormat>On-screen Show (4:3)</PresentationFormat>
  <Paragraphs>166</Paragraphs>
  <Slides>19</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Arial Black</vt:lpstr>
      <vt:lpstr>Calibri</vt:lpstr>
      <vt:lpstr>Tahoma</vt:lpstr>
      <vt:lpstr>Times New Roman</vt:lpstr>
      <vt:lpstr>Wingdings</vt:lpstr>
      <vt:lpstr>Office Theme</vt:lpstr>
      <vt:lpstr>Understanding and Engaging in the Customer Experience</vt:lpstr>
      <vt:lpstr>Quality</vt:lpstr>
      <vt:lpstr>Eight Dimensions of Quality</vt:lpstr>
      <vt:lpstr>Eight Routes to Poor Quality</vt:lpstr>
      <vt:lpstr>Quality Gurus</vt:lpstr>
      <vt:lpstr>Deming’s 14 Points (Total Quality Management)</vt:lpstr>
      <vt:lpstr>Deming’s 14 Points (Total Quality Management)</vt:lpstr>
      <vt:lpstr>Deming’s 14 Points (Total Quality Management)</vt:lpstr>
      <vt:lpstr>Deming’s 14 Points (Total Quality Management)</vt:lpstr>
      <vt:lpstr>PowerPoint Presentation</vt:lpstr>
      <vt:lpstr>PowerPoint Presentation</vt:lpstr>
      <vt:lpstr> Nine Parts to Juran’s Quality ‘Route Map’</vt:lpstr>
      <vt:lpstr>Management By Walking Around</vt:lpstr>
      <vt:lpstr>Management By Walking Around</vt:lpstr>
      <vt:lpstr>Management By Walking Around</vt:lpstr>
      <vt:lpstr>Customer Satisfaction and Customer Loyalty</vt:lpstr>
      <vt:lpstr>PowerPoint Presentation</vt:lpstr>
      <vt:lpstr>The Real Customer Problem</vt:lpstr>
      <vt:lpstr>Research Suggests ...</vt:lpstr>
    </vt:vector>
  </TitlesOfParts>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John S. Kiff.</dc:creator>
  <cp:lastModifiedBy>Muhammad Mushtaq</cp:lastModifiedBy>
  <cp:revision>154</cp:revision>
  <cp:lastPrinted>2014-04-04T11:01:44Z</cp:lastPrinted>
  <dcterms:created xsi:type="dcterms:W3CDTF">2001-09-25T11:33:28Z</dcterms:created>
  <dcterms:modified xsi:type="dcterms:W3CDTF">2019-06-24T13:41:14Z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0x010100B503AF72900CEC40B8B6D1653D73A328</vt:lpwstr>
  </property>
</Properties>
</file>