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6"/>
  </p:notesMasterIdLst>
  <p:sldIdLst>
    <p:sldId id="256" r:id="rId2"/>
    <p:sldId id="296" r:id="rId3"/>
    <p:sldId id="337" r:id="rId4"/>
    <p:sldId id="330" r:id="rId5"/>
    <p:sldId id="322" r:id="rId6"/>
    <p:sldId id="332" r:id="rId7"/>
    <p:sldId id="333" r:id="rId8"/>
    <p:sldId id="331" r:id="rId9"/>
    <p:sldId id="327" r:id="rId10"/>
    <p:sldId id="328" r:id="rId11"/>
    <p:sldId id="329" r:id="rId12"/>
    <p:sldId id="402" r:id="rId13"/>
    <p:sldId id="403" r:id="rId14"/>
    <p:sldId id="404" r:id="rId15"/>
    <p:sldId id="405" r:id="rId16"/>
    <p:sldId id="425" r:id="rId17"/>
    <p:sldId id="406" r:id="rId18"/>
    <p:sldId id="407" r:id="rId19"/>
    <p:sldId id="408" r:id="rId20"/>
    <p:sldId id="409" r:id="rId21"/>
    <p:sldId id="410" r:id="rId22"/>
    <p:sldId id="429" r:id="rId23"/>
    <p:sldId id="430" r:id="rId24"/>
    <p:sldId id="411" r:id="rId25"/>
    <p:sldId id="412" r:id="rId26"/>
    <p:sldId id="413" r:id="rId27"/>
    <p:sldId id="414" r:id="rId28"/>
    <p:sldId id="415" r:id="rId29"/>
    <p:sldId id="416" r:id="rId30"/>
    <p:sldId id="424" r:id="rId31"/>
    <p:sldId id="417" r:id="rId32"/>
    <p:sldId id="418" r:id="rId33"/>
    <p:sldId id="419" r:id="rId34"/>
    <p:sldId id="420" r:id="rId35"/>
    <p:sldId id="421" r:id="rId36"/>
    <p:sldId id="426" r:id="rId37"/>
    <p:sldId id="427" r:id="rId38"/>
    <p:sldId id="323" r:id="rId39"/>
    <p:sldId id="324" r:id="rId40"/>
    <p:sldId id="355" r:id="rId41"/>
    <p:sldId id="356" r:id="rId42"/>
    <p:sldId id="357" r:id="rId43"/>
    <p:sldId id="358" r:id="rId44"/>
    <p:sldId id="365" r:id="rId45"/>
    <p:sldId id="366" r:id="rId46"/>
    <p:sldId id="364" r:id="rId47"/>
    <p:sldId id="367" r:id="rId48"/>
    <p:sldId id="377" r:id="rId49"/>
    <p:sldId id="376" r:id="rId50"/>
    <p:sldId id="378" r:id="rId51"/>
    <p:sldId id="368" r:id="rId52"/>
    <p:sldId id="369" r:id="rId53"/>
    <p:sldId id="370" r:id="rId54"/>
    <p:sldId id="371" r:id="rId55"/>
    <p:sldId id="372" r:id="rId56"/>
    <p:sldId id="373" r:id="rId57"/>
    <p:sldId id="374" r:id="rId58"/>
    <p:sldId id="375" r:id="rId59"/>
    <p:sldId id="359" r:id="rId60"/>
    <p:sldId id="360" r:id="rId61"/>
    <p:sldId id="361" r:id="rId62"/>
    <p:sldId id="362" r:id="rId63"/>
    <p:sldId id="363" r:id="rId64"/>
    <p:sldId id="438" r:id="rId65"/>
    <p:sldId id="353" r:id="rId66"/>
    <p:sldId id="354" r:id="rId67"/>
    <p:sldId id="352" r:id="rId68"/>
    <p:sldId id="346" r:id="rId69"/>
    <p:sldId id="348" r:id="rId70"/>
    <p:sldId id="347" r:id="rId71"/>
    <p:sldId id="345" r:id="rId72"/>
    <p:sldId id="349" r:id="rId73"/>
    <p:sldId id="350" r:id="rId74"/>
    <p:sldId id="351" r:id="rId75"/>
  </p:sldIdLst>
  <p:sldSz cx="12192000" cy="6858000"/>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904" autoAdjust="0"/>
  </p:normalViewPr>
  <p:slideViewPr>
    <p:cSldViewPr snapToGrid="0">
      <p:cViewPr varScale="1">
        <p:scale>
          <a:sx n="67" d="100"/>
          <a:sy n="67" d="100"/>
        </p:scale>
        <p:origin x="48"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D2F5A1-512A-43AD-B5B1-AC42881E0AA3}" type="datetimeFigureOut">
              <a:rPr lang="en-GB" smtClean="0"/>
              <a:t>22/11/2016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DDE445AC-1E26-4611-920E-20DA0515C882}" type="slidenum">
              <a:rPr lang="en-GB" smtClean="0"/>
              <a:t>‹#›</a:t>
            </a:fld>
            <a:endParaRPr lang="en-GB"/>
          </a:p>
        </p:txBody>
      </p:sp>
    </p:spTree>
    <p:extLst>
      <p:ext uri="{BB962C8B-B14F-4D97-AF65-F5344CB8AC3E}">
        <p14:creationId xmlns:p14="http://schemas.microsoft.com/office/powerpoint/2010/main" val="3086049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The_Ancient_Economy_(book)" TargetMode="External"/><Relationship Id="rId3" Type="http://schemas.openxmlformats.org/officeDocument/2006/relationships/hyperlink" Target="http://en.wikipedia.org/wiki/Classical_antiquity" TargetMode="External"/><Relationship Id="rId7" Type="http://schemas.openxmlformats.org/officeDocument/2006/relationships/hyperlink" Target="http://en.wikipedia.org/wiki/Karl_Polanyi" TargetMode="External"/><Relationship Id="rId12" Type="http://schemas.openxmlformats.org/officeDocument/2006/relationships/hyperlink" Target="http://en.wikipedia.org/wiki/Special:BookSources/0520219465" TargetMode="External"/><Relationship Id="rId2" Type="http://schemas.openxmlformats.org/officeDocument/2006/relationships/slide" Target="../slides/slide65.xml"/><Relationship Id="rId1" Type="http://schemas.openxmlformats.org/officeDocument/2006/relationships/notesMaster" Target="../notesMasters/notesMaster1.xml"/><Relationship Id="rId6" Type="http://schemas.openxmlformats.org/officeDocument/2006/relationships/hyperlink" Target="http://en.wikipedia.org/wiki/Max_Weber" TargetMode="External"/><Relationship Id="rId11" Type="http://schemas.openxmlformats.org/officeDocument/2006/relationships/hyperlink" Target="http://en.wikipedia.org/wiki/Walter_Scheidel" TargetMode="External"/><Relationship Id="rId5" Type="http://schemas.openxmlformats.org/officeDocument/2006/relationships/hyperlink" Target="http://en.wikipedia.org/wiki/Rostovtzeff" TargetMode="External"/><Relationship Id="rId10" Type="http://schemas.openxmlformats.org/officeDocument/2006/relationships/hyperlink" Target="http://eh.net/book_reviews/ancient-economy" TargetMode="External"/><Relationship Id="rId4" Type="http://schemas.openxmlformats.org/officeDocument/2006/relationships/hyperlink" Target="http://en.wikipedia.org/wiki/Moses_I._Finley" TargetMode="External"/><Relationship Id="rId9" Type="http://schemas.openxmlformats.org/officeDocument/2006/relationships/hyperlink" Target="http://en.wikipedia.org/wiki/Ancient_economic_though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Kollergang</a:t>
            </a:r>
            <a:r>
              <a:rPr lang="en-GB" sz="1200" kern="1200" dirty="0">
                <a:solidFill>
                  <a:schemeClr val="tx1"/>
                </a:solidFill>
                <a:latin typeface="+mn-lt"/>
                <a:ea typeface="+mn-ea"/>
                <a:cs typeface="+mn-cs"/>
              </a:rPr>
              <a:t> in </a:t>
            </a:r>
            <a:r>
              <a:rPr lang="en-GB" sz="1200" kern="1200" dirty="0" err="1">
                <a:solidFill>
                  <a:schemeClr val="tx1"/>
                </a:solidFill>
                <a:latin typeface="+mn-lt"/>
                <a:ea typeface="+mn-ea"/>
                <a:cs typeface="+mn-cs"/>
              </a:rPr>
              <a:t>Hammamet</a:t>
            </a:r>
            <a:r>
              <a:rPr lang="en-GB" sz="1200" kern="1200" dirty="0">
                <a:solidFill>
                  <a:schemeClr val="tx1"/>
                </a:solidFill>
                <a:latin typeface="+mn-lt"/>
                <a:ea typeface="+mn-ea"/>
                <a:cs typeface="+mn-cs"/>
              </a:rPr>
              <a:t> Hotel </a:t>
            </a:r>
            <a:r>
              <a:rPr lang="en-GB" sz="1200" kern="1200" dirty="0" err="1">
                <a:solidFill>
                  <a:schemeClr val="tx1"/>
                </a:solidFill>
                <a:latin typeface="+mn-lt"/>
                <a:ea typeface="+mn-ea"/>
                <a:cs typeface="+mn-cs"/>
              </a:rPr>
              <a:t>Fourati</a:t>
            </a:r>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17</a:t>
            </a:fld>
            <a:endParaRPr lang="en-GB"/>
          </a:p>
        </p:txBody>
      </p:sp>
    </p:spTree>
    <p:extLst>
      <p:ext uri="{BB962C8B-B14F-4D97-AF65-F5344CB8AC3E}">
        <p14:creationId xmlns:p14="http://schemas.microsoft.com/office/powerpoint/2010/main" val="1280627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fontScale="55000" lnSpcReduction="20000"/>
          </a:bodyPr>
          <a:lstStyle/>
          <a:p>
            <a:r>
              <a:rPr lang="en-GB" b="1" i="1" dirty="0"/>
              <a:t>The Ancient Economy</a:t>
            </a:r>
            <a:r>
              <a:rPr lang="en-GB" dirty="0"/>
              <a:t> is a book about the economic system of </a:t>
            </a:r>
            <a:r>
              <a:rPr lang="en-GB" dirty="0">
                <a:hlinkClick r:id="rId3" tooltip="Classical antiquity"/>
              </a:rPr>
              <a:t>classical antiquity</a:t>
            </a:r>
            <a:r>
              <a:rPr lang="en-GB" dirty="0"/>
              <a:t> written by the classicist </a:t>
            </a:r>
            <a:r>
              <a:rPr lang="en-GB" dirty="0">
                <a:hlinkClick r:id="rId4" tooltip="Moses I. Finley"/>
              </a:rPr>
              <a:t>Moses I. Finley</a:t>
            </a:r>
            <a:r>
              <a:rPr lang="en-GB" dirty="0"/>
              <a:t>. It was originally published in 1973. Finley interprets the economy from 1000 BC to 500 AD sociologically, instead of using economic models (such as </a:t>
            </a:r>
            <a:r>
              <a:rPr lang="en-GB" dirty="0" err="1">
                <a:hlinkClick r:id="rId5" tooltip="Rostovtzeff"/>
              </a:rPr>
              <a:t>Rostovtzeff</a:t>
            </a:r>
            <a:r>
              <a:rPr lang="en-GB" dirty="0"/>
              <a:t> did). He attempted to prove that the ancient economy was largely a </a:t>
            </a:r>
            <a:r>
              <a:rPr lang="en-GB" dirty="0" err="1"/>
              <a:t>byproduct</a:t>
            </a:r>
            <a:r>
              <a:rPr lang="en-GB" dirty="0"/>
              <a:t> of status. In other words, economic systems were not interdependent, they were embedded in status positions. The analysis owes some debt to sociologists such as </a:t>
            </a:r>
            <a:r>
              <a:rPr lang="en-GB" dirty="0">
                <a:hlinkClick r:id="rId6" tooltip="Max Weber"/>
              </a:rPr>
              <a:t>Max Weber</a:t>
            </a:r>
            <a:r>
              <a:rPr lang="en-GB" dirty="0"/>
              <a:t> and </a:t>
            </a:r>
            <a:r>
              <a:rPr lang="en-GB" dirty="0">
                <a:hlinkClick r:id="rId7" tooltip="Karl Polanyi"/>
              </a:rPr>
              <a:t>Karl Polanyi</a:t>
            </a:r>
            <a:r>
              <a:rPr lang="en-GB" dirty="0"/>
              <a:t>.</a:t>
            </a:r>
          </a:p>
          <a:p>
            <a:r>
              <a:rPr lang="en-GB" b="1" dirty="0"/>
              <a:t>Summary</a:t>
            </a:r>
          </a:p>
          <a:p>
            <a:r>
              <a:rPr lang="en-GB" dirty="0"/>
              <a:t>Finley represented the side of the "</a:t>
            </a:r>
            <a:r>
              <a:rPr lang="en-GB" dirty="0" err="1"/>
              <a:t>primitivists</a:t>
            </a:r>
            <a:r>
              <a:rPr lang="en-GB" dirty="0"/>
              <a:t>" where he argued that the economies of Ancient Greece and Rome differed wildly than how the economies of the western world function today. The modernists, on the contrary, believed that the ancient economy resembles in many ways the way it functions in western democracies, where economic laws such as supply and demand functioned in the same ways then as it does now. To show how the economies of Ancient Greece and Rome differed from our times, he first examines how the Ancients lacked even the concept of an "economy" in the way we refer to it in our own times. Economy derives from a Greek </a:t>
            </a:r>
            <a:r>
              <a:rPr lang="en-GB" dirty="0" err="1"/>
              <a:t>word,οἰκονόμος</a:t>
            </a:r>
            <a:r>
              <a:rPr lang="en-GB" dirty="0"/>
              <a:t>, "one who manages a household". The household was the most important economic unit. Of course, they mined, taxed, and traded, but what the Ancients did not do was to combine all their commercial activities into an overarching sub-system of society, a giant marketplace where the means of production and distribution responded to market forces such as the cost of </a:t>
            </a:r>
            <a:r>
              <a:rPr lang="en-GB" dirty="0" err="1"/>
              <a:t>labor</a:t>
            </a:r>
            <a:r>
              <a:rPr lang="en-GB" dirty="0"/>
              <a:t>, supply and demand, trade routes, etc. Moreover, Finley takes the fact that the Ancient Greeks and Romans did not have a sophisticated accounting system as well as how imprecise or carefree they are about numerical data to imply the lack of an economy resembling Western modern ones that place exorbitant demands on numerical computations and precise accounting records. He also deals with the roles of orders and status. He argues that because the ancients placed so much emphasis on status, which heavily regulated what commercial activities was acceptable for those in the upper orders and well as the lower ones, their economy differed from any modern economy where everyone was free and able to participate in whatever legal commercial enterprise. Finley also discusses the institution of slavery which was very prominent in the Ancient world. The relationship between master and slave was complex and even within slaves, there was a diversity of societal rankings. Yet despite this complexity, Finley shows how slavery provided free labour that at times had to be curtailed in order to provide work for the native artisans. Slavery heavily influenced the value placed on labour and certain jobs. Thus, the distribution of labour as well as the means of production that one sees in the ancient economy was different to how modern economies function where human capital plays a role in determinant of price as well as on supply. Another relationship Finley discusses is the way the Ancients viewed the land. Land for the Ancient Greeks and Romans was not seen as a capital investment where profits could be obtained from the growing and selling of crops, but used as showpieces to enhance one's status as well as something that was inherently desirable from a traditional stand-point where economics played no part. To illustrate this, Finley turns to one of Pliny's letters where he writes that he will have to borrow money to buy more land. In the letter, Pliny does not discuss if this new purchase is an economically wise one in terms of the profits that can be derived from it. The last part of the book, Finley discusses the discrepancies between life in the city and country as well as how the State did not play a role in managing the national economy and treasury in the same ways modern governments are expected to do in most Western economies.</a:t>
            </a:r>
          </a:p>
          <a:p>
            <a:r>
              <a:rPr lang="en-GB" dirty="0"/>
              <a:t>The book has had such an impact on classical scholarship that the views brought forward in The Ancient Economy has been </a:t>
            </a:r>
            <a:r>
              <a:rPr lang="en-GB" dirty="0" err="1"/>
              <a:t>labeled</a:t>
            </a:r>
            <a:r>
              <a:rPr lang="en-GB" dirty="0"/>
              <a:t> "the Finley/Polanyi orthodox"</a:t>
            </a:r>
            <a:r>
              <a:rPr lang="en-GB" baseline="30000" dirty="0">
                <a:hlinkClick r:id="rId8"/>
              </a:rPr>
              <a:t>[1]</a:t>
            </a:r>
            <a:r>
              <a:rPr lang="en-GB" dirty="0"/>
              <a:t> Finley covers both </a:t>
            </a:r>
            <a:r>
              <a:rPr lang="en-GB" dirty="0">
                <a:hlinkClick r:id="rId9" tooltip="Ancient economic thought"/>
              </a:rPr>
              <a:t>ancient economic thought</a:t>
            </a:r>
            <a:r>
              <a:rPr lang="en-GB" dirty="0"/>
              <a:t>, wealth, the role of the state, slavery as well as the tax system. "Indeed, no individual writer (...) has attempted a comprehensive economic overview of the entire classical world since Finley, though period specific, regional or thematic work has abounded." </a:t>
            </a:r>
            <a:r>
              <a:rPr lang="en-GB" baseline="30000" dirty="0">
                <a:hlinkClick r:id="rId8"/>
              </a:rPr>
              <a:t>[2]</a:t>
            </a:r>
            <a:endParaRPr lang="en-GB" dirty="0"/>
          </a:p>
          <a:p>
            <a:r>
              <a:rPr lang="en-GB" b="1" dirty="0"/>
              <a:t>Notes</a:t>
            </a:r>
          </a:p>
          <a:p>
            <a:r>
              <a:rPr lang="en-GB" b="1" dirty="0">
                <a:hlinkClick r:id="rId8"/>
              </a:rPr>
              <a:t>Jump up ^</a:t>
            </a:r>
            <a:r>
              <a:rPr lang="en-GB" dirty="0"/>
              <a:t> Silver, Morris. "</a:t>
            </a:r>
            <a:r>
              <a:rPr lang="en-GB" dirty="0">
                <a:hlinkClick r:id="rId10"/>
              </a:rPr>
              <a:t>Review</a:t>
            </a:r>
            <a:r>
              <a:rPr lang="en-GB" dirty="0"/>
              <a:t> of </a:t>
            </a:r>
            <a:r>
              <a:rPr lang="en-GB" i="1" dirty="0"/>
              <a:t>The Ancient Economy</a:t>
            </a:r>
            <a:r>
              <a:rPr lang="en-GB" dirty="0"/>
              <a:t>, edited by </a:t>
            </a:r>
            <a:r>
              <a:rPr lang="en-GB" dirty="0">
                <a:hlinkClick r:id="rId11" tooltip="Walter Scheidel"/>
              </a:rPr>
              <a:t>Walter </a:t>
            </a:r>
            <a:r>
              <a:rPr lang="en-GB" dirty="0" err="1">
                <a:hlinkClick r:id="rId11" tooltip="Walter Scheidel"/>
              </a:rPr>
              <a:t>Scheidel</a:t>
            </a:r>
            <a:r>
              <a:rPr lang="en-GB" dirty="0"/>
              <a:t> and </a:t>
            </a:r>
            <a:r>
              <a:rPr lang="en-GB" dirty="0" err="1"/>
              <a:t>Sitta</a:t>
            </a:r>
            <a:r>
              <a:rPr lang="en-GB" dirty="0"/>
              <a:t> von </a:t>
            </a:r>
            <a:r>
              <a:rPr lang="en-GB" dirty="0" err="1"/>
              <a:t>Reden</a:t>
            </a:r>
            <a:r>
              <a:rPr lang="en-GB" dirty="0"/>
              <a:t>", </a:t>
            </a:r>
            <a:r>
              <a:rPr lang="en-GB" i="1" dirty="0"/>
              <a:t>Economic History Services</a:t>
            </a:r>
            <a:r>
              <a:rPr lang="en-GB" dirty="0"/>
              <a:t>, January 3, 2003.</a:t>
            </a:r>
          </a:p>
          <a:p>
            <a:r>
              <a:rPr lang="en-GB" b="1" dirty="0">
                <a:hlinkClick r:id="rId8"/>
              </a:rPr>
              <a:t>Jump up ^</a:t>
            </a:r>
            <a:r>
              <a:rPr lang="en-GB" dirty="0"/>
              <a:t> Greene, Kevin. "Technological Innovation and Economic Progress in the Ancient World: M.I. Finley Re-Considered", </a:t>
            </a:r>
            <a:r>
              <a:rPr lang="en-GB" i="1" dirty="0"/>
              <a:t>Economic History Review</a:t>
            </a:r>
            <a:r>
              <a:rPr lang="en-GB" dirty="0"/>
              <a:t>, Vol. 53, No. 1. (2000), p. 32.</a:t>
            </a:r>
          </a:p>
          <a:p>
            <a:r>
              <a:rPr lang="en-GB" b="1" dirty="0"/>
              <a:t>Further reading</a:t>
            </a:r>
          </a:p>
          <a:p>
            <a:r>
              <a:rPr lang="en-GB" dirty="0"/>
              <a:t>Morris, Ian. "The Athenian Economy Twenty Years After </a:t>
            </a:r>
            <a:r>
              <a:rPr lang="en-GB" i="1" dirty="0"/>
              <a:t>The Ancient Economy</a:t>
            </a:r>
            <a:r>
              <a:rPr lang="en-GB" dirty="0"/>
              <a:t>", </a:t>
            </a:r>
            <a:r>
              <a:rPr lang="en-GB" i="1" dirty="0"/>
              <a:t>Classical Philology</a:t>
            </a:r>
            <a:r>
              <a:rPr lang="en-GB" dirty="0"/>
              <a:t>, Vol. 89. (1994), pp. 351–366.</a:t>
            </a:r>
          </a:p>
          <a:p>
            <a:r>
              <a:rPr lang="en-GB" dirty="0"/>
              <a:t>Morris, Ian. "Foreword [to the updated edition]", </a:t>
            </a:r>
            <a:r>
              <a:rPr lang="en-GB" i="1" dirty="0"/>
              <a:t>The Ancient Economy</a:t>
            </a:r>
            <a:r>
              <a:rPr lang="en-GB" dirty="0"/>
              <a:t> by Moses I. Finley. Berkeley; Los Angeles; London: University of California Press, 1999 (paperback, </a:t>
            </a:r>
            <a:r>
              <a:rPr lang="en-GB" dirty="0">
                <a:hlinkClick r:id="rId12"/>
              </a:rPr>
              <a:t>ISBN 0-520-21946-5</a:t>
            </a:r>
            <a:r>
              <a:rPr lang="en-GB" dirty="0"/>
              <a:t>), pp. ix–xxxvi.</a:t>
            </a:r>
          </a:p>
          <a:p>
            <a:r>
              <a:rPr lang="en-GB" dirty="0" err="1"/>
              <a:t>Derks</a:t>
            </a:r>
            <a:r>
              <a:rPr lang="en-GB" dirty="0"/>
              <a:t>, Hans, The "Ancient Economy": the problem and the fraud, in: </a:t>
            </a:r>
            <a:r>
              <a:rPr lang="en-GB" i="1" dirty="0"/>
              <a:t>The European Legacy</a:t>
            </a:r>
            <a:r>
              <a:rPr lang="en-GB" dirty="0"/>
              <a:t>, 7 (2002), p. 701-735.</a:t>
            </a:r>
          </a:p>
          <a:p>
            <a:endParaRPr lang="en-GB" dirty="0"/>
          </a:p>
        </p:txBody>
      </p:sp>
      <p:sp>
        <p:nvSpPr>
          <p:cNvPr id="4" name="Foliennummernplatzhalter 3"/>
          <p:cNvSpPr>
            <a:spLocks noGrp="1"/>
          </p:cNvSpPr>
          <p:nvPr>
            <p:ph type="sldNum" sz="quarter" idx="10"/>
          </p:nvPr>
        </p:nvSpPr>
        <p:spPr/>
        <p:txBody>
          <a:bodyPr/>
          <a:lstStyle/>
          <a:p>
            <a:fld id="{FB56D798-75C5-45B2-8FAB-5F3C54DCE0D7}" type="slidenum">
              <a:rPr lang="en-GB" smtClean="0"/>
              <a:pPr/>
              <a:t>65</a:t>
            </a:fld>
            <a:endParaRPr lang="en-GB"/>
          </a:p>
        </p:txBody>
      </p:sp>
    </p:spTree>
    <p:extLst>
      <p:ext uri="{BB962C8B-B14F-4D97-AF65-F5344CB8AC3E}">
        <p14:creationId xmlns:p14="http://schemas.microsoft.com/office/powerpoint/2010/main" val="140470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9D0E89-B61E-44C2-AAC3-A67E0EA24AF8}"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2558874564"/>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F84206A-DA7D-4BAC-8610-C2205EC9927F}"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574966766"/>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4CC48F2-259D-4C1E-B27E-3276AAB4F985}"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524992722"/>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7A8D6-B1C4-4A6C-B4C3-5190992BB40F}"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598896057"/>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2AA30E-0D31-499C-8EF5-9A9201DC57A8}" type="datetime1">
              <a:rPr lang="en-GB" smtClean="0"/>
              <a:t>22/11/2016</a:t>
            </a:fld>
            <a:endParaRPr lang="en-GB"/>
          </a:p>
        </p:txBody>
      </p:sp>
      <p:sp>
        <p:nvSpPr>
          <p:cNvPr id="8" name="Footer Placeholder 7"/>
          <p:cNvSpPr>
            <a:spLocks noGrp="1"/>
          </p:cNvSpPr>
          <p:nvPr>
            <p:ph type="ftr" sz="quarter" idx="11"/>
          </p:nvPr>
        </p:nvSpPr>
        <p:spPr/>
        <p:txBody>
          <a:bodyPr/>
          <a:lstStyle/>
          <a:p>
            <a:r>
              <a:rPr lang="en-GB"/>
              <a:t>CLSK5003 RH</a:t>
            </a:r>
          </a:p>
        </p:txBody>
      </p:sp>
      <p:sp>
        <p:nvSpPr>
          <p:cNvPr id="9" name="Slide Number Placeholder 8"/>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44152439"/>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FDFDAD7-875A-4DAC-B131-E588EC7C1E88}" type="datetime1">
              <a:rPr lang="en-GB" smtClean="0"/>
              <a:t>22/11/2016</a:t>
            </a:fld>
            <a:endParaRPr lang="en-GB"/>
          </a:p>
        </p:txBody>
      </p:sp>
      <p:sp>
        <p:nvSpPr>
          <p:cNvPr id="5" name="Footer Placeholder 3"/>
          <p:cNvSpPr>
            <a:spLocks noGrp="1"/>
          </p:cNvSpPr>
          <p:nvPr>
            <p:ph type="ftr" sz="quarter" idx="11"/>
          </p:nvPr>
        </p:nvSpPr>
        <p:spPr/>
        <p:txBody>
          <a:bodyPr/>
          <a:lstStyle/>
          <a:p>
            <a:r>
              <a:rPr lang="en-GB"/>
              <a:t>CLSK5003 RH</a:t>
            </a:r>
          </a:p>
        </p:txBody>
      </p:sp>
      <p:sp>
        <p:nvSpPr>
          <p:cNvPr id="6" name="Slide Number Placeholder 4"/>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597597273"/>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F43E644-15ED-418D-85AA-DE7CC6D34426}" type="datetime1">
              <a:rPr lang="en-GB" smtClean="0"/>
              <a:t>22/11/2016</a:t>
            </a:fld>
            <a:endParaRPr lang="en-GB"/>
          </a:p>
        </p:txBody>
      </p:sp>
      <p:sp>
        <p:nvSpPr>
          <p:cNvPr id="5" name="Footer Placeholder 2"/>
          <p:cNvSpPr>
            <a:spLocks noGrp="1"/>
          </p:cNvSpPr>
          <p:nvPr>
            <p:ph type="ftr" sz="quarter" idx="11"/>
          </p:nvPr>
        </p:nvSpPr>
        <p:spPr/>
        <p:txBody>
          <a:bodyPr/>
          <a:lstStyle/>
          <a:p>
            <a:r>
              <a:rPr lang="en-GB"/>
              <a:t>CLSK5003 RH</a:t>
            </a:r>
          </a:p>
        </p:txBody>
      </p:sp>
      <p:sp>
        <p:nvSpPr>
          <p:cNvPr id="6" name="Slide Number Placeholder 3"/>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89035812"/>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EC95AB6-44C9-45E8-A9B8-13A19DC446FA}" type="datetime1">
              <a:rPr lang="en-GB" smtClean="0"/>
              <a:t>22/11/2016</a:t>
            </a:fld>
            <a:endParaRPr lang="en-GB"/>
          </a:p>
        </p:txBody>
      </p:sp>
      <p:sp>
        <p:nvSpPr>
          <p:cNvPr id="5" name="Footer Placeholder 5"/>
          <p:cNvSpPr>
            <a:spLocks noGrp="1"/>
          </p:cNvSpPr>
          <p:nvPr>
            <p:ph type="ftr" sz="quarter" idx="11"/>
          </p:nvPr>
        </p:nvSpPr>
        <p:spPr/>
        <p:txBody>
          <a:bodyPr/>
          <a:lstStyle/>
          <a:p>
            <a:r>
              <a:rPr lang="en-GB"/>
              <a:t>CLSK5003 RH</a:t>
            </a:r>
          </a:p>
        </p:txBody>
      </p:sp>
      <p:sp>
        <p:nvSpPr>
          <p:cNvPr id="6"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936465650"/>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361117-8D9D-4F9A-9B5E-C2BA6C8005F6}"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2420234555"/>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C469C3-45D5-4797-B4DD-C9CFC6CB487A}"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65455450"/>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D74B0C6-75BF-43BD-A525-C239803B3078}"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62026702"/>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9611424-1C9C-47E1-8285-1030E19EA7AD}"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58453807"/>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DD0C79-2A71-4C64-B0C0-94FF15216C76}"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18951578"/>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2A230EF-E9EF-40B2-AEBF-796259F5422A}" type="datetime1">
              <a:rPr lang="en-GB" smtClean="0"/>
              <a:t>22/11/2016</a:t>
            </a:fld>
            <a:endParaRPr lang="en-GB"/>
          </a:p>
        </p:txBody>
      </p:sp>
      <p:sp>
        <p:nvSpPr>
          <p:cNvPr id="4"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720085757"/>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0590D0-D601-41F2-A86F-0FA359E1FF9A}" type="datetime1">
              <a:rPr lang="en-GB" smtClean="0"/>
              <a:t>22/11/2016</a:t>
            </a:fld>
            <a:endParaRPr lang="en-GB"/>
          </a:p>
        </p:txBody>
      </p:sp>
      <p:sp>
        <p:nvSpPr>
          <p:cNvPr id="4"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4269628112"/>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B582BB-345A-4DC6-AFAC-640C30AFE240}"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172309852"/>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F3E48-3CF9-4861-81BE-FF2384A2CEE6}"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85825321"/>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955C7B9-4A31-4B6B-B4C1-B0195314D979}" type="datetime1">
              <a:rPr lang="en-GB" smtClean="0"/>
              <a:t>22/11/2016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GB"/>
              <a:t>CLSK5003 RH</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BEDE5A-0BBA-4636-9626-4454B5A23973}" type="slidenum">
              <a:rPr lang="en-GB" smtClean="0"/>
              <a:t>‹#›</a:t>
            </a:fld>
            <a:endParaRPr lang="en-GB"/>
          </a:p>
        </p:txBody>
      </p:sp>
    </p:spTree>
    <p:extLst>
      <p:ext uri="{BB962C8B-B14F-4D97-AF65-F5344CB8AC3E}">
        <p14:creationId xmlns:p14="http://schemas.microsoft.com/office/powerpoint/2010/main" val="1333150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ransition spd="slow">
    <p:randomBar dir="vert"/>
  </p:transition>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finds.org.uk/romancoins"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hyperlink" Target="https://finds.org.uk/romancoins"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hyperlink" Target="https://finds.org.uk/romancoins"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3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jpeg"/></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60.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1.gif"/><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73.jpeg"/><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53.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 Id="rId4" Type="http://schemas.openxmlformats.org/officeDocument/2006/relationships/image" Target="../media/image77.jpeg"/></Relationships>
</file>

<file path=ppt/slides/_rels/slide5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6.jpe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55.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6.jpe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5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5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59.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9.jpeg"/></Relationships>
</file>

<file path=ppt/slides/_rels/slide60.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4.gif"/><Relationship Id="rId2" Type="http://schemas.openxmlformats.org/officeDocument/2006/relationships/image" Target="../media/image93.jpeg"/><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6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1.jpeg"/><Relationship Id="rId4" Type="http://schemas.openxmlformats.org/officeDocument/2006/relationships/image" Target="../media/image100.jpeg"/></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4" Type="http://schemas.openxmlformats.org/officeDocument/2006/relationships/image" Target="../media/image104.jpeg"/></Relationships>
</file>

<file path=ppt/slides/_rels/slide6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5" Type="http://schemas.openxmlformats.org/officeDocument/2006/relationships/image" Target="../media/image106.jpeg"/><Relationship Id="rId4" Type="http://schemas.openxmlformats.org/officeDocument/2006/relationships/image" Target="../media/image105.jpeg"/></Relationships>
</file>

<file path=ppt/slides/_rels/slide7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5" Type="http://schemas.openxmlformats.org/officeDocument/2006/relationships/image" Target="../media/image108.jpeg"/><Relationship Id="rId4" Type="http://schemas.openxmlformats.org/officeDocument/2006/relationships/image" Target="../media/image107.jpeg"/></Relationships>
</file>

<file path=ppt/slides/_rels/slide7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4" Type="http://schemas.openxmlformats.org/officeDocument/2006/relationships/image" Target="../media/image109.jpeg"/></Relationships>
</file>

<file path=ppt/slides/_rels/slide72.xml.rels><?xml version="1.0" encoding="UTF-8" standalone="yes"?>
<Relationships xmlns="http://schemas.openxmlformats.org/package/2006/relationships"><Relationship Id="rId8" Type="http://schemas.openxmlformats.org/officeDocument/2006/relationships/image" Target="../media/image113.png"/><Relationship Id="rId3" Type="http://schemas.microsoft.com/office/2007/relationships/hdphoto" Target="../media/hdphoto4.wdp"/><Relationship Id="rId7" Type="http://schemas.openxmlformats.org/officeDocument/2006/relationships/image" Target="../media/image112.png"/><Relationship Id="rId2" Type="http://schemas.openxmlformats.org/officeDocument/2006/relationships/image" Target="../media/image103.png"/><Relationship Id="rId1" Type="http://schemas.openxmlformats.org/officeDocument/2006/relationships/slideLayout" Target="../slideLayouts/slideLayout2.xml"/><Relationship Id="rId6" Type="http://schemas.microsoft.com/office/2007/relationships/hdphoto" Target="../media/hdphoto5.wdp"/><Relationship Id="rId11" Type="http://schemas.openxmlformats.org/officeDocument/2006/relationships/image" Target="../media/image116.png"/><Relationship Id="rId5" Type="http://schemas.openxmlformats.org/officeDocument/2006/relationships/image" Target="../media/image111.png"/><Relationship Id="rId10" Type="http://schemas.openxmlformats.org/officeDocument/2006/relationships/image" Target="../media/image115.png"/><Relationship Id="rId4" Type="http://schemas.openxmlformats.org/officeDocument/2006/relationships/image" Target="../media/image110.png"/><Relationship Id="rId9" Type="http://schemas.openxmlformats.org/officeDocument/2006/relationships/image" Target="../media/image114.png"/></Relationships>
</file>

<file path=ppt/slides/_rels/slide7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111.png"/></Relationships>
</file>

<file path=ppt/slides/_rels/slide7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3.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1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deforestation ancient world"/>
          <p:cNvPicPr>
            <a:picLocks noChangeAspect="1" noChangeArrowheads="1"/>
          </p:cNvPicPr>
          <p:nvPr/>
        </p:nvPicPr>
        <p:blipFill rotWithShape="1">
          <a:blip r:embed="rId2">
            <a:alphaModFix/>
            <a:duotone>
              <a:prstClr val="black"/>
              <a:schemeClr val="accent5">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257800" y="1295400"/>
            <a:ext cx="5867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7800" y="0"/>
            <a:ext cx="58658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418161" y="1447800"/>
            <a:ext cx="4562452" cy="3253378"/>
          </a:xfrm>
        </p:spPr>
        <p:txBody>
          <a:bodyPr>
            <a:normAutofit/>
          </a:bodyPr>
          <a:lstStyle/>
          <a:p>
            <a:r>
              <a:rPr lang="en-GB" sz="4800" dirty="0"/>
              <a:t>Exploring Sustainability in the </a:t>
            </a:r>
            <a:br>
              <a:rPr lang="en-GB" sz="4800" dirty="0"/>
            </a:br>
            <a:r>
              <a:rPr lang="en-GB" sz="4800" dirty="0"/>
              <a:t>Ancient World</a:t>
            </a:r>
          </a:p>
        </p:txBody>
      </p:sp>
      <p:sp>
        <p:nvSpPr>
          <p:cNvPr id="3" name="Subtitle 2"/>
          <p:cNvSpPr>
            <a:spLocks noGrp="1"/>
          </p:cNvSpPr>
          <p:nvPr>
            <p:ph type="subTitle" idx="1"/>
          </p:nvPr>
        </p:nvSpPr>
        <p:spPr>
          <a:xfrm>
            <a:off x="5418160" y="4701178"/>
            <a:ext cx="5705451" cy="937622"/>
          </a:xfrm>
        </p:spPr>
        <p:txBody>
          <a:bodyPr>
            <a:normAutofit/>
          </a:bodyPr>
          <a:lstStyle/>
          <a:p>
            <a:r>
              <a:rPr lang="en-GB" sz="4000" dirty="0"/>
              <a:t>WEEK 4</a:t>
            </a:r>
          </a:p>
        </p:txBody>
      </p:sp>
    </p:spTree>
    <p:extLst>
      <p:ext uri="{BB962C8B-B14F-4D97-AF65-F5344CB8AC3E}">
        <p14:creationId xmlns:p14="http://schemas.microsoft.com/office/powerpoint/2010/main" val="396105204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A poster tells a story…</a:t>
            </a:r>
          </a:p>
        </p:txBody>
      </p:sp>
      <p:sp>
        <p:nvSpPr>
          <p:cNvPr id="3" name="Content Placeholder 2"/>
          <p:cNvSpPr>
            <a:spLocks noGrp="1"/>
          </p:cNvSpPr>
          <p:nvPr>
            <p:ph idx="1"/>
          </p:nvPr>
        </p:nvSpPr>
        <p:spPr>
          <a:xfrm>
            <a:off x="203542" y="1745680"/>
            <a:ext cx="10366922" cy="389434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solidFill>
                  <a:schemeClr val="bg2">
                    <a:lumMod val="20000"/>
                    <a:lumOff val="80000"/>
                  </a:schemeClr>
                </a:solidFill>
                <a:effectLst>
                  <a:outerShdw blurRad="38100" dist="38100" dir="2700000" algn="tl">
                    <a:srgbClr val="000000">
                      <a:alpha val="43137"/>
                    </a:srgbClr>
                  </a:outerShdw>
                </a:effectLst>
              </a:rPr>
              <a:t>Ten topics for the group poster exhibitions: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1.    Feeding the cities: the role and impact of long-distance exchange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2.    Changing Europe’s countryside: exploitation &amp; </a:t>
            </a:r>
            <a:r>
              <a:rPr lang="en-GB" dirty="0" err="1">
                <a:solidFill>
                  <a:schemeClr val="bg2">
                    <a:lumMod val="20000"/>
                    <a:lumOff val="80000"/>
                  </a:schemeClr>
                </a:solidFill>
                <a:effectLst>
                  <a:outerShdw blurRad="38100" dist="38100" dir="2700000" algn="tl">
                    <a:srgbClr val="000000">
                      <a:alpha val="43137"/>
                    </a:srgbClr>
                  </a:outerShdw>
                </a:effectLst>
              </a:rPr>
              <a:t>centuriation</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3.    De-forestation and its consequences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4.    River pollution in the Roman empire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5.    Air pollution in Roman cities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6.    Animal protection in the empire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7.    How reliable was the Roman economy on slavery?</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8.    Sustaining the Roman army along the Rhine-Danube Limes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9.    Inflation and Roman economic crises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10.  Sustaining the empire: Gender, Ethnicity &amp; Imperialism in Roman literature </a:t>
            </a:r>
          </a:p>
        </p:txBody>
      </p:sp>
    </p:spTree>
    <p:extLst>
      <p:ext uri="{BB962C8B-B14F-4D97-AF65-F5344CB8AC3E}">
        <p14:creationId xmlns:p14="http://schemas.microsoft.com/office/powerpoint/2010/main" val="48195654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2" name="Picture 6" descr="Image result for tabula alimentar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26275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ttps://upload.wikimedia.org/wikipedia/commons/d/d6/Tabula_alimentaire_triaianea.jpg"/>
          <p:cNvPicPr>
            <a:picLocks noChangeAspect="1" noChangeArrowheads="1"/>
          </p:cNvPicPr>
          <p:nvPr/>
        </p:nvPicPr>
        <p:blipFill rotWithShape="1">
          <a:blip r:embed="rId3">
            <a:extLst>
              <a:ext uri="{28A0092B-C50C-407E-A947-70E740481C1C}">
                <a14:useLocalDpi xmlns:a14="http://schemas.microsoft.com/office/drawing/2010/main" val="0"/>
              </a:ext>
            </a:extLst>
          </a:blip>
          <a:srcRect t="900" r="-1" b="17925"/>
          <a:stretch/>
        </p:blipFill>
        <p:spPr bwMode="auto">
          <a:xfrm>
            <a:off x="7548152" y="10"/>
            <a:ext cx="4646658" cy="6857990"/>
          </a:xfrm>
          <a:prstGeom prst="rect">
            <a:avLst/>
          </a:prstGeom>
          <a:noFill/>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7" y="629266"/>
            <a:ext cx="8338211" cy="1641986"/>
          </a:xfrm>
        </p:spPr>
        <p:txBody>
          <a:bodyPr>
            <a:normAutofit/>
          </a:bodyPr>
          <a:lstStyle/>
          <a:p>
            <a:r>
              <a:rPr lang="en-GB" b="1" dirty="0">
                <a:solidFill>
                  <a:srgbClr val="FFFF00"/>
                </a:solidFill>
              </a:rPr>
              <a:t>Tabula </a:t>
            </a:r>
            <a:r>
              <a:rPr lang="en-GB" b="1" dirty="0" err="1">
                <a:solidFill>
                  <a:srgbClr val="FFFF00"/>
                </a:solidFill>
              </a:rPr>
              <a:t>alimentarii</a:t>
            </a:r>
            <a:r>
              <a:rPr lang="en-GB" b="1" dirty="0">
                <a:solidFill>
                  <a:srgbClr val="FFFF00"/>
                </a:solidFill>
              </a:rPr>
              <a:t> </a:t>
            </a:r>
            <a:r>
              <a:rPr lang="it-IT" b="1" dirty="0">
                <a:solidFill>
                  <a:srgbClr val="FFFF00"/>
                </a:solidFill>
              </a:rPr>
              <a:t>traianea</a:t>
            </a:r>
            <a:endParaRPr lang="en-GB" b="1" dirty="0">
              <a:solidFill>
                <a:srgbClr val="FFFF00"/>
              </a:solidFill>
            </a:endParaRPr>
          </a:p>
        </p:txBody>
      </p:sp>
      <p:pic>
        <p:nvPicPr>
          <p:cNvPr id="14340" name="Picture 4" descr="Image result for tabula alimentari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617104">
            <a:off x="9091278" y="2854056"/>
            <a:ext cx="2693068" cy="37940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50666" y="2367643"/>
            <a:ext cx="6109363" cy="3739243"/>
          </a:xfrm>
          <a:prstGeom prst="rect">
            <a:avLst/>
          </a:prstGeom>
          <a:solidFill>
            <a:schemeClr val="accent1">
              <a:alpha val="2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650668" y="2438400"/>
            <a:ext cx="6249784" cy="3809999"/>
          </a:xfrm>
        </p:spPr>
        <p:txBody>
          <a:bodyPr>
            <a:normAutofit fontScale="92500" lnSpcReduction="20000"/>
          </a:bodyPr>
          <a:lstStyle/>
          <a:p>
            <a:r>
              <a:rPr lang="it-IT" b="1" dirty="0">
                <a:solidFill>
                  <a:srgbClr val="FFFF00"/>
                </a:solidFill>
              </a:rPr>
              <a:t>1,38 m by 2,86 m (</a:t>
            </a:r>
            <a:r>
              <a:rPr lang="it-IT" b="1" dirty="0" err="1">
                <a:solidFill>
                  <a:srgbClr val="FFFF00"/>
                </a:solidFill>
              </a:rPr>
              <a:t>largest</a:t>
            </a:r>
            <a:r>
              <a:rPr lang="it-IT" b="1" dirty="0">
                <a:solidFill>
                  <a:srgbClr val="FFFF00"/>
                </a:solidFill>
              </a:rPr>
              <a:t> Latin </a:t>
            </a:r>
            <a:r>
              <a:rPr lang="it-IT" b="1" dirty="0" err="1">
                <a:solidFill>
                  <a:srgbClr val="FFFF00"/>
                </a:solidFill>
              </a:rPr>
              <a:t>inscription</a:t>
            </a:r>
            <a:r>
              <a:rPr lang="it-IT" b="1" dirty="0">
                <a:solidFill>
                  <a:srgbClr val="FFFF00"/>
                </a:solidFill>
              </a:rPr>
              <a:t>)</a:t>
            </a:r>
          </a:p>
          <a:p>
            <a:r>
              <a:rPr lang="it-IT" b="1" dirty="0">
                <a:solidFill>
                  <a:srgbClr val="FFFF00"/>
                </a:solidFill>
              </a:rPr>
              <a:t>From </a:t>
            </a:r>
            <a:r>
              <a:rPr lang="it-IT" b="1" dirty="0" err="1">
                <a:solidFill>
                  <a:srgbClr val="FFFF00"/>
                </a:solidFill>
              </a:rPr>
              <a:t>Velleia</a:t>
            </a:r>
            <a:r>
              <a:rPr lang="it-IT" b="1" dirty="0">
                <a:solidFill>
                  <a:srgbClr val="FFFF00"/>
                </a:solidFill>
              </a:rPr>
              <a:t> (S. of Parma)</a:t>
            </a:r>
          </a:p>
          <a:p>
            <a:r>
              <a:rPr lang="en-GB" b="1" dirty="0">
                <a:solidFill>
                  <a:srgbClr val="FFFF00"/>
                </a:solidFill>
              </a:rPr>
              <a:t>Total of 1,044,000 sesterces (HS)</a:t>
            </a:r>
          </a:p>
          <a:p>
            <a:r>
              <a:rPr lang="en-GB" b="1" dirty="0">
                <a:solidFill>
                  <a:srgbClr val="FFFF00"/>
                </a:solidFill>
              </a:rPr>
              <a:t>Annuities, calculated with interest at 5%, were distributed in kind or cash to 246 boys and 35 girls.</a:t>
            </a:r>
          </a:p>
          <a:p>
            <a:r>
              <a:rPr lang="en-GB" b="1" dirty="0">
                <a:solidFill>
                  <a:srgbClr val="FFFF00"/>
                </a:solidFill>
              </a:rPr>
              <a:t>Detailed description of landowner, their properties, </a:t>
            </a:r>
            <a:br>
              <a:rPr lang="en-GB" b="1" dirty="0">
                <a:solidFill>
                  <a:srgbClr val="FFFF00"/>
                </a:solidFill>
              </a:rPr>
            </a:br>
            <a:r>
              <a:rPr lang="en-GB" b="1" dirty="0">
                <a:solidFill>
                  <a:srgbClr val="FFFF00"/>
                </a:solidFill>
              </a:rPr>
              <a:t>the estimate of the property value, </a:t>
            </a:r>
            <a:br>
              <a:rPr lang="en-GB" b="1" dirty="0">
                <a:solidFill>
                  <a:srgbClr val="FFFF00"/>
                </a:solidFill>
              </a:rPr>
            </a:br>
            <a:r>
              <a:rPr lang="en-GB" b="1" dirty="0">
                <a:solidFill>
                  <a:srgbClr val="FFFF00"/>
                </a:solidFill>
              </a:rPr>
              <a:t>use soil, location in the </a:t>
            </a:r>
            <a:r>
              <a:rPr lang="en-GB" b="1" dirty="0" err="1">
                <a:solidFill>
                  <a:srgbClr val="FFFF00"/>
                </a:solidFill>
              </a:rPr>
              <a:t>pagus</a:t>
            </a:r>
            <a:r>
              <a:rPr lang="en-GB" b="1" dirty="0">
                <a:solidFill>
                  <a:srgbClr val="FFFF00"/>
                </a:solidFill>
              </a:rPr>
              <a:t> and in the vicus.</a:t>
            </a:r>
          </a:p>
          <a:p>
            <a:r>
              <a:rPr lang="en-GB" b="1" dirty="0">
                <a:solidFill>
                  <a:srgbClr val="FFFF00"/>
                </a:solidFill>
              </a:rPr>
              <a:t>Insight into: agricultural organization of 2</a:t>
            </a:r>
            <a:r>
              <a:rPr lang="en-GB" b="1" baseline="30000" dirty="0">
                <a:solidFill>
                  <a:srgbClr val="FFFF00"/>
                </a:solidFill>
              </a:rPr>
              <a:t>nd</a:t>
            </a:r>
            <a:r>
              <a:rPr lang="en-GB" b="1" dirty="0">
                <a:solidFill>
                  <a:srgbClr val="FFFF00"/>
                </a:solidFill>
              </a:rPr>
              <a:t> c. AD</a:t>
            </a:r>
          </a:p>
          <a:p>
            <a:r>
              <a:rPr lang="en-GB" b="1" dirty="0">
                <a:solidFill>
                  <a:srgbClr val="FFFF00"/>
                </a:solidFill>
              </a:rPr>
              <a:t>Info on place names and onomastics</a:t>
            </a:r>
          </a:p>
        </p:txBody>
      </p:sp>
    </p:spTree>
    <p:extLst>
      <p:ext uri="{BB962C8B-B14F-4D97-AF65-F5344CB8AC3E}">
        <p14:creationId xmlns:p14="http://schemas.microsoft.com/office/powerpoint/2010/main" val="39718522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125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circle(out)">
                                      <p:cBhvr>
                                        <p:cTn id="10" dur="2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32"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out)">
                                      <p:cBhvr>
                                        <p:cTn id="15" dur="2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32"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out)">
                                      <p:cBhvr>
                                        <p:cTn id="20" dur="2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32"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circle(out)">
                                      <p:cBhvr>
                                        <p:cTn id="25" dur="2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32"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circle(out)">
                                      <p:cBhvr>
                                        <p:cTn id="30" dur="2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32"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circle(out)">
                                      <p:cBhvr>
                                        <p:cTn id="35" dur="20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32"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circle(out)">
                                      <p:cBhvr>
                                        <p:cTn id="4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romische fundmuenz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644277" y="4469546"/>
            <a:ext cx="9404723" cy="1400530"/>
          </a:xfrm>
        </p:spPr>
        <p:txBody>
          <a:bodyPr/>
          <a:lstStyle/>
          <a:p>
            <a:pPr algn="r"/>
            <a:r>
              <a:rPr lang="en-GB" sz="5400" b="1" dirty="0">
                <a:solidFill>
                  <a:srgbClr val="FFFF00"/>
                </a:solidFill>
              </a:rPr>
              <a:t>Coins! Numismatic</a:t>
            </a:r>
          </a:p>
        </p:txBody>
      </p:sp>
      <p:sp>
        <p:nvSpPr>
          <p:cNvPr id="3" name="Content Placeholder 2"/>
          <p:cNvSpPr>
            <a:spLocks noGrp="1"/>
          </p:cNvSpPr>
          <p:nvPr>
            <p:ph idx="1"/>
          </p:nvPr>
        </p:nvSpPr>
        <p:spPr>
          <a:xfrm>
            <a:off x="3184071" y="2052919"/>
            <a:ext cx="6865782" cy="2563586"/>
          </a:xfrm>
        </p:spPr>
        <p:txBody>
          <a:bodyPr/>
          <a:lstStyle/>
          <a:p>
            <a:pPr algn="r"/>
            <a:endParaRPr lang="en-GB" dirty="0"/>
          </a:p>
        </p:txBody>
      </p:sp>
    </p:spTree>
    <p:extLst>
      <p:ext uri="{BB962C8B-B14F-4D97-AF65-F5344CB8AC3E}">
        <p14:creationId xmlns:p14="http://schemas.microsoft.com/office/powerpoint/2010/main" val="5036951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26"/>
          <p:cNvSpPr>
            <a:spLocks noGrp="1" noChangeArrowheads="1"/>
          </p:cNvSpPr>
          <p:nvPr>
            <p:ph type="title"/>
          </p:nvPr>
        </p:nvSpPr>
        <p:spPr>
          <a:xfrm>
            <a:off x="762000" y="-7434"/>
            <a:ext cx="8382000" cy="1143000"/>
          </a:xfrm>
        </p:spPr>
        <p:txBody>
          <a:bodyPr/>
          <a:lstStyle/>
          <a:p>
            <a:r>
              <a:rPr lang="en-US" altLang="en-US" dirty="0"/>
              <a:t>Roman coinage</a:t>
            </a:r>
          </a:p>
        </p:txBody>
      </p:sp>
      <p:sp>
        <p:nvSpPr>
          <p:cNvPr id="5" name="Rectangle 1027"/>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US" altLang="en-US" dirty="0"/>
              <a:t>Gold - Silver - Bronze</a:t>
            </a:r>
          </a:p>
        </p:txBody>
      </p:sp>
      <p:pic>
        <p:nvPicPr>
          <p:cNvPr id="6" name="Picture 1028" descr="C:\Eigene Dateien\Worms Geschichte\Worms Römer Münzen Währung von Nida SM.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2345" y="837844"/>
            <a:ext cx="12180618" cy="2870962"/>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0"/>
          <p:cNvSpPr txBox="1">
            <a:spLocks noChangeArrowheads="1"/>
          </p:cNvSpPr>
          <p:nvPr/>
        </p:nvSpPr>
        <p:spPr bwMode="auto">
          <a:xfrm>
            <a:off x="7624433" y="3987851"/>
            <a:ext cx="4572000" cy="283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kumimoji="0" lang="fr-FR" altLang="en-US" sz="1800" b="1" dirty="0">
                <a:latin typeface="Arial" panose="020B0604020202020204" pitchFamily="34" charset="0"/>
              </a:rPr>
              <a:t>1 Aureus</a:t>
            </a:r>
            <a:r>
              <a:rPr kumimoji="0" lang="fr-FR" altLang="en-US" sz="1800" dirty="0">
                <a:latin typeface="Arial" panose="020B0604020202020204" pitchFamily="34" charset="0"/>
              </a:rPr>
              <a:t> (8,2g) = 25 </a:t>
            </a:r>
            <a:r>
              <a:rPr kumimoji="0" lang="fr-FR" altLang="en-US" sz="1800" b="1" dirty="0" err="1">
                <a:latin typeface="Arial" panose="020B0604020202020204" pitchFamily="34" charset="0"/>
              </a:rPr>
              <a:t>Denarii</a:t>
            </a:r>
            <a:r>
              <a:rPr kumimoji="0" lang="fr-FR" altLang="en-US" sz="1800" dirty="0">
                <a:latin typeface="Arial" panose="020B0604020202020204" pitchFamily="34" charset="0"/>
              </a:rPr>
              <a:t> </a:t>
            </a:r>
            <a:br>
              <a:rPr kumimoji="0" lang="fr-FR" altLang="en-US" sz="1800" dirty="0">
                <a:latin typeface="Arial" panose="020B0604020202020204" pitchFamily="34" charset="0"/>
              </a:rPr>
            </a:br>
            <a:r>
              <a:rPr kumimoji="0" lang="fr-FR" altLang="en-US" sz="1800" dirty="0">
                <a:latin typeface="Arial" panose="020B0604020202020204" pitchFamily="34" charset="0"/>
              </a:rPr>
              <a:t>                           = 400 </a:t>
            </a:r>
            <a:r>
              <a:rPr kumimoji="0" lang="fr-FR" altLang="en-US" sz="1800" b="1" dirty="0">
                <a:latin typeface="Arial" panose="020B0604020202020204" pitchFamily="34" charset="0"/>
              </a:rPr>
              <a:t>Asses</a:t>
            </a:r>
            <a:endParaRPr kumimoji="0" lang="fr-FR" altLang="en-US" sz="1800" dirty="0">
              <a:latin typeface="Arial" panose="020B0604020202020204" pitchFamily="34" charset="0"/>
            </a:endParaRPr>
          </a:p>
          <a:p>
            <a:r>
              <a:rPr kumimoji="0" lang="de-DE" altLang="en-US" sz="1800" b="1" dirty="0" err="1">
                <a:latin typeface="Arial" panose="020B0604020202020204" pitchFamily="34" charset="0"/>
              </a:rPr>
              <a:t>Denarius</a:t>
            </a:r>
            <a:r>
              <a:rPr kumimoji="0" lang="de-DE" altLang="en-US" sz="1800" dirty="0">
                <a:latin typeface="Arial" panose="020B0604020202020204" pitchFamily="34" charset="0"/>
              </a:rPr>
              <a:t> (3,89g) = 2 </a:t>
            </a:r>
            <a:r>
              <a:rPr kumimoji="0" lang="de-DE" altLang="en-US" sz="1800" b="1" dirty="0" err="1">
                <a:latin typeface="Arial" panose="020B0604020202020204" pitchFamily="34" charset="0"/>
              </a:rPr>
              <a:t>Dupondii</a:t>
            </a:r>
            <a:r>
              <a:rPr kumimoji="0" lang="de-DE" altLang="en-US" sz="1800" dirty="0">
                <a:latin typeface="Arial" panose="020B0604020202020204" pitchFamily="34" charset="0"/>
              </a:rPr>
              <a:t> </a:t>
            </a:r>
            <a:br>
              <a:rPr kumimoji="0" lang="de-DE" altLang="en-US" sz="1800" dirty="0">
                <a:latin typeface="Arial" panose="020B0604020202020204" pitchFamily="34" charset="0"/>
              </a:rPr>
            </a:br>
            <a:r>
              <a:rPr kumimoji="0" lang="de-DE" altLang="en-US" sz="1800" dirty="0">
                <a:latin typeface="Arial" panose="020B0604020202020204" pitchFamily="34" charset="0"/>
              </a:rPr>
              <a:t>                           	= 4 </a:t>
            </a:r>
            <a:r>
              <a:rPr kumimoji="0" lang="de-DE" altLang="en-US" sz="1800" b="1" dirty="0" err="1">
                <a:latin typeface="Arial" panose="020B0604020202020204" pitchFamily="34" charset="0"/>
              </a:rPr>
              <a:t>Sesterces</a:t>
            </a:r>
            <a:r>
              <a:rPr kumimoji="0" lang="de-DE" altLang="en-US" sz="1800" dirty="0">
                <a:latin typeface="Arial" panose="020B0604020202020204" pitchFamily="34" charset="0"/>
              </a:rPr>
              <a:t> </a:t>
            </a:r>
            <a:br>
              <a:rPr kumimoji="0" lang="de-DE" altLang="en-US" sz="1800" dirty="0">
                <a:latin typeface="Arial" panose="020B0604020202020204" pitchFamily="34" charset="0"/>
              </a:rPr>
            </a:br>
            <a:r>
              <a:rPr kumimoji="0" lang="de-DE" altLang="en-US" sz="1800" dirty="0">
                <a:latin typeface="Arial" panose="020B0604020202020204" pitchFamily="34" charset="0"/>
              </a:rPr>
              <a:t>			       = 16 </a:t>
            </a:r>
            <a:r>
              <a:rPr kumimoji="0" lang="de-DE" altLang="en-US" sz="1800" b="1" dirty="0">
                <a:latin typeface="Arial" panose="020B0604020202020204" pitchFamily="34" charset="0"/>
              </a:rPr>
              <a:t>Asses</a:t>
            </a:r>
            <a:endParaRPr kumimoji="0" lang="de-DE" altLang="en-US" sz="1800" dirty="0">
              <a:latin typeface="Arial" panose="020B0604020202020204" pitchFamily="34" charset="0"/>
            </a:endParaRPr>
          </a:p>
          <a:p>
            <a:pPr algn="just"/>
            <a:r>
              <a:rPr kumimoji="0" lang="fr-FR" altLang="en-US" sz="1800" b="1" dirty="0">
                <a:latin typeface="Arial" panose="020B0604020202020204" pitchFamily="34" charset="0"/>
              </a:rPr>
              <a:t>1 As</a:t>
            </a:r>
            <a:r>
              <a:rPr kumimoji="0" lang="fr-FR" altLang="en-US" sz="1800" dirty="0">
                <a:latin typeface="Arial" panose="020B0604020202020204" pitchFamily="34" charset="0"/>
              </a:rPr>
              <a:t> (10-11g)     = 2 </a:t>
            </a:r>
            <a:r>
              <a:rPr kumimoji="0" lang="fr-FR" altLang="en-US" sz="1800" b="1" dirty="0">
                <a:latin typeface="Arial" panose="020B0604020202020204" pitchFamily="34" charset="0"/>
              </a:rPr>
              <a:t>Semis</a:t>
            </a:r>
            <a:r>
              <a:rPr kumimoji="0" lang="fr-FR" altLang="en-US" sz="1800" dirty="0">
                <a:latin typeface="Arial" panose="020B0604020202020204" pitchFamily="34" charset="0"/>
              </a:rPr>
              <a:t> = 4 </a:t>
            </a:r>
            <a:r>
              <a:rPr kumimoji="0" lang="fr-FR" altLang="en-US" sz="1800" b="1" dirty="0" err="1">
                <a:latin typeface="Arial" panose="020B0604020202020204" pitchFamily="34" charset="0"/>
              </a:rPr>
              <a:t>Quadrans</a:t>
            </a:r>
            <a:endParaRPr kumimoji="0" lang="fr-FR" altLang="en-US" sz="1800" dirty="0">
              <a:latin typeface="Arial" panose="020B0604020202020204" pitchFamily="34" charset="0"/>
            </a:endParaRPr>
          </a:p>
          <a:p>
            <a:pPr algn="just"/>
            <a:endParaRPr kumimoji="0" lang="de-DE" altLang="en-US" sz="1800" u="sng" dirty="0">
              <a:latin typeface="Arial" panose="020B0604020202020204" pitchFamily="34" charset="0"/>
            </a:endParaRPr>
          </a:p>
          <a:p>
            <a:pPr algn="just"/>
            <a:r>
              <a:rPr kumimoji="0" lang="de-DE" altLang="en-US" sz="1800" u="sng" dirty="0" err="1">
                <a:latin typeface="Arial" panose="020B0604020202020204" pitchFamily="34" charset="0"/>
              </a:rPr>
              <a:t>From</a:t>
            </a:r>
            <a:r>
              <a:rPr kumimoji="0" lang="de-DE" altLang="en-US" sz="1800" u="sng" dirty="0">
                <a:latin typeface="Arial" panose="020B0604020202020204" pitchFamily="34" charset="0"/>
              </a:rPr>
              <a:t> 4th c. AD: </a:t>
            </a:r>
          </a:p>
          <a:p>
            <a:r>
              <a:rPr kumimoji="0" lang="de-DE" altLang="en-US" sz="1800" dirty="0">
                <a:latin typeface="Arial" panose="020B0604020202020204" pitchFamily="34" charset="0"/>
              </a:rPr>
              <a:t>	</a:t>
            </a:r>
            <a:r>
              <a:rPr kumimoji="0" lang="de-DE" altLang="en-US" sz="1800" b="1" dirty="0" err="1">
                <a:latin typeface="Arial" panose="020B0604020202020204" pitchFamily="34" charset="0"/>
              </a:rPr>
              <a:t>Nummus</a:t>
            </a:r>
            <a:r>
              <a:rPr kumimoji="0" lang="de-DE" altLang="en-US" sz="1800" dirty="0">
                <a:latin typeface="Arial" panose="020B0604020202020204" pitchFamily="34" charset="0"/>
              </a:rPr>
              <a:t> (</a:t>
            </a:r>
            <a:r>
              <a:rPr kumimoji="0" lang="de-DE" altLang="en-US" sz="1800" dirty="0" err="1">
                <a:latin typeface="Arial" panose="020B0604020202020204" pitchFamily="34" charset="0"/>
              </a:rPr>
              <a:t>silver</a:t>
            </a:r>
            <a:r>
              <a:rPr kumimoji="0" lang="de-DE" altLang="en-US" sz="1800" dirty="0">
                <a:latin typeface="Arial" panose="020B0604020202020204" pitchFamily="34" charset="0"/>
              </a:rPr>
              <a:t>) 	</a:t>
            </a:r>
            <a:br>
              <a:rPr kumimoji="0" lang="de-DE" altLang="en-US" sz="1800" dirty="0">
                <a:latin typeface="Arial" panose="020B0604020202020204" pitchFamily="34" charset="0"/>
              </a:rPr>
            </a:br>
            <a:r>
              <a:rPr kumimoji="0" lang="de-DE" altLang="en-US" sz="1800" dirty="0">
                <a:latin typeface="Arial" panose="020B0604020202020204" pitchFamily="34" charset="0"/>
              </a:rPr>
              <a:t>	</a:t>
            </a:r>
            <a:r>
              <a:rPr kumimoji="0" lang="de-DE" altLang="en-US" sz="1800" b="1" dirty="0" err="1">
                <a:latin typeface="Arial" panose="020B0604020202020204" pitchFamily="34" charset="0"/>
              </a:rPr>
              <a:t>Solidus</a:t>
            </a:r>
            <a:r>
              <a:rPr kumimoji="0" lang="de-DE" altLang="en-US" sz="1800" dirty="0">
                <a:latin typeface="Arial" panose="020B0604020202020204" pitchFamily="34" charset="0"/>
              </a:rPr>
              <a:t> (</a:t>
            </a:r>
            <a:r>
              <a:rPr kumimoji="0" lang="de-DE" altLang="en-US" sz="1800" dirty="0" err="1">
                <a:latin typeface="Arial" panose="020B0604020202020204" pitchFamily="34" charset="0"/>
              </a:rPr>
              <a:t>gold</a:t>
            </a:r>
            <a:r>
              <a:rPr kumimoji="0" lang="de-DE" altLang="en-US" sz="1800" dirty="0">
                <a:latin typeface="Arial" panose="020B0604020202020204" pitchFamily="34" charset="0"/>
              </a:rPr>
              <a:t>)</a:t>
            </a:r>
            <a:endParaRPr kumimoji="0" lang="en-US" altLang="en-US" sz="1800" dirty="0">
              <a:latin typeface="Arial" panose="020B0604020202020204" pitchFamily="34" charset="0"/>
            </a:endParaRPr>
          </a:p>
        </p:txBody>
      </p:sp>
      <p:sp>
        <p:nvSpPr>
          <p:cNvPr id="10" name="Rectangle 9"/>
          <p:cNvSpPr/>
          <p:nvPr/>
        </p:nvSpPr>
        <p:spPr>
          <a:xfrm>
            <a:off x="90154" y="4294679"/>
            <a:ext cx="3143165" cy="1200329"/>
          </a:xfrm>
          <a:prstGeom prst="rect">
            <a:avLst/>
          </a:prstGeom>
        </p:spPr>
        <p:txBody>
          <a:bodyPr wrap="square">
            <a:spAutoFit/>
          </a:bodyPr>
          <a:lstStyle/>
          <a:p>
            <a:r>
              <a:rPr lang="en-GB" dirty="0"/>
              <a:t>Just from Britain:</a:t>
            </a:r>
            <a:br>
              <a:rPr lang="en-GB" dirty="0"/>
            </a:br>
            <a:r>
              <a:rPr lang="en-GB" dirty="0"/>
              <a:t>140,000 coins on the database of the Portable Antiquities Scheme !</a:t>
            </a:r>
          </a:p>
        </p:txBody>
      </p:sp>
      <p:sp>
        <p:nvSpPr>
          <p:cNvPr id="11" name="Rectangle 10"/>
          <p:cNvSpPr/>
          <p:nvPr/>
        </p:nvSpPr>
        <p:spPr>
          <a:xfrm>
            <a:off x="82782" y="5608950"/>
            <a:ext cx="3344185" cy="338554"/>
          </a:xfrm>
          <a:prstGeom prst="rect">
            <a:avLst/>
          </a:prstGeom>
        </p:spPr>
        <p:txBody>
          <a:bodyPr wrap="none">
            <a:spAutoFit/>
          </a:bodyPr>
          <a:lstStyle/>
          <a:p>
            <a:r>
              <a:rPr lang="en-GB" sz="1600" dirty="0">
                <a:hlinkClick r:id="rId3"/>
              </a:rPr>
              <a:t>https://finds.org.uk/romancoins</a:t>
            </a:r>
            <a:r>
              <a:rPr lang="en-GB" sz="1600" dirty="0"/>
              <a:t> </a:t>
            </a:r>
          </a:p>
        </p:txBody>
      </p:sp>
      <p:pic>
        <p:nvPicPr>
          <p:cNvPr id="2052" name="Picture 4" descr="http://www.vindolanda.com/images/contentimages/Birthday_invi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2816" y="4932424"/>
            <a:ext cx="3970690" cy="186126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3589348" y="4268479"/>
            <a:ext cx="3441968" cy="615553"/>
          </a:xfrm>
          <a:prstGeom prst="rect">
            <a:avLst/>
          </a:prstGeom>
        </p:spPr>
        <p:txBody>
          <a:bodyPr wrap="none">
            <a:spAutoFit/>
          </a:bodyPr>
          <a:lstStyle/>
          <a:p>
            <a:r>
              <a:rPr lang="en-GB" dirty="0"/>
              <a:t>Why so many coins in Britain?</a:t>
            </a:r>
            <a:endParaRPr lang="en-GB" sz="1600" dirty="0"/>
          </a:p>
          <a:p>
            <a:r>
              <a:rPr lang="en-GB" sz="1600" dirty="0"/>
              <a:t>Remember </a:t>
            </a:r>
            <a:r>
              <a:rPr lang="en-GB" sz="1600" dirty="0" err="1"/>
              <a:t>Vindolanda</a:t>
            </a:r>
            <a:r>
              <a:rPr lang="en-GB" sz="1600" dirty="0"/>
              <a:t> tablets!</a:t>
            </a:r>
          </a:p>
        </p:txBody>
      </p:sp>
    </p:spTree>
    <p:extLst>
      <p:ext uri="{BB962C8B-B14F-4D97-AF65-F5344CB8AC3E}">
        <p14:creationId xmlns:p14="http://schemas.microsoft.com/office/powerpoint/2010/main" val="115291351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0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100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1000"/>
                                  </p:stCondLst>
                                  <p:childTnLst>
                                    <p:set>
                                      <p:cBhvr>
                                        <p:cTn id="24" dur="1" fill="hold">
                                          <p:stCondLst>
                                            <p:cond delay="0"/>
                                          </p:stCondLst>
                                        </p:cTn>
                                        <p:tgtEl>
                                          <p:spTgt spid="2052"/>
                                        </p:tgtEl>
                                        <p:attrNameLst>
                                          <p:attrName>style.visibility</p:attrName>
                                        </p:attrNameLst>
                                      </p:cBhvr>
                                      <p:to>
                                        <p:strVal val="visible"/>
                                      </p:to>
                                    </p:set>
                                    <p:animEffect transition="in" filter="fade">
                                      <p:cBhvr>
                                        <p:cTn id="25" dur="1000"/>
                                        <p:tgtEl>
                                          <p:spTgt spid="2052"/>
                                        </p:tgtEl>
                                      </p:cBhvr>
                                    </p:animEffect>
                                    <p:anim calcmode="lin" valueType="num">
                                      <p:cBhvr>
                                        <p:cTn id="26" dur="1000" fill="hold"/>
                                        <p:tgtEl>
                                          <p:spTgt spid="2052"/>
                                        </p:tgtEl>
                                        <p:attrNameLst>
                                          <p:attrName>ppt_x</p:attrName>
                                        </p:attrNameLst>
                                      </p:cBhvr>
                                      <p:tavLst>
                                        <p:tav tm="0">
                                          <p:val>
                                            <p:strVal val="#ppt_x"/>
                                          </p:val>
                                        </p:tav>
                                        <p:tav tm="100000">
                                          <p:val>
                                            <p:strVal val="#ppt_x"/>
                                          </p:val>
                                        </p:tav>
                                      </p:tavLst>
                                    </p:anim>
                                    <p:anim calcmode="lin" valueType="num">
                                      <p:cBhvr>
                                        <p:cTn id="27" dur="1000" fill="hold"/>
                                        <p:tgtEl>
                                          <p:spTgt spid="2052"/>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grpId="0" nodeType="afterEffect">
                                  <p:stCondLst>
                                    <p:cond delay="100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26"/>
          <p:cNvSpPr>
            <a:spLocks noGrp="1" noChangeArrowheads="1"/>
          </p:cNvSpPr>
          <p:nvPr>
            <p:ph type="title"/>
          </p:nvPr>
        </p:nvSpPr>
        <p:spPr>
          <a:xfrm>
            <a:off x="762000" y="-7434"/>
            <a:ext cx="8382000" cy="1143000"/>
          </a:xfrm>
        </p:spPr>
        <p:txBody>
          <a:bodyPr/>
          <a:lstStyle/>
          <a:p>
            <a:r>
              <a:rPr lang="en-US" altLang="en-US" dirty="0"/>
              <a:t>Roman coinage</a:t>
            </a:r>
          </a:p>
        </p:txBody>
      </p:sp>
      <p:sp>
        <p:nvSpPr>
          <p:cNvPr id="5" name="Rectangle 1027"/>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US" altLang="en-US" dirty="0"/>
              <a:t>Gold - Silver - Bronze</a:t>
            </a:r>
          </a:p>
        </p:txBody>
      </p:sp>
      <p:pic>
        <p:nvPicPr>
          <p:cNvPr id="6" name="Picture 1028" descr="C:\Eigene Dateien\Worms Geschichte\Worms Römer Münzen Währung von Nida SM.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2345" y="837844"/>
            <a:ext cx="12180618" cy="287096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90154" y="4294679"/>
            <a:ext cx="3143165" cy="1200329"/>
          </a:xfrm>
          <a:prstGeom prst="rect">
            <a:avLst/>
          </a:prstGeom>
        </p:spPr>
        <p:txBody>
          <a:bodyPr wrap="square">
            <a:spAutoFit/>
          </a:bodyPr>
          <a:lstStyle/>
          <a:p>
            <a:r>
              <a:rPr lang="en-GB" dirty="0"/>
              <a:t>Just from Britain:</a:t>
            </a:r>
            <a:br>
              <a:rPr lang="en-GB" dirty="0"/>
            </a:br>
            <a:r>
              <a:rPr lang="en-GB" dirty="0"/>
              <a:t>140,000 coins on the database of the Portable Antiquities Scheme !</a:t>
            </a:r>
          </a:p>
        </p:txBody>
      </p:sp>
      <p:sp>
        <p:nvSpPr>
          <p:cNvPr id="9" name="Rectangle 8"/>
          <p:cNvSpPr/>
          <p:nvPr/>
        </p:nvSpPr>
        <p:spPr>
          <a:xfrm>
            <a:off x="82782" y="5608950"/>
            <a:ext cx="3344185" cy="338554"/>
          </a:xfrm>
          <a:prstGeom prst="rect">
            <a:avLst/>
          </a:prstGeom>
        </p:spPr>
        <p:txBody>
          <a:bodyPr wrap="none">
            <a:spAutoFit/>
          </a:bodyPr>
          <a:lstStyle/>
          <a:p>
            <a:r>
              <a:rPr lang="en-GB" sz="1600" dirty="0">
                <a:hlinkClick r:id="rId3"/>
              </a:rPr>
              <a:t>https://finds.org.uk/romancoins</a:t>
            </a:r>
            <a:r>
              <a:rPr lang="en-GB" sz="1600" dirty="0"/>
              <a:t> </a:t>
            </a:r>
          </a:p>
        </p:txBody>
      </p:sp>
      <p:pic>
        <p:nvPicPr>
          <p:cNvPr id="10" name="Picture 4" descr="http://www.vindolanda.com/images/contentimages/Birthday_invi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2816" y="4932424"/>
            <a:ext cx="3970690" cy="186126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3589348" y="4268479"/>
            <a:ext cx="3441968" cy="615553"/>
          </a:xfrm>
          <a:prstGeom prst="rect">
            <a:avLst/>
          </a:prstGeom>
        </p:spPr>
        <p:txBody>
          <a:bodyPr wrap="none">
            <a:spAutoFit/>
          </a:bodyPr>
          <a:lstStyle/>
          <a:p>
            <a:r>
              <a:rPr lang="en-GB" dirty="0"/>
              <a:t>Why so many coins in Britain?</a:t>
            </a:r>
            <a:endParaRPr lang="en-GB" sz="1600" dirty="0"/>
          </a:p>
          <a:p>
            <a:r>
              <a:rPr lang="en-GB" sz="1600" dirty="0"/>
              <a:t>Remember </a:t>
            </a:r>
            <a:r>
              <a:rPr lang="en-GB" sz="1600" dirty="0" err="1"/>
              <a:t>Vindolanda</a:t>
            </a:r>
            <a:r>
              <a:rPr lang="en-GB" sz="1600" dirty="0"/>
              <a:t> tablets!</a:t>
            </a:r>
          </a:p>
        </p:txBody>
      </p:sp>
      <p:pic>
        <p:nvPicPr>
          <p:cNvPr id="12" name="Picture 6" descr="Image result for hadrians wall vindolanda carlisle"/>
          <p:cNvPicPr>
            <a:picLocks noChangeAspect="1" noChangeArrowheads="1"/>
          </p:cNvPicPr>
          <p:nvPr/>
        </p:nvPicPr>
        <p:blipFill rotWithShape="1">
          <a:blip r:embed="rId5">
            <a:extLst>
              <a:ext uri="{28A0092B-C50C-407E-A947-70E740481C1C}">
                <a14:useLocalDpi xmlns:a14="http://schemas.microsoft.com/office/drawing/2010/main" val="0"/>
              </a:ext>
            </a:extLst>
          </a:blip>
          <a:srcRect t="8642" b="49974"/>
          <a:stretch/>
        </p:blipFill>
        <p:spPr bwMode="auto">
          <a:xfrm>
            <a:off x="5792795" y="5156843"/>
            <a:ext cx="6375478" cy="1412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3289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0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100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grpId="0" nodeType="afterEffect">
                                  <p:stCondLst>
                                    <p:cond delay="100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1000"/>
                                        <p:tgtEl>
                                          <p:spTgt spid="11"/>
                                        </p:tgtEl>
                                      </p:cBhvr>
                                    </p:animEffect>
                                    <p:anim calcmode="lin" valueType="num">
                                      <p:cBhvr>
                                        <p:cTn id="26" dur="1000" fill="hold"/>
                                        <p:tgtEl>
                                          <p:spTgt spid="11"/>
                                        </p:tgtEl>
                                        <p:attrNameLst>
                                          <p:attrName>ppt_x</p:attrName>
                                        </p:attrNameLst>
                                      </p:cBhvr>
                                      <p:tavLst>
                                        <p:tav tm="0">
                                          <p:val>
                                            <p:strVal val="#ppt_x"/>
                                          </p:val>
                                        </p:tav>
                                        <p:tav tm="100000">
                                          <p:val>
                                            <p:strVal val="#ppt_x"/>
                                          </p:val>
                                        </p:tav>
                                      </p:tavLst>
                                    </p:anim>
                                    <p:anim calcmode="lin" valueType="num">
                                      <p:cBhvr>
                                        <p:cTn id="2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026"/>
          <p:cNvSpPr>
            <a:spLocks noGrp="1" noChangeArrowheads="1"/>
          </p:cNvSpPr>
          <p:nvPr>
            <p:ph type="title"/>
          </p:nvPr>
        </p:nvSpPr>
        <p:spPr>
          <a:xfrm>
            <a:off x="762000" y="-7434"/>
            <a:ext cx="8382000" cy="1143000"/>
          </a:xfrm>
        </p:spPr>
        <p:txBody>
          <a:bodyPr/>
          <a:lstStyle/>
          <a:p>
            <a:r>
              <a:rPr lang="en-US" altLang="en-US" dirty="0"/>
              <a:t>Roman coinage</a:t>
            </a:r>
          </a:p>
        </p:txBody>
      </p:sp>
      <p:sp>
        <p:nvSpPr>
          <p:cNvPr id="10" name="Rectangle 1027"/>
          <p:cNvSpPr txBox="1">
            <a:spLocks noChangeArrowheads="1"/>
          </p:cNvSpPr>
          <p:nvPr/>
        </p:nvSpPr>
        <p:spPr>
          <a:xfrm>
            <a:off x="533400" y="1295400"/>
            <a:ext cx="8382000" cy="5334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US" altLang="en-US" dirty="0"/>
              <a:t>Gold - Silver - Bronze</a:t>
            </a:r>
          </a:p>
        </p:txBody>
      </p:sp>
      <p:pic>
        <p:nvPicPr>
          <p:cNvPr id="11" name="Picture 1028" descr="C:\Eigene Dateien\Worms Geschichte\Worms Römer Münzen Währung von Nida SM.JPG"/>
          <p:cNvPicPr>
            <a:picLocks noChangeAspect="1" noChangeArrowheads="1"/>
          </p:cNvPicPr>
          <p:nvPr/>
        </p:nvPicPr>
        <p:blipFill rotWithShape="1">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r="50187"/>
          <a:stretch/>
        </p:blipFill>
        <p:spPr bwMode="auto">
          <a:xfrm>
            <a:off x="-12345" y="837844"/>
            <a:ext cx="6067524" cy="287096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90154" y="4294679"/>
            <a:ext cx="3143165" cy="1200329"/>
          </a:xfrm>
          <a:prstGeom prst="rect">
            <a:avLst/>
          </a:prstGeom>
        </p:spPr>
        <p:txBody>
          <a:bodyPr wrap="square">
            <a:spAutoFit/>
          </a:bodyPr>
          <a:lstStyle/>
          <a:p>
            <a:r>
              <a:rPr lang="en-GB" dirty="0"/>
              <a:t>Just from Britain:</a:t>
            </a:r>
            <a:br>
              <a:rPr lang="en-GB" dirty="0"/>
            </a:br>
            <a:r>
              <a:rPr lang="en-GB" dirty="0"/>
              <a:t>140,000 coins on the database of the Portable Antiquities Scheme !</a:t>
            </a:r>
          </a:p>
        </p:txBody>
      </p:sp>
      <p:sp>
        <p:nvSpPr>
          <p:cNvPr id="13" name="Rectangle 12"/>
          <p:cNvSpPr/>
          <p:nvPr/>
        </p:nvSpPr>
        <p:spPr>
          <a:xfrm>
            <a:off x="82782" y="5608950"/>
            <a:ext cx="3344185" cy="338554"/>
          </a:xfrm>
          <a:prstGeom prst="rect">
            <a:avLst/>
          </a:prstGeom>
        </p:spPr>
        <p:txBody>
          <a:bodyPr wrap="none">
            <a:spAutoFit/>
          </a:bodyPr>
          <a:lstStyle/>
          <a:p>
            <a:r>
              <a:rPr lang="en-GB" sz="1600" dirty="0">
                <a:hlinkClick r:id="rId3"/>
              </a:rPr>
              <a:t>https://finds.org.uk/romancoins</a:t>
            </a:r>
            <a:r>
              <a:rPr lang="en-GB" sz="1600" dirty="0"/>
              <a:t> </a:t>
            </a:r>
          </a:p>
        </p:txBody>
      </p:sp>
      <p:pic>
        <p:nvPicPr>
          <p:cNvPr id="14" name="Picture 4" descr="http://www.vindolanda.com/images/contentimages/Birthday_invi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2816" y="4932424"/>
            <a:ext cx="3970690" cy="1861261"/>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3589348" y="4268479"/>
            <a:ext cx="3441968" cy="615553"/>
          </a:xfrm>
          <a:prstGeom prst="rect">
            <a:avLst/>
          </a:prstGeom>
        </p:spPr>
        <p:txBody>
          <a:bodyPr wrap="none">
            <a:spAutoFit/>
          </a:bodyPr>
          <a:lstStyle/>
          <a:p>
            <a:r>
              <a:rPr lang="en-GB" dirty="0"/>
              <a:t>Why so many coins in Britain?</a:t>
            </a:r>
            <a:endParaRPr lang="en-GB" sz="1600" dirty="0"/>
          </a:p>
          <a:p>
            <a:r>
              <a:rPr lang="en-GB" sz="1600" dirty="0"/>
              <a:t>Remember </a:t>
            </a:r>
            <a:r>
              <a:rPr lang="en-GB" sz="1600" dirty="0" err="1"/>
              <a:t>Vindolanda</a:t>
            </a:r>
            <a:r>
              <a:rPr lang="en-GB" sz="1600" dirty="0"/>
              <a:t> tablets!</a:t>
            </a:r>
          </a:p>
        </p:txBody>
      </p:sp>
      <p:pic>
        <p:nvPicPr>
          <p:cNvPr id="16" name="Picture 6" descr="Image result for hadrians wall vindolanda carlisle"/>
          <p:cNvPicPr>
            <a:picLocks noChangeAspect="1" noChangeArrowheads="1"/>
          </p:cNvPicPr>
          <p:nvPr/>
        </p:nvPicPr>
        <p:blipFill rotWithShape="1">
          <a:blip r:embed="rId5">
            <a:extLst>
              <a:ext uri="{28A0092B-C50C-407E-A947-70E740481C1C}">
                <a14:useLocalDpi xmlns:a14="http://schemas.microsoft.com/office/drawing/2010/main" val="0"/>
              </a:ext>
            </a:extLst>
          </a:blip>
          <a:srcRect t="8642" b="49974"/>
          <a:stretch/>
        </p:blipFill>
        <p:spPr bwMode="auto">
          <a:xfrm>
            <a:off x="5792795" y="5156843"/>
            <a:ext cx="6375478" cy="1412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4"/>
          <p:cNvSpPr txBox="1">
            <a:spLocks noChangeArrowheads="1"/>
          </p:cNvSpPr>
          <p:nvPr/>
        </p:nvSpPr>
        <p:spPr bwMode="auto">
          <a:xfrm>
            <a:off x="7274379" y="1151164"/>
            <a:ext cx="4800600"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lvl="2"/>
            <a:r>
              <a:rPr kumimoji="0" lang="de-DE" altLang="en-US" sz="2000" b="1" dirty="0">
                <a:latin typeface="Arial" panose="020B0604020202020204" pitchFamily="34" charset="0"/>
              </a:rPr>
              <a:t>            </a:t>
            </a:r>
            <a:r>
              <a:rPr kumimoji="0" lang="de-DE" altLang="en-US" sz="2000" b="1" dirty="0" err="1">
                <a:latin typeface="Arial" panose="020B0604020202020204" pitchFamily="34" charset="0"/>
              </a:rPr>
              <a:t>Rome</a:t>
            </a:r>
            <a:endParaRPr kumimoji="0" lang="de-DE" altLang="en-US" sz="2000" b="1" dirty="0">
              <a:latin typeface="Arial" panose="020B0604020202020204" pitchFamily="34" charset="0"/>
            </a:endParaRPr>
          </a:p>
          <a:p>
            <a:pPr lvl="2"/>
            <a:endParaRPr kumimoji="0" lang="de-DE" altLang="en-US" sz="2000" b="1" dirty="0">
              <a:latin typeface="Arial" panose="020B0604020202020204" pitchFamily="34" charset="0"/>
            </a:endParaRPr>
          </a:p>
          <a:p>
            <a:r>
              <a:rPr kumimoji="0" lang="de-DE" altLang="en-US" sz="2000" b="1" dirty="0">
                <a:latin typeface="Arial" panose="020B0604020202020204" pitchFamily="34" charset="0"/>
              </a:rPr>
              <a:t>						          </a:t>
            </a:r>
            <a:r>
              <a:rPr kumimoji="0" lang="de-DE" altLang="en-US" sz="2000" b="1" dirty="0" err="1">
                <a:latin typeface="Arial" panose="020B0604020202020204" pitchFamily="34" charset="0"/>
              </a:rPr>
              <a:t>Legions</a:t>
            </a:r>
            <a:br>
              <a:rPr kumimoji="0" lang="de-DE" altLang="en-US" sz="2000" b="1" dirty="0">
                <a:latin typeface="Arial" panose="020B0604020202020204" pitchFamily="34" charset="0"/>
              </a:rPr>
            </a:br>
            <a:r>
              <a:rPr kumimoji="0" lang="de-DE" altLang="en-US" sz="2000" b="1" dirty="0" err="1">
                <a:latin typeface="Arial" panose="020B0604020202020204" pitchFamily="34" charset="0"/>
              </a:rPr>
              <a:t>Taxes</a:t>
            </a:r>
            <a:r>
              <a:rPr kumimoji="0" lang="de-DE" altLang="en-US" sz="2000" b="1" dirty="0">
                <a:latin typeface="Arial" panose="020B0604020202020204" pitchFamily="34" charset="0"/>
              </a:rPr>
              <a:t> 							in prov. </a:t>
            </a:r>
          </a:p>
          <a:p>
            <a:pPr lvl="2"/>
            <a:endParaRPr kumimoji="0" lang="de-DE" altLang="en-US" sz="2000" b="1" dirty="0">
              <a:latin typeface="Arial" panose="020B0604020202020204" pitchFamily="34" charset="0"/>
            </a:endParaRPr>
          </a:p>
          <a:p>
            <a:pPr lvl="2"/>
            <a:endParaRPr kumimoji="0" lang="de-DE" altLang="en-US" sz="2000" b="1" dirty="0">
              <a:latin typeface="Arial" panose="020B0604020202020204" pitchFamily="34" charset="0"/>
            </a:endParaRPr>
          </a:p>
          <a:p>
            <a:pPr algn="ctr"/>
            <a:r>
              <a:rPr kumimoji="0" lang="de-DE" altLang="en-US" sz="2000" b="1" dirty="0" err="1">
                <a:latin typeface="Arial" panose="020B0604020202020204" pitchFamily="34" charset="0"/>
              </a:rPr>
              <a:t>Local</a:t>
            </a:r>
            <a:r>
              <a:rPr kumimoji="0" lang="de-DE" altLang="en-US" sz="2000" b="1" dirty="0">
                <a:latin typeface="Arial" panose="020B0604020202020204" pitchFamily="34" charset="0"/>
              </a:rPr>
              <a:t> </a:t>
            </a:r>
            <a:r>
              <a:rPr kumimoji="0" lang="de-DE" altLang="en-US" sz="2000" b="1" dirty="0" err="1">
                <a:latin typeface="Arial" panose="020B0604020202020204" pitchFamily="34" charset="0"/>
              </a:rPr>
              <a:t>markets</a:t>
            </a:r>
            <a:br>
              <a:rPr kumimoji="0" lang="de-DE" altLang="en-US" sz="2000" b="1" dirty="0">
                <a:latin typeface="Arial" panose="020B0604020202020204" pitchFamily="34" charset="0"/>
              </a:rPr>
            </a:br>
            <a:r>
              <a:rPr kumimoji="0" lang="de-DE" altLang="en-US" sz="2000" b="1" dirty="0">
                <a:latin typeface="Arial" panose="020B0604020202020204" pitchFamily="34" charset="0"/>
                <a:sym typeface="Wingdings" panose="05000000000000000000" pitchFamily="2" charset="2"/>
              </a:rPr>
              <a:t> </a:t>
            </a:r>
            <a:r>
              <a:rPr kumimoji="0" lang="de-DE" altLang="en-US" sz="2000" b="1" dirty="0" err="1">
                <a:latin typeface="Arial" panose="020B0604020202020204" pitchFamily="34" charset="0"/>
              </a:rPr>
              <a:t>provincial</a:t>
            </a:r>
            <a:r>
              <a:rPr kumimoji="0" lang="de-DE" altLang="en-US" sz="2000" b="1" dirty="0">
                <a:latin typeface="Arial" panose="020B0604020202020204" pitchFamily="34" charset="0"/>
              </a:rPr>
              <a:t> </a:t>
            </a:r>
            <a:r>
              <a:rPr kumimoji="0" lang="de-DE" altLang="en-US" sz="2000" b="1" dirty="0" err="1">
                <a:latin typeface="Arial" panose="020B0604020202020204" pitchFamily="34" charset="0"/>
              </a:rPr>
              <a:t>population</a:t>
            </a:r>
            <a:endParaRPr kumimoji="0" lang="en-US" altLang="en-US" b="1" dirty="0"/>
          </a:p>
        </p:txBody>
      </p:sp>
      <p:sp>
        <p:nvSpPr>
          <p:cNvPr id="5" name="Line 5"/>
          <p:cNvSpPr>
            <a:spLocks noChangeShapeType="1"/>
          </p:cNvSpPr>
          <p:nvPr/>
        </p:nvSpPr>
        <p:spPr bwMode="auto">
          <a:xfrm>
            <a:off x="9927771" y="1379764"/>
            <a:ext cx="1232808" cy="557798"/>
          </a:xfrm>
          <a:prstGeom prst="line">
            <a:avLst/>
          </a:prstGeom>
          <a:noFill/>
          <a:ln w="63500" cap="sq">
            <a:solidFill>
              <a:schemeClr val="accent6">
                <a:lumMod val="20000"/>
                <a:lumOff val="80000"/>
              </a:schemeClr>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6" name="Line 6"/>
          <p:cNvSpPr>
            <a:spLocks noChangeShapeType="1"/>
          </p:cNvSpPr>
          <p:nvPr/>
        </p:nvSpPr>
        <p:spPr bwMode="auto">
          <a:xfrm flipH="1">
            <a:off x="10093779" y="2446564"/>
            <a:ext cx="1143000" cy="609600"/>
          </a:xfrm>
          <a:prstGeom prst="line">
            <a:avLst/>
          </a:prstGeom>
          <a:noFill/>
          <a:ln w="63500" cap="sq">
            <a:solidFill>
              <a:schemeClr val="accent6">
                <a:lumMod val="20000"/>
                <a:lumOff val="80000"/>
              </a:schemeClr>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7" name="Line 7"/>
          <p:cNvSpPr>
            <a:spLocks noChangeShapeType="1"/>
          </p:cNvSpPr>
          <p:nvPr/>
        </p:nvSpPr>
        <p:spPr bwMode="auto">
          <a:xfrm flipH="1" flipV="1">
            <a:off x="7883979" y="2446564"/>
            <a:ext cx="1066800" cy="609600"/>
          </a:xfrm>
          <a:prstGeom prst="line">
            <a:avLst/>
          </a:prstGeom>
          <a:noFill/>
          <a:ln w="63500" cap="sq">
            <a:solidFill>
              <a:schemeClr val="accent6">
                <a:lumMod val="20000"/>
                <a:lumOff val="80000"/>
              </a:schemeClr>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 name="Line 8"/>
          <p:cNvSpPr>
            <a:spLocks noChangeShapeType="1"/>
          </p:cNvSpPr>
          <p:nvPr/>
        </p:nvSpPr>
        <p:spPr bwMode="auto">
          <a:xfrm flipV="1">
            <a:off x="7883979" y="1379764"/>
            <a:ext cx="1219200" cy="762000"/>
          </a:xfrm>
          <a:prstGeom prst="line">
            <a:avLst/>
          </a:prstGeom>
          <a:noFill/>
          <a:ln w="63500" cap="sq">
            <a:solidFill>
              <a:schemeClr val="accent6">
                <a:lumMod val="20000"/>
                <a:lumOff val="80000"/>
              </a:schemeClr>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extLst>
      <p:ext uri="{BB962C8B-B14F-4D97-AF65-F5344CB8AC3E}">
        <p14:creationId xmlns:p14="http://schemas.microsoft.com/office/powerpoint/2010/main" val="4058069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vertical)">
                                      <p:cBhvr>
                                        <p:cTn id="7" dur="500"/>
                                        <p:tgtEl>
                                          <p:spTgt spid="4">
                                            <p:txEl>
                                              <p:pRg st="0" end="0"/>
                                            </p:txEl>
                                          </p:spTgt>
                                        </p:tgtEl>
                                      </p:cBhvr>
                                    </p:animEffect>
                                  </p:childTnLst>
                                </p:cTn>
                              </p:par>
                            </p:childTnLst>
                          </p:cTn>
                        </p:par>
                        <p:par>
                          <p:cTn id="8" fill="hold">
                            <p:stCondLst>
                              <p:cond delay="1500"/>
                            </p:stCondLst>
                            <p:childTnLst>
                              <p:par>
                                <p:cTn id="9" presetID="14" presetClass="entr" presetSubtype="5" fill="hold" grpId="0" nodeType="afterEffect">
                                  <p:stCondLst>
                                    <p:cond delay="1000"/>
                                  </p:stCondLst>
                                  <p:childTnLst>
                                    <p:set>
                                      <p:cBhvr>
                                        <p:cTn id="10" dur="1" fill="hold">
                                          <p:stCondLst>
                                            <p:cond delay="0"/>
                                          </p:stCondLst>
                                        </p:cTn>
                                        <p:tgtEl>
                                          <p:spTgt spid="4">
                                            <p:txEl>
                                              <p:pRg st="2" end="2"/>
                                            </p:txEl>
                                          </p:spTgt>
                                        </p:tgtEl>
                                        <p:attrNameLst>
                                          <p:attrName>style.visibility</p:attrName>
                                        </p:attrNameLst>
                                      </p:cBhvr>
                                      <p:to>
                                        <p:strVal val="visible"/>
                                      </p:to>
                                    </p:set>
                                    <p:animEffect transition="in" filter="randombar(vertical)">
                                      <p:cBhvr>
                                        <p:cTn id="11" dur="500"/>
                                        <p:tgtEl>
                                          <p:spTgt spid="4">
                                            <p:txEl>
                                              <p:pRg st="2" end="2"/>
                                            </p:txEl>
                                          </p:spTgt>
                                        </p:tgtEl>
                                      </p:cBhvr>
                                    </p:animEffect>
                                  </p:childTnLst>
                                </p:cTn>
                              </p:par>
                            </p:childTnLst>
                          </p:cTn>
                        </p:par>
                        <p:par>
                          <p:cTn id="12" fill="hold">
                            <p:stCondLst>
                              <p:cond delay="3000"/>
                            </p:stCondLst>
                            <p:childTnLst>
                              <p:par>
                                <p:cTn id="13" presetID="14" presetClass="entr" presetSubtype="5" fill="hold" grpId="0" nodeType="afterEffect">
                                  <p:stCondLst>
                                    <p:cond delay="100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randombar(vertical)">
                                      <p:cBhvr>
                                        <p:cTn id="15" dur="500"/>
                                        <p:tgtEl>
                                          <p:spTgt spid="4">
                                            <p:txEl>
                                              <p:pRg st="5" end="5"/>
                                            </p:txEl>
                                          </p:spTgt>
                                        </p:tgtEl>
                                      </p:cBhvr>
                                    </p:animEffect>
                                  </p:childTnLst>
                                </p:cTn>
                              </p:par>
                            </p:childTnLst>
                          </p:cTn>
                        </p:par>
                        <p:par>
                          <p:cTn id="16" fill="hold">
                            <p:stCondLst>
                              <p:cond delay="4500"/>
                            </p:stCondLst>
                            <p:childTnLst>
                              <p:par>
                                <p:cTn id="17" presetID="2" presetClass="entr" presetSubtype="9"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0-#ppt_w/2"/>
                                          </p:val>
                                        </p:tav>
                                        <p:tav tm="100000">
                                          <p:val>
                                            <p:strVal val="#ppt_x"/>
                                          </p:val>
                                        </p:tav>
                                      </p:tavLst>
                                    </p:anim>
                                    <p:anim calcmode="lin" valueType="num">
                                      <p:cBhvr additive="base">
                                        <p:cTn id="20" dur="500" fill="hold"/>
                                        <p:tgtEl>
                                          <p:spTgt spid="5"/>
                                        </p:tgtEl>
                                        <p:attrNameLst>
                                          <p:attrName>ppt_y</p:attrName>
                                        </p:attrNameLst>
                                      </p:cBhvr>
                                      <p:tavLst>
                                        <p:tav tm="0">
                                          <p:val>
                                            <p:strVal val="0-#ppt_h/2"/>
                                          </p:val>
                                        </p:tav>
                                        <p:tav tm="100000">
                                          <p:val>
                                            <p:strVal val="#ppt_y"/>
                                          </p:val>
                                        </p:tav>
                                      </p:tavLst>
                                    </p:anim>
                                  </p:childTnLst>
                                </p:cTn>
                              </p:par>
                            </p:childTnLst>
                          </p:cTn>
                        </p:par>
                        <p:par>
                          <p:cTn id="21" fill="hold">
                            <p:stCondLst>
                              <p:cond delay="5000"/>
                            </p:stCondLst>
                            <p:childTnLst>
                              <p:par>
                                <p:cTn id="22" presetID="2" presetClass="entr" presetSubtype="3" fill="hold"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1+#ppt_w/2"/>
                                          </p:val>
                                        </p:tav>
                                        <p:tav tm="100000">
                                          <p:val>
                                            <p:strVal val="#ppt_x"/>
                                          </p:val>
                                        </p:tav>
                                      </p:tavLst>
                                    </p:anim>
                                    <p:anim calcmode="lin" valueType="num">
                                      <p:cBhvr additive="base">
                                        <p:cTn id="25" dur="500" fill="hold"/>
                                        <p:tgtEl>
                                          <p:spTgt spid="6"/>
                                        </p:tgtEl>
                                        <p:attrNameLst>
                                          <p:attrName>ppt_y</p:attrName>
                                        </p:attrNameLst>
                                      </p:cBhvr>
                                      <p:tavLst>
                                        <p:tav tm="0">
                                          <p:val>
                                            <p:strVal val="0-#ppt_h/2"/>
                                          </p:val>
                                        </p:tav>
                                        <p:tav tm="100000">
                                          <p:val>
                                            <p:strVal val="#ppt_y"/>
                                          </p:val>
                                        </p:tav>
                                      </p:tavLst>
                                    </p:anim>
                                  </p:childTnLst>
                                </p:cTn>
                              </p:par>
                            </p:childTnLst>
                          </p:cTn>
                        </p:par>
                        <p:par>
                          <p:cTn id="26" fill="hold">
                            <p:stCondLst>
                              <p:cond delay="5500"/>
                            </p:stCondLst>
                            <p:childTnLst>
                              <p:par>
                                <p:cTn id="27" presetID="2" presetClass="entr" presetSubtype="6" fill="hold" nodeType="after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1+#ppt_w/2"/>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par>
                          <p:cTn id="31" fill="hold">
                            <p:stCondLst>
                              <p:cond delay="6000"/>
                            </p:stCondLst>
                            <p:childTnLst>
                              <p:par>
                                <p:cTn id="32" presetID="2" presetClass="entr" presetSubtype="12" fill="hold" nodeType="after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0-#ppt_w/2"/>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autoUpdateAnimBg="0" advAuto="100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roman mints"/>
          <p:cNvPicPr>
            <a:picLocks noChangeAspect="1" noChangeArrowheads="1"/>
          </p:cNvPicPr>
          <p:nvPr/>
        </p:nvPicPr>
        <p:blipFill rotWithShape="1">
          <a:blip r:embed="rId2">
            <a:extLst>
              <a:ext uri="{28A0092B-C50C-407E-A947-70E740481C1C}">
                <a14:useLocalDpi xmlns:a14="http://schemas.microsoft.com/office/drawing/2010/main" val="0"/>
              </a:ext>
            </a:extLst>
          </a:blip>
          <a:srcRect l="1343" r="-27"/>
          <a:stretch/>
        </p:blipFill>
        <p:spPr bwMode="auto">
          <a:xfrm>
            <a:off x="1901953" y="10"/>
            <a:ext cx="10292858"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5837" y="2438400"/>
            <a:ext cx="1923897" cy="3809999"/>
          </a:xfrm>
        </p:spPr>
        <p:txBody>
          <a:bodyPr>
            <a:normAutofit/>
          </a:bodyPr>
          <a:lstStyle/>
          <a:p>
            <a:r>
              <a:rPr lang="en-GB" dirty="0"/>
              <a:t>Why so many different mints in the Roman empire ?</a:t>
            </a:r>
          </a:p>
          <a:p>
            <a:r>
              <a:rPr lang="en-GB" dirty="0"/>
              <a:t>Local / global economy?</a:t>
            </a:r>
          </a:p>
        </p:txBody>
      </p:sp>
    </p:spTree>
    <p:extLst>
      <p:ext uri="{BB962C8B-B14F-4D97-AF65-F5344CB8AC3E}">
        <p14:creationId xmlns:p14="http://schemas.microsoft.com/office/powerpoint/2010/main" val="171349366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406" r="34860"/>
          <a:stretch/>
        </p:blipFill>
        <p:spPr>
          <a:xfrm>
            <a:off x="4634680" y="10"/>
            <a:ext cx="7560130" cy="6857990"/>
          </a:xfrm>
          <a:prstGeom prst="rect">
            <a:avLst/>
          </a:prstGeom>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9" y="629266"/>
            <a:ext cx="3330328" cy="1641986"/>
          </a:xfrm>
        </p:spPr>
        <p:txBody>
          <a:bodyPr>
            <a:normAutofit/>
          </a:bodyPr>
          <a:lstStyle/>
          <a:p>
            <a:r>
              <a:rPr lang="en-GB" dirty="0"/>
              <a:t>Coin hoards</a:t>
            </a:r>
          </a:p>
        </p:txBody>
      </p:sp>
      <p:sp>
        <p:nvSpPr>
          <p:cNvPr id="3" name="Content Placeholder 2"/>
          <p:cNvSpPr>
            <a:spLocks noGrp="1"/>
          </p:cNvSpPr>
          <p:nvPr>
            <p:ph idx="1"/>
          </p:nvPr>
        </p:nvSpPr>
        <p:spPr>
          <a:xfrm>
            <a:off x="650669" y="2438400"/>
            <a:ext cx="3330328" cy="3809999"/>
          </a:xfrm>
        </p:spPr>
        <p:txBody>
          <a:bodyPr>
            <a:normAutofit/>
          </a:bodyPr>
          <a:lstStyle/>
          <a:p>
            <a:endParaRPr lang="en-GB"/>
          </a:p>
        </p:txBody>
      </p:sp>
      <p:pic>
        <p:nvPicPr>
          <p:cNvPr id="4098" name="Picture 2" descr="http://oxrep.classics.ox.ac.uk/img/content/CHRE/Pot%20and%20hoard_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672" y="1331112"/>
            <a:ext cx="4350008" cy="3362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Rectangle 4"/>
          <p:cNvSpPr/>
          <p:nvPr/>
        </p:nvSpPr>
        <p:spPr>
          <a:xfrm>
            <a:off x="650669" y="5093059"/>
            <a:ext cx="4292600" cy="1015663"/>
          </a:xfrm>
          <a:prstGeom prst="rect">
            <a:avLst/>
          </a:prstGeom>
        </p:spPr>
        <p:txBody>
          <a:bodyPr wrap="square">
            <a:spAutoFit/>
          </a:bodyPr>
          <a:lstStyle/>
          <a:p>
            <a:r>
              <a:rPr lang="en-GB" sz="1600" i="1" dirty="0"/>
              <a:t>Hoard of 4,957 Roman coins,</a:t>
            </a:r>
            <a:br>
              <a:rPr lang="en-GB" sz="1600" i="1" dirty="0"/>
            </a:br>
            <a:r>
              <a:rPr lang="en-GB" sz="1600" i="1" dirty="0" err="1"/>
              <a:t>Chalgrove</a:t>
            </a:r>
            <a:r>
              <a:rPr lang="en-GB" sz="1600" i="1" dirty="0"/>
              <a:t>, Oxon. (Ashmolean)</a:t>
            </a:r>
            <a:br>
              <a:rPr lang="en-GB" sz="1600" i="1" dirty="0"/>
            </a:br>
            <a:r>
              <a:rPr lang="en-GB" sz="1400" i="1" dirty="0"/>
              <a:t>coin of </a:t>
            </a:r>
            <a:r>
              <a:rPr lang="en-GB" sz="1400" i="1" dirty="0" err="1"/>
              <a:t>Domitianus</a:t>
            </a:r>
            <a:r>
              <a:rPr lang="en-GB" sz="1400" i="1" dirty="0"/>
              <a:t>, an unknown Roman emperor of AD 271.</a:t>
            </a:r>
            <a:endParaRPr lang="en-GB" sz="1400" dirty="0"/>
          </a:p>
        </p:txBody>
      </p:sp>
    </p:spTree>
    <p:extLst>
      <p:ext uri="{BB962C8B-B14F-4D97-AF65-F5344CB8AC3E}">
        <p14:creationId xmlns:p14="http://schemas.microsoft.com/office/powerpoint/2010/main" val="4096968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50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42951" b="-1"/>
          <a:stretch/>
        </p:blipFill>
        <p:spPr>
          <a:xfrm>
            <a:off x="4634680" y="10"/>
            <a:ext cx="7560130" cy="6857990"/>
          </a:xfrm>
          <a:prstGeom prst="rect">
            <a:avLst/>
          </a:prstGeom>
        </p:spPr>
      </p:pic>
      <p:sp>
        <p:nvSpPr>
          <p:cNvPr id="11"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650669" y="629266"/>
            <a:ext cx="3330328" cy="1641986"/>
          </a:xfrm>
        </p:spPr>
        <p:txBody>
          <a:bodyPr>
            <a:normAutofit/>
          </a:bodyPr>
          <a:lstStyle/>
          <a:p>
            <a:r>
              <a:rPr lang="en-GB" dirty="0"/>
              <a:t>Coin hoards</a:t>
            </a:r>
          </a:p>
        </p:txBody>
      </p:sp>
      <p:sp>
        <p:nvSpPr>
          <p:cNvPr id="13" name="Content Placeholder 2"/>
          <p:cNvSpPr>
            <a:spLocks noGrp="1"/>
          </p:cNvSpPr>
          <p:nvPr>
            <p:ph idx="1"/>
          </p:nvPr>
        </p:nvSpPr>
        <p:spPr>
          <a:xfrm>
            <a:off x="650669" y="2438400"/>
            <a:ext cx="3330328" cy="3809999"/>
          </a:xfrm>
        </p:spPr>
        <p:txBody>
          <a:bodyPr>
            <a:normAutofit/>
          </a:bodyPr>
          <a:lstStyle/>
          <a:p>
            <a:endParaRPr lang="en-GB"/>
          </a:p>
        </p:txBody>
      </p:sp>
      <p:pic>
        <p:nvPicPr>
          <p:cNvPr id="14" name="Picture 2" descr="http://oxrep.classics.ox.ac.uk/img/content/CHRE/Pot%20and%20hoard_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672" y="1331112"/>
            <a:ext cx="4350008" cy="3362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5" name="Rectangle 14"/>
          <p:cNvSpPr/>
          <p:nvPr/>
        </p:nvSpPr>
        <p:spPr>
          <a:xfrm>
            <a:off x="650669" y="5093059"/>
            <a:ext cx="4292600" cy="1015663"/>
          </a:xfrm>
          <a:prstGeom prst="rect">
            <a:avLst/>
          </a:prstGeom>
        </p:spPr>
        <p:txBody>
          <a:bodyPr wrap="square">
            <a:spAutoFit/>
          </a:bodyPr>
          <a:lstStyle/>
          <a:p>
            <a:r>
              <a:rPr lang="en-GB" sz="1600" i="1" dirty="0"/>
              <a:t>Hoard of 4,957 Roman coins,</a:t>
            </a:r>
            <a:br>
              <a:rPr lang="en-GB" sz="1600" i="1" dirty="0"/>
            </a:br>
            <a:r>
              <a:rPr lang="en-GB" sz="1600" i="1" dirty="0" err="1"/>
              <a:t>Chalgrove</a:t>
            </a:r>
            <a:r>
              <a:rPr lang="en-GB" sz="1600" i="1" dirty="0"/>
              <a:t>, Oxon. (Ashmolean)</a:t>
            </a:r>
            <a:br>
              <a:rPr lang="en-GB" sz="1600" i="1" dirty="0"/>
            </a:br>
            <a:r>
              <a:rPr lang="en-GB" sz="1400" i="1" dirty="0"/>
              <a:t>coin of </a:t>
            </a:r>
            <a:r>
              <a:rPr lang="en-GB" sz="1400" i="1" dirty="0" err="1"/>
              <a:t>Domitianus</a:t>
            </a:r>
            <a:r>
              <a:rPr lang="en-GB" sz="1400" i="1" dirty="0"/>
              <a:t>, an unknown Roman emperor of AD 271.</a:t>
            </a:r>
            <a:endParaRPr lang="en-GB" sz="1400" dirty="0"/>
          </a:p>
        </p:txBody>
      </p:sp>
    </p:spTree>
    <p:extLst>
      <p:ext uri="{BB962C8B-B14F-4D97-AF65-F5344CB8AC3E}">
        <p14:creationId xmlns:p14="http://schemas.microsoft.com/office/powerpoint/2010/main" val="2478481355"/>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römische fundmuenz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9532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Grp="1" noChangeArrowheads="1"/>
          </p:cNvSpPr>
          <p:nvPr>
            <p:ph type="title"/>
          </p:nvPr>
        </p:nvSpPr>
        <p:spPr>
          <a:xfrm>
            <a:off x="0" y="-50800"/>
            <a:ext cx="8382000" cy="1143000"/>
          </a:xfrm>
        </p:spPr>
        <p:txBody>
          <a:bodyPr/>
          <a:lstStyle/>
          <a:p>
            <a:r>
              <a:rPr lang="en-US" altLang="en-US" dirty="0"/>
              <a:t>Historical Analyses</a:t>
            </a:r>
          </a:p>
        </p:txBody>
      </p:sp>
      <p:sp>
        <p:nvSpPr>
          <p:cNvPr id="6" name="Rectangle 3"/>
          <p:cNvSpPr txBox="1">
            <a:spLocks noChangeArrowheads="1"/>
          </p:cNvSpPr>
          <p:nvPr/>
        </p:nvSpPr>
        <p:spPr>
          <a:xfrm>
            <a:off x="533400" y="1295400"/>
            <a:ext cx="5267554" cy="53340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de-DE" altLang="en-US" dirty="0">
                <a:latin typeface="Arial" panose="020B0604020202020204" pitchFamily="34" charset="0"/>
              </a:rPr>
              <a:t>Individual </a:t>
            </a:r>
            <a:r>
              <a:rPr lang="de-DE" altLang="en-US" dirty="0" err="1">
                <a:latin typeface="Arial" panose="020B0604020202020204" pitchFamily="34" charset="0"/>
              </a:rPr>
              <a:t>coin</a:t>
            </a:r>
            <a:r>
              <a:rPr lang="de-DE" altLang="en-US" dirty="0">
                <a:latin typeface="Arial" panose="020B0604020202020204" pitchFamily="34" charset="0"/>
              </a:rPr>
              <a:t> </a:t>
            </a:r>
            <a:r>
              <a:rPr lang="de-DE" altLang="en-US" dirty="0" err="1">
                <a:latin typeface="Arial" panose="020B0604020202020204" pitchFamily="34" charset="0"/>
              </a:rPr>
              <a:t>finds</a:t>
            </a:r>
            <a:r>
              <a:rPr lang="de-DE" altLang="en-US" dirty="0">
                <a:latin typeface="Arial" panose="020B0604020202020204" pitchFamily="34" charset="0"/>
              </a:rPr>
              <a:t>, not </a:t>
            </a:r>
            <a:r>
              <a:rPr lang="de-DE" altLang="en-US" dirty="0" err="1">
                <a:latin typeface="Arial" panose="020B0604020202020204" pitchFamily="34" charset="0"/>
              </a:rPr>
              <a:t>hoards</a:t>
            </a:r>
            <a:endParaRPr lang="de-DE" altLang="en-US" dirty="0">
              <a:latin typeface="Arial" panose="020B0604020202020204" pitchFamily="34" charset="0"/>
            </a:endParaRPr>
          </a:p>
          <a:p>
            <a:r>
              <a:rPr lang="de-DE" altLang="en-US" dirty="0">
                <a:latin typeface="Arial" panose="020B0604020202020204" pitchFamily="34" charset="0"/>
              </a:rPr>
              <a:t>May </a:t>
            </a:r>
            <a:r>
              <a:rPr lang="de-DE" altLang="en-US" dirty="0" err="1">
                <a:latin typeface="Arial" panose="020B0604020202020204" pitchFamily="34" charset="0"/>
              </a:rPr>
              <a:t>indicate</a:t>
            </a:r>
            <a:r>
              <a:rPr lang="de-DE" altLang="en-US" dirty="0">
                <a:latin typeface="Arial" panose="020B0604020202020204" pitchFamily="34" charset="0"/>
              </a:rPr>
              <a:t> </a:t>
            </a:r>
            <a:r>
              <a:rPr lang="de-DE" altLang="en-US" dirty="0" err="1">
                <a:latin typeface="Arial" panose="020B0604020202020204" pitchFamily="34" charset="0"/>
              </a:rPr>
              <a:t>frequenation</a:t>
            </a:r>
            <a:r>
              <a:rPr lang="de-DE" altLang="en-US" dirty="0">
                <a:latin typeface="Arial" panose="020B0604020202020204" pitchFamily="34" charset="0"/>
              </a:rPr>
              <a:t> </a:t>
            </a:r>
            <a:r>
              <a:rPr lang="de-DE" altLang="en-US" dirty="0" err="1">
                <a:latin typeface="Arial" panose="020B0604020202020204" pitchFamily="34" charset="0"/>
              </a:rPr>
              <a:t>of</a:t>
            </a:r>
            <a:r>
              <a:rPr lang="de-DE" altLang="en-US" dirty="0">
                <a:latin typeface="Arial" panose="020B0604020202020204" pitchFamily="34" charset="0"/>
              </a:rPr>
              <a:t> a </a:t>
            </a:r>
            <a:r>
              <a:rPr lang="de-DE" altLang="en-US" dirty="0" err="1">
                <a:latin typeface="Arial" panose="020B0604020202020204" pitchFamily="34" charset="0"/>
              </a:rPr>
              <a:t>site</a:t>
            </a:r>
            <a:endParaRPr lang="de-DE" altLang="en-US" dirty="0">
              <a:latin typeface="Arial" panose="020B0604020202020204" pitchFamily="34" charset="0"/>
            </a:endParaRPr>
          </a:p>
        </p:txBody>
      </p:sp>
      <p:pic>
        <p:nvPicPr>
          <p:cNvPr id="7" name="Picture 5" descr="C:\Eigene Dateien\TEACHING MATERIAL\EINFÜHRUNG ALTE GESCHICHTE\Numismatics\Coin Statistics Ws Mz.JPG"/>
          <p:cNvPicPr>
            <a:picLocks noChangeAspect="1" noChangeArrowheads="1"/>
          </p:cNvPicPr>
          <p:nvPr/>
        </p:nvPicPr>
        <p:blipFill>
          <a:blip r:embed="rId3">
            <a:clrChange>
              <a:clrFrom>
                <a:srgbClr val="DEDEDE"/>
              </a:clrFrom>
              <a:clrTo>
                <a:srgbClr val="DEDEDE">
                  <a:alpha val="0"/>
                </a:srgbClr>
              </a:clrTo>
            </a:clrChange>
            <a:lum bright="-36000" contrast="72000"/>
            <a:extLst>
              <a:ext uri="{28A0092B-C50C-407E-A947-70E740481C1C}">
                <a14:useLocalDpi xmlns:a14="http://schemas.microsoft.com/office/drawing/2010/main" val="0"/>
              </a:ext>
            </a:extLst>
          </a:blip>
          <a:srcRect/>
          <a:stretch>
            <a:fillRect/>
          </a:stretch>
        </p:blipFill>
        <p:spPr bwMode="auto">
          <a:xfrm>
            <a:off x="6278575" y="1661160"/>
            <a:ext cx="5715000" cy="5083175"/>
          </a:xfrm>
          <a:prstGeom prst="rect">
            <a:avLst/>
          </a:prstGeom>
          <a:solidFill>
            <a:srgbClr val="CCFFFF">
              <a:alpha val="50000"/>
            </a:srgbClr>
          </a:solidFill>
          <a:ln w="9525">
            <a:solidFill>
              <a:srgbClr val="000000"/>
            </a:solidFill>
            <a:miter lim="800000"/>
            <a:headEnd/>
            <a:tailEnd/>
          </a:ln>
        </p:spPr>
      </p:pic>
      <p:sp>
        <p:nvSpPr>
          <p:cNvPr id="8" name="Text Box 6"/>
          <p:cNvSpPr txBox="1">
            <a:spLocks noChangeArrowheads="1"/>
          </p:cNvSpPr>
          <p:nvPr/>
        </p:nvSpPr>
        <p:spPr bwMode="auto">
          <a:xfrm>
            <a:off x="7307275" y="4686935"/>
            <a:ext cx="1828800" cy="641350"/>
          </a:xfrm>
          <a:prstGeom prst="rect">
            <a:avLst/>
          </a:prstGeom>
          <a:solidFill>
            <a:srgbClr val="B2B2B2">
              <a:alpha val="50000"/>
            </a:srgbClr>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r">
              <a:spcBef>
                <a:spcPct val="50000"/>
              </a:spcBef>
            </a:pPr>
            <a:r>
              <a:rPr kumimoji="0" lang="en-US" altLang="en-US" sz="1800" b="1">
                <a:latin typeface="Arial" panose="020B0604020202020204" pitchFamily="34" charset="0"/>
              </a:rPr>
              <a:t>Borbetomagus</a:t>
            </a:r>
            <a:br>
              <a:rPr kumimoji="0" lang="en-US" altLang="en-US" sz="1800" b="1">
                <a:latin typeface="Arial" panose="020B0604020202020204" pitchFamily="34" charset="0"/>
              </a:rPr>
            </a:br>
            <a:r>
              <a:rPr kumimoji="0" lang="en-US" altLang="en-US" sz="1800" b="1">
                <a:latin typeface="Arial" panose="020B0604020202020204" pitchFamily="34" charset="0"/>
              </a:rPr>
              <a:t>Worms</a:t>
            </a:r>
          </a:p>
        </p:txBody>
      </p:sp>
      <p:sp>
        <p:nvSpPr>
          <p:cNvPr id="9" name="Text Box 7"/>
          <p:cNvSpPr txBox="1">
            <a:spLocks noChangeArrowheads="1"/>
          </p:cNvSpPr>
          <p:nvPr/>
        </p:nvSpPr>
        <p:spPr bwMode="auto">
          <a:xfrm>
            <a:off x="9974275" y="4610735"/>
            <a:ext cx="1828800" cy="641350"/>
          </a:xfrm>
          <a:prstGeom prst="rect">
            <a:avLst/>
          </a:prstGeom>
          <a:solidFill>
            <a:srgbClr val="B2B2B2">
              <a:alpha val="50000"/>
            </a:srgbClr>
          </a:solidFill>
          <a:ln>
            <a:noFill/>
          </a:ln>
          <a:effectLst/>
          <a:extLs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r">
              <a:spcBef>
                <a:spcPct val="50000"/>
              </a:spcBef>
            </a:pPr>
            <a:r>
              <a:rPr kumimoji="0" lang="en-US" altLang="en-US" sz="1800" b="1">
                <a:latin typeface="Arial" panose="020B0604020202020204" pitchFamily="34" charset="0"/>
              </a:rPr>
              <a:t>Mogontiacum</a:t>
            </a:r>
            <a:br>
              <a:rPr kumimoji="0" lang="en-US" altLang="en-US" sz="1800" b="1">
                <a:latin typeface="Arial" panose="020B0604020202020204" pitchFamily="34" charset="0"/>
              </a:rPr>
            </a:br>
            <a:r>
              <a:rPr kumimoji="0" lang="en-US" altLang="en-US" sz="1800" b="1">
                <a:latin typeface="Arial" panose="020B0604020202020204" pitchFamily="34" charset="0"/>
              </a:rPr>
              <a:t>Mainz</a:t>
            </a:r>
          </a:p>
        </p:txBody>
      </p:sp>
    </p:spTree>
    <p:extLst>
      <p:ext uri="{BB962C8B-B14F-4D97-AF65-F5344CB8AC3E}">
        <p14:creationId xmlns:p14="http://schemas.microsoft.com/office/powerpoint/2010/main" val="2361636783"/>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par>
                          <p:cTn id="12" fill="hold">
                            <p:stCondLst>
                              <p:cond delay="1000"/>
                            </p:stCondLst>
                            <p:childTnLst>
                              <p:par>
                                <p:cTn id="13" presetID="14" presetClass="entr" presetSubtype="5"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vertical)">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autoUpdateAnimBg="0"/>
      <p:bldP spid="9"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ln>
            <a:noFill/>
          </a:ln>
          <a:effectLst/>
        </p:spPr>
      </p:sp>
      <p:pic>
        <p:nvPicPr>
          <p:cNvPr id="9" name="Picture 8"/>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 name="Picture 11"/>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3" name="Picture 12"/>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2" descr="http://www.eigeltingia.de/assets/images/Mosaik_Landwirtschaft_Frankreich.jpg"/>
          <p:cNvPicPr>
            <a:picLocks noChangeAspect="1" noChangeArrowheads="1"/>
          </p:cNvPicPr>
          <p:nvPr/>
        </p:nvPicPr>
        <p:blipFill rotWithShape="1">
          <a:blip r:embed="rId7"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15" name="Rectangle 1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el 3"/>
          <p:cNvSpPr>
            <a:spLocks noGrp="1"/>
          </p:cNvSpPr>
          <p:nvPr>
            <p:ph type="title"/>
          </p:nvPr>
        </p:nvSpPr>
        <p:spPr>
          <a:xfrm>
            <a:off x="927573" y="1981190"/>
            <a:ext cx="8825658" cy="3329581"/>
          </a:xfrm>
        </p:spPr>
        <p:txBody>
          <a:bodyPr vert="horz" lIns="91440" tIns="45720" rIns="91440" bIns="45720" rtlCol="0" anchor="b">
            <a:normAutofit/>
          </a:bodyPr>
          <a:lstStyle/>
          <a:p>
            <a:r>
              <a:rPr lang="en-US" sz="7200" dirty="0"/>
              <a:t>A G R I C U L T U R E  </a:t>
            </a:r>
            <a:r>
              <a:rPr lang="en-US" sz="7200" b="1" i="1" dirty="0" err="1"/>
              <a:t>agricultura</a:t>
            </a:r>
            <a:endParaRPr lang="en-US" sz="7200" b="1" i="1" dirty="0"/>
          </a:p>
        </p:txBody>
      </p:sp>
      <p:sp>
        <p:nvSpPr>
          <p:cNvPr id="5" name="Textplatzhalter 4"/>
          <p:cNvSpPr>
            <a:spLocks noGrp="1"/>
          </p:cNvSpPr>
          <p:nvPr>
            <p:ph type="body" idx="1"/>
          </p:nvPr>
        </p:nvSpPr>
        <p:spPr>
          <a:xfrm>
            <a:off x="927573" y="5310770"/>
            <a:ext cx="8825658" cy="861420"/>
          </a:xfrm>
        </p:spPr>
        <p:txBody>
          <a:bodyPr vert="horz" lIns="91440" tIns="45720" rIns="91440" bIns="45720" rtlCol="0" anchor="t">
            <a:normAutofit/>
          </a:bodyPr>
          <a:lstStyle/>
          <a:p>
            <a:r>
              <a:rPr lang="en-US"/>
              <a:t>Farm, Villa, Latifundia, slave-mode of production(?) …</a:t>
            </a:r>
          </a:p>
        </p:txBody>
      </p:sp>
      <p:pic>
        <p:nvPicPr>
          <p:cNvPr id="16" name="Picture 2" descr="http://www.eigeltingia.de/assets/images/Mosaik_Landwirtschaft_Frankreich.jpg"/>
          <p:cNvPicPr>
            <a:picLocks noChangeAspect="1" noChangeArrowheads="1"/>
          </p:cNvPicPr>
          <p:nvPr/>
        </p:nvPicPr>
        <p:blipFill>
          <a:blip r:embed="rId7" cstate="print"/>
          <a:srcRect/>
          <a:stretch>
            <a:fillRect/>
          </a:stretch>
        </p:blipFill>
        <p:spPr bwMode="auto">
          <a:xfrm>
            <a:off x="875062" y="62131"/>
            <a:ext cx="5127171" cy="2677019"/>
          </a:xfrm>
          <a:prstGeom prst="rect">
            <a:avLst/>
          </a:prstGeom>
          <a:noFill/>
        </p:spPr>
      </p:pic>
    </p:spTree>
    <p:extLst>
      <p:ext uri="{BB962C8B-B14F-4D97-AF65-F5344CB8AC3E}">
        <p14:creationId xmlns:p14="http://schemas.microsoft.com/office/powerpoint/2010/main" val="2977534568"/>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pic>
        <p:nvPicPr>
          <p:cNvPr id="84994" name="Picture 2" descr="http://www.bigalke-schmiedekunst.de/images/R%F6mische%20Landwirtschaft%20in%20Tunesien-Dateien/007.jpg"/>
          <p:cNvPicPr>
            <a:picLocks noChangeAspect="1" noChangeArrowheads="1"/>
          </p:cNvPicPr>
          <p:nvPr/>
        </p:nvPicPr>
        <p:blipFill>
          <a:blip r:embed="rId3" cstate="print"/>
          <a:srcRect/>
          <a:stretch>
            <a:fillRect/>
          </a:stretch>
        </p:blipFill>
        <p:spPr bwMode="auto">
          <a:xfrm>
            <a:off x="1539296" y="-1"/>
            <a:ext cx="9128705" cy="6858001"/>
          </a:xfrm>
          <a:prstGeom prst="rect">
            <a:avLst/>
          </a:prstGeom>
          <a:noFill/>
        </p:spPr>
      </p:pic>
    </p:spTree>
    <p:extLst>
      <p:ext uri="{BB962C8B-B14F-4D97-AF65-F5344CB8AC3E}">
        <p14:creationId xmlns:p14="http://schemas.microsoft.com/office/powerpoint/2010/main" val="3114385114"/>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Villa</a:t>
            </a:r>
          </a:p>
        </p:txBody>
      </p:sp>
      <p:sp>
        <p:nvSpPr>
          <p:cNvPr id="3" name="Inhaltsplatzhalter 2"/>
          <p:cNvSpPr>
            <a:spLocks noGrp="1"/>
          </p:cNvSpPr>
          <p:nvPr>
            <p:ph idx="1"/>
          </p:nvPr>
        </p:nvSpPr>
        <p:spPr/>
        <p:txBody>
          <a:bodyPr/>
          <a:lstStyle/>
          <a:p>
            <a:r>
              <a:rPr lang="en-GB" dirty="0"/>
              <a:t>“villa </a:t>
            </a:r>
            <a:r>
              <a:rPr lang="en-GB" dirty="0" err="1"/>
              <a:t>urbana</a:t>
            </a:r>
            <a:r>
              <a:rPr lang="en-GB" dirty="0"/>
              <a:t>”</a:t>
            </a:r>
          </a:p>
          <a:p>
            <a:r>
              <a:rPr lang="en-GB" dirty="0"/>
              <a:t>“villa </a:t>
            </a:r>
            <a:r>
              <a:rPr lang="en-GB" dirty="0" err="1"/>
              <a:t>rustica</a:t>
            </a:r>
            <a:r>
              <a:rPr lang="en-GB" dirty="0"/>
              <a:t>”</a:t>
            </a:r>
          </a:p>
          <a:p>
            <a:endParaRPr lang="en-GB" dirty="0"/>
          </a:p>
        </p:txBody>
      </p:sp>
      <p:pic>
        <p:nvPicPr>
          <p:cNvPr id="15362" name="Picture 2" descr="maquette_villa_romaine.jpg"/>
          <p:cNvPicPr>
            <a:picLocks noChangeAspect="1" noChangeArrowheads="1"/>
          </p:cNvPicPr>
          <p:nvPr/>
        </p:nvPicPr>
        <p:blipFill>
          <a:blip r:embed="rId3" cstate="print"/>
          <a:srcRect/>
          <a:stretch>
            <a:fillRect/>
          </a:stretch>
        </p:blipFill>
        <p:spPr bwMode="auto">
          <a:xfrm>
            <a:off x="4943872" y="5400"/>
            <a:ext cx="5724128" cy="6852600"/>
          </a:xfrm>
          <a:prstGeom prst="rect">
            <a:avLst/>
          </a:prstGeom>
          <a:noFill/>
        </p:spPr>
      </p:pic>
    </p:spTree>
    <p:extLst>
      <p:ext uri="{BB962C8B-B14F-4D97-AF65-F5344CB8AC3E}">
        <p14:creationId xmlns:p14="http://schemas.microsoft.com/office/powerpoint/2010/main" val="2514114497"/>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Rectangle 1"/>
          <p:cNvSpPr/>
          <p:nvPr/>
        </p:nvSpPr>
        <p:spPr>
          <a:xfrm flipH="1" flipV="1">
            <a:off x="1103312" y="1763486"/>
            <a:ext cx="6220052" cy="4310743"/>
          </a:xfrm>
          <a:prstGeom prst="rect">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el 3"/>
          <p:cNvSpPr>
            <a:spLocks noGrp="1"/>
          </p:cNvSpPr>
          <p:nvPr>
            <p:ph type="title"/>
          </p:nvPr>
        </p:nvSpPr>
        <p:spPr/>
        <p:txBody>
          <a:bodyPr/>
          <a:lstStyle/>
          <a:p>
            <a:r>
              <a:rPr lang="en-GB" dirty="0"/>
              <a:t>Villa</a:t>
            </a:r>
          </a:p>
        </p:txBody>
      </p:sp>
      <p:sp>
        <p:nvSpPr>
          <p:cNvPr id="5" name="Inhaltsplatzhalter 4"/>
          <p:cNvSpPr>
            <a:spLocks noGrp="1"/>
          </p:cNvSpPr>
          <p:nvPr>
            <p:ph idx="1"/>
          </p:nvPr>
        </p:nvSpPr>
        <p:spPr/>
        <p:txBody>
          <a:bodyPr/>
          <a:lstStyle/>
          <a:p>
            <a:r>
              <a:rPr lang="en-GB" dirty="0"/>
              <a:t>“villa </a:t>
            </a:r>
            <a:r>
              <a:rPr lang="en-GB" dirty="0" err="1"/>
              <a:t>urbana</a:t>
            </a:r>
            <a:r>
              <a:rPr lang="en-GB" dirty="0"/>
              <a:t>”</a:t>
            </a:r>
          </a:p>
          <a:p>
            <a:r>
              <a:rPr lang="en-GB" dirty="0"/>
              <a:t>“villa </a:t>
            </a:r>
            <a:r>
              <a:rPr lang="en-GB" dirty="0" err="1"/>
              <a:t>rustica</a:t>
            </a:r>
            <a:r>
              <a:rPr lang="en-GB" dirty="0"/>
              <a:t>”</a:t>
            </a:r>
          </a:p>
          <a:p>
            <a:r>
              <a:rPr lang="en-GB" dirty="0"/>
              <a:t>“villa </a:t>
            </a:r>
            <a:r>
              <a:rPr lang="en-GB" dirty="0" err="1"/>
              <a:t>fructuaria</a:t>
            </a:r>
            <a:r>
              <a:rPr lang="en-GB" dirty="0"/>
              <a:t>”</a:t>
            </a:r>
          </a:p>
        </p:txBody>
      </p:sp>
      <p:pic>
        <p:nvPicPr>
          <p:cNvPr id="83970" name="Picture 2" descr="http://upload.wikimedia.org/wikipedia/commons/4/42/Plan_de_la_Villa_gallo-romaine_du_Molard_%C3%A0_Donz%C3%A8re.jpg"/>
          <p:cNvPicPr>
            <a:picLocks noChangeAspect="1" noChangeArrowheads="1"/>
          </p:cNvPicPr>
          <p:nvPr/>
        </p:nvPicPr>
        <p:blipFill>
          <a:blip r:embed="rId3" cstate="print">
            <a:clrChange>
              <a:clrFrom>
                <a:srgbClr val="D6FFE3"/>
              </a:clrFrom>
              <a:clrTo>
                <a:srgbClr val="D6FFE3">
                  <a:alpha val="0"/>
                </a:srgbClr>
              </a:clrTo>
            </a:clrChange>
          </a:blip>
          <a:srcRect l="5076"/>
          <a:stretch>
            <a:fillRect/>
          </a:stretch>
        </p:blipFill>
        <p:spPr bwMode="auto">
          <a:xfrm>
            <a:off x="1573484" y="1971650"/>
            <a:ext cx="5386613" cy="3689598"/>
          </a:xfrm>
          <a:prstGeom prst="rect">
            <a:avLst/>
          </a:prstGeom>
          <a:noFill/>
        </p:spPr>
      </p:pic>
      <p:pic>
        <p:nvPicPr>
          <p:cNvPr id="83972" name="Picture 4" descr="http://upload.wikimedia.org/wikipedia/commons/a/a9/Boscoreale_Villa_Rustica_Dolia.jpg"/>
          <p:cNvPicPr>
            <a:picLocks noChangeAspect="1" noChangeArrowheads="1"/>
          </p:cNvPicPr>
          <p:nvPr/>
        </p:nvPicPr>
        <p:blipFill>
          <a:blip r:embed="rId4" cstate="print"/>
          <a:srcRect/>
          <a:stretch>
            <a:fillRect/>
          </a:stretch>
        </p:blipFill>
        <p:spPr bwMode="auto">
          <a:xfrm>
            <a:off x="7534885" y="959024"/>
            <a:ext cx="4002038" cy="3005334"/>
          </a:xfrm>
          <a:prstGeom prst="rect">
            <a:avLst/>
          </a:prstGeom>
          <a:noFill/>
        </p:spPr>
      </p:pic>
      <p:sp>
        <p:nvSpPr>
          <p:cNvPr id="8" name="Rechteck 7"/>
          <p:cNvSpPr/>
          <p:nvPr/>
        </p:nvSpPr>
        <p:spPr>
          <a:xfrm>
            <a:off x="9263077" y="3623320"/>
            <a:ext cx="1519968" cy="369332"/>
          </a:xfrm>
          <a:prstGeom prst="rect">
            <a:avLst/>
          </a:prstGeom>
        </p:spPr>
        <p:txBody>
          <a:bodyPr wrap="none">
            <a:spAutoFit/>
          </a:bodyPr>
          <a:lstStyle/>
          <a:p>
            <a:r>
              <a:rPr lang="en-GB" dirty="0" err="1">
                <a:solidFill>
                  <a:schemeClr val="accent3">
                    <a:lumMod val="20000"/>
                    <a:lumOff val="80000"/>
                  </a:schemeClr>
                </a:solidFill>
              </a:rPr>
              <a:t>Boscoreale</a:t>
            </a:r>
            <a:r>
              <a:rPr lang="en-GB" dirty="0">
                <a:solidFill>
                  <a:schemeClr val="accent3">
                    <a:lumMod val="20000"/>
                    <a:lumOff val="80000"/>
                  </a:schemeClr>
                </a:solidFill>
              </a:rPr>
              <a:t> </a:t>
            </a:r>
          </a:p>
        </p:txBody>
      </p:sp>
      <p:pic>
        <p:nvPicPr>
          <p:cNvPr id="83974" name="Picture 6" descr="https://encrypted-tbn2.gstatic.com/images?q=tbn:ANd9GcTIZtzS57lI4p2Mo7Tu98KdLdXcL4biH5reCmuO_hggj4RpDAzT"/>
          <p:cNvPicPr>
            <a:picLocks noChangeAspect="1" noChangeArrowheads="1"/>
          </p:cNvPicPr>
          <p:nvPr/>
        </p:nvPicPr>
        <p:blipFill>
          <a:blip r:embed="rId5" cstate="print"/>
          <a:srcRect/>
          <a:stretch>
            <a:fillRect/>
          </a:stretch>
        </p:blipFill>
        <p:spPr bwMode="auto">
          <a:xfrm>
            <a:off x="8398982" y="4055368"/>
            <a:ext cx="3172547" cy="2309614"/>
          </a:xfrm>
          <a:prstGeom prst="rect">
            <a:avLst/>
          </a:prstGeom>
          <a:noFill/>
        </p:spPr>
      </p:pic>
      <p:sp>
        <p:nvSpPr>
          <p:cNvPr id="10" name="Rechteck 9"/>
          <p:cNvSpPr/>
          <p:nvPr/>
        </p:nvSpPr>
        <p:spPr>
          <a:xfrm>
            <a:off x="8975045" y="5927576"/>
            <a:ext cx="1715534" cy="369332"/>
          </a:xfrm>
          <a:prstGeom prst="rect">
            <a:avLst/>
          </a:prstGeom>
        </p:spPr>
        <p:txBody>
          <a:bodyPr wrap="none">
            <a:spAutoFit/>
          </a:bodyPr>
          <a:lstStyle/>
          <a:p>
            <a:r>
              <a:rPr lang="en-GB" dirty="0">
                <a:solidFill>
                  <a:schemeClr val="accent3">
                    <a:lumMod val="20000"/>
                    <a:lumOff val="80000"/>
                  </a:schemeClr>
                </a:solidFill>
              </a:rPr>
              <a:t>Herculaneum</a:t>
            </a:r>
          </a:p>
        </p:txBody>
      </p:sp>
    </p:spTree>
    <p:extLst>
      <p:ext uri="{BB962C8B-B14F-4D97-AF65-F5344CB8AC3E}">
        <p14:creationId xmlns:p14="http://schemas.microsoft.com/office/powerpoint/2010/main" val="17620762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3972"/>
                                        </p:tgtEl>
                                        <p:attrNameLst>
                                          <p:attrName>style.visibility</p:attrName>
                                        </p:attrNameLst>
                                      </p:cBhvr>
                                      <p:to>
                                        <p:strVal val="visible"/>
                                      </p:to>
                                    </p:set>
                                    <p:animEffect transition="in" filter="fade">
                                      <p:cBhvr>
                                        <p:cTn id="7" dur="1000"/>
                                        <p:tgtEl>
                                          <p:spTgt spid="83972"/>
                                        </p:tgtEl>
                                      </p:cBhvr>
                                    </p:animEffect>
                                    <p:anim calcmode="lin" valueType="num">
                                      <p:cBhvr>
                                        <p:cTn id="8" dur="1000" fill="hold"/>
                                        <p:tgtEl>
                                          <p:spTgt spid="83972"/>
                                        </p:tgtEl>
                                        <p:attrNameLst>
                                          <p:attrName>ppt_x</p:attrName>
                                        </p:attrNameLst>
                                      </p:cBhvr>
                                      <p:tavLst>
                                        <p:tav tm="0">
                                          <p:val>
                                            <p:strVal val="#ppt_x"/>
                                          </p:val>
                                        </p:tav>
                                        <p:tav tm="100000">
                                          <p:val>
                                            <p:strVal val="#ppt_x"/>
                                          </p:val>
                                        </p:tav>
                                      </p:tavLst>
                                    </p:anim>
                                    <p:anim calcmode="lin" valueType="num">
                                      <p:cBhvr>
                                        <p:cTn id="9" dur="1000" fill="hold"/>
                                        <p:tgtEl>
                                          <p:spTgt spid="83972"/>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500"/>
                                  </p:stCondLst>
                                  <p:childTnLst>
                                    <p:set>
                                      <p:cBhvr>
                                        <p:cTn id="18" dur="1" fill="hold">
                                          <p:stCondLst>
                                            <p:cond delay="0"/>
                                          </p:stCondLst>
                                        </p:cTn>
                                        <p:tgtEl>
                                          <p:spTgt spid="83974"/>
                                        </p:tgtEl>
                                        <p:attrNameLst>
                                          <p:attrName>style.visibility</p:attrName>
                                        </p:attrNameLst>
                                      </p:cBhvr>
                                      <p:to>
                                        <p:strVal val="visible"/>
                                      </p:to>
                                    </p:set>
                                    <p:animEffect transition="in" filter="fade">
                                      <p:cBhvr>
                                        <p:cTn id="19" dur="1000"/>
                                        <p:tgtEl>
                                          <p:spTgt spid="83974"/>
                                        </p:tgtEl>
                                      </p:cBhvr>
                                    </p:animEffect>
                                    <p:anim calcmode="lin" valueType="num">
                                      <p:cBhvr>
                                        <p:cTn id="20" dur="1000" fill="hold"/>
                                        <p:tgtEl>
                                          <p:spTgt spid="83974"/>
                                        </p:tgtEl>
                                        <p:attrNameLst>
                                          <p:attrName>ppt_x</p:attrName>
                                        </p:attrNameLst>
                                      </p:cBhvr>
                                      <p:tavLst>
                                        <p:tav tm="0">
                                          <p:val>
                                            <p:strVal val="#ppt_x"/>
                                          </p:val>
                                        </p:tav>
                                        <p:tav tm="100000">
                                          <p:val>
                                            <p:strVal val="#ppt_x"/>
                                          </p:val>
                                        </p:tav>
                                      </p:tavLst>
                                    </p:anim>
                                    <p:anim calcmode="lin" valueType="num">
                                      <p:cBhvr>
                                        <p:cTn id="21" dur="1000" fill="hold"/>
                                        <p:tgtEl>
                                          <p:spTgt spid="83974"/>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4338" name="Picture 2" descr="Image result for roman villa gree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273" y="513671"/>
            <a:ext cx="7400925" cy="60102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upload.wikimedia.org/wikipedia/commons/a/a9/Boscoreale_Villa_Rustica_Dolia.jpg"/>
          <p:cNvPicPr>
            <a:picLocks noChangeAspect="1" noChangeArrowheads="1"/>
          </p:cNvPicPr>
          <p:nvPr/>
        </p:nvPicPr>
        <p:blipFill>
          <a:blip r:embed="rId4" cstate="print"/>
          <a:srcRect/>
          <a:stretch>
            <a:fillRect/>
          </a:stretch>
        </p:blipFill>
        <p:spPr bwMode="auto">
          <a:xfrm>
            <a:off x="7534885" y="959024"/>
            <a:ext cx="4002038" cy="3005334"/>
          </a:xfrm>
          <a:prstGeom prst="rect">
            <a:avLst/>
          </a:prstGeom>
          <a:noFill/>
        </p:spPr>
      </p:pic>
    </p:spTree>
    <p:extLst>
      <p:ext uri="{BB962C8B-B14F-4D97-AF65-F5344CB8AC3E}">
        <p14:creationId xmlns:p14="http://schemas.microsoft.com/office/powerpoint/2010/main" val="7564688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eigeltingia.de/assets/images/Mosaik_Landwirtschaft_Frankreich.jpg"/>
          <p:cNvPicPr>
            <a:picLocks noChangeAspect="1" noChangeArrowheads="1"/>
          </p:cNvPicPr>
          <p:nvPr/>
        </p:nvPicPr>
        <p:blipFill rotWithShape="1">
          <a:blip r:embed="rId3"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4" name="Rectangle: Single Corner Snipped 3"/>
          <p:cNvSpPr/>
          <p:nvPr/>
        </p:nvSpPr>
        <p:spPr>
          <a:xfrm>
            <a:off x="0" y="1306286"/>
            <a:ext cx="10980964" cy="4318907"/>
          </a:xfrm>
          <a:prstGeom prst="snip1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a:t>Villa</a:t>
            </a:r>
          </a:p>
        </p:txBody>
      </p:sp>
      <p:sp>
        <p:nvSpPr>
          <p:cNvPr id="3" name="Inhaltsplatzhalter 2"/>
          <p:cNvSpPr>
            <a:spLocks noGrp="1"/>
          </p:cNvSpPr>
          <p:nvPr>
            <p:ph idx="1"/>
          </p:nvPr>
        </p:nvSpPr>
        <p:spPr/>
        <p:txBody>
          <a:bodyPr/>
          <a:lstStyle/>
          <a:p>
            <a:r>
              <a:rPr lang="en-GB" dirty="0"/>
              <a:t>olive press</a:t>
            </a:r>
          </a:p>
        </p:txBody>
      </p:sp>
      <p:pic>
        <p:nvPicPr>
          <p:cNvPr id="86018" name="Picture 2" descr="http://www.bigalke-schmiedekunst.de/images/R%F6mische%20Landwirtschaft%20in%20Tunesien-Dateien/image011.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7040438" y="-27384"/>
            <a:ext cx="3448050" cy="3048001"/>
          </a:xfrm>
          <a:prstGeom prst="rect">
            <a:avLst/>
          </a:prstGeom>
          <a:noFill/>
        </p:spPr>
      </p:pic>
      <p:pic>
        <p:nvPicPr>
          <p:cNvPr id="86020" name="Picture 4" descr="http://www.bigalke-schmiedekunst.de/images/R%F6mische%20Landwirtschaft%20in%20Tunesien-Dateien/image013.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888088" y="2998068"/>
            <a:ext cx="3771900" cy="1943101"/>
          </a:xfrm>
          <a:prstGeom prst="rect">
            <a:avLst/>
          </a:prstGeom>
          <a:noFill/>
        </p:spPr>
      </p:pic>
      <p:sp>
        <p:nvSpPr>
          <p:cNvPr id="6" name="Rechteck 5"/>
          <p:cNvSpPr/>
          <p:nvPr/>
        </p:nvSpPr>
        <p:spPr>
          <a:xfrm>
            <a:off x="6600056" y="4850576"/>
            <a:ext cx="3960440" cy="523220"/>
          </a:xfrm>
          <a:prstGeom prst="rect">
            <a:avLst/>
          </a:prstGeom>
        </p:spPr>
        <p:txBody>
          <a:bodyPr wrap="square">
            <a:spAutoFit/>
          </a:bodyPr>
          <a:lstStyle/>
          <a:p>
            <a:pPr algn="r"/>
            <a:r>
              <a:rPr lang="en-GB" sz="1400" i="1" dirty="0" err="1">
                <a:solidFill>
                  <a:schemeClr val="bg1">
                    <a:lumMod val="50000"/>
                  </a:schemeClr>
                </a:solidFill>
              </a:rPr>
              <a:t>trapetum</a:t>
            </a:r>
            <a:r>
              <a:rPr lang="en-GB" sz="1400" i="1" dirty="0">
                <a:solidFill>
                  <a:schemeClr val="bg1">
                    <a:lumMod val="50000"/>
                  </a:schemeClr>
                </a:solidFill>
              </a:rPr>
              <a:t> &lt; Gr. </a:t>
            </a:r>
            <a:r>
              <a:rPr lang="en-GB" sz="1400" i="1" dirty="0" err="1">
                <a:solidFill>
                  <a:schemeClr val="bg1">
                    <a:lumMod val="50000"/>
                  </a:schemeClr>
                </a:solidFill>
              </a:rPr>
              <a:t>trapein</a:t>
            </a:r>
            <a:r>
              <a:rPr lang="en-GB" sz="1400" i="1" dirty="0">
                <a:solidFill>
                  <a:schemeClr val="bg1">
                    <a:lumMod val="50000"/>
                  </a:schemeClr>
                </a:solidFill>
              </a:rPr>
              <a:t> “trample (grapes)”</a:t>
            </a:r>
            <a:br>
              <a:rPr lang="en-GB" sz="1400" i="1" dirty="0">
                <a:solidFill>
                  <a:schemeClr val="bg1">
                    <a:lumMod val="50000"/>
                  </a:schemeClr>
                </a:solidFill>
              </a:rPr>
            </a:br>
            <a:r>
              <a:rPr lang="en-GB" sz="1400" i="1" dirty="0">
                <a:solidFill>
                  <a:schemeClr val="bg1">
                    <a:lumMod val="50000"/>
                  </a:schemeClr>
                </a:solidFill>
              </a:rPr>
              <a:t>after Cato:629-724 sesterces</a:t>
            </a:r>
            <a:endParaRPr lang="en-GB" sz="1400" dirty="0">
              <a:solidFill>
                <a:schemeClr val="bg1">
                  <a:lumMod val="50000"/>
                </a:schemeClr>
              </a:solidFill>
            </a:endParaRPr>
          </a:p>
        </p:txBody>
      </p:sp>
      <p:pic>
        <p:nvPicPr>
          <p:cNvPr id="86022" name="Picture 6" descr="http://www.bigalke-schmiedekunst.de/images/R%F6mische%20Landwirtschaft%20in%20Tunesien-Dateien/image015.jpg"/>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1524000" y="1633537"/>
            <a:ext cx="5143500" cy="3590926"/>
          </a:xfrm>
          <a:prstGeom prst="rect">
            <a:avLst/>
          </a:prstGeom>
          <a:noFill/>
        </p:spPr>
      </p:pic>
    </p:spTree>
    <p:extLst>
      <p:ext uri="{BB962C8B-B14F-4D97-AF65-F5344CB8AC3E}">
        <p14:creationId xmlns:p14="http://schemas.microsoft.com/office/powerpoint/2010/main" val="3934167519"/>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8" name="Rectangle: Single Corner Snipped 7"/>
          <p:cNvSpPr/>
          <p:nvPr/>
        </p:nvSpPr>
        <p:spPr>
          <a:xfrm>
            <a:off x="0" y="1306286"/>
            <a:ext cx="7739743" cy="4318907"/>
          </a:xfrm>
          <a:prstGeom prst="snip1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8066" name="Picture 2" descr="http://www.bigalke-schmiedekunst.de/images/R%F6mische%20Landwirtschaft%20in%20Tunesien-Dateien/image039.jpg"/>
          <p:cNvPicPr>
            <a:picLocks noChangeAspect="1" noChangeArrowheads="1"/>
          </p:cNvPicPr>
          <p:nvPr/>
        </p:nvPicPr>
        <p:blipFill>
          <a:blip r:embed="rId3" cstate="print"/>
          <a:srcRect/>
          <a:stretch>
            <a:fillRect/>
          </a:stretch>
        </p:blipFill>
        <p:spPr bwMode="auto">
          <a:xfrm>
            <a:off x="6492741" y="1014228"/>
            <a:ext cx="5484265" cy="3742364"/>
          </a:xfrm>
          <a:prstGeom prst="rect">
            <a:avLst/>
          </a:prstGeom>
          <a:noFill/>
        </p:spPr>
      </p:pic>
      <p:sp>
        <p:nvSpPr>
          <p:cNvPr id="5" name="Titel 1"/>
          <p:cNvSpPr>
            <a:spLocks noGrp="1"/>
          </p:cNvSpPr>
          <p:nvPr>
            <p:ph type="title"/>
          </p:nvPr>
        </p:nvSpPr>
        <p:spPr>
          <a:xfrm>
            <a:off x="2026920" y="4983480"/>
            <a:ext cx="8183880" cy="1051560"/>
          </a:xfrm>
        </p:spPr>
        <p:txBody>
          <a:bodyPr/>
          <a:lstStyle/>
          <a:p>
            <a:r>
              <a:rPr lang="en-GB" dirty="0"/>
              <a:t>Villa</a:t>
            </a:r>
          </a:p>
        </p:txBody>
      </p:sp>
      <p:sp>
        <p:nvSpPr>
          <p:cNvPr id="6" name="Inhaltsplatzhalter 2"/>
          <p:cNvSpPr>
            <a:spLocks noGrp="1"/>
          </p:cNvSpPr>
          <p:nvPr>
            <p:ph idx="1"/>
          </p:nvPr>
        </p:nvSpPr>
        <p:spPr>
          <a:xfrm>
            <a:off x="2026920" y="530352"/>
            <a:ext cx="8183880" cy="4187952"/>
          </a:xfrm>
        </p:spPr>
        <p:txBody>
          <a:bodyPr/>
          <a:lstStyle/>
          <a:p>
            <a:r>
              <a:rPr lang="en-GB" dirty="0"/>
              <a:t>olive press</a:t>
            </a:r>
          </a:p>
        </p:txBody>
      </p:sp>
      <p:pic>
        <p:nvPicPr>
          <p:cNvPr id="10" name="Picture 6" descr="http://www.bigalke-schmiedekunst.de/images/R%F6mische%20Landwirtschaft%20in%20Tunesien-Dateien/image015.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524000" y="1633537"/>
            <a:ext cx="5143500" cy="3590926"/>
          </a:xfrm>
          <a:prstGeom prst="rect">
            <a:avLst/>
          </a:prstGeom>
          <a:noFill/>
        </p:spPr>
      </p:pic>
    </p:spTree>
    <p:extLst>
      <p:ext uri="{BB962C8B-B14F-4D97-AF65-F5344CB8AC3E}">
        <p14:creationId xmlns:p14="http://schemas.microsoft.com/office/powerpoint/2010/main" val="521237902"/>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Villa</a:t>
            </a:r>
          </a:p>
        </p:txBody>
      </p:sp>
      <p:sp>
        <p:nvSpPr>
          <p:cNvPr id="3" name="Inhaltsplatzhalter 2"/>
          <p:cNvSpPr>
            <a:spLocks noGrp="1"/>
          </p:cNvSpPr>
          <p:nvPr>
            <p:ph idx="1"/>
          </p:nvPr>
        </p:nvSpPr>
        <p:spPr>
          <a:xfrm>
            <a:off x="2026920" y="530352"/>
            <a:ext cx="5149200" cy="4187952"/>
          </a:xfrm>
        </p:spPr>
        <p:txBody>
          <a:bodyPr/>
          <a:lstStyle/>
          <a:p>
            <a:r>
              <a:rPr lang="en-GB" dirty="0"/>
              <a:t>kiln to produce amphorae for export</a:t>
            </a:r>
          </a:p>
        </p:txBody>
      </p:sp>
      <p:pic>
        <p:nvPicPr>
          <p:cNvPr id="89092" name="Picture 4" descr="http://www.ccnbt.fr/pages/images/musees/plan-villa1.gif"/>
          <p:cNvPicPr>
            <a:picLocks noChangeAspect="1" noChangeArrowheads="1"/>
          </p:cNvPicPr>
          <p:nvPr/>
        </p:nvPicPr>
        <p:blipFill>
          <a:blip r:embed="rId3" cstate="print"/>
          <a:srcRect/>
          <a:stretch>
            <a:fillRect/>
          </a:stretch>
        </p:blipFill>
        <p:spPr bwMode="auto">
          <a:xfrm>
            <a:off x="240894" y="1482289"/>
            <a:ext cx="5587179" cy="3966899"/>
          </a:xfrm>
          <a:prstGeom prst="rect">
            <a:avLst/>
          </a:prstGeom>
        </p:spPr>
      </p:pic>
      <p:pic>
        <p:nvPicPr>
          <p:cNvPr id="89090" name="Picture 2" descr="http://www.ccnbt.fr/pages/images/musees/four_20potier.jpg"/>
          <p:cNvPicPr>
            <a:picLocks noChangeAspect="1" noChangeArrowheads="1"/>
          </p:cNvPicPr>
          <p:nvPr/>
        </p:nvPicPr>
        <p:blipFill>
          <a:blip r:embed="rId4" cstate="print"/>
          <a:srcRect/>
          <a:stretch>
            <a:fillRect/>
          </a:stretch>
        </p:blipFill>
        <p:spPr bwMode="auto">
          <a:xfrm>
            <a:off x="6457577" y="1407530"/>
            <a:ext cx="3555689" cy="5333535"/>
          </a:xfrm>
          <a:prstGeom prst="rect">
            <a:avLst/>
          </a:prstGeom>
          <a:noFill/>
        </p:spPr>
      </p:pic>
      <p:sp>
        <p:nvSpPr>
          <p:cNvPr id="6" name="Textfeld 5"/>
          <p:cNvSpPr txBox="1"/>
          <p:nvPr/>
        </p:nvSpPr>
        <p:spPr>
          <a:xfrm>
            <a:off x="7824192" y="4293096"/>
            <a:ext cx="2843808" cy="369332"/>
          </a:xfrm>
          <a:prstGeom prst="rect">
            <a:avLst/>
          </a:prstGeom>
          <a:noFill/>
        </p:spPr>
        <p:txBody>
          <a:bodyPr wrap="square" rtlCol="0">
            <a:spAutoFit/>
          </a:bodyPr>
          <a:lstStyle/>
          <a:p>
            <a:r>
              <a:rPr lang="en-GB" dirty="0" err="1">
                <a:solidFill>
                  <a:schemeClr val="accent3">
                    <a:lumMod val="20000"/>
                    <a:lumOff val="80000"/>
                  </a:schemeClr>
                </a:solidFill>
              </a:rPr>
              <a:t>Loupian</a:t>
            </a:r>
            <a:endParaRPr lang="en-GB" dirty="0">
              <a:solidFill>
                <a:schemeClr val="accent3">
                  <a:lumMod val="20000"/>
                  <a:lumOff val="80000"/>
                </a:schemeClr>
              </a:solidFill>
            </a:endParaRPr>
          </a:p>
        </p:txBody>
      </p:sp>
    </p:spTree>
    <p:extLst>
      <p:ext uri="{BB962C8B-B14F-4D97-AF65-F5344CB8AC3E}">
        <p14:creationId xmlns:p14="http://schemas.microsoft.com/office/powerpoint/2010/main" val="316151195"/>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90114" name="Picture 2" descr="http://www.ccnbt.fr/pages/images/musees/plan_20mosaiques.jpg"/>
          <p:cNvPicPr>
            <a:picLocks noChangeAspect="1" noChangeArrowheads="1"/>
          </p:cNvPicPr>
          <p:nvPr/>
        </p:nvPicPr>
        <p:blipFill>
          <a:blip r:embed="rId3" cstate="print"/>
          <a:srcRect/>
          <a:stretch>
            <a:fillRect/>
          </a:stretch>
        </p:blipFill>
        <p:spPr bwMode="auto">
          <a:xfrm>
            <a:off x="1524000" y="0"/>
            <a:ext cx="9144000" cy="6858000"/>
          </a:xfrm>
          <a:prstGeom prst="rect">
            <a:avLst/>
          </a:prstGeom>
          <a:noFill/>
        </p:spPr>
      </p:pic>
      <p:sp>
        <p:nvSpPr>
          <p:cNvPr id="5" name="Textfeld 4"/>
          <p:cNvSpPr txBox="1"/>
          <p:nvPr/>
        </p:nvSpPr>
        <p:spPr>
          <a:xfrm>
            <a:off x="7824192" y="4293096"/>
            <a:ext cx="2843808" cy="369332"/>
          </a:xfrm>
          <a:prstGeom prst="rect">
            <a:avLst/>
          </a:prstGeom>
          <a:noFill/>
        </p:spPr>
        <p:txBody>
          <a:bodyPr wrap="square" rtlCol="0">
            <a:spAutoFit/>
          </a:bodyPr>
          <a:lstStyle/>
          <a:p>
            <a:r>
              <a:rPr lang="en-GB" dirty="0" err="1">
                <a:solidFill>
                  <a:schemeClr val="accent3">
                    <a:lumMod val="20000"/>
                    <a:lumOff val="80000"/>
                  </a:schemeClr>
                </a:solidFill>
              </a:rPr>
              <a:t>Loupian</a:t>
            </a:r>
            <a:endParaRPr lang="en-GB" dirty="0">
              <a:solidFill>
                <a:schemeClr val="accent3">
                  <a:lumMod val="20000"/>
                  <a:lumOff val="80000"/>
                </a:schemeClr>
              </a:solidFill>
            </a:endParaRPr>
          </a:p>
        </p:txBody>
      </p:sp>
    </p:spTree>
    <p:extLst>
      <p:ext uri="{BB962C8B-B14F-4D97-AF65-F5344CB8AC3E}">
        <p14:creationId xmlns:p14="http://schemas.microsoft.com/office/powerpoint/2010/main" val="15477981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250"/>
                                  </p:stCondLst>
                                  <p:childTnLst>
                                    <p:set>
                                      <p:cBhvr>
                                        <p:cTn id="6" dur="1" fill="hold">
                                          <p:stCondLst>
                                            <p:cond delay="0"/>
                                          </p:stCondLst>
                                        </p:cTn>
                                        <p:tgtEl>
                                          <p:spTgt spid="90114"/>
                                        </p:tgtEl>
                                        <p:attrNameLst>
                                          <p:attrName>style.visibility</p:attrName>
                                        </p:attrNameLst>
                                      </p:cBhvr>
                                      <p:to>
                                        <p:strVal val="visible"/>
                                      </p:to>
                                    </p:set>
                                    <p:animEffect transition="in" filter="circle(in)">
                                      <p:cBhvr>
                                        <p:cTn id="7" dur="2750"/>
                                        <p:tgtEl>
                                          <p:spTgt spid="90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Villa</a:t>
            </a:r>
          </a:p>
        </p:txBody>
      </p:sp>
      <p:sp>
        <p:nvSpPr>
          <p:cNvPr id="3" name="Inhaltsplatzhalter 2"/>
          <p:cNvSpPr>
            <a:spLocks noGrp="1"/>
          </p:cNvSpPr>
          <p:nvPr>
            <p:ph idx="1"/>
          </p:nvPr>
        </p:nvSpPr>
        <p:spPr/>
        <p:txBody>
          <a:bodyPr/>
          <a:lstStyle/>
          <a:p>
            <a:endParaRPr lang="en-GB"/>
          </a:p>
        </p:txBody>
      </p:sp>
      <p:pic>
        <p:nvPicPr>
          <p:cNvPr id="92162" name="Picture 2" descr="File:Hypocaustum.jpg"/>
          <p:cNvPicPr>
            <a:picLocks noChangeAspect="1" noChangeArrowheads="1"/>
          </p:cNvPicPr>
          <p:nvPr/>
        </p:nvPicPr>
        <p:blipFill>
          <a:blip r:embed="rId3" cstate="print"/>
          <a:srcRect/>
          <a:stretch>
            <a:fillRect/>
          </a:stretch>
        </p:blipFill>
        <p:spPr bwMode="auto">
          <a:xfrm>
            <a:off x="1996107" y="265031"/>
            <a:ext cx="9638300" cy="6421519"/>
          </a:xfrm>
          <a:prstGeom prst="rect">
            <a:avLst/>
          </a:prstGeom>
          <a:noFill/>
        </p:spPr>
      </p:pic>
      <p:sp>
        <p:nvSpPr>
          <p:cNvPr id="5" name="Rechteck 4"/>
          <p:cNvSpPr/>
          <p:nvPr/>
        </p:nvSpPr>
        <p:spPr>
          <a:xfrm>
            <a:off x="3863752" y="5157192"/>
            <a:ext cx="6390456" cy="369332"/>
          </a:xfrm>
          <a:prstGeom prst="rect">
            <a:avLst/>
          </a:prstGeom>
        </p:spPr>
        <p:txBody>
          <a:bodyPr wrap="square">
            <a:spAutoFit/>
          </a:bodyPr>
          <a:lstStyle/>
          <a:p>
            <a:r>
              <a:rPr lang="en-GB" dirty="0">
                <a:solidFill>
                  <a:schemeClr val="accent3">
                    <a:lumMod val="20000"/>
                    <a:lumOff val="80000"/>
                  </a:schemeClr>
                </a:solidFill>
              </a:rPr>
              <a:t>hypocaust from a late Roman villa (at La </a:t>
            </a:r>
            <a:r>
              <a:rPr lang="en-GB" dirty="0" err="1">
                <a:solidFill>
                  <a:schemeClr val="accent3">
                    <a:lumMod val="20000"/>
                    <a:lumOff val="80000"/>
                  </a:schemeClr>
                </a:solidFill>
              </a:rPr>
              <a:t>Olmeda</a:t>
            </a:r>
            <a:r>
              <a:rPr lang="en-GB" dirty="0">
                <a:solidFill>
                  <a:schemeClr val="accent3">
                    <a:lumMod val="20000"/>
                    <a:lumOff val="80000"/>
                  </a:schemeClr>
                </a:solidFill>
              </a:rPr>
              <a:t>)</a:t>
            </a:r>
          </a:p>
        </p:txBody>
      </p:sp>
    </p:spTree>
    <p:extLst>
      <p:ext uri="{BB962C8B-B14F-4D97-AF65-F5344CB8AC3E}">
        <p14:creationId xmlns:p14="http://schemas.microsoft.com/office/powerpoint/2010/main" val="30745882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92162"/>
                                        </p:tgtEl>
                                        <p:attrNameLst>
                                          <p:attrName>style.visibility</p:attrName>
                                        </p:attrNameLst>
                                      </p:cBhvr>
                                      <p:to>
                                        <p:strVal val="visible"/>
                                      </p:to>
                                    </p:set>
                                    <p:animEffect transition="in" filter="fade">
                                      <p:cBhvr>
                                        <p:cTn id="7" dur="1500"/>
                                        <p:tgtEl>
                                          <p:spTgt spid="92162"/>
                                        </p:tgtEl>
                                      </p:cBhvr>
                                    </p:animEffect>
                                    <p:anim calcmode="lin" valueType="num">
                                      <p:cBhvr>
                                        <p:cTn id="8" dur="1500" fill="hold"/>
                                        <p:tgtEl>
                                          <p:spTgt spid="92162"/>
                                        </p:tgtEl>
                                        <p:attrNameLst>
                                          <p:attrName>ppt_x</p:attrName>
                                        </p:attrNameLst>
                                      </p:cBhvr>
                                      <p:tavLst>
                                        <p:tav tm="0">
                                          <p:val>
                                            <p:strVal val="#ppt_x"/>
                                          </p:val>
                                        </p:tav>
                                        <p:tav tm="100000">
                                          <p:val>
                                            <p:strVal val="#ppt_x"/>
                                          </p:val>
                                        </p:tav>
                                      </p:tavLst>
                                    </p:anim>
                                    <p:anim calcmode="lin" valueType="num">
                                      <p:cBhvr>
                                        <p:cTn id="9" dur="1500" fill="hold"/>
                                        <p:tgtEl>
                                          <p:spTgt spid="92162"/>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50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500"/>
                                        <p:tgtEl>
                                          <p:spTgt spid="5"/>
                                        </p:tgtEl>
                                      </p:cBhvr>
                                    </p:animEffect>
                                    <p:anim calcmode="lin" valueType="num">
                                      <p:cBhvr>
                                        <p:cTn id="14" dur="1500" fill="hold"/>
                                        <p:tgtEl>
                                          <p:spTgt spid="5"/>
                                        </p:tgtEl>
                                        <p:attrNameLst>
                                          <p:attrName>ppt_x</p:attrName>
                                        </p:attrNameLst>
                                      </p:cBhvr>
                                      <p:tavLst>
                                        <p:tav tm="0">
                                          <p:val>
                                            <p:strVal val="#ppt_x"/>
                                          </p:val>
                                        </p:tav>
                                        <p:tav tm="100000">
                                          <p:val>
                                            <p:strVal val="#ppt_x"/>
                                          </p:val>
                                        </p:tav>
                                      </p:tavLst>
                                    </p:anim>
                                    <p:anim calcmode="lin" valueType="num">
                                      <p:cBhvr>
                                        <p:cTn id="15" dur="15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File:Hypokaustum in Bath (UK) retouched.jpg"/>
          <p:cNvPicPr>
            <a:picLocks noChangeAspect="1" noChangeArrowheads="1"/>
          </p:cNvPicPr>
          <p:nvPr/>
        </p:nvPicPr>
        <p:blipFill>
          <a:blip r:embed="rId2" cstate="print"/>
          <a:srcRect/>
          <a:stretch>
            <a:fillRect/>
          </a:stretch>
        </p:blipFill>
        <p:spPr bwMode="auto">
          <a:xfrm>
            <a:off x="0" y="1"/>
            <a:ext cx="12192000" cy="6858001"/>
          </a:xfrm>
          <a:prstGeom prst="rect">
            <a:avLst/>
          </a:prstGeom>
          <a:noFill/>
        </p:spPr>
      </p:pic>
      <p:sp>
        <p:nvSpPr>
          <p:cNvPr id="3" name="Inhaltsplatzhalter 2"/>
          <p:cNvSpPr>
            <a:spLocks noGrp="1"/>
          </p:cNvSpPr>
          <p:nvPr>
            <p:ph idx="1"/>
          </p:nvPr>
        </p:nvSpPr>
        <p:spPr/>
        <p:txBody>
          <a:bodyPr/>
          <a:lstStyle/>
          <a:p>
            <a:r>
              <a:rPr lang="en-GB" dirty="0" err="1"/>
              <a:t>Hypocaustum</a:t>
            </a:r>
            <a:endParaRPr lang="en-GB" dirty="0"/>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1539374222"/>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File:Ostia Antica Terme del Foro Wall Heating.jpg"/>
          <p:cNvPicPr>
            <a:picLocks noChangeAspect="1" noChangeArrowheads="1"/>
          </p:cNvPicPr>
          <p:nvPr/>
        </p:nvPicPr>
        <p:blipFill>
          <a:blip r:embed="rId2" cstate="print"/>
          <a:srcRect/>
          <a:stretch>
            <a:fillRect/>
          </a:stretch>
        </p:blipFill>
        <p:spPr bwMode="auto">
          <a:xfrm>
            <a:off x="0" y="0"/>
            <a:ext cx="12192000" cy="6858000"/>
          </a:xfrm>
          <a:prstGeom prst="rect">
            <a:avLst/>
          </a:prstGeom>
          <a:noFill/>
        </p:spPr>
      </p:pic>
      <p:sp>
        <p:nvSpPr>
          <p:cNvPr id="3" name="Inhaltsplatzhalter 2"/>
          <p:cNvSpPr>
            <a:spLocks noGrp="1"/>
          </p:cNvSpPr>
          <p:nvPr>
            <p:ph idx="1"/>
          </p:nvPr>
        </p:nvSpPr>
        <p:spPr>
          <a:xfrm>
            <a:off x="1103312" y="4988379"/>
            <a:ext cx="6881359" cy="1260020"/>
          </a:xfrm>
        </p:spPr>
        <p:txBody>
          <a:bodyPr>
            <a:normAutofit/>
          </a:bodyPr>
          <a:lstStyle/>
          <a:p>
            <a:r>
              <a:rPr lang="en-GB" sz="3200" dirty="0" err="1">
                <a:solidFill>
                  <a:schemeClr val="accent6">
                    <a:lumMod val="75000"/>
                  </a:schemeClr>
                </a:solidFill>
              </a:rPr>
              <a:t>Tubuli</a:t>
            </a:r>
            <a:r>
              <a:rPr lang="en-GB" sz="3200" dirty="0">
                <a:solidFill>
                  <a:schemeClr val="accent6">
                    <a:lumMod val="75000"/>
                  </a:schemeClr>
                </a:solidFill>
              </a:rPr>
              <a:t> </a:t>
            </a:r>
            <a:r>
              <a:rPr lang="en-GB" sz="3200" dirty="0">
                <a:solidFill>
                  <a:schemeClr val="accent6">
                    <a:lumMod val="75000"/>
                  </a:schemeClr>
                </a:solidFill>
                <a:sym typeface="Wingdings" pitchFamily="2" charset="2"/>
              </a:rPr>
              <a:t> Wall heating (Ostia)</a:t>
            </a:r>
            <a:endParaRPr lang="en-GB" sz="3200" dirty="0">
              <a:solidFill>
                <a:schemeClr val="accent6">
                  <a:lumMod val="75000"/>
                </a:schemeClr>
              </a:solidFill>
            </a:endParaRPr>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1214894036"/>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Villa</a:t>
            </a:r>
          </a:p>
        </p:txBody>
      </p:sp>
      <p:pic>
        <p:nvPicPr>
          <p:cNvPr id="91138" name="Picture 2" descr="http://www.pyrrha.rtwilson.com/mbig1.gif"/>
          <p:cNvPicPr>
            <a:picLocks noChangeAspect="1" noChangeArrowheads="1"/>
          </p:cNvPicPr>
          <p:nvPr/>
        </p:nvPicPr>
        <p:blipFill>
          <a:blip r:embed="rId3" cstate="print"/>
          <a:srcRect/>
          <a:stretch>
            <a:fillRect/>
          </a:stretch>
        </p:blipFill>
        <p:spPr bwMode="auto">
          <a:xfrm>
            <a:off x="5469293" y="1076310"/>
            <a:ext cx="6253211" cy="4168807"/>
          </a:xfrm>
          <a:prstGeom prst="rect">
            <a:avLst/>
          </a:prstGeom>
          <a:noFill/>
        </p:spPr>
      </p:pic>
      <p:sp>
        <p:nvSpPr>
          <p:cNvPr id="3" name="Inhaltsplatzhalter 2"/>
          <p:cNvSpPr>
            <a:spLocks noGrp="1"/>
          </p:cNvSpPr>
          <p:nvPr>
            <p:ph idx="1"/>
          </p:nvPr>
        </p:nvSpPr>
        <p:spPr/>
        <p:txBody>
          <a:bodyPr/>
          <a:lstStyle/>
          <a:p>
            <a:r>
              <a:rPr lang="en-GB" dirty="0"/>
              <a:t>Romano-British villas</a:t>
            </a:r>
          </a:p>
        </p:txBody>
      </p:sp>
      <p:sp>
        <p:nvSpPr>
          <p:cNvPr id="5" name="Textfeld 4"/>
          <p:cNvSpPr txBox="1"/>
          <p:nvPr/>
        </p:nvSpPr>
        <p:spPr>
          <a:xfrm>
            <a:off x="7536160" y="3933056"/>
            <a:ext cx="2808312" cy="369332"/>
          </a:xfrm>
          <a:prstGeom prst="rect">
            <a:avLst/>
          </a:prstGeom>
          <a:noFill/>
        </p:spPr>
        <p:txBody>
          <a:bodyPr wrap="square" rtlCol="0">
            <a:spAutoFit/>
          </a:bodyPr>
          <a:lstStyle/>
          <a:p>
            <a:pPr algn="r"/>
            <a:r>
              <a:rPr lang="en-GB" dirty="0" err="1">
                <a:solidFill>
                  <a:srgbClr val="C00000"/>
                </a:solidFill>
              </a:rPr>
              <a:t>Bignor</a:t>
            </a:r>
            <a:endParaRPr lang="en-GB" dirty="0">
              <a:solidFill>
                <a:srgbClr val="C00000"/>
              </a:solidFill>
            </a:endParaRPr>
          </a:p>
        </p:txBody>
      </p:sp>
      <p:pic>
        <p:nvPicPr>
          <p:cNvPr id="91140" name="Picture 4" descr="http://www.romanbritain.freeserve.co.uk/villa_files/image011.jpg"/>
          <p:cNvPicPr>
            <a:picLocks noChangeAspect="1" noChangeArrowheads="1"/>
          </p:cNvPicPr>
          <p:nvPr/>
        </p:nvPicPr>
        <p:blipFill>
          <a:blip r:embed="rId4" cstate="print"/>
          <a:srcRect/>
          <a:stretch>
            <a:fillRect/>
          </a:stretch>
        </p:blipFill>
        <p:spPr bwMode="auto">
          <a:xfrm>
            <a:off x="107740" y="2852937"/>
            <a:ext cx="5361553" cy="3784627"/>
          </a:xfrm>
          <a:prstGeom prst="rect">
            <a:avLst/>
          </a:prstGeom>
          <a:noFill/>
        </p:spPr>
      </p:pic>
      <p:sp>
        <p:nvSpPr>
          <p:cNvPr id="7" name="Rechteck 6"/>
          <p:cNvSpPr/>
          <p:nvPr/>
        </p:nvSpPr>
        <p:spPr>
          <a:xfrm>
            <a:off x="1991545" y="2852937"/>
            <a:ext cx="1949573" cy="307777"/>
          </a:xfrm>
          <a:prstGeom prst="rect">
            <a:avLst/>
          </a:prstGeom>
        </p:spPr>
        <p:txBody>
          <a:bodyPr wrap="none">
            <a:spAutoFit/>
          </a:bodyPr>
          <a:lstStyle/>
          <a:p>
            <a:r>
              <a:rPr lang="en-US" sz="1400" dirty="0"/>
              <a:t>Quinton (</a:t>
            </a:r>
            <a:r>
              <a:rPr lang="en-US" sz="1400" dirty="0" err="1"/>
              <a:t>Northants</a:t>
            </a:r>
            <a:r>
              <a:rPr lang="en-US" sz="1400" dirty="0"/>
              <a:t>) </a:t>
            </a:r>
            <a:endParaRPr lang="en-GB" sz="1400" dirty="0"/>
          </a:p>
        </p:txBody>
      </p:sp>
    </p:spTree>
    <p:extLst>
      <p:ext uri="{BB962C8B-B14F-4D97-AF65-F5344CB8AC3E}">
        <p14:creationId xmlns:p14="http://schemas.microsoft.com/office/powerpoint/2010/main" val="24003722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1138"/>
                                        </p:tgtEl>
                                        <p:attrNameLst>
                                          <p:attrName>style.visibility</p:attrName>
                                        </p:attrNameLst>
                                      </p:cBhvr>
                                      <p:to>
                                        <p:strVal val="visible"/>
                                      </p:to>
                                    </p:set>
                                    <p:animEffect transition="in" filter="fade">
                                      <p:cBhvr>
                                        <p:cTn id="7" dur="1000"/>
                                        <p:tgtEl>
                                          <p:spTgt spid="91138"/>
                                        </p:tgtEl>
                                      </p:cBhvr>
                                    </p:animEffect>
                                    <p:anim calcmode="lin" valueType="num">
                                      <p:cBhvr>
                                        <p:cTn id="8" dur="1000" fill="hold"/>
                                        <p:tgtEl>
                                          <p:spTgt spid="91138"/>
                                        </p:tgtEl>
                                        <p:attrNameLst>
                                          <p:attrName>ppt_x</p:attrName>
                                        </p:attrNameLst>
                                      </p:cBhvr>
                                      <p:tavLst>
                                        <p:tav tm="0">
                                          <p:val>
                                            <p:strVal val="#ppt_x"/>
                                          </p:val>
                                        </p:tav>
                                        <p:tav tm="100000">
                                          <p:val>
                                            <p:strVal val="#ppt_x"/>
                                          </p:val>
                                        </p:tav>
                                      </p:tavLst>
                                    </p:anim>
                                    <p:anim calcmode="lin" valueType="num">
                                      <p:cBhvr>
                                        <p:cTn id="9" dur="1000" fill="hold"/>
                                        <p:tgtEl>
                                          <p:spTgt spid="9113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91140"/>
                                        </p:tgtEl>
                                        <p:attrNameLst>
                                          <p:attrName>style.visibility</p:attrName>
                                        </p:attrNameLst>
                                      </p:cBhvr>
                                      <p:to>
                                        <p:strVal val="visible"/>
                                      </p:to>
                                    </p:set>
                                    <p:animEffect transition="in" filter="fade">
                                      <p:cBhvr>
                                        <p:cTn id="25" dur="1000"/>
                                        <p:tgtEl>
                                          <p:spTgt spid="91140"/>
                                        </p:tgtEl>
                                      </p:cBhvr>
                                    </p:animEffect>
                                    <p:anim calcmode="lin" valueType="num">
                                      <p:cBhvr>
                                        <p:cTn id="26" dur="1000" fill="hold"/>
                                        <p:tgtEl>
                                          <p:spTgt spid="91140"/>
                                        </p:tgtEl>
                                        <p:attrNameLst>
                                          <p:attrName>ppt_x</p:attrName>
                                        </p:attrNameLst>
                                      </p:cBhvr>
                                      <p:tavLst>
                                        <p:tav tm="0">
                                          <p:val>
                                            <p:strVal val="#ppt_x"/>
                                          </p:val>
                                        </p:tav>
                                        <p:tav tm="100000">
                                          <p:val>
                                            <p:strVal val="#ppt_x"/>
                                          </p:val>
                                        </p:tav>
                                      </p:tavLst>
                                    </p:anim>
                                    <p:anim calcmode="lin" valueType="num">
                                      <p:cBhvr>
                                        <p:cTn id="27" dur="1000" fill="hold"/>
                                        <p:tgtEl>
                                          <p:spTgt spid="91140"/>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pic>
        <p:nvPicPr>
          <p:cNvPr id="82946" name="Picture 2" descr="http://www.english-heritage.org.uk/content/properties/lullingstone-roman-villa/gallery-for-lullingstone-roman-villa/galleryselullingstone03.jpg"/>
          <p:cNvPicPr>
            <a:picLocks noChangeAspect="1" noChangeArrowheads="1"/>
          </p:cNvPicPr>
          <p:nvPr/>
        </p:nvPicPr>
        <p:blipFill>
          <a:blip r:embed="rId3" cstate="print"/>
          <a:srcRect/>
          <a:stretch>
            <a:fillRect/>
          </a:stretch>
        </p:blipFill>
        <p:spPr bwMode="auto">
          <a:xfrm>
            <a:off x="6572250" y="94875"/>
            <a:ext cx="5382598" cy="6712779"/>
          </a:xfrm>
          <a:prstGeom prst="rect">
            <a:avLst/>
          </a:prstGeom>
          <a:noFill/>
        </p:spPr>
      </p:pic>
      <p:sp>
        <p:nvSpPr>
          <p:cNvPr id="2" name="Titel 1"/>
          <p:cNvSpPr>
            <a:spLocks noGrp="1"/>
          </p:cNvSpPr>
          <p:nvPr>
            <p:ph type="title"/>
          </p:nvPr>
        </p:nvSpPr>
        <p:spPr/>
        <p:txBody>
          <a:bodyPr/>
          <a:lstStyle/>
          <a:p>
            <a:r>
              <a:rPr lang="en-GB" dirty="0"/>
              <a:t>Villa – Elite Lifestyle</a:t>
            </a:r>
          </a:p>
        </p:txBody>
      </p:sp>
      <p:sp>
        <p:nvSpPr>
          <p:cNvPr id="3" name="Inhaltsplatzhalter 2"/>
          <p:cNvSpPr>
            <a:spLocks noGrp="1"/>
          </p:cNvSpPr>
          <p:nvPr>
            <p:ph idx="1"/>
          </p:nvPr>
        </p:nvSpPr>
        <p:spPr/>
        <p:txBody>
          <a:bodyPr/>
          <a:lstStyle/>
          <a:p>
            <a:endParaRPr lang="en-GB" dirty="0"/>
          </a:p>
        </p:txBody>
      </p:sp>
      <p:sp>
        <p:nvSpPr>
          <p:cNvPr id="5" name="Rechteck 4"/>
          <p:cNvSpPr/>
          <p:nvPr/>
        </p:nvSpPr>
        <p:spPr>
          <a:xfrm>
            <a:off x="1235519" y="6038135"/>
            <a:ext cx="5336731" cy="584775"/>
          </a:xfrm>
          <a:prstGeom prst="rect">
            <a:avLst/>
          </a:prstGeom>
        </p:spPr>
        <p:txBody>
          <a:bodyPr wrap="square">
            <a:spAutoFit/>
          </a:bodyPr>
          <a:lstStyle/>
          <a:p>
            <a:r>
              <a:rPr lang="en-GB" sz="1600" dirty="0" err="1">
                <a:solidFill>
                  <a:schemeClr val="bg2">
                    <a:lumMod val="20000"/>
                    <a:lumOff val="80000"/>
                  </a:schemeClr>
                </a:solidFill>
              </a:rPr>
              <a:t>Lullingstone</a:t>
            </a:r>
            <a:r>
              <a:rPr lang="en-GB" sz="1600" dirty="0">
                <a:solidFill>
                  <a:schemeClr val="bg2">
                    <a:lumMod val="20000"/>
                    <a:lumOff val="80000"/>
                  </a:schemeClr>
                </a:solidFill>
              </a:rPr>
              <a:t>. Mosaic floor in Audience Room: </a:t>
            </a:r>
            <a:r>
              <a:rPr lang="en-GB" sz="1600" dirty="0" err="1">
                <a:solidFill>
                  <a:schemeClr val="bg2">
                    <a:lumMod val="20000"/>
                    <a:lumOff val="80000"/>
                  </a:schemeClr>
                </a:solidFill>
              </a:rPr>
              <a:t>Belleropon</a:t>
            </a:r>
            <a:r>
              <a:rPr lang="en-GB" sz="1600" dirty="0">
                <a:solidFill>
                  <a:schemeClr val="bg2">
                    <a:lumMod val="20000"/>
                    <a:lumOff val="80000"/>
                  </a:schemeClr>
                </a:solidFill>
              </a:rPr>
              <a:t> riding Pegasus and spearing </a:t>
            </a:r>
            <a:r>
              <a:rPr lang="en-GB" sz="1600" dirty="0" err="1">
                <a:solidFill>
                  <a:schemeClr val="bg2">
                    <a:lumMod val="20000"/>
                    <a:lumOff val="80000"/>
                  </a:schemeClr>
                </a:solidFill>
              </a:rPr>
              <a:t>Chimaera</a:t>
            </a:r>
            <a:r>
              <a:rPr lang="en-GB" sz="1600" dirty="0">
                <a:solidFill>
                  <a:schemeClr val="bg2">
                    <a:lumMod val="20000"/>
                    <a:lumOff val="80000"/>
                  </a:schemeClr>
                </a:solidFill>
              </a:rPr>
              <a:t> </a:t>
            </a:r>
          </a:p>
        </p:txBody>
      </p:sp>
      <p:pic>
        <p:nvPicPr>
          <p:cNvPr id="82948" name="Picture 4" descr="http://upload.wikimedia.org/wikipedia/commons/f/f4/Villa06%28js%29.jpg"/>
          <p:cNvPicPr>
            <a:picLocks noChangeAspect="1" noChangeArrowheads="1"/>
          </p:cNvPicPr>
          <p:nvPr/>
        </p:nvPicPr>
        <p:blipFill>
          <a:blip r:embed="rId4" cstate="print"/>
          <a:srcRect/>
          <a:stretch>
            <a:fillRect/>
          </a:stretch>
        </p:blipFill>
        <p:spPr bwMode="auto">
          <a:xfrm>
            <a:off x="155240" y="1737062"/>
            <a:ext cx="6908137" cy="2769623"/>
          </a:xfrm>
          <a:prstGeom prst="rect">
            <a:avLst/>
          </a:prstGeom>
          <a:noFill/>
        </p:spPr>
      </p:pic>
    </p:spTree>
    <p:extLst>
      <p:ext uri="{BB962C8B-B14F-4D97-AF65-F5344CB8AC3E}">
        <p14:creationId xmlns:p14="http://schemas.microsoft.com/office/powerpoint/2010/main" val="4055767517"/>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err="1"/>
              <a:t>Latifundium</a:t>
            </a:r>
            <a:endParaRPr lang="en-GB" dirty="0"/>
          </a:p>
        </p:txBody>
      </p:sp>
      <p:sp>
        <p:nvSpPr>
          <p:cNvPr id="3" name="Inhaltsplatzhalter 2"/>
          <p:cNvSpPr>
            <a:spLocks noGrp="1"/>
          </p:cNvSpPr>
          <p:nvPr>
            <p:ph idx="1"/>
          </p:nvPr>
        </p:nvSpPr>
        <p:spPr/>
        <p:txBody>
          <a:bodyPr>
            <a:normAutofit fontScale="92500" lnSpcReduction="20000"/>
          </a:bodyPr>
          <a:lstStyle/>
          <a:p>
            <a:r>
              <a:rPr lang="en-GB" b="1" dirty="0" err="1"/>
              <a:t>latifundium</a:t>
            </a:r>
            <a:br>
              <a:rPr lang="en-GB" b="1" dirty="0"/>
            </a:br>
            <a:r>
              <a:rPr lang="en-GB" b="1" dirty="0"/>
              <a:t>:= </a:t>
            </a:r>
            <a:r>
              <a:rPr lang="en-GB" dirty="0"/>
              <a:t>extensive parcel of privately owned land. </a:t>
            </a:r>
            <a:br>
              <a:rPr lang="en-GB" dirty="0"/>
            </a:br>
            <a:r>
              <a:rPr lang="en-GB" dirty="0"/>
              <a:t>&lt; </a:t>
            </a:r>
            <a:r>
              <a:rPr lang="en-GB" i="1" dirty="0" err="1"/>
              <a:t>lātus</a:t>
            </a:r>
            <a:r>
              <a:rPr lang="en-GB" dirty="0"/>
              <a:t>, "spacious" + </a:t>
            </a:r>
            <a:r>
              <a:rPr lang="en-GB" i="1" dirty="0" err="1"/>
              <a:t>fundus</a:t>
            </a:r>
            <a:r>
              <a:rPr lang="en-GB" dirty="0"/>
              <a:t>, "farm, estate“</a:t>
            </a:r>
          </a:p>
          <a:p>
            <a:endParaRPr lang="en-GB" dirty="0"/>
          </a:p>
          <a:p>
            <a:r>
              <a:rPr lang="en-GB" dirty="0"/>
              <a:t>“agribusiness”</a:t>
            </a:r>
          </a:p>
          <a:p>
            <a:pPr lvl="1"/>
            <a:r>
              <a:rPr lang="en-GB" sz="1600" dirty="0"/>
              <a:t>re-investing</a:t>
            </a:r>
            <a:br>
              <a:rPr lang="en-GB" sz="1600" dirty="0"/>
            </a:br>
            <a:r>
              <a:rPr lang="en-GB" sz="1600" dirty="0"/>
              <a:t>buying up small farms</a:t>
            </a:r>
          </a:p>
          <a:p>
            <a:pPr lvl="1"/>
            <a:r>
              <a:rPr lang="en-GB" sz="1600" dirty="0"/>
              <a:t>increase in productivity</a:t>
            </a:r>
          </a:p>
          <a:p>
            <a:pPr lvl="1"/>
            <a:endParaRPr lang="en-GB" sz="1600" dirty="0"/>
          </a:p>
          <a:p>
            <a:r>
              <a:rPr lang="en-GB" dirty="0"/>
              <a:t>Writers:</a:t>
            </a:r>
          </a:p>
          <a:p>
            <a:pPr lvl="1"/>
            <a:r>
              <a:rPr lang="en-GB" sz="1600" dirty="0"/>
              <a:t>Cato 		234 – 149 B.C.</a:t>
            </a:r>
          </a:p>
          <a:p>
            <a:pPr lvl="1"/>
            <a:r>
              <a:rPr lang="en-GB" sz="1600" dirty="0"/>
              <a:t>Varro          116 – 27 B.C.</a:t>
            </a:r>
          </a:p>
          <a:p>
            <a:pPr lvl="1"/>
            <a:r>
              <a:rPr lang="en-GB" sz="1600" dirty="0"/>
              <a:t>Columella   A.D. 4 - 70</a:t>
            </a:r>
          </a:p>
        </p:txBody>
      </p:sp>
      <p:pic>
        <p:nvPicPr>
          <p:cNvPr id="78850" name="Picture 2" descr="http://static.a-z.ch/__ip/BO0W4oyQ0RbxZ1_rDMHsEsCJufM/8d8bf4cc0c3a3922fdf2de342da10f3f87d4d43a/assetRelationTeaser-detail/asset_image_gallery/i/126366613"/>
          <p:cNvPicPr>
            <a:picLocks noChangeAspect="1" noChangeArrowheads="1"/>
          </p:cNvPicPr>
          <p:nvPr/>
        </p:nvPicPr>
        <p:blipFill>
          <a:blip r:embed="rId3" cstate="print"/>
          <a:srcRect/>
          <a:stretch>
            <a:fillRect/>
          </a:stretch>
        </p:blipFill>
        <p:spPr bwMode="auto">
          <a:xfrm>
            <a:off x="7204791" y="1551215"/>
            <a:ext cx="4956840" cy="2939828"/>
          </a:xfrm>
          <a:prstGeom prst="rect">
            <a:avLst/>
          </a:prstGeom>
          <a:noFill/>
        </p:spPr>
      </p:pic>
      <p:sp>
        <p:nvSpPr>
          <p:cNvPr id="5" name="Textfeld 4"/>
          <p:cNvSpPr txBox="1"/>
          <p:nvPr/>
        </p:nvSpPr>
        <p:spPr>
          <a:xfrm>
            <a:off x="7677742" y="4508967"/>
            <a:ext cx="4067944" cy="923330"/>
          </a:xfrm>
          <a:prstGeom prst="rect">
            <a:avLst/>
          </a:prstGeom>
          <a:noFill/>
        </p:spPr>
        <p:txBody>
          <a:bodyPr wrap="square" rtlCol="0">
            <a:spAutoFit/>
          </a:bodyPr>
          <a:lstStyle/>
          <a:p>
            <a:pPr algn="ctr"/>
            <a:r>
              <a:rPr lang="en-GB" dirty="0">
                <a:solidFill>
                  <a:schemeClr val="bg2">
                    <a:lumMod val="20000"/>
                    <a:lumOff val="80000"/>
                  </a:schemeClr>
                </a:solidFill>
              </a:rPr>
              <a:t>slave handcuff  (villa </a:t>
            </a:r>
            <a:r>
              <a:rPr lang="en-GB" dirty="0" err="1">
                <a:solidFill>
                  <a:schemeClr val="bg2">
                    <a:lumMod val="20000"/>
                    <a:lumOff val="80000"/>
                  </a:schemeClr>
                </a:solidFill>
              </a:rPr>
              <a:t>Munzach</a:t>
            </a:r>
            <a:r>
              <a:rPr lang="en-GB" dirty="0">
                <a:solidFill>
                  <a:schemeClr val="bg2">
                    <a:lumMod val="20000"/>
                    <a:lumOff val="80000"/>
                  </a:schemeClr>
                </a:solidFill>
              </a:rPr>
              <a:t>)</a:t>
            </a:r>
          </a:p>
          <a:p>
            <a:pPr algn="ctr"/>
            <a:endParaRPr lang="en-GB" dirty="0">
              <a:solidFill>
                <a:schemeClr val="bg2">
                  <a:lumMod val="20000"/>
                  <a:lumOff val="80000"/>
                </a:schemeClr>
              </a:solidFill>
            </a:endParaRPr>
          </a:p>
          <a:p>
            <a:pPr algn="ctr"/>
            <a:r>
              <a:rPr lang="en-GB" dirty="0">
                <a:solidFill>
                  <a:schemeClr val="bg2">
                    <a:lumMod val="20000"/>
                    <a:lumOff val="80000"/>
                  </a:schemeClr>
                </a:solidFill>
                <a:effectLst>
                  <a:outerShdw blurRad="38100" dist="38100" dir="2700000" algn="tl">
                    <a:srgbClr val="000000">
                      <a:alpha val="43137"/>
                    </a:srgbClr>
                  </a:outerShdw>
                </a:effectLst>
                <a:sym typeface="Wingdings" pitchFamily="2" charset="2"/>
              </a:rPr>
              <a:t>SLAVE-MODE OF PRODUCTION?</a:t>
            </a:r>
            <a:endParaRPr lang="en-GB" dirty="0">
              <a:solidFill>
                <a:schemeClr val="bg2">
                  <a:lumMod val="20000"/>
                  <a:lumOff val="80000"/>
                </a:schemeClr>
              </a:solidFill>
              <a:effectLst>
                <a:outerShdw blurRad="38100" dist="38100" dir="2700000" algn="tl">
                  <a:srgbClr val="000000">
                    <a:alpha val="43137"/>
                  </a:srgbClr>
                </a:outerShdw>
              </a:effectLst>
            </a:endParaRPr>
          </a:p>
        </p:txBody>
      </p:sp>
      <p:sp>
        <p:nvSpPr>
          <p:cNvPr id="4" name="Rectangle 3"/>
          <p:cNvSpPr/>
          <p:nvPr/>
        </p:nvSpPr>
        <p:spPr>
          <a:xfrm>
            <a:off x="11375412" y="4908056"/>
            <a:ext cx="593431"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t>
            </a:r>
          </a:p>
        </p:txBody>
      </p:sp>
    </p:spTree>
    <p:extLst>
      <p:ext uri="{BB962C8B-B14F-4D97-AF65-F5344CB8AC3E}">
        <p14:creationId xmlns:p14="http://schemas.microsoft.com/office/powerpoint/2010/main" val="29790497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4" name="Rectangle 3"/>
          <p:cNvSpPr/>
          <p:nvPr/>
        </p:nvSpPr>
        <p:spPr>
          <a:xfrm>
            <a:off x="4996543" y="1988840"/>
            <a:ext cx="3445328" cy="2248424"/>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normAutofit/>
          </a:bodyPr>
          <a:lstStyle/>
          <a:p>
            <a:r>
              <a:rPr lang="en-GB" dirty="0"/>
              <a:t>Cato-style villa</a:t>
            </a:r>
          </a:p>
        </p:txBody>
      </p:sp>
      <p:pic>
        <p:nvPicPr>
          <p:cNvPr id="96258" name="Picture 2"/>
          <p:cNvPicPr>
            <a:picLocks noChangeAspect="1" noChangeArrowheads="1"/>
          </p:cNvPicPr>
          <p:nvPr/>
        </p:nvPicPr>
        <p:blipFill>
          <a:blip r:embed="rId3" cstate="print">
            <a:clrChange>
              <a:clrFrom>
                <a:srgbClr val="FFFFFF"/>
              </a:clrFrom>
              <a:clrTo>
                <a:srgbClr val="FFFFFF">
                  <a:alpha val="0"/>
                </a:srgbClr>
              </a:clrTo>
            </a:clrChange>
          </a:blip>
          <a:srcRect l="13384" t="55120" r="47767" b="20000"/>
          <a:stretch>
            <a:fillRect/>
          </a:stretch>
        </p:blipFill>
        <p:spPr bwMode="auto">
          <a:xfrm>
            <a:off x="4727848" y="1988840"/>
            <a:ext cx="5328592" cy="2132856"/>
          </a:xfrm>
          <a:prstGeom prst="rect">
            <a:avLst/>
          </a:prstGeom>
          <a:noFill/>
          <a:ln w="9525">
            <a:noFill/>
            <a:miter lim="800000"/>
            <a:headEnd/>
            <a:tailEnd/>
          </a:ln>
        </p:spPr>
      </p:pic>
    </p:spTree>
    <p:extLst>
      <p:ext uri="{BB962C8B-B14F-4D97-AF65-F5344CB8AC3E}">
        <p14:creationId xmlns:p14="http://schemas.microsoft.com/office/powerpoint/2010/main" val="1022526997"/>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4" name="Rectangle 3"/>
          <p:cNvSpPr/>
          <p:nvPr/>
        </p:nvSpPr>
        <p:spPr>
          <a:xfrm>
            <a:off x="4392386" y="452718"/>
            <a:ext cx="5886450" cy="5352546"/>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err="1"/>
              <a:t>Latifundium</a:t>
            </a:r>
            <a:endParaRPr lang="en-GB" dirty="0"/>
          </a:p>
        </p:txBody>
      </p:sp>
      <p:sp>
        <p:nvSpPr>
          <p:cNvPr id="3" name="Inhaltsplatzhalter 2"/>
          <p:cNvSpPr>
            <a:spLocks noGrp="1"/>
          </p:cNvSpPr>
          <p:nvPr>
            <p:ph idx="1"/>
          </p:nvPr>
        </p:nvSpPr>
        <p:spPr/>
        <p:txBody>
          <a:bodyPr>
            <a:normAutofit/>
          </a:bodyPr>
          <a:lstStyle/>
          <a:p>
            <a:r>
              <a:rPr lang="en-GB" sz="1800" dirty="0"/>
              <a:t>Varro-style villa</a:t>
            </a:r>
          </a:p>
        </p:txBody>
      </p:sp>
      <p:pic>
        <p:nvPicPr>
          <p:cNvPr id="95234" name="Picture 2"/>
          <p:cNvPicPr>
            <a:picLocks noChangeAspect="1" noChangeArrowheads="1"/>
          </p:cNvPicPr>
          <p:nvPr/>
        </p:nvPicPr>
        <p:blipFill>
          <a:blip r:embed="rId3" cstate="print">
            <a:clrChange>
              <a:clrFrom>
                <a:srgbClr val="FFFFFF"/>
              </a:clrFrom>
              <a:clrTo>
                <a:srgbClr val="FFFFFF">
                  <a:alpha val="0"/>
                </a:srgbClr>
              </a:clrTo>
            </a:clrChange>
          </a:blip>
          <a:srcRect l="5509" t="37480" r="51442" b="3721"/>
          <a:stretch>
            <a:fillRect/>
          </a:stretch>
        </p:blipFill>
        <p:spPr bwMode="auto">
          <a:xfrm>
            <a:off x="4511824" y="764704"/>
            <a:ext cx="5904656" cy="5040560"/>
          </a:xfrm>
          <a:prstGeom prst="rect">
            <a:avLst/>
          </a:prstGeom>
          <a:noFill/>
          <a:ln w="9525">
            <a:noFill/>
            <a:miter lim="800000"/>
            <a:headEnd/>
            <a:tailEnd/>
          </a:ln>
        </p:spPr>
      </p:pic>
    </p:spTree>
    <p:extLst>
      <p:ext uri="{BB962C8B-B14F-4D97-AF65-F5344CB8AC3E}">
        <p14:creationId xmlns:p14="http://schemas.microsoft.com/office/powerpoint/2010/main" val="3611292122"/>
      </p:ext>
    </p:extLst>
  </p:cSld>
  <p:clrMapOvr>
    <a:masterClrMapping/>
  </p:clrMapOvr>
  <p:transition spd="slow">
    <p:randomBar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5" name="Rectangle 4"/>
          <p:cNvSpPr/>
          <p:nvPr/>
        </p:nvSpPr>
        <p:spPr>
          <a:xfrm>
            <a:off x="3445329" y="0"/>
            <a:ext cx="7222672" cy="6858000"/>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nhaltsplatzhalter 2"/>
          <p:cNvSpPr>
            <a:spLocks noGrp="1"/>
          </p:cNvSpPr>
          <p:nvPr>
            <p:ph idx="1"/>
          </p:nvPr>
        </p:nvSpPr>
        <p:spPr>
          <a:xfrm>
            <a:off x="620486" y="404664"/>
            <a:ext cx="9567454" cy="4187952"/>
          </a:xfrm>
        </p:spPr>
        <p:txBody>
          <a:bodyPr>
            <a:normAutofit/>
          </a:bodyPr>
          <a:lstStyle/>
          <a:p>
            <a:r>
              <a:rPr lang="en-GB" sz="1800" dirty="0"/>
              <a:t>Columella villa</a:t>
            </a:r>
          </a:p>
        </p:txBody>
      </p:sp>
      <p:pic>
        <p:nvPicPr>
          <p:cNvPr id="94210"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81952" y="0"/>
            <a:ext cx="7386049" cy="6525344"/>
          </a:xfrm>
          <a:prstGeom prst="rect">
            <a:avLst/>
          </a:prstGeom>
          <a:noFill/>
          <a:ln w="9525">
            <a:noFill/>
            <a:miter lim="800000"/>
            <a:headEnd/>
            <a:tailEnd/>
          </a:ln>
        </p:spPr>
      </p:pic>
    </p:spTree>
    <p:extLst>
      <p:ext uri="{BB962C8B-B14F-4D97-AF65-F5344CB8AC3E}">
        <p14:creationId xmlns:p14="http://schemas.microsoft.com/office/powerpoint/2010/main" val="3030888286"/>
      </p:ext>
    </p:extLst>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2290" name="Picture 2" descr="Image result for villa settefinest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283"/>
            <a:ext cx="12192000" cy="6865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632044"/>
      </p:ext>
    </p:extLst>
  </p:cSld>
  <p:clrMapOvr>
    <a:masterClrMapping/>
  </p:clrMapOvr>
  <p:transition spd="slow">
    <p:randomBar dir="ver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Concentration of Property</a:t>
            </a:r>
          </a:p>
        </p:txBody>
      </p:sp>
      <p:sp>
        <p:nvSpPr>
          <p:cNvPr id="3" name="Inhaltsplatzhalter 2"/>
          <p:cNvSpPr>
            <a:spLocks noGrp="1"/>
          </p:cNvSpPr>
          <p:nvPr>
            <p:ph idx="1"/>
          </p:nvPr>
        </p:nvSpPr>
        <p:spPr>
          <a:xfrm>
            <a:off x="7592786" y="2052918"/>
            <a:ext cx="2457067" cy="4195481"/>
          </a:xfrm>
        </p:spPr>
        <p:txBody>
          <a:bodyPr/>
          <a:lstStyle/>
          <a:p>
            <a:r>
              <a:rPr lang="en-GB" dirty="0"/>
              <a:t>S </a:t>
            </a:r>
            <a:r>
              <a:rPr lang="en-GB" dirty="0" err="1"/>
              <a:t>Alcock</a:t>
            </a:r>
            <a:br>
              <a:rPr lang="en-GB" dirty="0"/>
            </a:br>
            <a:r>
              <a:rPr lang="en-GB" dirty="0"/>
              <a:t>Graecia </a:t>
            </a:r>
            <a:r>
              <a:rPr lang="en-GB" dirty="0" err="1"/>
              <a:t>capta</a:t>
            </a:r>
            <a:endParaRPr lang="en-GB" dirty="0"/>
          </a:p>
        </p:txBody>
      </p:sp>
      <p:pic>
        <p:nvPicPr>
          <p:cNvPr id="80898" name="Picture 2"/>
          <p:cNvPicPr>
            <a:picLocks noChangeAspect="1" noChangeArrowheads="1"/>
          </p:cNvPicPr>
          <p:nvPr/>
        </p:nvPicPr>
        <p:blipFill>
          <a:blip r:embed="rId3" cstate="print"/>
          <a:srcRect/>
          <a:stretch>
            <a:fillRect/>
          </a:stretch>
        </p:blipFill>
        <p:spPr bwMode="auto">
          <a:xfrm>
            <a:off x="20" y="1285204"/>
            <a:ext cx="6539476" cy="5572796"/>
          </a:xfrm>
          <a:prstGeom prst="rect">
            <a:avLst/>
          </a:prstGeom>
          <a:noFill/>
          <a:ln w="9525">
            <a:noFill/>
            <a:miter lim="800000"/>
            <a:headEnd/>
            <a:tailEnd/>
          </a:ln>
        </p:spPr>
      </p:pic>
    </p:spTree>
    <p:extLst>
      <p:ext uri="{BB962C8B-B14F-4D97-AF65-F5344CB8AC3E}">
        <p14:creationId xmlns:p14="http://schemas.microsoft.com/office/powerpoint/2010/main" val="4045111399"/>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5" name="Titel 1"/>
          <p:cNvSpPr>
            <a:spLocks noGrp="1"/>
          </p:cNvSpPr>
          <p:nvPr>
            <p:ph type="title"/>
          </p:nvPr>
        </p:nvSpPr>
        <p:spPr>
          <a:xfrm>
            <a:off x="2026920" y="4983480"/>
            <a:ext cx="8183880" cy="1051560"/>
          </a:xfrm>
        </p:spPr>
        <p:txBody>
          <a:bodyPr/>
          <a:lstStyle/>
          <a:p>
            <a:r>
              <a:rPr lang="en-GB" dirty="0"/>
              <a:t>Concentration of Property</a:t>
            </a:r>
          </a:p>
        </p:txBody>
      </p:sp>
      <p:sp>
        <p:nvSpPr>
          <p:cNvPr id="6" name="Inhaltsplatzhalter 2"/>
          <p:cNvSpPr>
            <a:spLocks noGrp="1"/>
          </p:cNvSpPr>
          <p:nvPr>
            <p:ph idx="1"/>
          </p:nvPr>
        </p:nvSpPr>
        <p:spPr>
          <a:xfrm>
            <a:off x="2026920" y="530352"/>
            <a:ext cx="8183880" cy="4187952"/>
          </a:xfrm>
        </p:spPr>
        <p:txBody>
          <a:bodyPr/>
          <a:lstStyle/>
          <a:p>
            <a:endParaRPr lang="en-GB"/>
          </a:p>
        </p:txBody>
      </p:sp>
      <p:pic>
        <p:nvPicPr>
          <p:cNvPr id="9" name="Picture 2"/>
          <p:cNvPicPr>
            <a:picLocks noChangeAspect="1" noChangeArrowheads="1"/>
          </p:cNvPicPr>
          <p:nvPr/>
        </p:nvPicPr>
        <p:blipFill>
          <a:blip r:embed="rId3" cstate="print"/>
          <a:srcRect/>
          <a:stretch>
            <a:fillRect/>
          </a:stretch>
        </p:blipFill>
        <p:spPr bwMode="auto">
          <a:xfrm>
            <a:off x="20" y="1285204"/>
            <a:ext cx="6539476" cy="5572796"/>
          </a:xfrm>
          <a:prstGeom prst="rect">
            <a:avLst/>
          </a:prstGeom>
          <a:noFill/>
          <a:ln w="9525">
            <a:noFill/>
            <a:miter lim="800000"/>
            <a:headEnd/>
            <a:tailEnd/>
          </a:ln>
        </p:spPr>
      </p:pic>
      <p:pic>
        <p:nvPicPr>
          <p:cNvPr id="81922" name="Picture 2"/>
          <p:cNvPicPr>
            <a:picLocks noChangeAspect="1" noChangeArrowheads="1"/>
          </p:cNvPicPr>
          <p:nvPr/>
        </p:nvPicPr>
        <p:blipFill>
          <a:blip r:embed="rId4" cstate="print"/>
          <a:srcRect/>
          <a:stretch>
            <a:fillRect/>
          </a:stretch>
        </p:blipFill>
        <p:spPr bwMode="auto">
          <a:xfrm>
            <a:off x="5625192" y="287937"/>
            <a:ext cx="6470453" cy="566590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style>
          <a:lnRef idx="1">
            <a:schemeClr val="accent6"/>
          </a:lnRef>
          <a:fillRef idx="3">
            <a:schemeClr val="accent6"/>
          </a:fillRef>
          <a:effectRef idx="2">
            <a:schemeClr val="accent6"/>
          </a:effectRef>
          <a:fontRef idx="minor">
            <a:schemeClr val="lt1"/>
          </a:fontRef>
        </p:style>
      </p:pic>
    </p:spTree>
    <p:extLst>
      <p:ext uri="{BB962C8B-B14F-4D97-AF65-F5344CB8AC3E}">
        <p14:creationId xmlns:p14="http://schemas.microsoft.com/office/powerpoint/2010/main" val="1723695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2" name="Titel 1"/>
          <p:cNvSpPr>
            <a:spLocks noGrp="1"/>
          </p:cNvSpPr>
          <p:nvPr>
            <p:ph type="title"/>
          </p:nvPr>
        </p:nvSpPr>
        <p:spPr/>
        <p:txBody>
          <a:bodyPr/>
          <a:lstStyle/>
          <a:p>
            <a:r>
              <a:rPr lang="en-GB" dirty="0"/>
              <a:t>Villa</a:t>
            </a:r>
          </a:p>
        </p:txBody>
      </p:sp>
      <p:sp>
        <p:nvSpPr>
          <p:cNvPr id="3" name="Inhaltsplatzhalter 2"/>
          <p:cNvSpPr>
            <a:spLocks noGrp="1"/>
          </p:cNvSpPr>
          <p:nvPr>
            <p:ph idx="1"/>
          </p:nvPr>
        </p:nvSpPr>
        <p:spPr>
          <a:xfrm>
            <a:off x="3431704" y="4869160"/>
            <a:ext cx="7236296" cy="1163616"/>
          </a:xfrm>
        </p:spPr>
        <p:txBody>
          <a:bodyPr>
            <a:normAutofit fontScale="92500" lnSpcReduction="10000"/>
          </a:bodyPr>
          <a:lstStyle/>
          <a:p>
            <a:r>
              <a:rPr lang="en-GB" dirty="0"/>
              <a:t>Villa not necessarily at centre of “</a:t>
            </a:r>
            <a:r>
              <a:rPr lang="en-GB" dirty="0" err="1"/>
              <a:t>latifundium</a:t>
            </a:r>
            <a:r>
              <a:rPr lang="en-GB" dirty="0"/>
              <a:t>”</a:t>
            </a:r>
          </a:p>
          <a:p>
            <a:r>
              <a:rPr lang="en-GB" dirty="0"/>
              <a:t>Properties across the territory and in other provinces</a:t>
            </a:r>
          </a:p>
          <a:p>
            <a:r>
              <a:rPr lang="en-GB" dirty="0"/>
              <a:t>Villa at nice location: e.g. view on sea or lake…</a:t>
            </a:r>
          </a:p>
        </p:txBody>
      </p:sp>
      <p:pic>
        <p:nvPicPr>
          <p:cNvPr id="5" name="Picture 2" descr="http://p5.focus.de/img/fotos/origs526876/453258886-w580-h354-o-q75-p5/Dekadenz-4.jpg"/>
          <p:cNvPicPr>
            <a:picLocks noChangeAspect="1" noChangeArrowheads="1"/>
          </p:cNvPicPr>
          <p:nvPr/>
        </p:nvPicPr>
        <p:blipFill>
          <a:blip r:embed="rId3" cstate="print"/>
          <a:srcRect/>
          <a:stretch>
            <a:fillRect/>
          </a:stretch>
        </p:blipFill>
        <p:spPr bwMode="auto">
          <a:xfrm>
            <a:off x="2187108" y="0"/>
            <a:ext cx="7817803" cy="4756079"/>
          </a:xfrm>
          <a:prstGeom prst="rect">
            <a:avLst/>
          </a:prstGeom>
          <a:noFill/>
        </p:spPr>
      </p:pic>
    </p:spTree>
    <p:extLst>
      <p:ext uri="{BB962C8B-B14F-4D97-AF65-F5344CB8AC3E}">
        <p14:creationId xmlns:p14="http://schemas.microsoft.com/office/powerpoint/2010/main" val="3460355660"/>
      </p:ext>
    </p:extLst>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pic>
        <p:nvPicPr>
          <p:cNvPr id="7" name="Picture 2" descr="http://p5.focus.de/img/fotos/origs526876/453258886-w580-h354-o-q75-p5/Dekadenz-4.jpg"/>
          <p:cNvPicPr>
            <a:picLocks noChangeAspect="1" noChangeArrowheads="1"/>
          </p:cNvPicPr>
          <p:nvPr/>
        </p:nvPicPr>
        <p:blipFill>
          <a:blip r:embed="rId3" cstate="print"/>
          <a:srcRect/>
          <a:stretch>
            <a:fillRect/>
          </a:stretch>
        </p:blipFill>
        <p:spPr bwMode="auto">
          <a:xfrm>
            <a:off x="2187108" y="0"/>
            <a:ext cx="7817803" cy="4756079"/>
          </a:xfrm>
          <a:prstGeom prst="rect">
            <a:avLst/>
          </a:prstGeom>
          <a:noFill/>
        </p:spPr>
      </p:pic>
      <p:sp>
        <p:nvSpPr>
          <p:cNvPr id="4" name="Titel 1"/>
          <p:cNvSpPr>
            <a:spLocks noGrp="1"/>
          </p:cNvSpPr>
          <p:nvPr>
            <p:ph type="title"/>
          </p:nvPr>
        </p:nvSpPr>
        <p:spPr>
          <a:xfrm>
            <a:off x="2026920" y="4983480"/>
            <a:ext cx="8183880" cy="1051560"/>
          </a:xfrm>
        </p:spPr>
        <p:txBody>
          <a:bodyPr/>
          <a:lstStyle/>
          <a:p>
            <a:r>
              <a:rPr lang="en-GB" dirty="0"/>
              <a:t>Summary</a:t>
            </a:r>
          </a:p>
        </p:txBody>
      </p:sp>
      <p:sp>
        <p:nvSpPr>
          <p:cNvPr id="5" name="Inhaltsplatzhalter 2"/>
          <p:cNvSpPr>
            <a:spLocks noGrp="1"/>
          </p:cNvSpPr>
          <p:nvPr>
            <p:ph idx="1"/>
          </p:nvPr>
        </p:nvSpPr>
        <p:spPr>
          <a:xfrm rot="231622">
            <a:off x="5879976" y="2498116"/>
            <a:ext cx="4572000" cy="4115944"/>
          </a:xfrm>
          <a:solidFill>
            <a:schemeClr val="accent6">
              <a:alpha val="70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fontScale="77500" lnSpcReduction="20000"/>
          </a:bodyPr>
          <a:lstStyle/>
          <a:p>
            <a:r>
              <a:rPr lang="en-GB" dirty="0">
                <a:solidFill>
                  <a:schemeClr val="tx1"/>
                </a:solidFill>
              </a:rPr>
              <a:t>The Roman Economy</a:t>
            </a:r>
          </a:p>
          <a:p>
            <a:pPr lvl="1"/>
            <a:r>
              <a:rPr lang="en-GB" sz="1600" dirty="0">
                <a:solidFill>
                  <a:schemeClr val="tx1"/>
                </a:solidFill>
              </a:rPr>
              <a:t>basically an agricultural society</a:t>
            </a:r>
          </a:p>
          <a:p>
            <a:pPr lvl="2"/>
            <a:r>
              <a:rPr lang="en-GB" sz="1400" dirty="0">
                <a:solidFill>
                  <a:schemeClr val="tx1"/>
                </a:solidFill>
              </a:rPr>
              <a:t>but “industries”</a:t>
            </a:r>
          </a:p>
          <a:p>
            <a:pPr lvl="1"/>
            <a:r>
              <a:rPr lang="en-GB" sz="1600" dirty="0">
                <a:solidFill>
                  <a:schemeClr val="tx1"/>
                </a:solidFill>
              </a:rPr>
              <a:t>low level of taxation</a:t>
            </a:r>
          </a:p>
          <a:p>
            <a:pPr lvl="1"/>
            <a:r>
              <a:rPr lang="en-GB" sz="1600" dirty="0">
                <a:solidFill>
                  <a:schemeClr val="tx1"/>
                </a:solidFill>
              </a:rPr>
              <a:t>exploitation &amp; productivity: mass prod.</a:t>
            </a:r>
          </a:p>
          <a:p>
            <a:pPr lvl="1"/>
            <a:r>
              <a:rPr lang="en-GB" sz="1600" dirty="0">
                <a:solidFill>
                  <a:schemeClr val="tx1"/>
                </a:solidFill>
              </a:rPr>
              <a:t>a “global” economy (?)</a:t>
            </a:r>
          </a:p>
          <a:p>
            <a:pPr lvl="1"/>
            <a:r>
              <a:rPr lang="en-GB" sz="1600" dirty="0">
                <a:solidFill>
                  <a:schemeClr val="tx1"/>
                </a:solidFill>
              </a:rPr>
              <a:t>essential to sustain</a:t>
            </a:r>
          </a:p>
          <a:p>
            <a:pPr lvl="2"/>
            <a:r>
              <a:rPr lang="en-GB" sz="1400" dirty="0">
                <a:solidFill>
                  <a:schemeClr val="tx1"/>
                </a:solidFill>
              </a:rPr>
              <a:t>urbanism, </a:t>
            </a:r>
          </a:p>
          <a:p>
            <a:pPr lvl="2"/>
            <a:r>
              <a:rPr lang="en-GB" sz="1400" dirty="0">
                <a:solidFill>
                  <a:schemeClr val="tx1"/>
                </a:solidFill>
              </a:rPr>
              <a:t>Roman lifestyle, </a:t>
            </a:r>
          </a:p>
          <a:p>
            <a:pPr lvl="2"/>
            <a:r>
              <a:rPr lang="en-GB" sz="1400" dirty="0">
                <a:solidFill>
                  <a:schemeClr val="tx1"/>
                </a:solidFill>
              </a:rPr>
              <a:t>elite’s </a:t>
            </a:r>
            <a:r>
              <a:rPr lang="en-GB" sz="1400" dirty="0" err="1">
                <a:solidFill>
                  <a:schemeClr val="tx1"/>
                </a:solidFill>
              </a:rPr>
              <a:t>conspicious</a:t>
            </a:r>
            <a:r>
              <a:rPr lang="en-GB" sz="1400" dirty="0">
                <a:solidFill>
                  <a:schemeClr val="tx1"/>
                </a:solidFill>
              </a:rPr>
              <a:t> consumption</a:t>
            </a:r>
          </a:p>
          <a:p>
            <a:pPr lvl="1"/>
            <a:r>
              <a:rPr lang="en-GB" sz="1600" dirty="0">
                <a:solidFill>
                  <a:schemeClr val="tx1"/>
                </a:solidFill>
              </a:rPr>
              <a:t>affected everybody in the Roman world</a:t>
            </a:r>
          </a:p>
          <a:p>
            <a:pPr lvl="2"/>
            <a:r>
              <a:rPr lang="en-GB" sz="1400" dirty="0">
                <a:solidFill>
                  <a:schemeClr val="tx1"/>
                </a:solidFill>
              </a:rPr>
              <a:t>need to find an economic </a:t>
            </a:r>
            <a:r>
              <a:rPr lang="en-GB" sz="1400" dirty="0" err="1">
                <a:solidFill>
                  <a:schemeClr val="tx1"/>
                </a:solidFill>
              </a:rPr>
              <a:t>nische</a:t>
            </a:r>
            <a:r>
              <a:rPr lang="en-GB" sz="1400" dirty="0">
                <a:solidFill>
                  <a:schemeClr val="tx1"/>
                </a:solidFill>
              </a:rPr>
              <a:t> to survive; also: concentration of property</a:t>
            </a:r>
          </a:p>
          <a:p>
            <a:pPr lvl="1"/>
            <a:r>
              <a:rPr lang="en-GB" sz="1600" dirty="0">
                <a:solidFill>
                  <a:schemeClr val="tx1"/>
                </a:solidFill>
              </a:rPr>
              <a:t>“market economy”</a:t>
            </a:r>
            <a:br>
              <a:rPr lang="en-GB" sz="1600" dirty="0">
                <a:solidFill>
                  <a:schemeClr val="tx1"/>
                </a:solidFill>
              </a:rPr>
            </a:br>
            <a:r>
              <a:rPr lang="en-GB" sz="1600" dirty="0">
                <a:solidFill>
                  <a:schemeClr val="tx1"/>
                </a:solidFill>
                <a:sym typeface="Wingdings" pitchFamily="2" charset="2"/>
              </a:rPr>
              <a:t>but increasing state control</a:t>
            </a:r>
          </a:p>
          <a:p>
            <a:pPr lvl="2"/>
            <a:r>
              <a:rPr lang="en-GB" sz="1400" dirty="0">
                <a:solidFill>
                  <a:schemeClr val="tx1"/>
                </a:solidFill>
                <a:sym typeface="Wingdings" pitchFamily="2" charset="2"/>
              </a:rPr>
              <a:t>e.g. large imperial estates (</a:t>
            </a:r>
            <a:r>
              <a:rPr lang="en-GB" sz="1400" dirty="0" err="1">
                <a:solidFill>
                  <a:schemeClr val="tx1"/>
                </a:solidFill>
                <a:sym typeface="Wingdings" pitchFamily="2" charset="2"/>
              </a:rPr>
              <a:t>fundus</a:t>
            </a:r>
            <a:r>
              <a:rPr lang="en-GB" sz="1400" dirty="0">
                <a:solidFill>
                  <a:schemeClr val="tx1"/>
                </a:solidFill>
                <a:sym typeface="Wingdings" pitchFamily="2" charset="2"/>
              </a:rPr>
              <a:t>)</a:t>
            </a:r>
            <a:endParaRPr lang="en-GB" sz="1400" dirty="0">
              <a:solidFill>
                <a:schemeClr val="tx1"/>
              </a:solidFill>
            </a:endParaRPr>
          </a:p>
        </p:txBody>
      </p:sp>
    </p:spTree>
    <p:extLst>
      <p:ext uri="{BB962C8B-B14F-4D97-AF65-F5344CB8AC3E}">
        <p14:creationId xmlns:p14="http://schemas.microsoft.com/office/powerpoint/2010/main" val="2659140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1000"/>
                                        <p:tgtEl>
                                          <p:spTgt spid="5">
                                            <p:txEl>
                                              <p:pRg st="3" end="3"/>
                                            </p:txEl>
                                          </p:spTgt>
                                        </p:tgtEl>
                                      </p:cBhvr>
                                    </p:animEffect>
                                    <p:anim calcmode="lin" valueType="num">
                                      <p:cBhvr>
                                        <p:cTn id="3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1000"/>
                                        <p:tgtEl>
                                          <p:spTgt spid="5">
                                            <p:txEl>
                                              <p:pRg st="4" end="4"/>
                                            </p:txEl>
                                          </p:spTgt>
                                        </p:tgtEl>
                                      </p:cBhvr>
                                    </p:animEffect>
                                    <p:anim calcmode="lin" valueType="num">
                                      <p:cBhvr>
                                        <p:cTn id="3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Effect transition="in" filter="fade">
                                      <p:cBhvr>
                                        <p:cTn id="43" dur="1000"/>
                                        <p:tgtEl>
                                          <p:spTgt spid="5">
                                            <p:txEl>
                                              <p:pRg st="5" end="5"/>
                                            </p:txEl>
                                          </p:spTgt>
                                        </p:tgtEl>
                                      </p:cBhvr>
                                    </p:animEffect>
                                    <p:anim calcmode="lin" valueType="num">
                                      <p:cBhvr>
                                        <p:cTn id="4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Effect transition="in" filter="fade">
                                      <p:cBhvr>
                                        <p:cTn id="49" dur="1000"/>
                                        <p:tgtEl>
                                          <p:spTgt spid="5">
                                            <p:txEl>
                                              <p:pRg st="6" end="6"/>
                                            </p:txEl>
                                          </p:spTgt>
                                        </p:tgtEl>
                                      </p:cBhvr>
                                    </p:animEffect>
                                    <p:anim calcmode="lin" valueType="num">
                                      <p:cBhvr>
                                        <p:cTn id="5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5">
                                            <p:txEl>
                                              <p:pRg st="7" end="7"/>
                                            </p:txEl>
                                          </p:spTgt>
                                        </p:tgtEl>
                                        <p:attrNameLst>
                                          <p:attrName>style.visibility</p:attrName>
                                        </p:attrNameLst>
                                      </p:cBhvr>
                                      <p:to>
                                        <p:strVal val="visible"/>
                                      </p:to>
                                    </p:set>
                                    <p:animEffect transition="in" filter="fade">
                                      <p:cBhvr>
                                        <p:cTn id="55" dur="1000"/>
                                        <p:tgtEl>
                                          <p:spTgt spid="5">
                                            <p:txEl>
                                              <p:pRg st="7" end="7"/>
                                            </p:txEl>
                                          </p:spTgt>
                                        </p:tgtEl>
                                      </p:cBhvr>
                                    </p:animEffect>
                                    <p:anim calcmode="lin" valueType="num">
                                      <p:cBhvr>
                                        <p:cTn id="56"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5">
                                            <p:txEl>
                                              <p:pRg st="8" end="8"/>
                                            </p:txEl>
                                          </p:spTgt>
                                        </p:tgtEl>
                                        <p:attrNameLst>
                                          <p:attrName>style.visibility</p:attrName>
                                        </p:attrNameLst>
                                      </p:cBhvr>
                                      <p:to>
                                        <p:strVal val="visible"/>
                                      </p:to>
                                    </p:set>
                                    <p:animEffect transition="in" filter="fade">
                                      <p:cBhvr>
                                        <p:cTn id="61" dur="1000"/>
                                        <p:tgtEl>
                                          <p:spTgt spid="5">
                                            <p:txEl>
                                              <p:pRg st="8" end="8"/>
                                            </p:txEl>
                                          </p:spTgt>
                                        </p:tgtEl>
                                      </p:cBhvr>
                                    </p:animEffect>
                                    <p:anim calcmode="lin" valueType="num">
                                      <p:cBhvr>
                                        <p:cTn id="62"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grpId="0" nodeType="afterEffect">
                                  <p:stCondLst>
                                    <p:cond delay="0"/>
                                  </p:stCondLst>
                                  <p:childTnLst>
                                    <p:set>
                                      <p:cBhvr>
                                        <p:cTn id="66" dur="1" fill="hold">
                                          <p:stCondLst>
                                            <p:cond delay="0"/>
                                          </p:stCondLst>
                                        </p:cTn>
                                        <p:tgtEl>
                                          <p:spTgt spid="5">
                                            <p:txEl>
                                              <p:pRg st="9" end="9"/>
                                            </p:txEl>
                                          </p:spTgt>
                                        </p:tgtEl>
                                        <p:attrNameLst>
                                          <p:attrName>style.visibility</p:attrName>
                                        </p:attrNameLst>
                                      </p:cBhvr>
                                      <p:to>
                                        <p:strVal val="visible"/>
                                      </p:to>
                                    </p:set>
                                    <p:animEffect transition="in" filter="fade">
                                      <p:cBhvr>
                                        <p:cTn id="67" dur="1000"/>
                                        <p:tgtEl>
                                          <p:spTgt spid="5">
                                            <p:txEl>
                                              <p:pRg st="9" end="9"/>
                                            </p:txEl>
                                          </p:spTgt>
                                        </p:tgtEl>
                                      </p:cBhvr>
                                    </p:animEffect>
                                    <p:anim calcmode="lin" valueType="num">
                                      <p:cBhvr>
                                        <p:cTn id="6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69"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grpId="0" nodeType="afterEffect">
                                  <p:stCondLst>
                                    <p:cond delay="0"/>
                                  </p:stCondLst>
                                  <p:childTnLst>
                                    <p:set>
                                      <p:cBhvr>
                                        <p:cTn id="72" dur="1" fill="hold">
                                          <p:stCondLst>
                                            <p:cond delay="0"/>
                                          </p:stCondLst>
                                        </p:cTn>
                                        <p:tgtEl>
                                          <p:spTgt spid="5">
                                            <p:txEl>
                                              <p:pRg st="10" end="10"/>
                                            </p:txEl>
                                          </p:spTgt>
                                        </p:tgtEl>
                                        <p:attrNameLst>
                                          <p:attrName>style.visibility</p:attrName>
                                        </p:attrNameLst>
                                      </p:cBhvr>
                                      <p:to>
                                        <p:strVal val="visible"/>
                                      </p:to>
                                    </p:set>
                                    <p:animEffect transition="in" filter="fade">
                                      <p:cBhvr>
                                        <p:cTn id="73" dur="1000"/>
                                        <p:tgtEl>
                                          <p:spTgt spid="5">
                                            <p:txEl>
                                              <p:pRg st="10" end="10"/>
                                            </p:txEl>
                                          </p:spTgt>
                                        </p:tgtEl>
                                      </p:cBhvr>
                                    </p:animEffect>
                                    <p:anim calcmode="lin" valueType="num">
                                      <p:cBhvr>
                                        <p:cTn id="74"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75"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par>
                          <p:cTn id="76" fill="hold">
                            <p:stCondLst>
                              <p:cond delay="12000"/>
                            </p:stCondLst>
                            <p:childTnLst>
                              <p:par>
                                <p:cTn id="77" presetID="42" presetClass="entr" presetSubtype="0" fill="hold" grpId="0" nodeType="afterEffect">
                                  <p:stCondLst>
                                    <p:cond delay="0"/>
                                  </p:stCondLst>
                                  <p:childTnLst>
                                    <p:set>
                                      <p:cBhvr>
                                        <p:cTn id="78" dur="1" fill="hold">
                                          <p:stCondLst>
                                            <p:cond delay="0"/>
                                          </p:stCondLst>
                                        </p:cTn>
                                        <p:tgtEl>
                                          <p:spTgt spid="5">
                                            <p:txEl>
                                              <p:pRg st="11" end="11"/>
                                            </p:txEl>
                                          </p:spTgt>
                                        </p:tgtEl>
                                        <p:attrNameLst>
                                          <p:attrName>style.visibility</p:attrName>
                                        </p:attrNameLst>
                                      </p:cBhvr>
                                      <p:to>
                                        <p:strVal val="visible"/>
                                      </p:to>
                                    </p:set>
                                    <p:animEffect transition="in" filter="fade">
                                      <p:cBhvr>
                                        <p:cTn id="79" dur="1000"/>
                                        <p:tgtEl>
                                          <p:spTgt spid="5">
                                            <p:txEl>
                                              <p:pRg st="11" end="11"/>
                                            </p:txEl>
                                          </p:spTgt>
                                        </p:tgtEl>
                                      </p:cBhvr>
                                    </p:animEffect>
                                    <p:anim calcmode="lin" valueType="num">
                                      <p:cBhvr>
                                        <p:cTn id="80"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81"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par>
                          <p:cTn id="82" fill="hold">
                            <p:stCondLst>
                              <p:cond delay="13000"/>
                            </p:stCondLst>
                            <p:childTnLst>
                              <p:par>
                                <p:cTn id="83" presetID="42" presetClass="entr" presetSubtype="0" fill="hold" grpId="0" nodeType="afterEffect">
                                  <p:stCondLst>
                                    <p:cond delay="0"/>
                                  </p:stCondLst>
                                  <p:childTnLst>
                                    <p:set>
                                      <p:cBhvr>
                                        <p:cTn id="84" dur="1" fill="hold">
                                          <p:stCondLst>
                                            <p:cond delay="0"/>
                                          </p:stCondLst>
                                        </p:cTn>
                                        <p:tgtEl>
                                          <p:spTgt spid="5">
                                            <p:txEl>
                                              <p:pRg st="12" end="12"/>
                                            </p:txEl>
                                          </p:spTgt>
                                        </p:tgtEl>
                                        <p:attrNameLst>
                                          <p:attrName>style.visibility</p:attrName>
                                        </p:attrNameLst>
                                      </p:cBhvr>
                                      <p:to>
                                        <p:strVal val="visible"/>
                                      </p:to>
                                    </p:set>
                                    <p:animEffect transition="in" filter="fade">
                                      <p:cBhvr>
                                        <p:cTn id="85" dur="1000"/>
                                        <p:tgtEl>
                                          <p:spTgt spid="5">
                                            <p:txEl>
                                              <p:pRg st="12" end="12"/>
                                            </p:txEl>
                                          </p:spTgt>
                                        </p:tgtEl>
                                      </p:cBhvr>
                                    </p:animEffect>
                                    <p:anim calcmode="lin" valueType="num">
                                      <p:cBhvr>
                                        <p:cTn id="86"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87"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par>
                          <p:cTn id="88" fill="hold">
                            <p:stCondLst>
                              <p:cond delay="14000"/>
                            </p:stCondLst>
                            <p:childTnLst>
                              <p:par>
                                <p:cTn id="89" presetID="42" presetClass="entr" presetSubtype="0" fill="hold" grpId="0" nodeType="afterEffect">
                                  <p:stCondLst>
                                    <p:cond delay="0"/>
                                  </p:stCondLst>
                                  <p:childTnLst>
                                    <p:set>
                                      <p:cBhvr>
                                        <p:cTn id="90" dur="1" fill="hold">
                                          <p:stCondLst>
                                            <p:cond delay="0"/>
                                          </p:stCondLst>
                                        </p:cTn>
                                        <p:tgtEl>
                                          <p:spTgt spid="5">
                                            <p:txEl>
                                              <p:pRg st="13" end="13"/>
                                            </p:txEl>
                                          </p:spTgt>
                                        </p:tgtEl>
                                        <p:attrNameLst>
                                          <p:attrName>style.visibility</p:attrName>
                                        </p:attrNameLst>
                                      </p:cBhvr>
                                      <p:to>
                                        <p:strVal val="visible"/>
                                      </p:to>
                                    </p:set>
                                    <p:animEffect transition="in" filter="fade">
                                      <p:cBhvr>
                                        <p:cTn id="91" dur="1000"/>
                                        <p:tgtEl>
                                          <p:spTgt spid="5">
                                            <p:txEl>
                                              <p:pRg st="13" end="13"/>
                                            </p:txEl>
                                          </p:spTgt>
                                        </p:tgtEl>
                                      </p:cBhvr>
                                    </p:animEffect>
                                    <p:anim calcmode="lin" valueType="num">
                                      <p:cBhvr>
                                        <p:cTn id="92" dur="1000" fill="hold"/>
                                        <p:tgtEl>
                                          <p:spTgt spid="5">
                                            <p:txEl>
                                              <p:pRg st="13" end="13"/>
                                            </p:txEl>
                                          </p:spTgt>
                                        </p:tgtEl>
                                        <p:attrNameLst>
                                          <p:attrName>ppt_x</p:attrName>
                                        </p:attrNameLst>
                                      </p:cBhvr>
                                      <p:tavLst>
                                        <p:tav tm="0">
                                          <p:val>
                                            <p:strVal val="#ppt_x"/>
                                          </p:val>
                                        </p:tav>
                                        <p:tav tm="100000">
                                          <p:val>
                                            <p:strVal val="#ppt_x"/>
                                          </p:val>
                                        </p:tav>
                                      </p:tavLst>
                                    </p:anim>
                                    <p:anim calcmode="lin" valueType="num">
                                      <p:cBhvr>
                                        <p:cTn id="93" dur="1000" fill="hold"/>
                                        <p:tgtEl>
                                          <p:spTgt spid="5">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4" name="Titel 1"/>
          <p:cNvSpPr>
            <a:spLocks noGrp="1"/>
          </p:cNvSpPr>
          <p:nvPr>
            <p:ph type="title"/>
          </p:nvPr>
        </p:nvSpPr>
        <p:spPr>
          <a:xfrm>
            <a:off x="2026920" y="4983480"/>
            <a:ext cx="8183880" cy="1051560"/>
          </a:xfrm>
        </p:spPr>
        <p:txBody>
          <a:bodyPr/>
          <a:lstStyle/>
          <a:p>
            <a:r>
              <a:rPr lang="en-GB" dirty="0"/>
              <a:t>Summary</a:t>
            </a:r>
          </a:p>
        </p:txBody>
      </p:sp>
      <p:sp>
        <p:nvSpPr>
          <p:cNvPr id="6" name="Inhaltsplatzhalter 2"/>
          <p:cNvSpPr>
            <a:spLocks noGrp="1"/>
          </p:cNvSpPr>
          <p:nvPr>
            <p:ph idx="1"/>
          </p:nvPr>
        </p:nvSpPr>
        <p:spPr>
          <a:xfrm rot="231622">
            <a:off x="5879976" y="2498116"/>
            <a:ext cx="4572000" cy="4115944"/>
          </a:xfrm>
          <a:solidFill>
            <a:schemeClr val="accent6">
              <a:alpha val="70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fontScale="77500" lnSpcReduction="20000"/>
          </a:bodyPr>
          <a:lstStyle/>
          <a:p>
            <a:r>
              <a:rPr lang="en-GB" dirty="0">
                <a:solidFill>
                  <a:schemeClr val="accent1">
                    <a:lumMod val="60000"/>
                    <a:lumOff val="40000"/>
                  </a:schemeClr>
                </a:solidFill>
              </a:rPr>
              <a:t>The Roman Economy</a:t>
            </a:r>
          </a:p>
          <a:p>
            <a:pPr lvl="1"/>
            <a:r>
              <a:rPr lang="en-GB" sz="1600" dirty="0">
                <a:solidFill>
                  <a:schemeClr val="accent1">
                    <a:lumMod val="60000"/>
                    <a:lumOff val="40000"/>
                  </a:schemeClr>
                </a:solidFill>
              </a:rPr>
              <a:t>basically an agricultural society</a:t>
            </a:r>
          </a:p>
          <a:p>
            <a:pPr lvl="2"/>
            <a:r>
              <a:rPr lang="en-GB" sz="1400" dirty="0">
                <a:solidFill>
                  <a:schemeClr val="accent1">
                    <a:lumMod val="60000"/>
                    <a:lumOff val="40000"/>
                  </a:schemeClr>
                </a:solidFill>
              </a:rPr>
              <a:t>but “industries”</a:t>
            </a:r>
          </a:p>
          <a:p>
            <a:pPr lvl="1"/>
            <a:r>
              <a:rPr lang="en-GB" sz="1600" dirty="0">
                <a:solidFill>
                  <a:schemeClr val="accent1">
                    <a:lumMod val="60000"/>
                    <a:lumOff val="40000"/>
                  </a:schemeClr>
                </a:solidFill>
              </a:rPr>
              <a:t>low level of taxation</a:t>
            </a:r>
          </a:p>
          <a:p>
            <a:pPr lvl="1"/>
            <a:r>
              <a:rPr lang="en-GB" sz="1600" dirty="0">
                <a:solidFill>
                  <a:schemeClr val="accent1">
                    <a:lumMod val="60000"/>
                    <a:lumOff val="40000"/>
                  </a:schemeClr>
                </a:solidFill>
              </a:rPr>
              <a:t>exploitation &amp; productivity</a:t>
            </a:r>
          </a:p>
          <a:p>
            <a:pPr lvl="1"/>
            <a:r>
              <a:rPr lang="en-GB" sz="1600" dirty="0">
                <a:solidFill>
                  <a:schemeClr val="accent1">
                    <a:lumMod val="60000"/>
                    <a:lumOff val="40000"/>
                  </a:schemeClr>
                </a:solidFill>
              </a:rPr>
              <a:t>a “global” economy (?)</a:t>
            </a:r>
          </a:p>
          <a:p>
            <a:pPr lvl="1"/>
            <a:r>
              <a:rPr lang="en-GB" sz="1600" dirty="0">
                <a:solidFill>
                  <a:schemeClr val="accent1">
                    <a:lumMod val="60000"/>
                    <a:lumOff val="40000"/>
                  </a:schemeClr>
                </a:solidFill>
              </a:rPr>
              <a:t>essential to sustain</a:t>
            </a:r>
          </a:p>
          <a:p>
            <a:pPr lvl="2"/>
            <a:r>
              <a:rPr lang="en-GB" sz="1400" dirty="0">
                <a:solidFill>
                  <a:schemeClr val="accent1">
                    <a:lumMod val="60000"/>
                    <a:lumOff val="40000"/>
                  </a:schemeClr>
                </a:solidFill>
              </a:rPr>
              <a:t>urbanism, </a:t>
            </a:r>
          </a:p>
          <a:p>
            <a:pPr lvl="2"/>
            <a:r>
              <a:rPr lang="en-GB" sz="1400" dirty="0">
                <a:solidFill>
                  <a:schemeClr val="accent1">
                    <a:lumMod val="60000"/>
                    <a:lumOff val="40000"/>
                  </a:schemeClr>
                </a:solidFill>
              </a:rPr>
              <a:t>Roman lifestyle, </a:t>
            </a:r>
          </a:p>
          <a:p>
            <a:pPr lvl="2"/>
            <a:r>
              <a:rPr lang="en-GB" sz="1400" dirty="0">
                <a:solidFill>
                  <a:schemeClr val="accent1">
                    <a:lumMod val="60000"/>
                    <a:lumOff val="40000"/>
                  </a:schemeClr>
                </a:solidFill>
              </a:rPr>
              <a:t>elite’s </a:t>
            </a:r>
            <a:r>
              <a:rPr lang="en-GB" sz="1400" dirty="0" err="1">
                <a:solidFill>
                  <a:schemeClr val="accent1">
                    <a:lumMod val="60000"/>
                    <a:lumOff val="40000"/>
                  </a:schemeClr>
                </a:solidFill>
              </a:rPr>
              <a:t>conspicious</a:t>
            </a:r>
            <a:r>
              <a:rPr lang="en-GB" sz="1400" dirty="0">
                <a:solidFill>
                  <a:schemeClr val="accent1">
                    <a:lumMod val="60000"/>
                    <a:lumOff val="40000"/>
                  </a:schemeClr>
                </a:solidFill>
              </a:rPr>
              <a:t> consumption</a:t>
            </a:r>
          </a:p>
          <a:p>
            <a:pPr lvl="1"/>
            <a:r>
              <a:rPr lang="en-GB" sz="1600" dirty="0">
                <a:solidFill>
                  <a:schemeClr val="accent1">
                    <a:lumMod val="60000"/>
                    <a:lumOff val="40000"/>
                  </a:schemeClr>
                </a:solidFill>
              </a:rPr>
              <a:t>affected everybody in the Roman world</a:t>
            </a:r>
          </a:p>
          <a:p>
            <a:pPr lvl="2"/>
            <a:r>
              <a:rPr lang="en-GB" sz="1400" dirty="0">
                <a:solidFill>
                  <a:schemeClr val="accent1">
                    <a:lumMod val="60000"/>
                    <a:lumOff val="40000"/>
                  </a:schemeClr>
                </a:solidFill>
              </a:rPr>
              <a:t>need to find an economic </a:t>
            </a:r>
            <a:r>
              <a:rPr lang="en-GB" sz="1400" dirty="0" err="1">
                <a:solidFill>
                  <a:schemeClr val="accent1">
                    <a:lumMod val="60000"/>
                    <a:lumOff val="40000"/>
                  </a:schemeClr>
                </a:solidFill>
              </a:rPr>
              <a:t>nische</a:t>
            </a:r>
            <a:r>
              <a:rPr lang="en-GB" sz="1400" dirty="0">
                <a:solidFill>
                  <a:schemeClr val="accent1">
                    <a:lumMod val="60000"/>
                    <a:lumOff val="40000"/>
                  </a:schemeClr>
                </a:solidFill>
              </a:rPr>
              <a:t> to survive</a:t>
            </a:r>
          </a:p>
          <a:p>
            <a:pPr lvl="1"/>
            <a:r>
              <a:rPr lang="en-GB" sz="1600" dirty="0">
                <a:solidFill>
                  <a:schemeClr val="accent1">
                    <a:lumMod val="60000"/>
                    <a:lumOff val="40000"/>
                  </a:schemeClr>
                </a:solidFill>
              </a:rPr>
              <a:t>“market economy”</a:t>
            </a:r>
            <a:br>
              <a:rPr lang="en-GB" sz="1600" dirty="0">
                <a:solidFill>
                  <a:schemeClr val="tx1"/>
                </a:solidFill>
              </a:rPr>
            </a:br>
            <a:r>
              <a:rPr lang="en-GB" sz="1600" dirty="0">
                <a:solidFill>
                  <a:srgbClr val="FF0000"/>
                </a:solidFill>
                <a:sym typeface="Wingdings" pitchFamily="2" charset="2"/>
              </a:rPr>
              <a:t>but increasing state control</a:t>
            </a:r>
          </a:p>
          <a:p>
            <a:pPr lvl="2"/>
            <a:r>
              <a:rPr lang="en-GB" sz="1400" dirty="0">
                <a:solidFill>
                  <a:srgbClr val="FF0000"/>
                </a:solidFill>
                <a:sym typeface="Wingdings" pitchFamily="2" charset="2"/>
              </a:rPr>
              <a:t>e.g. large imperial estates (</a:t>
            </a:r>
            <a:r>
              <a:rPr lang="en-GB" sz="1400" dirty="0" err="1">
                <a:solidFill>
                  <a:srgbClr val="FF0000"/>
                </a:solidFill>
                <a:sym typeface="Wingdings" pitchFamily="2" charset="2"/>
              </a:rPr>
              <a:t>fundus</a:t>
            </a:r>
            <a:r>
              <a:rPr lang="en-GB" sz="1400" dirty="0">
                <a:solidFill>
                  <a:srgbClr val="FF0000"/>
                </a:solidFill>
                <a:sym typeface="Wingdings" pitchFamily="2" charset="2"/>
              </a:rPr>
              <a:t>)</a:t>
            </a:r>
            <a:endParaRPr lang="en-GB" sz="1400" dirty="0">
              <a:solidFill>
                <a:srgbClr val="FF0000"/>
              </a:solidFill>
            </a:endParaRPr>
          </a:p>
        </p:txBody>
      </p:sp>
      <p:sp>
        <p:nvSpPr>
          <p:cNvPr id="7" name="Textfeld 6"/>
          <p:cNvSpPr txBox="1"/>
          <p:nvPr/>
        </p:nvSpPr>
        <p:spPr>
          <a:xfrm>
            <a:off x="2343804" y="353029"/>
            <a:ext cx="4572000" cy="4524315"/>
          </a:xfrm>
          <a:prstGeom prst="rect">
            <a:avLst/>
          </a:prstGeom>
        </p:spPr>
        <p:style>
          <a:lnRef idx="3">
            <a:schemeClr val="lt1"/>
          </a:lnRef>
          <a:fillRef idx="1">
            <a:schemeClr val="accent6"/>
          </a:fillRef>
          <a:effectRef idx="1">
            <a:schemeClr val="accent6"/>
          </a:effectRef>
          <a:fontRef idx="minor">
            <a:schemeClr val="lt1"/>
          </a:fontRef>
        </p:style>
        <p:txBody>
          <a:bodyPr wrap="square" rtlCol="0">
            <a:spAutoFit/>
          </a:bodyPr>
          <a:lstStyle/>
          <a:p>
            <a:pPr>
              <a:buFont typeface="Wingdings" pitchFamily="2" charset="2"/>
              <a:buChar char="v"/>
            </a:pPr>
            <a:r>
              <a:rPr lang="en-GB" dirty="0"/>
              <a:t> Food supply is essential in the </a:t>
            </a:r>
            <a:br>
              <a:rPr lang="en-GB" dirty="0"/>
            </a:br>
            <a:r>
              <a:rPr lang="en-GB" dirty="0"/>
              <a:t>    Roman Empire!</a:t>
            </a:r>
          </a:p>
          <a:p>
            <a:pPr>
              <a:buFont typeface="Wingdings" pitchFamily="2" charset="2"/>
              <a:buChar char="v"/>
            </a:pPr>
            <a:r>
              <a:rPr lang="en-GB" dirty="0"/>
              <a:t> Roman state, not only supervises</a:t>
            </a:r>
            <a:br>
              <a:rPr lang="en-GB" dirty="0"/>
            </a:br>
            <a:r>
              <a:rPr lang="en-GB" dirty="0"/>
              <a:t>    private trade, but increasingly </a:t>
            </a:r>
            <a:br>
              <a:rPr lang="en-GB" dirty="0"/>
            </a:br>
            <a:r>
              <a:rPr lang="en-GB" dirty="0"/>
              <a:t>    controls food production</a:t>
            </a:r>
          </a:p>
          <a:p>
            <a:pPr>
              <a:buFont typeface="Wingdings" pitchFamily="2" charset="2"/>
              <a:buChar char="v"/>
            </a:pPr>
            <a:r>
              <a:rPr lang="en-GB" dirty="0"/>
              <a:t> aristocratic practice of bequeathing</a:t>
            </a:r>
            <a:br>
              <a:rPr lang="en-GB" dirty="0"/>
            </a:br>
            <a:r>
              <a:rPr lang="en-GB" dirty="0"/>
              <a:t>    property to the emperor </a:t>
            </a:r>
            <a:br>
              <a:rPr lang="en-GB" dirty="0"/>
            </a:br>
            <a:r>
              <a:rPr lang="en-GB" dirty="0"/>
              <a:t>    </a:t>
            </a:r>
            <a:r>
              <a:rPr lang="en-GB" dirty="0">
                <a:sym typeface="Wingdings" pitchFamily="2" charset="2"/>
              </a:rPr>
              <a:t> huge estates owned by emperor</a:t>
            </a:r>
            <a:br>
              <a:rPr lang="en-GB" dirty="0">
                <a:sym typeface="Wingdings" pitchFamily="2" charset="2"/>
              </a:rPr>
            </a:br>
            <a:r>
              <a:rPr lang="en-GB" dirty="0">
                <a:sym typeface="Wingdings" pitchFamily="2" charset="2"/>
              </a:rPr>
              <a:t>        in Italy and the provinces</a:t>
            </a:r>
          </a:p>
          <a:p>
            <a:pPr lvl="1">
              <a:buFont typeface="Wingdings" pitchFamily="2" charset="2"/>
              <a:buChar char="v"/>
            </a:pPr>
            <a:r>
              <a:rPr lang="en-GB" dirty="0">
                <a:sym typeface="Wingdings" pitchFamily="2" charset="2"/>
              </a:rPr>
              <a:t> these were administered </a:t>
            </a:r>
            <a:br>
              <a:rPr lang="en-GB" dirty="0">
                <a:sym typeface="Wingdings" pitchFamily="2" charset="2"/>
              </a:rPr>
            </a:br>
            <a:r>
              <a:rPr lang="en-GB" dirty="0">
                <a:sym typeface="Wingdings" pitchFamily="2" charset="2"/>
              </a:rPr>
              <a:t>    by the Roman </a:t>
            </a:r>
            <a:r>
              <a:rPr lang="en-GB" dirty="0" err="1">
                <a:sym typeface="Wingdings" pitchFamily="2" charset="2"/>
              </a:rPr>
              <a:t>fiscus</a:t>
            </a:r>
            <a:br>
              <a:rPr lang="en-GB" dirty="0">
                <a:sym typeface="Wingdings" pitchFamily="2" charset="2"/>
              </a:rPr>
            </a:br>
            <a:r>
              <a:rPr lang="en-GB" dirty="0">
                <a:sym typeface="Wingdings" pitchFamily="2" charset="2"/>
              </a:rPr>
              <a:t>           (by imperial procurators)</a:t>
            </a:r>
          </a:p>
          <a:p>
            <a:pPr lvl="1">
              <a:buFont typeface="Wingdings" pitchFamily="2" charset="2"/>
              <a:buChar char="v"/>
            </a:pPr>
            <a:r>
              <a:rPr lang="en-GB" dirty="0">
                <a:sym typeface="Wingdings" pitchFamily="2" charset="2"/>
              </a:rPr>
              <a:t> cf. </a:t>
            </a:r>
            <a:r>
              <a:rPr lang="en-GB" b="1" i="1" dirty="0"/>
              <a:t>Lex </a:t>
            </a:r>
            <a:r>
              <a:rPr lang="en-GB" b="1" i="1" dirty="0" err="1"/>
              <a:t>Manciana</a:t>
            </a:r>
            <a:r>
              <a:rPr lang="en-GB" dirty="0"/>
              <a:t>, Roman law</a:t>
            </a:r>
          </a:p>
          <a:p>
            <a:pPr lvl="2">
              <a:buFont typeface="Wingdings" pitchFamily="2" charset="2"/>
              <a:buChar char="v"/>
            </a:pPr>
            <a:r>
              <a:rPr lang="en-GB" dirty="0"/>
              <a:t> tenancy agreements</a:t>
            </a:r>
          </a:p>
          <a:p>
            <a:pPr lvl="2">
              <a:buFont typeface="Wingdings" pitchFamily="2" charset="2"/>
              <a:buChar char="v"/>
            </a:pPr>
            <a:r>
              <a:rPr lang="en-GB" dirty="0"/>
              <a:t> aim to increase </a:t>
            </a:r>
            <a:br>
              <a:rPr lang="en-GB" dirty="0"/>
            </a:br>
            <a:r>
              <a:rPr lang="en-GB" dirty="0"/>
              <a:t> productivity of estate/</a:t>
            </a:r>
            <a:r>
              <a:rPr lang="en-GB" i="1" dirty="0" err="1"/>
              <a:t>fundus</a:t>
            </a:r>
            <a:endParaRPr lang="en-GB" i="1" dirty="0"/>
          </a:p>
        </p:txBody>
      </p:sp>
      <p:pic>
        <p:nvPicPr>
          <p:cNvPr id="2" name="Picture 1"/>
          <p:cNvPicPr>
            <a:picLocks noChangeAspect="1"/>
          </p:cNvPicPr>
          <p:nvPr/>
        </p:nvPicPr>
        <p:blipFill>
          <a:blip r:embed="rId3"/>
          <a:stretch>
            <a:fillRect/>
          </a:stretch>
        </p:blipFill>
        <p:spPr>
          <a:xfrm>
            <a:off x="83310" y="3543300"/>
            <a:ext cx="2260494" cy="3420836"/>
          </a:xfrm>
          <a:prstGeom prst="rect">
            <a:avLst/>
          </a:prstGeom>
        </p:spPr>
      </p:pic>
    </p:spTree>
    <p:extLst>
      <p:ext uri="{BB962C8B-B14F-4D97-AF65-F5344CB8AC3E}">
        <p14:creationId xmlns:p14="http://schemas.microsoft.com/office/powerpoint/2010/main" val="25200047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25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sp>
        <p:nvSpPr>
          <p:cNvPr id="6" name="Titel 1"/>
          <p:cNvSpPr txBox="1">
            <a:spLocks/>
          </p:cNvSpPr>
          <p:nvPr/>
        </p:nvSpPr>
        <p:spPr>
          <a:xfrm>
            <a:off x="2026920" y="4983480"/>
            <a:ext cx="8183880" cy="105156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Summary</a:t>
            </a:r>
            <a:endParaRPr lang="en-GB" dirty="0"/>
          </a:p>
        </p:txBody>
      </p:sp>
      <p:sp>
        <p:nvSpPr>
          <p:cNvPr id="8" name="Textfeld 6"/>
          <p:cNvSpPr txBox="1"/>
          <p:nvPr/>
        </p:nvSpPr>
        <p:spPr>
          <a:xfrm>
            <a:off x="2343804" y="353029"/>
            <a:ext cx="4572000" cy="4524315"/>
          </a:xfrm>
          <a:prstGeom prst="rect">
            <a:avLst/>
          </a:prstGeom>
        </p:spPr>
        <p:style>
          <a:lnRef idx="3">
            <a:schemeClr val="lt1"/>
          </a:lnRef>
          <a:fillRef idx="1">
            <a:schemeClr val="accent6"/>
          </a:fillRef>
          <a:effectRef idx="1">
            <a:schemeClr val="accent6"/>
          </a:effectRef>
          <a:fontRef idx="minor">
            <a:schemeClr val="lt1"/>
          </a:fontRef>
        </p:style>
        <p:txBody>
          <a:bodyPr wrap="square" rtlCol="0">
            <a:spAutoFit/>
          </a:bodyPr>
          <a:lstStyle/>
          <a:p>
            <a:pPr>
              <a:buFont typeface="Wingdings" pitchFamily="2" charset="2"/>
              <a:buChar char="v"/>
            </a:pPr>
            <a:r>
              <a:rPr lang="en-GB" dirty="0"/>
              <a:t> Food supply is essential in the </a:t>
            </a:r>
            <a:br>
              <a:rPr lang="en-GB" dirty="0"/>
            </a:br>
            <a:r>
              <a:rPr lang="en-GB" dirty="0"/>
              <a:t>    Roman Empire!</a:t>
            </a:r>
          </a:p>
          <a:p>
            <a:pPr>
              <a:buFont typeface="Wingdings" pitchFamily="2" charset="2"/>
              <a:buChar char="v"/>
            </a:pPr>
            <a:r>
              <a:rPr lang="en-GB" dirty="0"/>
              <a:t> Roman state, not only supervises</a:t>
            </a:r>
            <a:br>
              <a:rPr lang="en-GB" dirty="0"/>
            </a:br>
            <a:r>
              <a:rPr lang="en-GB" dirty="0"/>
              <a:t>    private trade, but increasingly </a:t>
            </a:r>
            <a:br>
              <a:rPr lang="en-GB" dirty="0"/>
            </a:br>
            <a:r>
              <a:rPr lang="en-GB" dirty="0"/>
              <a:t>    controls food production</a:t>
            </a:r>
          </a:p>
          <a:p>
            <a:pPr>
              <a:buFont typeface="Wingdings" pitchFamily="2" charset="2"/>
              <a:buChar char="v"/>
            </a:pPr>
            <a:r>
              <a:rPr lang="en-GB" dirty="0"/>
              <a:t> aristocratic practice of bequeathing</a:t>
            </a:r>
            <a:br>
              <a:rPr lang="en-GB" dirty="0"/>
            </a:br>
            <a:r>
              <a:rPr lang="en-GB" dirty="0"/>
              <a:t>    property to the emperor </a:t>
            </a:r>
            <a:br>
              <a:rPr lang="en-GB" dirty="0"/>
            </a:br>
            <a:r>
              <a:rPr lang="en-GB" dirty="0"/>
              <a:t>    </a:t>
            </a:r>
            <a:r>
              <a:rPr lang="en-GB" dirty="0">
                <a:sym typeface="Wingdings" pitchFamily="2" charset="2"/>
              </a:rPr>
              <a:t> huge estates owned by emperor</a:t>
            </a:r>
            <a:br>
              <a:rPr lang="en-GB" dirty="0">
                <a:sym typeface="Wingdings" pitchFamily="2" charset="2"/>
              </a:rPr>
            </a:br>
            <a:r>
              <a:rPr lang="en-GB" dirty="0">
                <a:sym typeface="Wingdings" pitchFamily="2" charset="2"/>
              </a:rPr>
              <a:t>        in Italy and the provinces</a:t>
            </a:r>
          </a:p>
          <a:p>
            <a:pPr lvl="1">
              <a:buFont typeface="Wingdings" pitchFamily="2" charset="2"/>
              <a:buChar char="v"/>
            </a:pPr>
            <a:r>
              <a:rPr lang="en-GB" dirty="0">
                <a:sym typeface="Wingdings" pitchFamily="2" charset="2"/>
              </a:rPr>
              <a:t> these were administered </a:t>
            </a:r>
            <a:br>
              <a:rPr lang="en-GB" dirty="0">
                <a:sym typeface="Wingdings" pitchFamily="2" charset="2"/>
              </a:rPr>
            </a:br>
            <a:r>
              <a:rPr lang="en-GB" dirty="0">
                <a:sym typeface="Wingdings" pitchFamily="2" charset="2"/>
              </a:rPr>
              <a:t>    by the Roman </a:t>
            </a:r>
            <a:r>
              <a:rPr lang="en-GB" dirty="0" err="1">
                <a:sym typeface="Wingdings" pitchFamily="2" charset="2"/>
              </a:rPr>
              <a:t>fiscus</a:t>
            </a:r>
            <a:br>
              <a:rPr lang="en-GB" dirty="0">
                <a:sym typeface="Wingdings" pitchFamily="2" charset="2"/>
              </a:rPr>
            </a:br>
            <a:r>
              <a:rPr lang="en-GB" dirty="0">
                <a:sym typeface="Wingdings" pitchFamily="2" charset="2"/>
              </a:rPr>
              <a:t>           (by imperial procurators)</a:t>
            </a:r>
          </a:p>
          <a:p>
            <a:pPr lvl="1">
              <a:buFont typeface="Wingdings" pitchFamily="2" charset="2"/>
              <a:buChar char="v"/>
            </a:pPr>
            <a:r>
              <a:rPr lang="en-GB" dirty="0">
                <a:sym typeface="Wingdings" pitchFamily="2" charset="2"/>
              </a:rPr>
              <a:t> cf. </a:t>
            </a:r>
            <a:r>
              <a:rPr lang="en-GB" b="1" i="1" dirty="0"/>
              <a:t>Lex </a:t>
            </a:r>
            <a:r>
              <a:rPr lang="en-GB" b="1" i="1" dirty="0" err="1"/>
              <a:t>Manciana</a:t>
            </a:r>
            <a:r>
              <a:rPr lang="en-GB" dirty="0"/>
              <a:t>, Roman law</a:t>
            </a:r>
          </a:p>
          <a:p>
            <a:pPr lvl="2">
              <a:buFont typeface="Wingdings" pitchFamily="2" charset="2"/>
              <a:buChar char="v"/>
            </a:pPr>
            <a:r>
              <a:rPr lang="en-GB" dirty="0"/>
              <a:t> tenancy agreements</a:t>
            </a:r>
          </a:p>
          <a:p>
            <a:pPr lvl="2">
              <a:buFont typeface="Wingdings" pitchFamily="2" charset="2"/>
              <a:buChar char="v"/>
            </a:pPr>
            <a:r>
              <a:rPr lang="en-GB" dirty="0"/>
              <a:t> aim to increase </a:t>
            </a:r>
            <a:br>
              <a:rPr lang="en-GB" dirty="0"/>
            </a:br>
            <a:r>
              <a:rPr lang="en-GB" dirty="0"/>
              <a:t> productivity of estate/</a:t>
            </a:r>
            <a:r>
              <a:rPr lang="en-GB" i="1" dirty="0" err="1"/>
              <a:t>fundus</a:t>
            </a:r>
            <a:endParaRPr lang="en-GB" i="1" dirty="0"/>
          </a:p>
        </p:txBody>
      </p:sp>
      <p:pic>
        <p:nvPicPr>
          <p:cNvPr id="9" name="Picture 8"/>
          <p:cNvPicPr>
            <a:picLocks noChangeAspect="1"/>
          </p:cNvPicPr>
          <p:nvPr/>
        </p:nvPicPr>
        <p:blipFill>
          <a:blip r:embed="rId3"/>
          <a:stretch>
            <a:fillRect/>
          </a:stretch>
        </p:blipFill>
        <p:spPr>
          <a:xfrm>
            <a:off x="83310" y="3543300"/>
            <a:ext cx="2260494" cy="3420836"/>
          </a:xfrm>
          <a:prstGeom prst="rect">
            <a:avLst/>
          </a:prstGeom>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4"/>
          <a:stretch>
            <a:fillRect/>
          </a:stretch>
        </p:blipFill>
        <p:spPr>
          <a:xfrm>
            <a:off x="7110600" y="0"/>
            <a:ext cx="4886604" cy="6858000"/>
          </a:xfrm>
          <a:prstGeom prst="rect">
            <a:avLst/>
          </a:prstGeom>
        </p:spPr>
      </p:pic>
    </p:spTree>
    <p:extLst>
      <p:ext uri="{BB962C8B-B14F-4D97-AF65-F5344CB8AC3E}">
        <p14:creationId xmlns:p14="http://schemas.microsoft.com/office/powerpoint/2010/main" val="15422973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igeltingia.de/assets/images/Mosaik_Landwirtschaft_Frankreich.jpg"/>
          <p:cNvPicPr>
            <a:picLocks noChangeAspect="1" noChangeArrowheads="1"/>
          </p:cNvPicPr>
          <p:nvPr/>
        </p:nvPicPr>
        <p:blipFill rotWithShape="1">
          <a:blip r:embed="rId2" cstate="print">
            <a:duotone>
              <a:prstClr val="black"/>
              <a:schemeClr val="accent5">
                <a:tint val="45000"/>
                <a:satMod val="400000"/>
              </a:schemeClr>
            </a:duotone>
            <a:alphaModFix amt="25000"/>
            <a:extLst/>
          </a:blip>
          <a:srcRect r="7110" b="-1"/>
          <a:stretch/>
        </p:blipFill>
        <p:spPr bwMode="auto">
          <a:xfrm>
            <a:off x="20" y="10"/>
            <a:ext cx="12191980" cy="6857990"/>
          </a:xfrm>
          <a:prstGeom prst="rect">
            <a:avLst/>
          </a:prstGeom>
          <a:noFill/>
        </p:spPr>
      </p:pic>
      <p:pic>
        <p:nvPicPr>
          <p:cNvPr id="9" name="Picture 8"/>
          <p:cNvPicPr>
            <a:picLocks noChangeAspect="1"/>
          </p:cNvPicPr>
          <p:nvPr/>
        </p:nvPicPr>
        <p:blipFill>
          <a:blip r:embed="rId3"/>
          <a:stretch>
            <a:fillRect/>
          </a:stretch>
        </p:blipFill>
        <p:spPr>
          <a:xfrm>
            <a:off x="7110600" y="0"/>
            <a:ext cx="4886604" cy="6858000"/>
          </a:xfrm>
          <a:prstGeom prst="rect">
            <a:avLst/>
          </a:prstGeom>
        </p:spPr>
      </p:pic>
      <p:sp>
        <p:nvSpPr>
          <p:cNvPr id="3" name="Content Placeholder 2"/>
          <p:cNvSpPr>
            <a:spLocks noGrp="1"/>
          </p:cNvSpPr>
          <p:nvPr>
            <p:ph idx="1"/>
          </p:nvPr>
        </p:nvSpPr>
        <p:spPr>
          <a:xfrm>
            <a:off x="612324" y="342900"/>
            <a:ext cx="6188527" cy="6515099"/>
          </a:xfrm>
        </p:spPr>
        <p:txBody>
          <a:bodyPr>
            <a:normAutofit fontScale="77500" lnSpcReduction="20000"/>
          </a:bodyPr>
          <a:lstStyle/>
          <a:p>
            <a:r>
              <a:rPr lang="en-GB" dirty="0"/>
              <a:t>AD 116-117</a:t>
            </a:r>
          </a:p>
          <a:p>
            <a:r>
              <a:rPr lang="en-GB" dirty="0"/>
              <a:t>1. Preamble – procurators in charge.</a:t>
            </a:r>
          </a:p>
          <a:p>
            <a:r>
              <a:rPr lang="en-GB" dirty="0"/>
              <a:t>2. Authorisation to cultivate </a:t>
            </a:r>
            <a:r>
              <a:rPr lang="en-GB" i="1" dirty="0" err="1"/>
              <a:t>subseciva</a:t>
            </a:r>
            <a:r>
              <a:rPr lang="en-GB" dirty="0"/>
              <a:t> - </a:t>
            </a:r>
            <a:r>
              <a:rPr lang="en-GB" dirty="0" err="1"/>
              <a:t>unusused</a:t>
            </a:r>
            <a:r>
              <a:rPr lang="en-GB" dirty="0"/>
              <a:t> land - to be brought under cultivation.</a:t>
            </a:r>
          </a:p>
          <a:p>
            <a:r>
              <a:rPr lang="en-GB" dirty="0"/>
              <a:t>3. Assessment of share rents - Tenants will pay rents in kind (i.e. part of the total crop) according to their own judgement.</a:t>
            </a:r>
          </a:p>
          <a:p>
            <a:r>
              <a:rPr lang="en-GB" dirty="0"/>
              <a:t>4. Rents of </a:t>
            </a:r>
            <a:r>
              <a:rPr lang="en-GB" i="1" dirty="0" err="1"/>
              <a:t>subseciva</a:t>
            </a:r>
            <a:r>
              <a:rPr lang="en-GB" dirty="0"/>
              <a:t> - one third total crop of wheat, barley, wine and olive oil. </a:t>
            </a:r>
          </a:p>
          <a:p>
            <a:r>
              <a:rPr lang="en-GB" dirty="0"/>
              <a:t>5. Penalties - Beehives cannot be moved from the estate onto free land in order to avoid rent.</a:t>
            </a:r>
          </a:p>
          <a:p>
            <a:r>
              <a:rPr lang="en-GB" dirty="0"/>
              <a:t>6. Incentives - No rents are charged on newly planted vines and figs for the first five years, and newly planted olive trees for the first ten years.</a:t>
            </a:r>
          </a:p>
          <a:p>
            <a:r>
              <a:rPr lang="en-GB" dirty="0"/>
              <a:t>7. Grazing - An annual fee of 4 </a:t>
            </a:r>
            <a:r>
              <a:rPr lang="en-GB" i="1" dirty="0"/>
              <a:t>asses</a:t>
            </a:r>
            <a:r>
              <a:rPr lang="en-GB" dirty="0"/>
              <a:t> is payable per animal grazing on the land.</a:t>
            </a:r>
          </a:p>
          <a:p>
            <a:r>
              <a:rPr lang="en-GB" dirty="0"/>
              <a:t>9. </a:t>
            </a:r>
            <a:r>
              <a:rPr lang="en-GB" dirty="0" err="1"/>
              <a:t>Bequesting</a:t>
            </a:r>
            <a:r>
              <a:rPr lang="en-GB" dirty="0"/>
              <a:t> - Land under tenancy can be bequeathed to an heir. = aim to promote further investment.</a:t>
            </a:r>
          </a:p>
          <a:p>
            <a:r>
              <a:rPr lang="en-GB" dirty="0"/>
              <a:t>10. Confiscation - Land neglected and un-cultivated for two consecutive years will be reclaimed by the landlord.</a:t>
            </a:r>
          </a:p>
          <a:p>
            <a:r>
              <a:rPr lang="en-GB" dirty="0"/>
              <a:t>11. Labour Services - In addition to rents, each tenant must supply two consecutive days labour for ploughing and two for harvesting, on top of a day supervising the livestock. Labour services could be seconded to slaves or retainers of the tenants.</a:t>
            </a:r>
          </a:p>
        </p:txBody>
      </p:sp>
    </p:spTree>
    <p:extLst>
      <p:ext uri="{BB962C8B-B14F-4D97-AF65-F5344CB8AC3E}">
        <p14:creationId xmlns:p14="http://schemas.microsoft.com/office/powerpoint/2010/main" val="38257830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500"/>
                                        <p:tgtEl>
                                          <p:spTgt spid="3">
                                            <p:txEl>
                                              <p:pRg st="0" end="0"/>
                                            </p:txEl>
                                          </p:spTgt>
                                        </p:tgtEl>
                                      </p:cBhvr>
                                    </p:animEffect>
                                    <p:anim calcmode="lin" valueType="num">
                                      <p:cBhvr>
                                        <p:cTn id="8"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grpId="0" nodeType="afterEffect">
                                  <p:stCondLst>
                                    <p:cond delay="7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500"/>
                                        <p:tgtEl>
                                          <p:spTgt spid="3">
                                            <p:txEl>
                                              <p:pRg st="1" end="1"/>
                                            </p:txEl>
                                          </p:spTgt>
                                        </p:tgtEl>
                                      </p:cBhvr>
                                    </p:animEffect>
                                    <p:anim calcmode="lin" valueType="num">
                                      <p:cBhvr>
                                        <p:cTn id="14" dur="1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grpId="0" nodeType="afterEffect">
                                  <p:stCondLst>
                                    <p:cond delay="7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500"/>
                                        <p:tgtEl>
                                          <p:spTgt spid="3">
                                            <p:txEl>
                                              <p:pRg st="2" end="2"/>
                                            </p:txEl>
                                          </p:spTgt>
                                        </p:tgtEl>
                                      </p:cBhvr>
                                    </p:animEffect>
                                    <p:anim calcmode="lin" valueType="num">
                                      <p:cBhvr>
                                        <p:cTn id="20"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750"/>
                            </p:stCondLst>
                            <p:childTnLst>
                              <p:par>
                                <p:cTn id="23" presetID="42" presetClass="entr" presetSubtype="0" fill="hold" grpId="0" nodeType="afterEffect">
                                  <p:stCondLst>
                                    <p:cond delay="75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500"/>
                                        <p:tgtEl>
                                          <p:spTgt spid="3">
                                            <p:txEl>
                                              <p:pRg st="3" end="3"/>
                                            </p:txEl>
                                          </p:spTgt>
                                        </p:tgtEl>
                                      </p:cBhvr>
                                    </p:animEffect>
                                    <p:anim calcmode="lin" valueType="num">
                                      <p:cBhvr>
                                        <p:cTn id="26"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9000"/>
                            </p:stCondLst>
                            <p:childTnLst>
                              <p:par>
                                <p:cTn id="29" presetID="42" presetClass="entr" presetSubtype="0" fill="hold" grpId="0" nodeType="afterEffect">
                                  <p:stCondLst>
                                    <p:cond delay="75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500"/>
                                        <p:tgtEl>
                                          <p:spTgt spid="3">
                                            <p:txEl>
                                              <p:pRg st="4" end="4"/>
                                            </p:txEl>
                                          </p:spTgt>
                                        </p:tgtEl>
                                      </p:cBhvr>
                                    </p:animEffect>
                                    <p:anim calcmode="lin" valueType="num">
                                      <p:cBhvr>
                                        <p:cTn id="32" dur="1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1250"/>
                            </p:stCondLst>
                            <p:childTnLst>
                              <p:par>
                                <p:cTn id="35" presetID="42" presetClass="entr" presetSubtype="0" fill="hold" grpId="0" nodeType="afterEffect">
                                  <p:stCondLst>
                                    <p:cond delay="75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500"/>
                                        <p:tgtEl>
                                          <p:spTgt spid="3">
                                            <p:txEl>
                                              <p:pRg st="5" end="5"/>
                                            </p:txEl>
                                          </p:spTgt>
                                        </p:tgtEl>
                                      </p:cBhvr>
                                    </p:animEffect>
                                    <p:anim calcmode="lin" valueType="num">
                                      <p:cBhvr>
                                        <p:cTn id="38" dur="1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5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3500"/>
                            </p:stCondLst>
                            <p:childTnLst>
                              <p:par>
                                <p:cTn id="41" presetID="42" presetClass="entr" presetSubtype="0" fill="hold" grpId="0" nodeType="afterEffect">
                                  <p:stCondLst>
                                    <p:cond delay="75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500"/>
                                        <p:tgtEl>
                                          <p:spTgt spid="3">
                                            <p:txEl>
                                              <p:pRg st="6" end="6"/>
                                            </p:txEl>
                                          </p:spTgt>
                                        </p:tgtEl>
                                      </p:cBhvr>
                                    </p:animEffect>
                                    <p:anim calcmode="lin" valueType="num">
                                      <p:cBhvr>
                                        <p:cTn id="44" dur="1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5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5750"/>
                            </p:stCondLst>
                            <p:childTnLst>
                              <p:par>
                                <p:cTn id="47" presetID="42" presetClass="entr" presetSubtype="0" fill="hold" grpId="0" nodeType="afterEffect">
                                  <p:stCondLst>
                                    <p:cond delay="75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500"/>
                                        <p:tgtEl>
                                          <p:spTgt spid="3">
                                            <p:txEl>
                                              <p:pRg st="7" end="7"/>
                                            </p:txEl>
                                          </p:spTgt>
                                        </p:tgtEl>
                                      </p:cBhvr>
                                    </p:animEffect>
                                    <p:anim calcmode="lin" valueType="num">
                                      <p:cBhvr>
                                        <p:cTn id="50" dur="1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5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8000"/>
                            </p:stCondLst>
                            <p:childTnLst>
                              <p:par>
                                <p:cTn id="53" presetID="42" presetClass="entr" presetSubtype="0" fill="hold" grpId="0" nodeType="afterEffect">
                                  <p:stCondLst>
                                    <p:cond delay="75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500"/>
                                        <p:tgtEl>
                                          <p:spTgt spid="3">
                                            <p:txEl>
                                              <p:pRg st="8" end="8"/>
                                            </p:txEl>
                                          </p:spTgt>
                                        </p:tgtEl>
                                      </p:cBhvr>
                                    </p:animEffect>
                                    <p:anim calcmode="lin" valueType="num">
                                      <p:cBhvr>
                                        <p:cTn id="56" dur="1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5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20250"/>
                            </p:stCondLst>
                            <p:childTnLst>
                              <p:par>
                                <p:cTn id="59" presetID="42" presetClass="entr" presetSubtype="0" fill="hold" grpId="0" nodeType="afterEffect">
                                  <p:stCondLst>
                                    <p:cond delay="75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500"/>
                                        <p:tgtEl>
                                          <p:spTgt spid="3">
                                            <p:txEl>
                                              <p:pRg st="9" end="9"/>
                                            </p:txEl>
                                          </p:spTgt>
                                        </p:tgtEl>
                                      </p:cBhvr>
                                    </p:animEffect>
                                    <p:anim calcmode="lin" valueType="num">
                                      <p:cBhvr>
                                        <p:cTn id="62" dur="1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5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22500"/>
                            </p:stCondLst>
                            <p:childTnLst>
                              <p:par>
                                <p:cTn id="65" presetID="42" presetClass="entr" presetSubtype="0" fill="hold" grpId="0" nodeType="afterEffect">
                                  <p:stCondLst>
                                    <p:cond delay="75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500"/>
                                        <p:tgtEl>
                                          <p:spTgt spid="3">
                                            <p:txEl>
                                              <p:pRg st="10" end="10"/>
                                            </p:txEl>
                                          </p:spTgt>
                                        </p:tgtEl>
                                      </p:cBhvr>
                                    </p:animEffect>
                                    <p:anim calcmode="lin" valueType="num">
                                      <p:cBhvr>
                                        <p:cTn id="68" dur="15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5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894" r="12624"/>
          <a:stretch/>
        </p:blipFill>
        <p:spPr>
          <a:xfrm>
            <a:off x="4634680" y="10"/>
            <a:ext cx="7560130" cy="6857990"/>
          </a:xfrm>
          <a:prstGeom prst="rect">
            <a:avLst/>
          </a:prstGeom>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9" y="629266"/>
            <a:ext cx="3330328" cy="1641986"/>
          </a:xfrm>
        </p:spPr>
        <p:txBody>
          <a:bodyPr>
            <a:normAutofit/>
          </a:bodyPr>
          <a:lstStyle/>
          <a:p>
            <a:endParaRPr lang="en-GB"/>
          </a:p>
        </p:txBody>
      </p:sp>
      <p:sp>
        <p:nvSpPr>
          <p:cNvPr id="3" name="Content Placeholder 2"/>
          <p:cNvSpPr>
            <a:spLocks noGrp="1"/>
          </p:cNvSpPr>
          <p:nvPr>
            <p:ph idx="1"/>
          </p:nvPr>
        </p:nvSpPr>
        <p:spPr>
          <a:xfrm>
            <a:off x="650669" y="2438400"/>
            <a:ext cx="3330328" cy="3809999"/>
          </a:xfrm>
        </p:spPr>
        <p:txBody>
          <a:bodyPr>
            <a:normAutofit/>
          </a:bodyPr>
          <a:lstStyle/>
          <a:p>
            <a:endParaRPr lang="en-GB"/>
          </a:p>
        </p:txBody>
      </p:sp>
      <p:pic>
        <p:nvPicPr>
          <p:cNvPr id="1026" name="Picture 2" descr="Image result for roman olive oil pr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2" y="51294"/>
            <a:ext cx="4667496" cy="31088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roman olive oil pre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9256" y="1414002"/>
            <a:ext cx="23812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roman olive oil pre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485" y="3028561"/>
            <a:ext cx="2493929" cy="273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626647"/>
      </p:ext>
    </p:extLst>
  </p:cSld>
  <p:clrMapOvr>
    <a:masterClrMapping/>
  </p:clrMapOvr>
  <p:transition spd="slow">
    <p:randomBar dir="ver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oliveoilmuseums.gr/Images/302.Panel%20romano_960.jpg"/>
          <p:cNvPicPr>
            <a:picLocks noChangeAspect="1" noChangeArrowheads="1"/>
          </p:cNvPicPr>
          <p:nvPr/>
        </p:nvPicPr>
        <p:blipFill rotWithShape="1">
          <a:blip r:embed="rId2">
            <a:extLst>
              <a:ext uri="{28A0092B-C50C-407E-A947-70E740481C1C}">
                <a14:useLocalDpi xmlns:a14="http://schemas.microsoft.com/office/drawing/2010/main" val="0"/>
              </a:ext>
            </a:extLst>
          </a:blip>
          <a:srcRect l="5440" r="1" b="1"/>
          <a:stretch/>
        </p:blipFill>
        <p:spPr bwMode="auto">
          <a:xfrm>
            <a:off x="3879850" y="60430"/>
            <a:ext cx="8026400" cy="6535861"/>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8930" y="629266"/>
            <a:ext cx="3322912" cy="1641987"/>
          </a:xfrm>
        </p:spPr>
        <p:txBody>
          <a:bodyPr>
            <a:normAutofit/>
          </a:bodyPr>
          <a:lstStyle/>
          <a:p>
            <a:endParaRPr lang="en-GB"/>
          </a:p>
        </p:txBody>
      </p:sp>
      <p:sp>
        <p:nvSpPr>
          <p:cNvPr id="3" name="Content Placeholder 2"/>
          <p:cNvSpPr>
            <a:spLocks noGrp="1"/>
          </p:cNvSpPr>
          <p:nvPr>
            <p:ph idx="1"/>
          </p:nvPr>
        </p:nvSpPr>
        <p:spPr>
          <a:xfrm>
            <a:off x="647701" y="2438401"/>
            <a:ext cx="3324141" cy="3809998"/>
          </a:xfrm>
        </p:spPr>
        <p:txBody>
          <a:bodyPr>
            <a:normAutofit/>
          </a:bodyPr>
          <a:lstStyle/>
          <a:p>
            <a:r>
              <a:rPr lang="en-GB" dirty="0"/>
              <a:t>Roman olive press, from La Quinta region, 1</a:t>
            </a:r>
            <a:r>
              <a:rPr lang="en-GB" baseline="30000" dirty="0"/>
              <a:t>st</a:t>
            </a:r>
            <a:r>
              <a:rPr lang="en-GB" dirty="0"/>
              <a:t> century AD</a:t>
            </a:r>
          </a:p>
        </p:txBody>
      </p:sp>
    </p:spTree>
    <p:extLst>
      <p:ext uri="{BB962C8B-B14F-4D97-AF65-F5344CB8AC3E}">
        <p14:creationId xmlns:p14="http://schemas.microsoft.com/office/powerpoint/2010/main" val="3002795128"/>
      </p:ext>
    </p:extLst>
  </p:cSld>
  <p:clrMapOvr>
    <a:masterClrMapping/>
  </p:clrMapOvr>
  <p:transition spd="slow">
    <p:randomBar dir="ver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Trade &amp; Production</a:t>
            </a:r>
          </a:p>
        </p:txBody>
      </p:sp>
      <p:sp>
        <p:nvSpPr>
          <p:cNvPr id="3" name="Inhaltsplatzhalter 2"/>
          <p:cNvSpPr>
            <a:spLocks noGrp="1"/>
          </p:cNvSpPr>
          <p:nvPr>
            <p:ph idx="1"/>
          </p:nvPr>
        </p:nvSpPr>
        <p:spPr>
          <a:xfrm>
            <a:off x="4079777" y="6309321"/>
            <a:ext cx="5015753" cy="384991"/>
          </a:xfrm>
        </p:spPr>
        <p:txBody>
          <a:bodyPr>
            <a:normAutofit lnSpcReduction="10000"/>
          </a:bodyPr>
          <a:lstStyle/>
          <a:p>
            <a:r>
              <a:rPr lang="en-GB" dirty="0"/>
              <a:t>Monte </a:t>
            </a:r>
            <a:r>
              <a:rPr lang="en-GB" dirty="0" err="1"/>
              <a:t>Testaccio</a:t>
            </a:r>
            <a:endParaRPr lang="en-GB" dirty="0"/>
          </a:p>
        </p:txBody>
      </p:sp>
      <p:pic>
        <p:nvPicPr>
          <p:cNvPr id="4" name="Grafik 3" descr="100_5761.JPG"/>
          <p:cNvPicPr>
            <a:picLocks noChangeAspect="1"/>
          </p:cNvPicPr>
          <p:nvPr/>
        </p:nvPicPr>
        <p:blipFill>
          <a:blip r:embed="rId2" cstate="print"/>
          <a:stretch>
            <a:fillRect/>
          </a:stretch>
        </p:blipFill>
        <p:spPr>
          <a:xfrm>
            <a:off x="6816080" y="1772816"/>
            <a:ext cx="3705876" cy="4941168"/>
          </a:xfrm>
          <a:prstGeom prst="rect">
            <a:avLst/>
          </a:prstGeom>
        </p:spPr>
      </p:pic>
      <p:pic>
        <p:nvPicPr>
          <p:cNvPr id="7170" name="Picture 2" descr="http://bbhc.com/samsblog/wp-content/uploads/2013/04/pp3-300x278.jpg"/>
          <p:cNvPicPr>
            <a:picLocks noChangeAspect="1" noChangeArrowheads="1"/>
          </p:cNvPicPr>
          <p:nvPr/>
        </p:nvPicPr>
        <p:blipFill>
          <a:blip r:embed="rId3" cstate="print"/>
          <a:srcRect/>
          <a:stretch>
            <a:fillRect/>
          </a:stretch>
        </p:blipFill>
        <p:spPr bwMode="auto">
          <a:xfrm>
            <a:off x="1559496" y="4576580"/>
            <a:ext cx="2461964" cy="2281421"/>
          </a:xfrm>
          <a:prstGeom prst="rect">
            <a:avLst/>
          </a:prstGeom>
          <a:noFill/>
        </p:spPr>
      </p:pic>
      <p:pic>
        <p:nvPicPr>
          <p:cNvPr id="7172" name="Picture 4" descr="http://www.vinetowinecircle.com/wp-content/gallery/en-historia-the-time-of-the-roman-empire/fig44.jpg"/>
          <p:cNvPicPr>
            <a:picLocks noChangeAspect="1" noChangeArrowheads="1"/>
          </p:cNvPicPr>
          <p:nvPr/>
        </p:nvPicPr>
        <p:blipFill>
          <a:blip r:embed="rId4" cstate="print"/>
          <a:srcRect/>
          <a:stretch>
            <a:fillRect/>
          </a:stretch>
        </p:blipFill>
        <p:spPr bwMode="auto">
          <a:xfrm>
            <a:off x="1524000" y="1484784"/>
            <a:ext cx="2898156" cy="2952328"/>
          </a:xfrm>
          <a:prstGeom prst="rect">
            <a:avLst/>
          </a:prstGeom>
          <a:noFill/>
        </p:spPr>
      </p:pic>
      <p:sp>
        <p:nvSpPr>
          <p:cNvPr id="7" name="Inhaltsplatzhalter 2"/>
          <p:cNvSpPr txBox="1">
            <a:spLocks/>
          </p:cNvSpPr>
          <p:nvPr/>
        </p:nvSpPr>
        <p:spPr>
          <a:xfrm>
            <a:off x="4511825" y="1772816"/>
            <a:ext cx="5015753" cy="1224136"/>
          </a:xfrm>
          <a:prstGeom prst="rect">
            <a:avLst/>
          </a:prstGeom>
        </p:spPr>
        <p:txBody>
          <a:bodyPr vert="horz" lIns="91440" tIns="45720" rIns="91440" bIns="45720" rtlCol="0">
            <a:normAutofit fontScale="92500" lnSpcReduction="10000"/>
          </a:bodyPr>
          <a:lstStyle/>
          <a:p>
            <a:pPr marL="228600" indent="-228600" defTabSz="914400">
              <a:spcBef>
                <a:spcPts val="1200"/>
              </a:spcBef>
              <a:buClr>
                <a:schemeClr val="bg2"/>
              </a:buClr>
              <a:buBlip>
                <a:blip r:embed="rId5"/>
              </a:buBlip>
              <a:defRPr/>
            </a:pPr>
            <a:r>
              <a:rPr lang="en-GB" sz="2200" dirty="0">
                <a:solidFill>
                  <a:schemeClr val="accent5">
                    <a:lumMod val="20000"/>
                    <a:lumOff val="80000"/>
                  </a:schemeClr>
                </a:solidFill>
              </a:rPr>
              <a:t>“monocultures”</a:t>
            </a:r>
          </a:p>
          <a:p>
            <a:pPr marL="685800" lvl="1" indent="-228600">
              <a:spcBef>
                <a:spcPts val="1200"/>
              </a:spcBef>
              <a:buClr>
                <a:schemeClr val="bg2"/>
              </a:buClr>
              <a:buBlip>
                <a:blip r:embed="rId5"/>
              </a:buBlip>
            </a:pPr>
            <a:r>
              <a:rPr lang="en-GB" sz="2200" dirty="0">
                <a:solidFill>
                  <a:schemeClr val="accent5">
                    <a:lumMod val="20000"/>
                    <a:lumOff val="80000"/>
                  </a:schemeClr>
                </a:solidFill>
              </a:rPr>
              <a:t>oil</a:t>
            </a:r>
          </a:p>
          <a:p>
            <a:pPr marL="685800" lvl="1" indent="-228600">
              <a:spcBef>
                <a:spcPts val="1200"/>
              </a:spcBef>
              <a:buClr>
                <a:schemeClr val="bg2"/>
              </a:buClr>
              <a:buBlip>
                <a:blip r:embed="rId5"/>
              </a:buBlip>
            </a:pPr>
            <a:r>
              <a:rPr lang="en-GB" sz="2200" dirty="0">
                <a:solidFill>
                  <a:schemeClr val="accent5">
                    <a:lumMod val="20000"/>
                    <a:lumOff val="80000"/>
                  </a:schemeClr>
                </a:solidFill>
              </a:rPr>
              <a:t>wine</a:t>
            </a:r>
          </a:p>
        </p:txBody>
      </p:sp>
    </p:spTree>
    <p:extLst>
      <p:ext uri="{BB962C8B-B14F-4D97-AF65-F5344CB8AC3E}">
        <p14:creationId xmlns:p14="http://schemas.microsoft.com/office/powerpoint/2010/main" val="4209179665"/>
      </p:ext>
    </p:extLst>
  </p:cSld>
  <p:clrMapOvr>
    <a:masterClrMapping/>
  </p:clrMapOvr>
  <p:transition spd="slow">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Snipped 1"/>
          <p:cNvSpPr/>
          <p:nvPr/>
        </p:nvSpPr>
        <p:spPr>
          <a:xfrm>
            <a:off x="1" y="0"/>
            <a:ext cx="5306786" cy="6858000"/>
          </a:xfrm>
          <a:prstGeom prst="snip1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pic>
        <p:nvPicPr>
          <p:cNvPr id="6146" name="Picture 2" descr="http://ceipac.gh.ub.es/MOSTRA/images/p06_3b.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690" y="219281"/>
            <a:ext cx="4608512" cy="6638719"/>
          </a:xfrm>
          <a:prstGeom prst="rect">
            <a:avLst/>
          </a:prstGeom>
          <a:noFill/>
          <a:extLst>
            <a:ext uri="{909E8E84-426E-40DD-AFC4-6F175D3DCCD1}">
              <a14:hiddenFill xmlns:a14="http://schemas.microsoft.com/office/drawing/2010/main">
                <a:solidFill>
                  <a:srgbClr val="FFFFFF"/>
                </a:solidFill>
              </a14:hiddenFill>
            </a:ext>
          </a:extLst>
        </p:spPr>
      </p:pic>
      <p:pic>
        <p:nvPicPr>
          <p:cNvPr id="5" name="Grafik 3" descr="100_5761.JPG"/>
          <p:cNvPicPr>
            <a:picLocks noChangeAspect="1"/>
          </p:cNvPicPr>
          <p:nvPr/>
        </p:nvPicPr>
        <p:blipFill>
          <a:blip r:embed="rId3" cstate="print"/>
          <a:stretch>
            <a:fillRect/>
          </a:stretch>
        </p:blipFill>
        <p:spPr>
          <a:xfrm>
            <a:off x="6816080" y="1772816"/>
            <a:ext cx="3705876" cy="4941168"/>
          </a:xfrm>
          <a:prstGeom prst="rect">
            <a:avLst/>
          </a:prstGeom>
        </p:spPr>
      </p:pic>
      <p:sp>
        <p:nvSpPr>
          <p:cNvPr id="7" name="Titel 1"/>
          <p:cNvSpPr>
            <a:spLocks noGrp="1"/>
          </p:cNvSpPr>
          <p:nvPr>
            <p:ph type="title"/>
          </p:nvPr>
        </p:nvSpPr>
        <p:spPr>
          <a:xfrm>
            <a:off x="3505201" y="792162"/>
            <a:ext cx="5311562" cy="808038"/>
          </a:xfrm>
        </p:spPr>
        <p:txBody>
          <a:bodyPr/>
          <a:lstStyle/>
          <a:p>
            <a:r>
              <a:rPr lang="en-GB" dirty="0"/>
              <a:t>Trade &amp; Production</a:t>
            </a:r>
          </a:p>
        </p:txBody>
      </p:sp>
    </p:spTree>
    <p:extLst>
      <p:ext uri="{BB962C8B-B14F-4D97-AF65-F5344CB8AC3E}">
        <p14:creationId xmlns:p14="http://schemas.microsoft.com/office/powerpoint/2010/main" val="2613431157"/>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fik 3" descr="100_5761.JPG"/>
          <p:cNvPicPr>
            <a:picLocks noChangeAspect="1"/>
          </p:cNvPicPr>
          <p:nvPr/>
        </p:nvPicPr>
        <p:blipFill>
          <a:blip r:embed="rId2" cstate="print"/>
          <a:stretch>
            <a:fillRect/>
          </a:stretch>
        </p:blipFill>
        <p:spPr>
          <a:xfrm>
            <a:off x="6816080" y="1772816"/>
            <a:ext cx="3705876" cy="4941168"/>
          </a:xfrm>
          <a:prstGeom prst="rect">
            <a:avLst/>
          </a:prstGeom>
        </p:spPr>
      </p:pic>
      <p:sp>
        <p:nvSpPr>
          <p:cNvPr id="4" name="Rectangle 3"/>
          <p:cNvSpPr/>
          <p:nvPr/>
        </p:nvSpPr>
        <p:spPr>
          <a:xfrm>
            <a:off x="455034" y="1601366"/>
            <a:ext cx="7397554" cy="5057775"/>
          </a:xfrm>
          <a:prstGeom prst="rect">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a:t>Trade &amp; Production</a:t>
            </a:r>
          </a:p>
        </p:txBody>
      </p:sp>
      <p:sp>
        <p:nvSpPr>
          <p:cNvPr id="3" name="Inhaltsplatzhalter 2"/>
          <p:cNvSpPr>
            <a:spLocks noGrp="1"/>
          </p:cNvSpPr>
          <p:nvPr>
            <p:ph idx="1"/>
          </p:nvPr>
        </p:nvSpPr>
        <p:spPr/>
        <p:txBody>
          <a:bodyPr/>
          <a:lstStyle/>
          <a:p>
            <a:endParaRPr lang="en-GB"/>
          </a:p>
        </p:txBody>
      </p:sp>
      <p:pic>
        <p:nvPicPr>
          <p:cNvPr id="5122" name="Picture 2" descr="http://ceipac.gh.ub.es/MOSTRA/images/p05_1e.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570" y="1601367"/>
            <a:ext cx="7581900" cy="5057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7603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Trade &amp; Production</a:t>
            </a:r>
          </a:p>
        </p:txBody>
      </p:sp>
      <p:sp>
        <p:nvSpPr>
          <p:cNvPr id="3" name="Inhaltsplatzhalter 2"/>
          <p:cNvSpPr>
            <a:spLocks noGrp="1"/>
          </p:cNvSpPr>
          <p:nvPr>
            <p:ph idx="1"/>
          </p:nvPr>
        </p:nvSpPr>
        <p:spPr>
          <a:xfrm>
            <a:off x="3810000" y="1484785"/>
            <a:ext cx="6858000" cy="4337793"/>
          </a:xfrm>
        </p:spPr>
        <p:txBody>
          <a:bodyPr/>
          <a:lstStyle/>
          <a:p>
            <a:r>
              <a:rPr lang="en-GB" i="1" dirty="0" err="1"/>
              <a:t>garum</a:t>
            </a:r>
            <a:r>
              <a:rPr lang="en-GB" dirty="0"/>
              <a:t> factory: </a:t>
            </a:r>
            <a:r>
              <a:rPr lang="en-GB" dirty="0" err="1"/>
              <a:t>garum</a:t>
            </a:r>
            <a:r>
              <a:rPr lang="en-GB" dirty="0"/>
              <a:t> – fermented fish sauce</a:t>
            </a:r>
          </a:p>
          <a:p>
            <a:r>
              <a:rPr lang="en-GB" dirty="0"/>
              <a:t>produced at ‘industrial’ scale (for export)</a:t>
            </a:r>
          </a:p>
        </p:txBody>
      </p:sp>
      <p:pic>
        <p:nvPicPr>
          <p:cNvPr id="52226" name="Picture 2" descr="File:Factoría de salazones 001.jpg"/>
          <p:cNvPicPr>
            <a:picLocks noChangeAspect="1" noChangeArrowheads="1"/>
          </p:cNvPicPr>
          <p:nvPr/>
        </p:nvPicPr>
        <p:blipFill>
          <a:blip r:embed="rId2" cstate="print"/>
          <a:srcRect/>
          <a:stretch>
            <a:fillRect/>
          </a:stretch>
        </p:blipFill>
        <p:spPr bwMode="auto">
          <a:xfrm>
            <a:off x="4079776" y="2443890"/>
            <a:ext cx="6588224" cy="4414111"/>
          </a:xfrm>
          <a:prstGeom prst="rect">
            <a:avLst/>
          </a:prstGeom>
          <a:noFill/>
        </p:spPr>
      </p:pic>
      <p:pic>
        <p:nvPicPr>
          <p:cNvPr id="52228" name="Picture 4" descr="File:Garum Mosaik Pompeji.JPG"/>
          <p:cNvPicPr>
            <a:picLocks noChangeAspect="1" noChangeArrowheads="1"/>
          </p:cNvPicPr>
          <p:nvPr/>
        </p:nvPicPr>
        <p:blipFill>
          <a:blip r:embed="rId3" cstate="print"/>
          <a:srcRect l="20988" t="5980" r="28613" b="8341"/>
          <a:stretch>
            <a:fillRect/>
          </a:stretch>
        </p:blipFill>
        <p:spPr bwMode="auto">
          <a:xfrm>
            <a:off x="1524000" y="1961456"/>
            <a:ext cx="2160240" cy="4896544"/>
          </a:xfrm>
          <a:prstGeom prst="rect">
            <a:avLst/>
          </a:prstGeom>
          <a:noFill/>
        </p:spPr>
      </p:pic>
    </p:spTree>
    <p:extLst>
      <p:ext uri="{BB962C8B-B14F-4D97-AF65-F5344CB8AC3E}">
        <p14:creationId xmlns:p14="http://schemas.microsoft.com/office/powerpoint/2010/main" val="1357392199"/>
      </p:ext>
    </p:extLst>
  </p:cSld>
  <p:clrMapOvr>
    <a:masterClrMapping/>
  </p:clrMapOvr>
  <p:transition spd="slow">
    <p:randomBar dir="ver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3554" y="0"/>
            <a:ext cx="9404723" cy="1400530"/>
          </a:xfrm>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Image result for samian ware decora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93834"/>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samian ware decorated"/>
          <p:cNvPicPr>
            <a:picLocks noChangeAspect="1" noChangeArrowheads="1"/>
          </p:cNvPicPr>
          <p:nvPr/>
        </p:nvPicPr>
        <p:blipFill rotWithShape="1">
          <a:blip r:embed="rId2">
            <a:extLst>
              <a:ext uri="{28A0092B-C50C-407E-A947-70E740481C1C}">
                <a14:useLocalDpi xmlns:a14="http://schemas.microsoft.com/office/drawing/2010/main" val="0"/>
              </a:ext>
            </a:extLst>
          </a:blip>
          <a:srcRect l="20435" r="14692" b="-1"/>
          <a:stretch/>
        </p:blipFill>
        <p:spPr bwMode="auto">
          <a:xfrm>
            <a:off x="-2" y="10"/>
            <a:ext cx="609440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15749" y="57766"/>
            <a:ext cx="8180231" cy="1641986"/>
          </a:xfrm>
        </p:spPr>
        <p:txBody>
          <a:bodyPr>
            <a:normAutofit/>
          </a:bodyPr>
          <a:lstStyle/>
          <a:p>
            <a:r>
              <a:rPr lang="en-GB" dirty="0" err="1"/>
              <a:t>Samian</a:t>
            </a:r>
            <a:r>
              <a:rPr lang="en-GB" dirty="0"/>
              <a:t> Ware</a:t>
            </a:r>
            <a:br>
              <a:rPr lang="en-GB" dirty="0"/>
            </a:br>
            <a:r>
              <a:rPr lang="en-GB" i="1" dirty="0"/>
              <a:t>terra </a:t>
            </a:r>
            <a:r>
              <a:rPr lang="en-GB" i="1" dirty="0" err="1"/>
              <a:t>sigilata</a:t>
            </a:r>
            <a:endParaRPr lang="en-GB" i="1" dirty="0"/>
          </a:p>
        </p:txBody>
      </p:sp>
      <p:pic>
        <p:nvPicPr>
          <p:cNvPr id="5" name="Picture 6" descr="http://files.gazdtort-hu.webnode.hu/200000167-8150d824a2/book_Mees_2011.JPG"/>
          <p:cNvPicPr>
            <a:picLocks noChangeAspect="1" noChangeArrowheads="1"/>
          </p:cNvPicPr>
          <p:nvPr/>
        </p:nvPicPr>
        <p:blipFill>
          <a:blip r:embed="rId3" cstate="print"/>
          <a:srcRect b="35000"/>
          <a:stretch>
            <a:fillRect/>
          </a:stretch>
        </p:blipFill>
        <p:spPr bwMode="auto">
          <a:xfrm>
            <a:off x="6253844" y="2449285"/>
            <a:ext cx="4413714" cy="4030824"/>
          </a:xfrm>
          <a:prstGeom prst="rect">
            <a:avLst/>
          </a:prstGeom>
          <a:noFill/>
        </p:spPr>
      </p:pic>
      <p:sp>
        <p:nvSpPr>
          <p:cNvPr id="6" name="Inhaltsplatzhalter 2"/>
          <p:cNvSpPr>
            <a:spLocks noGrp="1"/>
          </p:cNvSpPr>
          <p:nvPr>
            <p:ph idx="1"/>
          </p:nvPr>
        </p:nvSpPr>
        <p:spPr>
          <a:xfrm>
            <a:off x="6310156" y="1138331"/>
            <a:ext cx="5121239" cy="3841375"/>
          </a:xfrm>
        </p:spPr>
        <p:txBody>
          <a:bodyPr/>
          <a:lstStyle/>
          <a:p>
            <a:r>
              <a:rPr lang="en-GB" dirty="0"/>
              <a:t>originally: Arezzo – down to late 1</a:t>
            </a:r>
            <a:r>
              <a:rPr lang="en-GB" baseline="30000" dirty="0"/>
              <a:t>st</a:t>
            </a:r>
            <a:r>
              <a:rPr lang="en-GB" dirty="0"/>
              <a:t> c. B.C.</a:t>
            </a:r>
          </a:p>
          <a:p>
            <a:r>
              <a:rPr lang="en-GB" dirty="0"/>
              <a:t>Move to La </a:t>
            </a:r>
            <a:r>
              <a:rPr lang="en-GB" dirty="0" err="1"/>
              <a:t>Graufesenque</a:t>
            </a:r>
            <a:endParaRPr lang="en-GB" dirty="0"/>
          </a:p>
        </p:txBody>
      </p:sp>
    </p:spTree>
    <p:extLst>
      <p:ext uri="{BB962C8B-B14F-4D97-AF65-F5344CB8AC3E}">
        <p14:creationId xmlns:p14="http://schemas.microsoft.com/office/powerpoint/2010/main" val="3471702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File:La Graufesenque samian kiln.jpg"/>
          <p:cNvPicPr>
            <a:picLocks noChangeAspect="1" noChangeArrowheads="1"/>
          </p:cNvPicPr>
          <p:nvPr/>
        </p:nvPicPr>
        <p:blipFill>
          <a:blip r:embed="rId2" cstate="print"/>
          <a:srcRect/>
          <a:stretch>
            <a:fillRect/>
          </a:stretch>
        </p:blipFill>
        <p:spPr bwMode="auto">
          <a:xfrm>
            <a:off x="-2" y="15579"/>
            <a:ext cx="12134851" cy="6855674"/>
          </a:xfrm>
          <a:prstGeom prst="rect">
            <a:avLst/>
          </a:prstGeom>
          <a:noFill/>
        </p:spPr>
      </p:pic>
      <p:sp>
        <p:nvSpPr>
          <p:cNvPr id="4" name="Titel 1"/>
          <p:cNvSpPr>
            <a:spLocks noGrp="1"/>
          </p:cNvSpPr>
          <p:nvPr>
            <p:ph type="title"/>
          </p:nvPr>
        </p:nvSpPr>
        <p:spPr>
          <a:xfrm>
            <a:off x="-57150" y="0"/>
            <a:ext cx="12192000" cy="808038"/>
          </a:xfrm>
        </p:spPr>
        <p:txBody>
          <a:bodyPr>
            <a:normAutofit/>
          </a:bodyPr>
          <a:lstStyle/>
          <a:p>
            <a:r>
              <a:rPr lang="en-GB" dirty="0"/>
              <a:t>Global Economy: </a:t>
            </a:r>
            <a:r>
              <a:rPr lang="en-GB" dirty="0" err="1"/>
              <a:t>Samian</a:t>
            </a:r>
            <a:r>
              <a:rPr lang="en-GB" dirty="0"/>
              <a:t> Ware “Industry”</a:t>
            </a:r>
          </a:p>
        </p:txBody>
      </p:sp>
      <p:sp>
        <p:nvSpPr>
          <p:cNvPr id="8" name="Content Placeholder 7"/>
          <p:cNvSpPr>
            <a:spLocks noGrp="1"/>
          </p:cNvSpPr>
          <p:nvPr>
            <p:ph idx="1"/>
          </p:nvPr>
        </p:nvSpPr>
        <p:spPr/>
        <p:txBody>
          <a:bodyPr/>
          <a:lstStyle/>
          <a:p>
            <a:endParaRPr lang="en-GB"/>
          </a:p>
        </p:txBody>
      </p:sp>
    </p:spTree>
    <p:extLst>
      <p:ext uri="{BB962C8B-B14F-4D97-AF65-F5344CB8AC3E}">
        <p14:creationId xmlns:p14="http://schemas.microsoft.com/office/powerpoint/2010/main" val="1673151611"/>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File:La Graufesenque samian kiln.jpg"/>
          <p:cNvPicPr>
            <a:picLocks noChangeAspect="1" noChangeArrowheads="1"/>
          </p:cNvPicPr>
          <p:nvPr/>
        </p:nvPicPr>
        <p:blipFill>
          <a:blip r:embed="rId2" cstate="print"/>
          <a:srcRect/>
          <a:stretch>
            <a:fillRect/>
          </a:stretch>
        </p:blipFill>
        <p:spPr bwMode="auto">
          <a:xfrm>
            <a:off x="-2" y="15579"/>
            <a:ext cx="12134851" cy="6855674"/>
          </a:xfrm>
          <a:prstGeom prst="rect">
            <a:avLst/>
          </a:prstGeom>
          <a:noFill/>
        </p:spPr>
      </p:pic>
      <p:sp>
        <p:nvSpPr>
          <p:cNvPr id="5" name="Inhaltsplatzhalter 2"/>
          <p:cNvSpPr>
            <a:spLocks noGrp="1"/>
          </p:cNvSpPr>
          <p:nvPr>
            <p:ph idx="1"/>
          </p:nvPr>
        </p:nvSpPr>
        <p:spPr>
          <a:xfrm>
            <a:off x="185059" y="283031"/>
            <a:ext cx="5015753" cy="3841375"/>
          </a:xfrm>
        </p:spPr>
        <p:txBody>
          <a:bodyPr/>
          <a:lstStyle/>
          <a:p>
            <a:r>
              <a:rPr lang="en-GB" dirty="0"/>
              <a:t>La </a:t>
            </a:r>
            <a:r>
              <a:rPr lang="en-GB" dirty="0" err="1"/>
              <a:t>Graufesenque</a:t>
            </a:r>
            <a:endParaRPr lang="en-GB" dirty="0"/>
          </a:p>
        </p:txBody>
      </p:sp>
      <p:pic>
        <p:nvPicPr>
          <p:cNvPr id="7" name="Picture 4" descr="http://www.rgzm.de/Samian/Home/AboutFull/09.jpg"/>
          <p:cNvPicPr>
            <a:picLocks noChangeAspect="1" noChangeArrowheads="1"/>
          </p:cNvPicPr>
          <p:nvPr/>
        </p:nvPicPr>
        <p:blipFill>
          <a:blip r:embed="rId3" cstate="print"/>
          <a:srcRect/>
          <a:stretch>
            <a:fillRect/>
          </a:stretch>
        </p:blipFill>
        <p:spPr bwMode="auto">
          <a:xfrm>
            <a:off x="185058" y="641075"/>
            <a:ext cx="8588745" cy="5743396"/>
          </a:xfrm>
          <a:prstGeom prst="rect">
            <a:avLst/>
          </a:prstGeom>
          <a:noFill/>
        </p:spPr>
      </p:pic>
    </p:spTree>
    <p:extLst>
      <p:ext uri="{BB962C8B-B14F-4D97-AF65-F5344CB8AC3E}">
        <p14:creationId xmlns:p14="http://schemas.microsoft.com/office/powerpoint/2010/main" val="1328468430"/>
      </p:ext>
    </p:extLst>
  </p:cSld>
  <p:clrMapOvr>
    <a:masterClrMapping/>
  </p:clrMapOvr>
  <p:transition spd="slow">
    <p:randomBar dir="vert"/>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2" descr="http://upload.wikimedia.org/wikipedia/commons/f/fe/BordereaudecuissonGraufesenqueMus%C3%A9eFenaille1.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903" b="94294" l="4305" r="96380">
                        <a14:foregroundMark x1="8317" y1="27728" x2="8317" y2="27728"/>
                        <a14:foregroundMark x1="22505" y1="19219" x2="22505" y2="19219"/>
                        <a14:foregroundMark x1="42368" y1="2903" x2="42368" y2="2903"/>
                        <a14:foregroundMark x1="96380" y1="40841" x2="96380" y2="40841"/>
                        <a14:foregroundMark x1="51370" y1="94394" x2="51370" y2="94394"/>
                        <a14:foregroundMark x1="4305" y1="48649" x2="4305" y2="48649"/>
                        <a14:foregroundMark x1="36106" y1="62863" x2="36106" y2="62863"/>
                        <a14:foregroundMark x1="92074" y1="69670" x2="92074" y2="69670"/>
                      </a14:backgroundRemoval>
                    </a14:imgEffect>
                  </a14:imgLayer>
                </a14:imgProps>
              </a:ext>
            </a:extLst>
          </a:blip>
          <a:srcRect/>
          <a:stretch>
            <a:fillRect/>
          </a:stretch>
        </p:blipFill>
        <p:spPr bwMode="auto">
          <a:xfrm>
            <a:off x="3747407" y="92577"/>
            <a:ext cx="6920593" cy="6765424"/>
          </a:xfrm>
          <a:prstGeom prst="rect">
            <a:avLst/>
          </a:prstGeom>
          <a:noFill/>
        </p:spPr>
      </p:pic>
    </p:spTree>
    <p:extLst>
      <p:ext uri="{BB962C8B-B14F-4D97-AF65-F5344CB8AC3E}">
        <p14:creationId xmlns:p14="http://schemas.microsoft.com/office/powerpoint/2010/main" val="40398978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798375" y="0"/>
            <a:ext cx="5631366" cy="6858000"/>
          </a:xfrm>
          <a:prstGeom prst="rect">
            <a:avLst/>
          </a:prstGeom>
        </p:spPr>
      </p:pic>
      <p:pic>
        <p:nvPicPr>
          <p:cNvPr id="5" name="Picture 4"/>
          <p:cNvPicPr>
            <a:picLocks noChangeAspect="1"/>
          </p:cNvPicPr>
          <p:nvPr/>
        </p:nvPicPr>
        <p:blipFill>
          <a:blip r:embed="rId3"/>
          <a:stretch>
            <a:fillRect/>
          </a:stretch>
        </p:blipFill>
        <p:spPr>
          <a:xfrm>
            <a:off x="6860270" y="4036873"/>
            <a:ext cx="5150983" cy="3198548"/>
          </a:xfrm>
          <a:prstGeom prst="rect">
            <a:avLst/>
          </a:prstGeom>
        </p:spPr>
      </p:pic>
    </p:spTree>
    <p:extLst>
      <p:ext uri="{BB962C8B-B14F-4D97-AF65-F5344CB8AC3E}">
        <p14:creationId xmlns:p14="http://schemas.microsoft.com/office/powerpoint/2010/main" val="3400416669"/>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22464" y="1152983"/>
            <a:ext cx="6065969" cy="5359963"/>
          </a:xfrm>
          <a:prstGeom prst="rect">
            <a:avLst/>
          </a:prstGeom>
        </p:spPr>
      </p:pic>
      <p:pic>
        <p:nvPicPr>
          <p:cNvPr id="5" name="Picture 4"/>
          <p:cNvPicPr>
            <a:picLocks noChangeAspect="1"/>
          </p:cNvPicPr>
          <p:nvPr/>
        </p:nvPicPr>
        <p:blipFill rotWithShape="1">
          <a:blip r:embed="rId3"/>
          <a:srcRect t="21509" r="1314"/>
          <a:stretch/>
        </p:blipFill>
        <p:spPr>
          <a:xfrm>
            <a:off x="6506937" y="2718706"/>
            <a:ext cx="5445578" cy="4139293"/>
          </a:xfrm>
          <a:prstGeom prst="rect">
            <a:avLst/>
          </a:prstGeom>
        </p:spPr>
      </p:pic>
    </p:spTree>
    <p:extLst>
      <p:ext uri="{BB962C8B-B14F-4D97-AF65-F5344CB8AC3E}">
        <p14:creationId xmlns:p14="http://schemas.microsoft.com/office/powerpoint/2010/main" val="801310105"/>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3505201" y="792162"/>
            <a:ext cx="7162799" cy="808038"/>
          </a:xfrm>
        </p:spPr>
        <p:txBody>
          <a:bodyPr>
            <a:normAutofit fontScale="90000"/>
          </a:bodyPr>
          <a:lstStyle/>
          <a:p>
            <a:r>
              <a:rPr lang="en-GB" dirty="0"/>
              <a:t>Global Economy: Samian Ware</a:t>
            </a:r>
          </a:p>
        </p:txBody>
      </p:sp>
      <p:pic>
        <p:nvPicPr>
          <p:cNvPr id="5" name="Picture 2" descr="File:La Graufesenque samian kiln.jpg"/>
          <p:cNvPicPr>
            <a:picLocks noChangeAspect="1" noChangeArrowheads="1"/>
          </p:cNvPicPr>
          <p:nvPr/>
        </p:nvPicPr>
        <p:blipFill>
          <a:blip r:embed="rId2" cstate="print"/>
          <a:srcRect/>
          <a:stretch>
            <a:fillRect/>
          </a:stretch>
        </p:blipFill>
        <p:spPr bwMode="auto">
          <a:xfrm>
            <a:off x="1524000" y="3998452"/>
            <a:ext cx="4283968" cy="2859549"/>
          </a:xfrm>
          <a:prstGeom prst="rect">
            <a:avLst/>
          </a:prstGeom>
          <a:noFill/>
        </p:spPr>
      </p:pic>
      <p:sp>
        <p:nvSpPr>
          <p:cNvPr id="3" name="Inhaltsplatzhalter 2"/>
          <p:cNvSpPr>
            <a:spLocks noGrp="1"/>
          </p:cNvSpPr>
          <p:nvPr>
            <p:ph idx="1"/>
          </p:nvPr>
        </p:nvSpPr>
        <p:spPr>
          <a:xfrm>
            <a:off x="1524000" y="1844825"/>
            <a:ext cx="7092280" cy="3841375"/>
          </a:xfrm>
        </p:spPr>
        <p:txBody>
          <a:bodyPr/>
          <a:lstStyle/>
          <a:p>
            <a:r>
              <a:rPr lang="en-GB" dirty="0"/>
              <a:t>graffiti</a:t>
            </a:r>
          </a:p>
          <a:p>
            <a:r>
              <a:rPr lang="en-GB" dirty="0">
                <a:sym typeface="Wingdings" pitchFamily="2" charset="2"/>
              </a:rPr>
              <a:t>organisation of kilns/pottery workshops</a:t>
            </a:r>
            <a:endParaRPr lang="en-GB" dirty="0"/>
          </a:p>
        </p:txBody>
      </p:sp>
    </p:spTree>
    <p:extLst>
      <p:ext uri="{BB962C8B-B14F-4D97-AF65-F5344CB8AC3E}">
        <p14:creationId xmlns:p14="http://schemas.microsoft.com/office/powerpoint/2010/main" val="4114960614"/>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Industrial Scale</a:t>
            </a:r>
          </a:p>
        </p:txBody>
      </p:sp>
      <p:sp>
        <p:nvSpPr>
          <p:cNvPr id="3" name="Inhaltsplatzhalter 2"/>
          <p:cNvSpPr>
            <a:spLocks noGrp="1"/>
          </p:cNvSpPr>
          <p:nvPr>
            <p:ph idx="1"/>
          </p:nvPr>
        </p:nvSpPr>
        <p:spPr/>
        <p:txBody>
          <a:bodyPr/>
          <a:lstStyle/>
          <a:p>
            <a:endParaRPr lang="en-GB"/>
          </a:p>
        </p:txBody>
      </p:sp>
      <p:pic>
        <p:nvPicPr>
          <p:cNvPr id="58370" name="Picture 2" descr="File:Barbegal mill 02.jpg"/>
          <p:cNvPicPr>
            <a:picLocks noChangeAspect="1" noChangeArrowheads="1"/>
          </p:cNvPicPr>
          <p:nvPr/>
        </p:nvPicPr>
        <p:blipFill>
          <a:blip r:embed="rId2" cstate="print"/>
          <a:srcRect/>
          <a:stretch>
            <a:fillRect/>
          </a:stretch>
        </p:blipFill>
        <p:spPr bwMode="auto">
          <a:xfrm>
            <a:off x="4223792" y="2024844"/>
            <a:ext cx="6444208" cy="4833156"/>
          </a:xfrm>
          <a:prstGeom prst="rect">
            <a:avLst/>
          </a:prstGeom>
          <a:noFill/>
        </p:spPr>
      </p:pic>
      <p:sp>
        <p:nvSpPr>
          <p:cNvPr id="5" name="Inhaltsplatzhalter 2"/>
          <p:cNvSpPr txBox="1">
            <a:spLocks/>
          </p:cNvSpPr>
          <p:nvPr/>
        </p:nvSpPr>
        <p:spPr>
          <a:xfrm>
            <a:off x="6660360" y="1544317"/>
            <a:ext cx="4007641" cy="3769367"/>
          </a:xfrm>
          <a:prstGeom prst="rect">
            <a:avLst/>
          </a:prstGeom>
        </p:spPr>
        <p:txBody>
          <a:bodyPr vert="horz" lIns="91440" tIns="45720" rIns="91440" bIns="45720" rtlCol="0">
            <a:normAutofit/>
          </a:bodyPr>
          <a:lstStyle>
            <a:lvl1pPr marL="228600" indent="-228600" algn="l" defTabSz="914400" rtl="0" eaLnBrk="1" latinLnBrk="0" hangingPunct="1">
              <a:spcBef>
                <a:spcPts val="1200"/>
              </a:spcBef>
              <a:buClr>
                <a:schemeClr val="bg2"/>
              </a:buClr>
              <a:buFontTx/>
              <a:buBlip>
                <a:blip r:embed="rId3"/>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4"/>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t>Barbegal, 16 overshot wheels</a:t>
            </a:r>
            <a:endParaRPr lang="en-GB" dirty="0"/>
          </a:p>
        </p:txBody>
      </p:sp>
    </p:spTree>
    <p:extLst>
      <p:ext uri="{BB962C8B-B14F-4D97-AF65-F5344CB8AC3E}">
        <p14:creationId xmlns:p14="http://schemas.microsoft.com/office/powerpoint/2010/main" val="167066129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6660360" y="1544317"/>
            <a:ext cx="4007641" cy="3769367"/>
          </a:xfrm>
        </p:spPr>
        <p:txBody>
          <a:bodyPr/>
          <a:lstStyle/>
          <a:p>
            <a:r>
              <a:rPr lang="en-GB" dirty="0" err="1"/>
              <a:t>Barbegal</a:t>
            </a:r>
            <a:r>
              <a:rPr lang="en-GB" dirty="0"/>
              <a:t>, 16 overshot wheels</a:t>
            </a:r>
          </a:p>
        </p:txBody>
      </p:sp>
      <p:pic>
        <p:nvPicPr>
          <p:cNvPr id="4" name="Grafik 3" descr="100_5828.JPG"/>
          <p:cNvPicPr>
            <a:picLocks noChangeAspect="1"/>
          </p:cNvPicPr>
          <p:nvPr/>
        </p:nvPicPr>
        <p:blipFill>
          <a:blip r:embed="rId2" cstate="print"/>
          <a:stretch>
            <a:fillRect/>
          </a:stretch>
        </p:blipFill>
        <p:spPr>
          <a:xfrm>
            <a:off x="4815840" y="2468880"/>
            <a:ext cx="5852160" cy="4389120"/>
          </a:xfrm>
          <a:prstGeom prst="rect">
            <a:avLst/>
          </a:prstGeom>
        </p:spPr>
      </p:pic>
      <p:pic>
        <p:nvPicPr>
          <p:cNvPr id="5" name="Grafik 4" descr="100_5826.JPG"/>
          <p:cNvPicPr>
            <a:picLocks noChangeAspect="1"/>
          </p:cNvPicPr>
          <p:nvPr/>
        </p:nvPicPr>
        <p:blipFill>
          <a:blip r:embed="rId3" cstate="print"/>
          <a:stretch>
            <a:fillRect/>
          </a:stretch>
        </p:blipFill>
        <p:spPr>
          <a:xfrm>
            <a:off x="1524001" y="1556792"/>
            <a:ext cx="4416491" cy="3312368"/>
          </a:xfrm>
          <a:prstGeom prst="rect">
            <a:avLst/>
          </a:prstGeom>
        </p:spPr>
      </p:pic>
      <p:pic>
        <p:nvPicPr>
          <p:cNvPr id="6" name="Grafik 5" descr="100_5823.JPG"/>
          <p:cNvPicPr>
            <a:picLocks noChangeAspect="1"/>
          </p:cNvPicPr>
          <p:nvPr/>
        </p:nvPicPr>
        <p:blipFill>
          <a:blip r:embed="rId4" cstate="print"/>
          <a:stretch>
            <a:fillRect/>
          </a:stretch>
        </p:blipFill>
        <p:spPr>
          <a:xfrm>
            <a:off x="3719736" y="3717032"/>
            <a:ext cx="2355726" cy="3140968"/>
          </a:xfrm>
          <a:prstGeom prst="rect">
            <a:avLst/>
          </a:prstGeom>
        </p:spPr>
      </p:pic>
      <p:sp>
        <p:nvSpPr>
          <p:cNvPr id="9" name="Titel 1"/>
          <p:cNvSpPr>
            <a:spLocks noGrp="1"/>
          </p:cNvSpPr>
          <p:nvPr>
            <p:ph type="title"/>
          </p:nvPr>
        </p:nvSpPr>
        <p:spPr>
          <a:xfrm>
            <a:off x="3505201" y="792162"/>
            <a:ext cx="5311562" cy="808038"/>
          </a:xfrm>
        </p:spPr>
        <p:txBody>
          <a:bodyPr/>
          <a:lstStyle/>
          <a:p>
            <a:r>
              <a:rPr lang="en-GB" dirty="0"/>
              <a:t>Industrial Scale</a:t>
            </a:r>
          </a:p>
        </p:txBody>
      </p:sp>
    </p:spTree>
    <p:extLst>
      <p:ext uri="{BB962C8B-B14F-4D97-AF65-F5344CB8AC3E}">
        <p14:creationId xmlns:p14="http://schemas.microsoft.com/office/powerpoint/2010/main" val="692315890"/>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descr="100_5826.JPG"/>
          <p:cNvPicPr>
            <a:picLocks noChangeAspect="1"/>
          </p:cNvPicPr>
          <p:nvPr/>
        </p:nvPicPr>
        <p:blipFill>
          <a:blip r:embed="rId2" cstate="print"/>
          <a:stretch>
            <a:fillRect/>
          </a:stretch>
        </p:blipFill>
        <p:spPr>
          <a:xfrm>
            <a:off x="1524001" y="1556792"/>
            <a:ext cx="4416491" cy="3312368"/>
          </a:xfrm>
          <a:prstGeom prst="rect">
            <a:avLst/>
          </a:prstGeom>
        </p:spPr>
      </p:pic>
      <p:pic>
        <p:nvPicPr>
          <p:cNvPr id="5" name="Inhaltsplatzhalter 4" descr="100_5830.JPG"/>
          <p:cNvPicPr>
            <a:picLocks noGrp="1" noChangeAspect="1"/>
          </p:cNvPicPr>
          <p:nvPr>
            <p:ph idx="1"/>
          </p:nvPr>
        </p:nvPicPr>
        <p:blipFill>
          <a:blip r:embed="rId3" cstate="print"/>
          <a:stretch>
            <a:fillRect/>
          </a:stretch>
        </p:blipFill>
        <p:spPr>
          <a:xfrm>
            <a:off x="7273528" y="2332038"/>
            <a:ext cx="3394472" cy="4525963"/>
          </a:xfrm>
          <a:prstGeom prst="rect">
            <a:avLst/>
          </a:prstGeom>
        </p:spPr>
      </p:pic>
      <p:pic>
        <p:nvPicPr>
          <p:cNvPr id="6" name="Grafik 5" descr="100_5829.JPG"/>
          <p:cNvPicPr>
            <a:picLocks noChangeAspect="1"/>
          </p:cNvPicPr>
          <p:nvPr/>
        </p:nvPicPr>
        <p:blipFill>
          <a:blip r:embed="rId4" cstate="print"/>
          <a:stretch>
            <a:fillRect/>
          </a:stretch>
        </p:blipFill>
        <p:spPr>
          <a:xfrm>
            <a:off x="3725779" y="2358329"/>
            <a:ext cx="3419872" cy="4559829"/>
          </a:xfrm>
          <a:prstGeom prst="rect">
            <a:avLst/>
          </a:prstGeom>
        </p:spPr>
      </p:pic>
      <p:sp>
        <p:nvSpPr>
          <p:cNvPr id="8" name="Titel 1"/>
          <p:cNvSpPr>
            <a:spLocks noGrp="1"/>
          </p:cNvSpPr>
          <p:nvPr>
            <p:ph type="title"/>
          </p:nvPr>
        </p:nvSpPr>
        <p:spPr>
          <a:xfrm>
            <a:off x="3505201" y="792162"/>
            <a:ext cx="5311562" cy="808038"/>
          </a:xfrm>
        </p:spPr>
        <p:txBody>
          <a:bodyPr/>
          <a:lstStyle/>
          <a:p>
            <a:r>
              <a:rPr lang="en-GB" dirty="0"/>
              <a:t>Industrial Scale</a:t>
            </a:r>
          </a:p>
        </p:txBody>
      </p:sp>
    </p:spTree>
    <p:extLst>
      <p:ext uri="{BB962C8B-B14F-4D97-AF65-F5344CB8AC3E}">
        <p14:creationId xmlns:p14="http://schemas.microsoft.com/office/powerpoint/2010/main" val="59052410"/>
      </p:ext>
    </p:extLst>
  </p:cSld>
  <p:clrMapOvr>
    <a:masterClrMapping/>
  </p:clrMapOvr>
  <p:transition spd="slow">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fik 8" descr="100_5826.JPG"/>
          <p:cNvPicPr>
            <a:picLocks noChangeAspect="1"/>
          </p:cNvPicPr>
          <p:nvPr/>
        </p:nvPicPr>
        <p:blipFill>
          <a:blip r:embed="rId2" cstate="print"/>
          <a:stretch>
            <a:fillRect/>
          </a:stretch>
        </p:blipFill>
        <p:spPr>
          <a:xfrm>
            <a:off x="1524001" y="1556792"/>
            <a:ext cx="4416491" cy="3312368"/>
          </a:xfrm>
          <a:prstGeom prst="rect">
            <a:avLst/>
          </a:prstGeom>
        </p:spPr>
      </p:pic>
      <p:pic>
        <p:nvPicPr>
          <p:cNvPr id="5" name="Inhaltsplatzhalter 4" descr="100_5830.JPG"/>
          <p:cNvPicPr>
            <a:picLocks noGrp="1" noChangeAspect="1"/>
          </p:cNvPicPr>
          <p:nvPr>
            <p:ph idx="1"/>
          </p:nvPr>
        </p:nvPicPr>
        <p:blipFill>
          <a:blip r:embed="rId3" cstate="print"/>
          <a:stretch>
            <a:fillRect/>
          </a:stretch>
        </p:blipFill>
        <p:spPr>
          <a:xfrm>
            <a:off x="7273528" y="2332038"/>
            <a:ext cx="3394472" cy="4525963"/>
          </a:xfrm>
          <a:prstGeom prst="rect">
            <a:avLst/>
          </a:prstGeom>
        </p:spPr>
      </p:pic>
      <p:pic>
        <p:nvPicPr>
          <p:cNvPr id="6" name="Grafik 5" descr="100_5829.JPG"/>
          <p:cNvPicPr>
            <a:picLocks noChangeAspect="1"/>
          </p:cNvPicPr>
          <p:nvPr/>
        </p:nvPicPr>
        <p:blipFill>
          <a:blip r:embed="rId4" cstate="print"/>
          <a:stretch>
            <a:fillRect/>
          </a:stretch>
        </p:blipFill>
        <p:spPr>
          <a:xfrm>
            <a:off x="3725779" y="2358329"/>
            <a:ext cx="3419872" cy="4559829"/>
          </a:xfrm>
          <a:prstGeom prst="rect">
            <a:avLst/>
          </a:prstGeom>
        </p:spPr>
      </p:pic>
      <p:sp>
        <p:nvSpPr>
          <p:cNvPr id="8" name="Titel 1"/>
          <p:cNvSpPr>
            <a:spLocks noGrp="1"/>
          </p:cNvSpPr>
          <p:nvPr>
            <p:ph type="title"/>
          </p:nvPr>
        </p:nvSpPr>
        <p:spPr>
          <a:xfrm>
            <a:off x="3505201" y="792162"/>
            <a:ext cx="5311562" cy="808038"/>
          </a:xfrm>
        </p:spPr>
        <p:txBody>
          <a:bodyPr/>
          <a:lstStyle/>
          <a:p>
            <a:r>
              <a:rPr lang="en-GB" dirty="0"/>
              <a:t>Industrial Scale</a:t>
            </a:r>
          </a:p>
        </p:txBody>
      </p:sp>
    </p:spTree>
    <p:extLst>
      <p:ext uri="{BB962C8B-B14F-4D97-AF65-F5344CB8AC3E}">
        <p14:creationId xmlns:p14="http://schemas.microsoft.com/office/powerpoint/2010/main" val="1756476327"/>
      </p:ext>
    </p:extLst>
  </p:cSld>
  <p:clrMapOvr>
    <a:masterClrMapping/>
  </p:clrMapOvr>
  <p:transition spd="slow">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1"/>
          </p:nvPr>
        </p:nvSpPr>
        <p:spPr>
          <a:xfrm>
            <a:off x="2135561" y="5805264"/>
            <a:ext cx="5015753" cy="1052736"/>
          </a:xfrm>
        </p:spPr>
        <p:txBody>
          <a:bodyPr/>
          <a:lstStyle/>
          <a:p>
            <a:r>
              <a:rPr lang="en-GB" dirty="0" err="1"/>
              <a:t>Pompei</a:t>
            </a:r>
            <a:endParaRPr lang="en-GB" dirty="0"/>
          </a:p>
        </p:txBody>
      </p:sp>
      <p:pic>
        <p:nvPicPr>
          <p:cNvPr id="1026" name="Picture 2" descr="http://factsanddetails.com/media/2/20120226-Pompei%20bakery%202.jpg"/>
          <p:cNvPicPr>
            <a:picLocks noChangeAspect="1" noChangeArrowheads="1"/>
          </p:cNvPicPr>
          <p:nvPr/>
        </p:nvPicPr>
        <p:blipFill>
          <a:blip r:embed="rId2" cstate="print"/>
          <a:srcRect/>
          <a:stretch>
            <a:fillRect/>
          </a:stretch>
        </p:blipFill>
        <p:spPr bwMode="auto">
          <a:xfrm>
            <a:off x="1524000" y="1844824"/>
            <a:ext cx="5074110" cy="38164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descr="http://www.bbc.co.uk/history/ancient/romans/images/gal_daily_baking.jpg"/>
          <p:cNvPicPr>
            <a:picLocks noChangeAspect="1" noChangeArrowheads="1"/>
          </p:cNvPicPr>
          <p:nvPr/>
        </p:nvPicPr>
        <p:blipFill>
          <a:blip r:embed="rId3" cstate="print"/>
          <a:srcRect/>
          <a:stretch>
            <a:fillRect/>
          </a:stretch>
        </p:blipFill>
        <p:spPr bwMode="auto">
          <a:xfrm>
            <a:off x="6662916" y="1700808"/>
            <a:ext cx="4005085" cy="4536504"/>
          </a:xfrm>
          <a:prstGeom prst="rect">
            <a:avLst/>
          </a:prstGeom>
          <a:noFill/>
        </p:spPr>
      </p:pic>
    </p:spTree>
    <p:extLst>
      <p:ext uri="{BB962C8B-B14F-4D97-AF65-F5344CB8AC3E}">
        <p14:creationId xmlns:p14="http://schemas.microsoft.com/office/powerpoint/2010/main" val="27522845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6" name="Picture 4" descr="http://visitingtheancients.com/blog/wp-content/uploads/2010/02/800px-Sarcophagus_milling_scene_-_vatican_museum-e1266635036576.jpg"/>
          <p:cNvPicPr>
            <a:picLocks noChangeAspect="1" noChangeArrowheads="1"/>
          </p:cNvPicPr>
          <p:nvPr/>
        </p:nvPicPr>
        <p:blipFill>
          <a:blip r:embed="rId2" cstate="print"/>
          <a:srcRect/>
          <a:stretch>
            <a:fillRect/>
          </a:stretch>
        </p:blipFill>
        <p:spPr bwMode="auto">
          <a:xfrm>
            <a:off x="1593188" y="1628801"/>
            <a:ext cx="5440132" cy="42969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el 1"/>
          <p:cNvSpPr>
            <a:spLocks noGrp="1"/>
          </p:cNvSpPr>
          <p:nvPr>
            <p:ph type="title"/>
          </p:nvPr>
        </p:nvSpPr>
        <p:spPr/>
        <p:txBody>
          <a:bodyPr/>
          <a:lstStyle/>
          <a:p>
            <a:r>
              <a:rPr lang="en-GB" dirty="0"/>
              <a:t>Industrial Scale: Bakery</a:t>
            </a:r>
          </a:p>
        </p:txBody>
      </p:sp>
      <p:sp>
        <p:nvSpPr>
          <p:cNvPr id="3" name="Inhaltsplatzhalter 2"/>
          <p:cNvSpPr>
            <a:spLocks noGrp="1"/>
          </p:cNvSpPr>
          <p:nvPr>
            <p:ph idx="1"/>
          </p:nvPr>
        </p:nvSpPr>
        <p:spPr/>
        <p:txBody>
          <a:bodyPr/>
          <a:lstStyle/>
          <a:p>
            <a:endParaRPr lang="en-GB" dirty="0"/>
          </a:p>
        </p:txBody>
      </p:sp>
      <p:pic>
        <p:nvPicPr>
          <p:cNvPr id="59394" name="Picture 2" descr="http://imgc.allpostersimages.com/images/P-473-488-90/38/3869/9J8JF00Z/posters/h-m-herget-roman-soldier-walks-down-pompeii-street-past-a-bakery.jpg"/>
          <p:cNvPicPr>
            <a:picLocks noChangeAspect="1" noChangeArrowheads="1"/>
          </p:cNvPicPr>
          <p:nvPr/>
        </p:nvPicPr>
        <p:blipFill>
          <a:blip r:embed="rId3" cstate="print"/>
          <a:srcRect l="4795" t="6389" r="5701" b="14818"/>
          <a:stretch>
            <a:fillRect/>
          </a:stretch>
        </p:blipFill>
        <p:spPr bwMode="auto">
          <a:xfrm>
            <a:off x="6635552" y="4193704"/>
            <a:ext cx="4032448" cy="2664296"/>
          </a:xfrm>
          <a:prstGeom prst="rect">
            <a:avLst/>
          </a:prstGeom>
          <a:noFill/>
        </p:spPr>
      </p:pic>
      <p:sp>
        <p:nvSpPr>
          <p:cNvPr id="6" name="Inhaltsplatzhalter 2"/>
          <p:cNvSpPr txBox="1">
            <a:spLocks/>
          </p:cNvSpPr>
          <p:nvPr/>
        </p:nvSpPr>
        <p:spPr>
          <a:xfrm>
            <a:off x="2135561" y="5805264"/>
            <a:ext cx="5015753" cy="1052736"/>
          </a:xfrm>
          <a:prstGeom prst="rect">
            <a:avLst/>
          </a:prstGeom>
        </p:spPr>
        <p:txBody>
          <a:bodyPr vert="horz" lIns="91440" tIns="45720" rIns="91440" bIns="45720" rtlCol="0">
            <a:normAutofit/>
          </a:bodyPr>
          <a:lstStyle/>
          <a:p>
            <a:pPr marL="228600" indent="-228600" defTabSz="914400">
              <a:spcBef>
                <a:spcPts val="1200"/>
              </a:spcBef>
              <a:buClr>
                <a:schemeClr val="bg2"/>
              </a:buClr>
              <a:buBlip>
                <a:blip r:embed="rId4"/>
              </a:buBlip>
              <a:defRPr/>
            </a:pPr>
            <a:r>
              <a:rPr lang="en-GB" sz="2200">
                <a:gradFill>
                  <a:gsLst>
                    <a:gs pos="0">
                      <a:schemeClr val="bg1"/>
                    </a:gs>
                    <a:gs pos="90000">
                      <a:schemeClr val="bg2">
                        <a:lumMod val="90000"/>
                      </a:schemeClr>
                    </a:gs>
                  </a:gsLst>
                  <a:lin ang="5400000" scaled="0"/>
                </a:gradFill>
              </a:rPr>
              <a:t>Pompei</a:t>
            </a:r>
            <a:endParaRPr lang="en-GB" sz="2200" dirty="0">
              <a:gradFill>
                <a:gsLst>
                  <a:gs pos="0">
                    <a:schemeClr val="bg1"/>
                  </a:gs>
                  <a:gs pos="90000">
                    <a:schemeClr val="bg2">
                      <a:lumMod val="90000"/>
                    </a:schemeClr>
                  </a:gs>
                </a:gsLst>
                <a:lin ang="5400000" scaled="0"/>
              </a:gradFill>
            </a:endParaRPr>
          </a:p>
        </p:txBody>
      </p:sp>
    </p:spTree>
    <p:extLst>
      <p:ext uri="{BB962C8B-B14F-4D97-AF65-F5344CB8AC3E}">
        <p14:creationId xmlns:p14="http://schemas.microsoft.com/office/powerpoint/2010/main" val="330752997"/>
      </p:ext>
    </p:extLst>
  </p:cSld>
  <p:clrMapOvr>
    <a:masterClrMapping/>
  </p:clrMapOvr>
  <p:transition spd="slow">
    <p:randomBar dir="vert"/>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Technical advances</a:t>
            </a:r>
          </a:p>
        </p:txBody>
      </p:sp>
      <p:sp>
        <p:nvSpPr>
          <p:cNvPr id="3" name="Inhaltsplatzhalter 2"/>
          <p:cNvSpPr>
            <a:spLocks noGrp="1"/>
          </p:cNvSpPr>
          <p:nvPr>
            <p:ph idx="1"/>
          </p:nvPr>
        </p:nvSpPr>
        <p:spPr/>
        <p:txBody>
          <a:bodyPr/>
          <a:lstStyle/>
          <a:p>
            <a:endParaRPr lang="en-GB" dirty="0"/>
          </a:p>
        </p:txBody>
      </p:sp>
      <p:pic>
        <p:nvPicPr>
          <p:cNvPr id="4" name="Grafik 3" descr="100_5809.JPG"/>
          <p:cNvPicPr>
            <a:picLocks noChangeAspect="1"/>
          </p:cNvPicPr>
          <p:nvPr/>
        </p:nvPicPr>
        <p:blipFill>
          <a:blip r:embed="rId2" cstate="print"/>
          <a:stretch>
            <a:fillRect/>
          </a:stretch>
        </p:blipFill>
        <p:spPr>
          <a:xfrm>
            <a:off x="4815840" y="2468880"/>
            <a:ext cx="5852160" cy="4389120"/>
          </a:xfrm>
          <a:prstGeom prst="rect">
            <a:avLst/>
          </a:prstGeom>
        </p:spPr>
      </p:pic>
      <p:pic>
        <p:nvPicPr>
          <p:cNvPr id="5" name="Inhaltsplatzhalter 3" descr="100_5726.JPG"/>
          <p:cNvPicPr>
            <a:picLocks noChangeAspect="1"/>
          </p:cNvPicPr>
          <p:nvPr/>
        </p:nvPicPr>
        <p:blipFill>
          <a:blip r:embed="rId3" cstate="print"/>
          <a:stretch>
            <a:fillRect/>
          </a:stretch>
        </p:blipFill>
        <p:spPr>
          <a:xfrm>
            <a:off x="1524000" y="1556792"/>
            <a:ext cx="5852160" cy="4389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218" name="Picture 2" descr="http://upload.wikimedia.org/wikipedia/commons/5/5f/Heron%27s_Windwheel.jpg"/>
          <p:cNvPicPr>
            <a:picLocks noChangeAspect="1" noChangeArrowheads="1"/>
          </p:cNvPicPr>
          <p:nvPr/>
        </p:nvPicPr>
        <p:blipFill>
          <a:blip r:embed="rId4" cstate="print"/>
          <a:srcRect/>
          <a:stretch>
            <a:fillRect/>
          </a:stretch>
        </p:blipFill>
        <p:spPr bwMode="auto">
          <a:xfrm>
            <a:off x="7608168" y="332656"/>
            <a:ext cx="2771800" cy="2765458"/>
          </a:xfrm>
          <a:prstGeom prst="rect">
            <a:avLst/>
          </a:prstGeom>
          <a:noFill/>
        </p:spPr>
      </p:pic>
    </p:spTree>
    <p:extLst>
      <p:ext uri="{BB962C8B-B14F-4D97-AF65-F5344CB8AC3E}">
        <p14:creationId xmlns:p14="http://schemas.microsoft.com/office/powerpoint/2010/main" val="3096541312"/>
      </p:ext>
    </p:extLst>
  </p:cSld>
  <p:clrMapOvr>
    <a:masterClrMapping/>
  </p:clrMapOvr>
  <p:transition spd="slow">
    <p:randomBar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Agriculture</a:t>
            </a:r>
          </a:p>
        </p:txBody>
      </p:sp>
      <p:sp>
        <p:nvSpPr>
          <p:cNvPr id="3" name="Inhaltsplatzhalter 2"/>
          <p:cNvSpPr>
            <a:spLocks noGrp="1"/>
          </p:cNvSpPr>
          <p:nvPr>
            <p:ph idx="1"/>
          </p:nvPr>
        </p:nvSpPr>
        <p:spPr/>
        <p:txBody>
          <a:bodyPr/>
          <a:lstStyle/>
          <a:p>
            <a:r>
              <a:rPr lang="en-GB" dirty="0"/>
              <a:t>Specialisation</a:t>
            </a:r>
          </a:p>
        </p:txBody>
      </p:sp>
      <p:pic>
        <p:nvPicPr>
          <p:cNvPr id="53250" name="Picture 2" descr="http://tmm.chicagodistributioncenter.com/IsbnImages/9789089640222.jpg"/>
          <p:cNvPicPr>
            <a:picLocks noChangeAspect="1" noChangeArrowheads="1"/>
          </p:cNvPicPr>
          <p:nvPr/>
        </p:nvPicPr>
        <p:blipFill>
          <a:blip r:embed="rId2" cstate="print"/>
          <a:srcRect/>
          <a:stretch>
            <a:fillRect/>
          </a:stretch>
        </p:blipFill>
        <p:spPr bwMode="auto">
          <a:xfrm>
            <a:off x="8105776" y="2492897"/>
            <a:ext cx="2562225" cy="4152901"/>
          </a:xfrm>
          <a:prstGeom prst="rect">
            <a:avLst/>
          </a:prstGeom>
          <a:noFill/>
        </p:spPr>
      </p:pic>
      <p:pic>
        <p:nvPicPr>
          <p:cNvPr id="53252" name="Picture 4" descr="http://dpc.uba.uva.nl/j/jalc/images/vol01/nr02/0102a03fig21.jpg"/>
          <p:cNvPicPr>
            <a:picLocks noChangeAspect="1" noChangeArrowheads="1"/>
          </p:cNvPicPr>
          <p:nvPr/>
        </p:nvPicPr>
        <p:blipFill>
          <a:blip r:embed="rId3" cstate="print"/>
          <a:srcRect/>
          <a:stretch>
            <a:fillRect/>
          </a:stretch>
        </p:blipFill>
        <p:spPr bwMode="auto">
          <a:xfrm>
            <a:off x="5231904" y="3327575"/>
            <a:ext cx="2808312" cy="3318223"/>
          </a:xfrm>
          <a:prstGeom prst="rect">
            <a:avLst/>
          </a:prstGeom>
          <a:noFill/>
        </p:spPr>
      </p:pic>
      <p:pic>
        <p:nvPicPr>
          <p:cNvPr id="53254" name="Picture 6" descr="http://www.prib2010.org/committee_files/NJ001.jpg"/>
          <p:cNvPicPr>
            <a:picLocks noChangeAspect="1" noChangeArrowheads="1"/>
          </p:cNvPicPr>
          <p:nvPr/>
        </p:nvPicPr>
        <p:blipFill>
          <a:blip r:embed="rId4" cstate="print"/>
          <a:srcRect/>
          <a:stretch>
            <a:fillRect/>
          </a:stretch>
        </p:blipFill>
        <p:spPr bwMode="auto">
          <a:xfrm rot="921128">
            <a:off x="6617176" y="459553"/>
            <a:ext cx="2664296" cy="2664296"/>
          </a:xfrm>
          <a:prstGeom prst="rect">
            <a:avLst/>
          </a:prstGeom>
          <a:noFill/>
        </p:spPr>
      </p:pic>
      <p:pic>
        <p:nvPicPr>
          <p:cNvPr id="53256" name="Picture 8" descr="http://0.tqn.com/d/archaeology/1/0/e/S/1/Castra-Hunerberg.png"/>
          <p:cNvPicPr>
            <a:picLocks noChangeAspect="1" noChangeArrowheads="1"/>
          </p:cNvPicPr>
          <p:nvPr/>
        </p:nvPicPr>
        <p:blipFill>
          <a:blip r:embed="rId5" cstate="print"/>
          <a:srcRect/>
          <a:stretch>
            <a:fillRect/>
          </a:stretch>
        </p:blipFill>
        <p:spPr bwMode="auto">
          <a:xfrm>
            <a:off x="1524001" y="3212977"/>
            <a:ext cx="3676897" cy="3432821"/>
          </a:xfrm>
          <a:prstGeom prst="rect">
            <a:avLst/>
          </a:prstGeom>
          <a:noFill/>
        </p:spPr>
      </p:pic>
      <p:sp>
        <p:nvSpPr>
          <p:cNvPr id="4" name="TextBox 3"/>
          <p:cNvSpPr txBox="1"/>
          <p:nvPr/>
        </p:nvSpPr>
        <p:spPr>
          <a:xfrm>
            <a:off x="1775520" y="2492897"/>
            <a:ext cx="5256584" cy="646331"/>
          </a:xfrm>
          <a:prstGeom prst="rect">
            <a:avLst/>
          </a:prstGeom>
          <a:noFill/>
        </p:spPr>
        <p:txBody>
          <a:bodyPr wrap="square" rtlCol="0">
            <a:spAutoFit/>
          </a:bodyPr>
          <a:lstStyle/>
          <a:p>
            <a:r>
              <a:rPr lang="en-GB" dirty="0" err="1">
                <a:solidFill>
                  <a:schemeClr val="accent5">
                    <a:lumMod val="20000"/>
                    <a:lumOff val="80000"/>
                  </a:schemeClr>
                </a:solidFill>
              </a:rPr>
              <a:t>Tiel-Passewaaij</a:t>
            </a:r>
            <a:r>
              <a:rPr lang="en-GB" dirty="0">
                <a:solidFill>
                  <a:schemeClr val="accent5">
                    <a:lumMod val="20000"/>
                    <a:lumOff val="80000"/>
                  </a:schemeClr>
                </a:solidFill>
              </a:rPr>
              <a:t> and the Roman city o f Nijmegen</a:t>
            </a:r>
          </a:p>
        </p:txBody>
      </p:sp>
    </p:spTree>
    <p:extLst>
      <p:ext uri="{BB962C8B-B14F-4D97-AF65-F5344CB8AC3E}">
        <p14:creationId xmlns:p14="http://schemas.microsoft.com/office/powerpoint/2010/main" val="2048791784"/>
      </p:ext>
    </p:extLst>
  </p:cSld>
  <p:clrMapOvr>
    <a:masterClrMapping/>
  </p:clrMapOvr>
  <p:transition spd="slow">
    <p:randomBar dir="ver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fik 4" descr="100_5783.JPG"/>
          <p:cNvPicPr>
            <a:picLocks noChangeAspect="1"/>
          </p:cNvPicPr>
          <p:nvPr/>
        </p:nvPicPr>
        <p:blipFill>
          <a:blip r:embed="rId2" cstate="print"/>
          <a:stretch>
            <a:fillRect/>
          </a:stretch>
        </p:blipFill>
        <p:spPr>
          <a:xfrm>
            <a:off x="7585804" y="1057491"/>
            <a:ext cx="4350382" cy="5800510"/>
          </a:xfrm>
          <a:prstGeom prst="rect">
            <a:avLst/>
          </a:prstGeom>
        </p:spPr>
      </p:pic>
      <p:sp>
        <p:nvSpPr>
          <p:cNvPr id="2" name="Titel 1"/>
          <p:cNvSpPr>
            <a:spLocks noGrp="1"/>
          </p:cNvSpPr>
          <p:nvPr>
            <p:ph type="title"/>
          </p:nvPr>
        </p:nvSpPr>
        <p:spPr>
          <a:xfrm>
            <a:off x="646111" y="452718"/>
            <a:ext cx="11363553" cy="1400530"/>
          </a:xfrm>
        </p:spPr>
        <p:txBody>
          <a:bodyPr/>
          <a:lstStyle/>
          <a:p>
            <a:r>
              <a:rPr lang="en-GB" dirty="0"/>
              <a:t>Shipping: economy relies on transport</a:t>
            </a:r>
          </a:p>
        </p:txBody>
      </p:sp>
      <p:sp>
        <p:nvSpPr>
          <p:cNvPr id="3" name="Inhaltsplatzhalter 2"/>
          <p:cNvSpPr>
            <a:spLocks noGrp="1"/>
          </p:cNvSpPr>
          <p:nvPr>
            <p:ph idx="1"/>
          </p:nvPr>
        </p:nvSpPr>
        <p:spPr/>
        <p:txBody>
          <a:bodyPr/>
          <a:lstStyle/>
          <a:p>
            <a:endParaRPr lang="en-GB" dirty="0"/>
          </a:p>
        </p:txBody>
      </p:sp>
      <p:pic>
        <p:nvPicPr>
          <p:cNvPr id="49154" name="Picture 2" descr="http://www.guerrillaexplorer.com/wp-content/uploads/Roman-Ship.jpg"/>
          <p:cNvPicPr>
            <a:picLocks noChangeAspect="1" noChangeArrowheads="1"/>
          </p:cNvPicPr>
          <p:nvPr/>
        </p:nvPicPr>
        <p:blipFill>
          <a:blip r:embed="rId3" cstate="print"/>
          <a:srcRect/>
          <a:stretch>
            <a:fillRect/>
          </a:stretch>
        </p:blipFill>
        <p:spPr bwMode="auto">
          <a:xfrm>
            <a:off x="485165" y="1331061"/>
            <a:ext cx="7163411" cy="35427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72920132"/>
      </p:ext>
    </p:extLst>
  </p:cSld>
  <p:clrMapOvr>
    <a:masterClrMapping/>
  </p:clrMapOvr>
  <p:transition spd="slow">
    <p:randomBar dir="vert"/>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Shipping: maritime</a:t>
            </a:r>
          </a:p>
        </p:txBody>
      </p:sp>
      <p:sp>
        <p:nvSpPr>
          <p:cNvPr id="3" name="Inhaltsplatzhalter 2"/>
          <p:cNvSpPr>
            <a:spLocks noGrp="1"/>
          </p:cNvSpPr>
          <p:nvPr>
            <p:ph idx="1"/>
          </p:nvPr>
        </p:nvSpPr>
        <p:spPr>
          <a:xfrm>
            <a:off x="1775521" y="1700809"/>
            <a:ext cx="5015753" cy="3841375"/>
          </a:xfrm>
        </p:spPr>
        <p:txBody>
          <a:bodyPr/>
          <a:lstStyle/>
          <a:p>
            <a:r>
              <a:rPr lang="en-GB" dirty="0"/>
              <a:t>ships are getting bigger</a:t>
            </a:r>
          </a:p>
        </p:txBody>
      </p:sp>
      <p:pic>
        <p:nvPicPr>
          <p:cNvPr id="48130" name="Picture 2" descr="http://s4.reutersmedia.net/resources/r/?m=02&amp;d=20090723&amp;t=2&amp;i=10973120&amp;w=580&amp;fh=&amp;fw=&amp;ll=&amp;pl=&amp;r=2009-07-23T134527Z_01_BTRE56M127U00_RTROPTP_0_ITALY-SHIPWRECKS"/>
          <p:cNvPicPr>
            <a:picLocks noChangeAspect="1" noChangeArrowheads="1"/>
          </p:cNvPicPr>
          <p:nvPr/>
        </p:nvPicPr>
        <p:blipFill>
          <a:blip r:embed="rId2" cstate="print"/>
          <a:srcRect/>
          <a:stretch>
            <a:fillRect/>
          </a:stretch>
        </p:blipFill>
        <p:spPr bwMode="auto">
          <a:xfrm>
            <a:off x="228600" y="2167937"/>
            <a:ext cx="5581650" cy="38823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8132" name="Picture 4" descr="http://www.athenapub.com/groupb.gif"/>
          <p:cNvPicPr>
            <a:picLocks noChangeAspect="1" noChangeArrowheads="1"/>
          </p:cNvPicPr>
          <p:nvPr/>
        </p:nvPicPr>
        <p:blipFill>
          <a:blip r:embed="rId3" cstate="print"/>
          <a:srcRect/>
          <a:stretch>
            <a:fillRect/>
          </a:stretch>
        </p:blipFill>
        <p:spPr bwMode="auto">
          <a:xfrm>
            <a:off x="5879977" y="4367893"/>
            <a:ext cx="4511061" cy="2490107"/>
          </a:xfrm>
          <a:prstGeom prst="rect">
            <a:avLst/>
          </a:prstGeom>
          <a:noFill/>
        </p:spPr>
      </p:pic>
      <p:pic>
        <p:nvPicPr>
          <p:cNvPr id="48134" name="Picture 6" descr="http://media.indiatimes.in/media/content/2012/Aug/ship_reck_1344419414_460x460.jpg"/>
          <p:cNvPicPr>
            <a:picLocks noChangeAspect="1" noChangeArrowheads="1"/>
          </p:cNvPicPr>
          <p:nvPr/>
        </p:nvPicPr>
        <p:blipFill>
          <a:blip r:embed="rId4" cstate="print"/>
          <a:srcRect/>
          <a:stretch>
            <a:fillRect/>
          </a:stretch>
        </p:blipFill>
        <p:spPr bwMode="auto">
          <a:xfrm>
            <a:off x="5879977" y="299007"/>
            <a:ext cx="5785250" cy="3848449"/>
          </a:xfrm>
          <a:prstGeom prst="rect">
            <a:avLst/>
          </a:prstGeom>
          <a:noFill/>
        </p:spPr>
      </p:pic>
    </p:spTree>
    <p:extLst>
      <p:ext uri="{BB962C8B-B14F-4D97-AF65-F5344CB8AC3E}">
        <p14:creationId xmlns:p14="http://schemas.microsoft.com/office/powerpoint/2010/main" val="21577449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descr="http://upload.wikimedia.org/wikipedia/commons/d/d5/Table-de-Peutinger-detail.jpg"/>
          <p:cNvPicPr>
            <a:picLocks noChangeAspect="1" noChangeArrowheads="1"/>
          </p:cNvPicPr>
          <p:nvPr/>
        </p:nvPicPr>
        <p:blipFill>
          <a:blip r:embed="rId2" cstate="print"/>
          <a:srcRect/>
          <a:stretch>
            <a:fillRect/>
          </a:stretch>
        </p:blipFill>
        <p:spPr bwMode="auto">
          <a:xfrm>
            <a:off x="311375" y="1269848"/>
            <a:ext cx="5234955" cy="35471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el 1"/>
          <p:cNvSpPr>
            <a:spLocks noGrp="1"/>
          </p:cNvSpPr>
          <p:nvPr>
            <p:ph type="title"/>
          </p:nvPr>
        </p:nvSpPr>
        <p:spPr/>
        <p:txBody>
          <a:bodyPr/>
          <a:lstStyle/>
          <a:p>
            <a:r>
              <a:rPr lang="en-GB" dirty="0"/>
              <a:t>Shipping: rivers &amp; canals</a:t>
            </a:r>
          </a:p>
        </p:txBody>
      </p:sp>
      <p:sp>
        <p:nvSpPr>
          <p:cNvPr id="3" name="Inhaltsplatzhalter 2"/>
          <p:cNvSpPr>
            <a:spLocks noGrp="1"/>
          </p:cNvSpPr>
          <p:nvPr>
            <p:ph idx="1"/>
          </p:nvPr>
        </p:nvSpPr>
        <p:spPr>
          <a:xfrm>
            <a:off x="5447929" y="1916833"/>
            <a:ext cx="5015753" cy="3841375"/>
          </a:xfrm>
        </p:spPr>
        <p:txBody>
          <a:bodyPr/>
          <a:lstStyle/>
          <a:p>
            <a:pPr algn="r"/>
            <a:r>
              <a:rPr lang="en-GB" dirty="0"/>
              <a:t>Fossae </a:t>
            </a:r>
            <a:r>
              <a:rPr lang="en-GB" dirty="0" err="1"/>
              <a:t>Maritimae</a:t>
            </a:r>
            <a:br>
              <a:rPr lang="en-GB" dirty="0"/>
            </a:br>
            <a:r>
              <a:rPr lang="en-GB" dirty="0"/>
              <a:t>(</a:t>
            </a:r>
            <a:r>
              <a:rPr lang="en-GB" dirty="0" err="1"/>
              <a:t>Fos</a:t>
            </a:r>
            <a:r>
              <a:rPr lang="en-GB" dirty="0"/>
              <a:t>-sur-</a:t>
            </a:r>
            <a:r>
              <a:rPr lang="en-GB" dirty="0" err="1"/>
              <a:t>Mer</a:t>
            </a:r>
            <a:r>
              <a:rPr lang="en-GB" dirty="0"/>
              <a:t> </a:t>
            </a:r>
            <a:r>
              <a:rPr lang="en-GB" dirty="0">
                <a:sym typeface="Wingdings" panose="05000000000000000000" pitchFamily="2" charset="2"/>
              </a:rPr>
              <a:t> Arles)</a:t>
            </a:r>
            <a:endParaRPr lang="en-GB" dirty="0"/>
          </a:p>
        </p:txBody>
      </p:sp>
      <p:pic>
        <p:nvPicPr>
          <p:cNvPr id="7170" name="Picture 2" descr="http://s.wat.tv/image/arles-epave-gallo-romaine_4b8pd_1tjkv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0047" y="2909749"/>
            <a:ext cx="6781441" cy="3814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999626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6" descr="http://pharology.eu/resources/_wsb_541x405_PortusRomanus01+003.jpg"/>
          <p:cNvPicPr>
            <a:picLocks noChangeAspect="1" noChangeArrowheads="1"/>
          </p:cNvPicPr>
          <p:nvPr/>
        </p:nvPicPr>
        <p:blipFill>
          <a:blip r:embed="rId2" cstate="print"/>
          <a:srcRect/>
          <a:stretch>
            <a:fillRect/>
          </a:stretch>
        </p:blipFill>
        <p:spPr bwMode="auto">
          <a:xfrm>
            <a:off x="0" y="6565"/>
            <a:ext cx="12192000" cy="68514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202853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323748" y="2142725"/>
            <a:ext cx="8946541" cy="4195481"/>
          </a:xfrm>
        </p:spPr>
        <p:txBody>
          <a:bodyPr/>
          <a:lstStyle/>
          <a:p>
            <a:endParaRPr lang="en-GB"/>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9730" b="94318" l="4830" r="100000">
                        <a14:foregroundMark x1="4924" y1="46449" x2="4924" y2="46449"/>
                        <a14:foregroundMark x1="21970" y1="83381" x2="21970" y2="83381"/>
                        <a14:foregroundMark x1="47822" y1="94460" x2="47822" y2="94460"/>
                        <a14:foregroundMark x1="92992" y1="75071" x2="92992" y2="75071"/>
                      </a14:backgroundRemoval>
                    </a14:imgEffect>
                  </a14:imgLayer>
                </a14:imgProps>
              </a:ext>
              <a:ext uri="{28A0092B-C50C-407E-A947-70E740481C1C}">
                <a14:useLocalDpi xmlns:a14="http://schemas.microsoft.com/office/drawing/2010/main" val="0"/>
              </a:ext>
            </a:extLst>
          </a:blip>
          <a:srcRect l="616" t="-116" r="-616" b="116"/>
          <a:stretch/>
        </p:blipFill>
        <p:spPr>
          <a:xfrm>
            <a:off x="2360218" y="-380730"/>
            <a:ext cx="5297881" cy="7063841"/>
          </a:xfrm>
          <a:prstGeom prst="rect">
            <a:avLst/>
          </a:prstGeom>
        </p:spPr>
      </p:pic>
    </p:spTree>
    <p:extLst>
      <p:ext uri="{BB962C8B-B14F-4D97-AF65-F5344CB8AC3E}">
        <p14:creationId xmlns:p14="http://schemas.microsoft.com/office/powerpoint/2010/main" val="693000774"/>
      </p:ext>
    </p:extLst>
  </p:cSld>
  <p:clrMapOvr>
    <a:masterClrMapping/>
  </p:clrMapOvr>
  <p:transition spd="slow">
    <p:randomBar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Ancient Economy</a:t>
            </a:r>
          </a:p>
        </p:txBody>
      </p:sp>
      <p:sp>
        <p:nvSpPr>
          <p:cNvPr id="5" name="Inhaltsplatzhalter 2"/>
          <p:cNvSpPr txBox="1">
            <a:spLocks/>
          </p:cNvSpPr>
          <p:nvPr/>
        </p:nvSpPr>
        <p:spPr>
          <a:xfrm>
            <a:off x="6744072" y="1988841"/>
            <a:ext cx="3888432" cy="3841375"/>
          </a:xfrm>
          <a:prstGeom prst="rect">
            <a:avLst/>
          </a:prstGeom>
        </p:spPr>
        <p:txBody>
          <a:bodyPr vert="horz" lIns="91440" tIns="45720" rIns="91440" bIns="45720" rtlCol="0">
            <a:normAutofit/>
          </a:bodyPr>
          <a:lstStyle/>
          <a:p>
            <a:pPr marL="228600" indent="-228600" defTabSz="914400">
              <a:spcBef>
                <a:spcPts val="1200"/>
              </a:spcBef>
              <a:buClr>
                <a:schemeClr val="bg2"/>
              </a:buClr>
              <a:buBlip>
                <a:blip r:embed="rId3"/>
              </a:buBlip>
              <a:defRPr/>
            </a:pPr>
            <a:r>
              <a:rPr lang="en-GB" sz="2200" dirty="0">
                <a:solidFill>
                  <a:schemeClr val="accent5">
                    <a:lumMod val="20000"/>
                    <a:lumOff val="80000"/>
                  </a:schemeClr>
                </a:solidFill>
              </a:rPr>
              <a:t>Modernism</a:t>
            </a:r>
          </a:p>
          <a:p>
            <a:pPr marL="685800" lvl="1" indent="-228600">
              <a:spcBef>
                <a:spcPts val="1200"/>
              </a:spcBef>
              <a:buClr>
                <a:schemeClr val="bg2"/>
              </a:buClr>
              <a:buBlip>
                <a:blip r:embed="rId3"/>
              </a:buBlip>
            </a:pPr>
            <a:r>
              <a:rPr lang="en-GB" sz="2200" dirty="0">
                <a:solidFill>
                  <a:schemeClr val="accent5">
                    <a:lumMod val="20000"/>
                    <a:lumOff val="80000"/>
                  </a:schemeClr>
                </a:solidFill>
              </a:rPr>
              <a:t>ancient economy similar to today:</a:t>
            </a:r>
          </a:p>
          <a:p>
            <a:pPr marL="1143000" lvl="2" indent="-228600">
              <a:spcBef>
                <a:spcPts val="1200"/>
              </a:spcBef>
              <a:buClr>
                <a:schemeClr val="bg2"/>
              </a:buClr>
              <a:buBlip>
                <a:blip r:embed="rId3"/>
              </a:buBlip>
            </a:pPr>
            <a:r>
              <a:rPr lang="en-GB" sz="2200" dirty="0">
                <a:solidFill>
                  <a:schemeClr val="accent5">
                    <a:lumMod val="20000"/>
                    <a:lumOff val="80000"/>
                  </a:schemeClr>
                </a:solidFill>
              </a:rPr>
              <a:t>e.g. supply &amp; demand</a:t>
            </a:r>
          </a:p>
          <a:p>
            <a:pPr marL="1143000" lvl="2" indent="-228600">
              <a:spcBef>
                <a:spcPts val="1200"/>
              </a:spcBef>
              <a:buClr>
                <a:schemeClr val="bg2"/>
              </a:buClr>
              <a:buBlip>
                <a:blip r:embed="rId3"/>
              </a:buBlip>
            </a:pPr>
            <a:endParaRPr lang="en-GB" sz="2200" dirty="0">
              <a:solidFill>
                <a:schemeClr val="accent5">
                  <a:lumMod val="20000"/>
                  <a:lumOff val="80000"/>
                </a:schemeClr>
              </a:solidFill>
            </a:endParaRPr>
          </a:p>
        </p:txBody>
      </p:sp>
      <p:pic>
        <p:nvPicPr>
          <p:cNvPr id="16386" name="Picture 2" descr="http://i43.tower.com/images/mm100786573/ancient-economy-moses-i-finley-paperback-cover-art.jpg"/>
          <p:cNvPicPr>
            <a:picLocks noChangeAspect="1" noChangeArrowheads="1"/>
          </p:cNvPicPr>
          <p:nvPr/>
        </p:nvPicPr>
        <p:blipFill>
          <a:blip r:embed="rId4" cstate="print"/>
          <a:srcRect/>
          <a:stretch>
            <a:fillRect/>
          </a:stretch>
        </p:blipFill>
        <p:spPr bwMode="auto">
          <a:xfrm rot="20164818">
            <a:off x="2029213" y="3700547"/>
            <a:ext cx="1905000" cy="2895601"/>
          </a:xfrm>
          <a:prstGeom prst="rect">
            <a:avLst/>
          </a:prstGeom>
          <a:noFill/>
        </p:spPr>
      </p:pic>
      <p:sp>
        <p:nvSpPr>
          <p:cNvPr id="7" name="Rechteck 6"/>
          <p:cNvSpPr/>
          <p:nvPr/>
        </p:nvSpPr>
        <p:spPr>
          <a:xfrm>
            <a:off x="6396476" y="332657"/>
            <a:ext cx="4082512" cy="646331"/>
          </a:xfrm>
          <a:prstGeom prst="rect">
            <a:avLst/>
          </a:prstGeom>
        </p:spPr>
        <p:txBody>
          <a:bodyPr wrap="square">
            <a:spAutoFit/>
          </a:bodyPr>
          <a:lstStyle/>
          <a:p>
            <a:pPr algn="r"/>
            <a:r>
              <a:rPr lang="de-DE" dirty="0">
                <a:solidFill>
                  <a:schemeClr val="tx2">
                    <a:lumMod val="20000"/>
                    <a:lumOff val="80000"/>
                  </a:schemeClr>
                </a:solidFill>
              </a:rPr>
              <a:t>„</a:t>
            </a:r>
            <a:r>
              <a:rPr lang="de-DE" dirty="0" err="1">
                <a:solidFill>
                  <a:schemeClr val="tx2">
                    <a:lumMod val="20000"/>
                    <a:lumOff val="80000"/>
                  </a:schemeClr>
                </a:solidFill>
              </a:rPr>
              <a:t>economy</a:t>
            </a:r>
            <a:r>
              <a:rPr lang="de-DE" dirty="0">
                <a:solidFill>
                  <a:schemeClr val="tx2">
                    <a:lumMod val="20000"/>
                    <a:lumOff val="80000"/>
                  </a:schemeClr>
                </a:solidFill>
              </a:rPr>
              <a:t>“ </a:t>
            </a:r>
            <a:r>
              <a:rPr lang="el-GR" dirty="0">
                <a:solidFill>
                  <a:schemeClr val="tx2">
                    <a:lumMod val="20000"/>
                    <a:lumOff val="80000"/>
                  </a:schemeClr>
                </a:solidFill>
              </a:rPr>
              <a:t>οἰκονόμος</a:t>
            </a:r>
            <a:r>
              <a:rPr lang="de-DE" dirty="0">
                <a:solidFill>
                  <a:schemeClr val="tx2">
                    <a:lumMod val="20000"/>
                    <a:lumOff val="80000"/>
                  </a:schemeClr>
                </a:solidFill>
              </a:rPr>
              <a:t> </a:t>
            </a:r>
            <a:br>
              <a:rPr lang="de-DE" dirty="0">
                <a:solidFill>
                  <a:schemeClr val="tx2">
                    <a:lumMod val="20000"/>
                    <a:lumOff val="80000"/>
                  </a:schemeClr>
                </a:solidFill>
              </a:rPr>
            </a:br>
            <a:r>
              <a:rPr lang="de-DE" dirty="0">
                <a:solidFill>
                  <a:schemeClr val="tx2">
                    <a:lumMod val="20000"/>
                    <a:lumOff val="80000"/>
                  </a:schemeClr>
                </a:solidFill>
              </a:rPr>
              <a:t>„</a:t>
            </a:r>
            <a:r>
              <a:rPr lang="de-DE" dirty="0" err="1">
                <a:solidFill>
                  <a:schemeClr val="tx2">
                    <a:lumMod val="20000"/>
                    <a:lumOff val="80000"/>
                  </a:schemeClr>
                </a:solidFill>
              </a:rPr>
              <a:t>managing</a:t>
            </a:r>
            <a:r>
              <a:rPr lang="de-DE" dirty="0">
                <a:solidFill>
                  <a:schemeClr val="tx2">
                    <a:lumMod val="20000"/>
                    <a:lumOff val="80000"/>
                  </a:schemeClr>
                </a:solidFill>
              </a:rPr>
              <a:t> </a:t>
            </a:r>
            <a:r>
              <a:rPr lang="de-DE" dirty="0" err="1">
                <a:solidFill>
                  <a:schemeClr val="tx2">
                    <a:lumMod val="20000"/>
                    <a:lumOff val="80000"/>
                  </a:schemeClr>
                </a:solidFill>
              </a:rPr>
              <a:t>the</a:t>
            </a:r>
            <a:r>
              <a:rPr lang="de-DE" dirty="0">
                <a:solidFill>
                  <a:schemeClr val="tx2">
                    <a:lumMod val="20000"/>
                    <a:lumOff val="80000"/>
                  </a:schemeClr>
                </a:solidFill>
              </a:rPr>
              <a:t> </a:t>
            </a:r>
            <a:r>
              <a:rPr lang="de-DE" dirty="0" err="1">
                <a:solidFill>
                  <a:schemeClr val="tx2">
                    <a:lumMod val="20000"/>
                    <a:lumOff val="80000"/>
                  </a:schemeClr>
                </a:solidFill>
              </a:rPr>
              <a:t>household</a:t>
            </a:r>
            <a:r>
              <a:rPr lang="de-DE" dirty="0">
                <a:solidFill>
                  <a:schemeClr val="tx2">
                    <a:lumMod val="20000"/>
                    <a:lumOff val="80000"/>
                  </a:schemeClr>
                </a:solidFill>
              </a:rPr>
              <a:t>“</a:t>
            </a:r>
            <a:endParaRPr lang="en-GB" dirty="0">
              <a:solidFill>
                <a:schemeClr val="tx2">
                  <a:lumMod val="20000"/>
                  <a:lumOff val="80000"/>
                </a:schemeClr>
              </a:solidFill>
            </a:endParaRPr>
          </a:p>
        </p:txBody>
      </p:sp>
      <p:sp>
        <p:nvSpPr>
          <p:cNvPr id="3" name="Inhaltsplatzhalter 2"/>
          <p:cNvSpPr>
            <a:spLocks noGrp="1"/>
          </p:cNvSpPr>
          <p:nvPr>
            <p:ph idx="1"/>
          </p:nvPr>
        </p:nvSpPr>
        <p:spPr>
          <a:xfrm>
            <a:off x="3431705" y="1981202"/>
            <a:ext cx="3744417" cy="3841375"/>
          </a:xfrm>
        </p:spPr>
        <p:txBody>
          <a:bodyPr>
            <a:normAutofit/>
          </a:body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pic>
        <p:nvPicPr>
          <p:cNvPr id="2050" name="Picture 2" descr="http://i.ebayimg.com/00/s/MTAyNFg2NDA=/$%28KGrHqZ,%21jQFCepln%29uPBQuvdJIr6g%7E%7E60_3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88288" y="3719596"/>
            <a:ext cx="17907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3640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1000"/>
                                        <p:tgtEl>
                                          <p:spTgt spid="16386"/>
                                        </p:tgtEl>
                                      </p:cBhvr>
                                    </p:animEffect>
                                    <p:anim calcmode="lin" valueType="num">
                                      <p:cBhvr>
                                        <p:cTn id="8" dur="1000" fill="hold"/>
                                        <p:tgtEl>
                                          <p:spTgt spid="16386"/>
                                        </p:tgtEl>
                                        <p:attrNameLst>
                                          <p:attrName>ppt_x</p:attrName>
                                        </p:attrNameLst>
                                      </p:cBhvr>
                                      <p:tavLst>
                                        <p:tav tm="0">
                                          <p:val>
                                            <p:strVal val="#ppt_x"/>
                                          </p:val>
                                        </p:tav>
                                        <p:tav tm="100000">
                                          <p:val>
                                            <p:strVal val="#ppt_x"/>
                                          </p:val>
                                        </p:tav>
                                      </p:tavLst>
                                    </p:anim>
                                    <p:anim calcmode="lin" valueType="num">
                                      <p:cBhvr>
                                        <p:cTn id="9" dur="1000" fill="hold"/>
                                        <p:tgtEl>
                                          <p:spTgt spid="1638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fade">
                                      <p:cBhvr>
                                        <p:cTn id="39" dur="1000"/>
                                        <p:tgtEl>
                                          <p:spTgt spid="5"/>
                                        </p:tgtEl>
                                      </p:cBhvr>
                                    </p:animEffect>
                                    <p:anim calcmode="lin" valueType="num">
                                      <p:cBhvr>
                                        <p:cTn id="40" dur="1000" fill="hold"/>
                                        <p:tgtEl>
                                          <p:spTgt spid="5"/>
                                        </p:tgtEl>
                                        <p:attrNameLst>
                                          <p:attrName>ppt_x</p:attrName>
                                        </p:attrNameLst>
                                      </p:cBhvr>
                                      <p:tavLst>
                                        <p:tav tm="0">
                                          <p:val>
                                            <p:strVal val="#ppt_x"/>
                                          </p:val>
                                        </p:tav>
                                        <p:tav tm="100000">
                                          <p:val>
                                            <p:strVal val="#ppt_x"/>
                                          </p:val>
                                        </p:tav>
                                      </p:tavLst>
                                    </p:anim>
                                    <p:anim calcmode="lin" valueType="num">
                                      <p:cBhvr>
                                        <p:cTn id="41" dur="1000" fill="hold"/>
                                        <p:tgtEl>
                                          <p:spTgt spid="5"/>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050"/>
                                        </p:tgtEl>
                                        <p:attrNameLst>
                                          <p:attrName>style.visibility</p:attrName>
                                        </p:attrNameLst>
                                      </p:cBhvr>
                                      <p:to>
                                        <p:strVal val="visible"/>
                                      </p:to>
                                    </p:set>
                                    <p:animEffect transition="in" filter="fade">
                                      <p:cBhvr>
                                        <p:cTn id="44" dur="1000"/>
                                        <p:tgtEl>
                                          <p:spTgt spid="2050"/>
                                        </p:tgtEl>
                                      </p:cBhvr>
                                    </p:animEffect>
                                    <p:anim calcmode="lin" valueType="num">
                                      <p:cBhvr>
                                        <p:cTn id="45" dur="1000" fill="hold"/>
                                        <p:tgtEl>
                                          <p:spTgt spid="2050"/>
                                        </p:tgtEl>
                                        <p:attrNameLst>
                                          <p:attrName>ppt_x</p:attrName>
                                        </p:attrNameLst>
                                      </p:cBhvr>
                                      <p:tavLst>
                                        <p:tav tm="0">
                                          <p:val>
                                            <p:strVal val="#ppt_x"/>
                                          </p:val>
                                        </p:tav>
                                        <p:tav tm="100000">
                                          <p:val>
                                            <p:strVal val="#ppt_x"/>
                                          </p:val>
                                        </p:tav>
                                      </p:tavLst>
                                    </p:anim>
                                    <p:anim calcmode="lin" valueType="num">
                                      <p:cBhvr>
                                        <p:cTn id="46"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nhaltsplatzhalter 2"/>
          <p:cNvSpPr txBox="1">
            <a:spLocks/>
          </p:cNvSpPr>
          <p:nvPr/>
        </p:nvSpPr>
        <p:spPr>
          <a:xfrm>
            <a:off x="6744072" y="1988841"/>
            <a:ext cx="3888432" cy="3841375"/>
          </a:xfrm>
          <a:prstGeom prst="rect">
            <a:avLst/>
          </a:prstGeom>
        </p:spPr>
        <p:txBody>
          <a:bodyPr vert="horz" lIns="91440" tIns="45720" rIns="91440" bIns="45720" rtlCol="0">
            <a:normAutofit/>
          </a:bodyPr>
          <a:lstStyle/>
          <a:p>
            <a:pPr marL="228600" indent="-228600" defTabSz="914400">
              <a:spcBef>
                <a:spcPts val="1200"/>
              </a:spcBef>
              <a:buClr>
                <a:schemeClr val="bg2"/>
              </a:buClr>
              <a:buBlip>
                <a:blip r:embed="rId2"/>
              </a:buBlip>
              <a:defRPr/>
            </a:pPr>
            <a:r>
              <a:rPr lang="en-GB" sz="2200" dirty="0">
                <a:gradFill>
                  <a:gsLst>
                    <a:gs pos="0">
                      <a:schemeClr val="bg1"/>
                    </a:gs>
                    <a:gs pos="90000">
                      <a:schemeClr val="bg2">
                        <a:lumMod val="90000"/>
                      </a:schemeClr>
                    </a:gs>
                  </a:gsLst>
                  <a:lin ang="5400000" scaled="0"/>
                </a:gradFill>
              </a:rPr>
              <a:t>Modernism</a:t>
            </a:r>
          </a:p>
          <a:p>
            <a:pPr marL="685800" lvl="1" indent="-228600">
              <a:spcBef>
                <a:spcPts val="1200"/>
              </a:spcBef>
              <a:buClr>
                <a:schemeClr val="bg2"/>
              </a:buClr>
              <a:buBlip>
                <a:blip r:embed="rId2"/>
              </a:buBlip>
            </a:pPr>
            <a:r>
              <a:rPr lang="en-GB" sz="2200" dirty="0">
                <a:gradFill>
                  <a:gsLst>
                    <a:gs pos="0">
                      <a:schemeClr val="bg1"/>
                    </a:gs>
                    <a:gs pos="90000">
                      <a:schemeClr val="bg2">
                        <a:lumMod val="90000"/>
                      </a:schemeClr>
                    </a:gs>
                  </a:gsLst>
                  <a:lin ang="5400000" scaled="0"/>
                </a:gradFill>
              </a:rPr>
              <a:t>ancient economy similar to today:</a:t>
            </a:r>
          </a:p>
          <a:p>
            <a:pPr marL="1143000" lvl="2" indent="-228600">
              <a:spcBef>
                <a:spcPts val="1200"/>
              </a:spcBef>
              <a:buClr>
                <a:schemeClr val="bg2"/>
              </a:buClr>
              <a:buBlip>
                <a:blip r:embed="rId2"/>
              </a:buBlip>
            </a:pPr>
            <a:r>
              <a:rPr lang="en-GB" sz="2200" dirty="0">
                <a:gradFill>
                  <a:gsLst>
                    <a:gs pos="0">
                      <a:schemeClr val="bg1"/>
                    </a:gs>
                    <a:gs pos="90000">
                      <a:schemeClr val="bg2">
                        <a:lumMod val="90000"/>
                      </a:schemeClr>
                    </a:gs>
                  </a:gsLst>
                  <a:lin ang="5400000" scaled="0"/>
                </a:gradFill>
              </a:rPr>
              <a:t>e.g. supply &amp; demand</a:t>
            </a:r>
          </a:p>
          <a:p>
            <a:pPr marL="1143000" lvl="2" indent="-228600">
              <a:spcBef>
                <a:spcPts val="1200"/>
              </a:spcBef>
              <a:buClr>
                <a:schemeClr val="bg2"/>
              </a:buClr>
              <a:buBlip>
                <a:blip r:embed="rId2"/>
              </a:buBlip>
            </a:pPr>
            <a:endParaRPr lang="en-GB" sz="2200" dirty="0">
              <a:gradFill>
                <a:gsLst>
                  <a:gs pos="0">
                    <a:schemeClr val="bg1"/>
                  </a:gs>
                  <a:gs pos="90000">
                    <a:schemeClr val="bg2">
                      <a:lumMod val="90000"/>
                    </a:schemeClr>
                  </a:gs>
                </a:gsLst>
                <a:lin ang="5400000" scaled="0"/>
              </a:gradFill>
            </a:endParaRPr>
          </a:p>
        </p:txBody>
      </p:sp>
      <p:pic>
        <p:nvPicPr>
          <p:cNvPr id="7" name="Picture 2" descr="http://i43.tower.com/images/mm100786573/ancient-economy-moses-i-finley-paperback-cover-art.jpg"/>
          <p:cNvPicPr>
            <a:picLocks noChangeAspect="1" noChangeArrowheads="1"/>
          </p:cNvPicPr>
          <p:nvPr/>
        </p:nvPicPr>
        <p:blipFill>
          <a:blip r:embed="rId3" cstate="print"/>
          <a:srcRect/>
          <a:stretch>
            <a:fillRect/>
          </a:stretch>
        </p:blipFill>
        <p:spPr bwMode="auto">
          <a:xfrm rot="20164818">
            <a:off x="2029213" y="3700547"/>
            <a:ext cx="1905000" cy="2895601"/>
          </a:xfrm>
          <a:prstGeom prst="rect">
            <a:avLst/>
          </a:prstGeom>
          <a:noFill/>
        </p:spPr>
      </p:pic>
      <p:sp>
        <p:nvSpPr>
          <p:cNvPr id="8" name="Rechteck 6"/>
          <p:cNvSpPr/>
          <p:nvPr/>
        </p:nvSpPr>
        <p:spPr>
          <a:xfrm>
            <a:off x="6396476" y="332657"/>
            <a:ext cx="4082512" cy="646331"/>
          </a:xfrm>
          <a:prstGeom prst="rect">
            <a:avLst/>
          </a:prstGeom>
        </p:spPr>
        <p:txBody>
          <a:bodyPr wrap="square">
            <a:spAutoFit/>
          </a:bodyPr>
          <a:lstStyle/>
          <a:p>
            <a:pPr algn="r"/>
            <a:r>
              <a:rPr lang="de-DE" dirty="0">
                <a:solidFill>
                  <a:schemeClr val="tx2">
                    <a:lumMod val="20000"/>
                    <a:lumOff val="80000"/>
                  </a:schemeClr>
                </a:solidFill>
              </a:rPr>
              <a:t>„</a:t>
            </a:r>
            <a:r>
              <a:rPr lang="de-DE" dirty="0" err="1">
                <a:solidFill>
                  <a:schemeClr val="tx2">
                    <a:lumMod val="20000"/>
                    <a:lumOff val="80000"/>
                  </a:schemeClr>
                </a:solidFill>
              </a:rPr>
              <a:t>economy</a:t>
            </a:r>
            <a:r>
              <a:rPr lang="de-DE" dirty="0">
                <a:solidFill>
                  <a:schemeClr val="tx2">
                    <a:lumMod val="20000"/>
                    <a:lumOff val="80000"/>
                  </a:schemeClr>
                </a:solidFill>
              </a:rPr>
              <a:t>“ </a:t>
            </a:r>
            <a:r>
              <a:rPr lang="el-GR" dirty="0">
                <a:solidFill>
                  <a:schemeClr val="tx2">
                    <a:lumMod val="20000"/>
                    <a:lumOff val="80000"/>
                  </a:schemeClr>
                </a:solidFill>
              </a:rPr>
              <a:t>οἰκονόμος</a:t>
            </a:r>
            <a:r>
              <a:rPr lang="de-DE" dirty="0">
                <a:solidFill>
                  <a:schemeClr val="tx2">
                    <a:lumMod val="20000"/>
                    <a:lumOff val="80000"/>
                  </a:schemeClr>
                </a:solidFill>
              </a:rPr>
              <a:t> </a:t>
            </a:r>
            <a:br>
              <a:rPr lang="de-DE" dirty="0">
                <a:solidFill>
                  <a:schemeClr val="tx2">
                    <a:lumMod val="20000"/>
                    <a:lumOff val="80000"/>
                  </a:schemeClr>
                </a:solidFill>
              </a:rPr>
            </a:br>
            <a:r>
              <a:rPr lang="de-DE" dirty="0">
                <a:solidFill>
                  <a:schemeClr val="tx2">
                    <a:lumMod val="20000"/>
                    <a:lumOff val="80000"/>
                  </a:schemeClr>
                </a:solidFill>
              </a:rPr>
              <a:t>„</a:t>
            </a:r>
            <a:r>
              <a:rPr lang="de-DE" dirty="0" err="1">
                <a:solidFill>
                  <a:schemeClr val="tx2">
                    <a:lumMod val="20000"/>
                    <a:lumOff val="80000"/>
                  </a:schemeClr>
                </a:solidFill>
              </a:rPr>
              <a:t>managing</a:t>
            </a:r>
            <a:r>
              <a:rPr lang="de-DE" dirty="0">
                <a:solidFill>
                  <a:schemeClr val="tx2">
                    <a:lumMod val="20000"/>
                    <a:lumOff val="80000"/>
                  </a:schemeClr>
                </a:solidFill>
              </a:rPr>
              <a:t> </a:t>
            </a:r>
            <a:r>
              <a:rPr lang="de-DE" dirty="0" err="1">
                <a:solidFill>
                  <a:schemeClr val="tx2">
                    <a:lumMod val="20000"/>
                    <a:lumOff val="80000"/>
                  </a:schemeClr>
                </a:solidFill>
              </a:rPr>
              <a:t>the</a:t>
            </a:r>
            <a:r>
              <a:rPr lang="de-DE" dirty="0">
                <a:solidFill>
                  <a:schemeClr val="tx2">
                    <a:lumMod val="20000"/>
                    <a:lumOff val="80000"/>
                  </a:schemeClr>
                </a:solidFill>
              </a:rPr>
              <a:t> </a:t>
            </a:r>
            <a:r>
              <a:rPr lang="de-DE" dirty="0" err="1">
                <a:solidFill>
                  <a:schemeClr val="tx2">
                    <a:lumMod val="20000"/>
                    <a:lumOff val="80000"/>
                  </a:schemeClr>
                </a:solidFill>
              </a:rPr>
              <a:t>household</a:t>
            </a:r>
            <a:r>
              <a:rPr lang="de-DE" dirty="0">
                <a:solidFill>
                  <a:schemeClr val="tx2">
                    <a:lumMod val="20000"/>
                    <a:lumOff val="80000"/>
                  </a:schemeClr>
                </a:solidFill>
              </a:rPr>
              <a:t>“</a:t>
            </a:r>
            <a:endParaRPr lang="en-GB" dirty="0">
              <a:solidFill>
                <a:schemeClr val="tx2">
                  <a:lumMod val="20000"/>
                  <a:lumOff val="80000"/>
                </a:schemeClr>
              </a:solidFill>
            </a:endParaRPr>
          </a:p>
        </p:txBody>
      </p:sp>
      <p:sp>
        <p:nvSpPr>
          <p:cNvPr id="9" name="Inhaltsplatzhalter 2"/>
          <p:cNvSpPr>
            <a:spLocks noGrp="1"/>
          </p:cNvSpPr>
          <p:nvPr>
            <p:ph idx="1"/>
          </p:nvPr>
        </p:nvSpPr>
        <p:spPr>
          <a:xfrm>
            <a:off x="3431705" y="1981202"/>
            <a:ext cx="3744417" cy="3841375"/>
          </a:xfrm>
        </p:spPr>
        <p:txBody>
          <a:bodyPr>
            <a:normAutofit/>
          </a:bodyPr>
          <a:lstStyle/>
          <a:p>
            <a:r>
              <a:rPr lang="en-GB" dirty="0"/>
              <a:t>Primitivism…</a:t>
            </a:r>
          </a:p>
          <a:p>
            <a:pPr lvl="1"/>
            <a:r>
              <a:rPr lang="en-GB" dirty="0"/>
              <a:t>ancient economy as by-product of “status”</a:t>
            </a:r>
          </a:p>
          <a:p>
            <a:pPr lvl="1"/>
            <a:r>
              <a:rPr lang="en-GB" dirty="0"/>
              <a:t>no economic policy</a:t>
            </a:r>
            <a:br>
              <a:rPr lang="en-GB" dirty="0"/>
            </a:br>
            <a:r>
              <a:rPr lang="en-GB" dirty="0"/>
              <a:t>by the state</a:t>
            </a:r>
          </a:p>
          <a:p>
            <a:pPr lvl="1"/>
            <a:r>
              <a:rPr lang="en-GB" dirty="0"/>
              <a:t>no sophisticated </a:t>
            </a:r>
            <a:br>
              <a:rPr lang="en-GB" dirty="0"/>
            </a:br>
            <a:r>
              <a:rPr lang="en-GB" dirty="0"/>
              <a:t>accounting system</a:t>
            </a:r>
          </a:p>
          <a:p>
            <a:pPr lvl="1"/>
            <a:r>
              <a:rPr lang="en-GB" dirty="0"/>
              <a:t>arguing: no interest in investments to create more surplus </a:t>
            </a:r>
            <a:br>
              <a:rPr lang="en-GB" dirty="0"/>
            </a:br>
            <a:r>
              <a:rPr lang="en-GB" dirty="0"/>
              <a:t>(but land just for “status”)</a:t>
            </a:r>
          </a:p>
        </p:txBody>
      </p:sp>
      <p:sp>
        <p:nvSpPr>
          <p:cNvPr id="4" name="TextBox 3"/>
          <p:cNvSpPr txBox="1"/>
          <p:nvPr/>
        </p:nvSpPr>
        <p:spPr>
          <a:xfrm>
            <a:off x="8826269" y="6416354"/>
            <a:ext cx="1584176" cy="369332"/>
          </a:xfrm>
          <a:prstGeom prst="rect">
            <a:avLst/>
          </a:prstGeom>
          <a:noFill/>
        </p:spPr>
        <p:txBody>
          <a:bodyPr wrap="square" rtlCol="0">
            <a:spAutoFit/>
          </a:bodyPr>
          <a:lstStyle/>
          <a:p>
            <a:r>
              <a:rPr lang="en-GB" dirty="0">
                <a:solidFill>
                  <a:srgbClr val="FFFF00"/>
                </a:solidFill>
              </a:rPr>
              <a:t>Oxford 2014</a:t>
            </a:r>
          </a:p>
        </p:txBody>
      </p:sp>
      <p:sp>
        <p:nvSpPr>
          <p:cNvPr id="2" name="Title 1"/>
          <p:cNvSpPr>
            <a:spLocks noGrp="1"/>
          </p:cNvSpPr>
          <p:nvPr>
            <p:ph type="title"/>
          </p:nvPr>
        </p:nvSpPr>
        <p:spPr/>
        <p:txBody>
          <a:bodyPr/>
          <a:lstStyle/>
          <a:p>
            <a:r>
              <a:rPr lang="en-GB" dirty="0"/>
              <a:t>Ancient Economy</a:t>
            </a:r>
          </a:p>
        </p:txBody>
      </p:sp>
      <p:pic>
        <p:nvPicPr>
          <p:cNvPr id="3074" name="Picture 2" descr="http://oxrep.classics.ox.ac.uk/oxrep/img/content/osre/OSRE_Ka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3761" y="1085742"/>
            <a:ext cx="3472710" cy="533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1171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65735097"/>
      </p:ext>
    </p:extLst>
  </p:cSld>
  <p:clrMapOvr>
    <a:masterClrMapping/>
  </p:clrMapOvr>
  <p:transition spd="slow">
    <p:randomBar dir="vert"/>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070248" cy="684282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itle 1"/>
          <p:cNvSpPr txBox="1">
            <a:spLocks/>
          </p:cNvSpPr>
          <p:nvPr/>
        </p:nvSpPr>
        <p:spPr>
          <a:xfrm>
            <a:off x="650669" y="629266"/>
            <a:ext cx="3330328" cy="1641986"/>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Slavery</a:t>
            </a:r>
            <a:endParaRPr lang="en-GB" dirty="0"/>
          </a:p>
        </p:txBody>
      </p:sp>
      <p:pic>
        <p:nvPicPr>
          <p:cNvPr id="4100" name="Picture 4" descr="Image result for spartacu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98859" y="1706506"/>
            <a:ext cx="3894380" cy="485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4398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750"/>
                                  </p:stCondLst>
                                  <p:childTnLst>
                                    <p:set>
                                      <p:cBhvr>
                                        <p:cTn id="6" dur="1" fill="hold">
                                          <p:stCondLst>
                                            <p:cond delay="0"/>
                                          </p:stCondLst>
                                        </p:cTn>
                                        <p:tgtEl>
                                          <p:spTgt spid="4100"/>
                                        </p:tgtEl>
                                        <p:attrNameLst>
                                          <p:attrName>style.visibility</p:attrName>
                                        </p:attrNameLst>
                                      </p:cBhvr>
                                      <p:to>
                                        <p:strVal val="visible"/>
                                      </p:to>
                                    </p:set>
                                    <p:animEffect transition="in" filter="circle(out)">
                                      <p:cBhvr>
                                        <p:cTn id="7" dur="20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46111" y="452718"/>
            <a:ext cx="9404723" cy="1400530"/>
          </a:xfrm>
        </p:spPr>
        <p:txBody>
          <a:bodyPr/>
          <a:lstStyle/>
          <a:p>
            <a:endParaRPr lang="en-GB"/>
          </a:p>
        </p:txBody>
      </p:sp>
      <p:sp>
        <p:nvSpPr>
          <p:cNvPr id="5" name="Content Placeholder 2"/>
          <p:cNvSpPr>
            <a:spLocks noGrp="1"/>
          </p:cNvSpPr>
          <p:nvPr>
            <p:ph idx="1"/>
          </p:nvPr>
        </p:nvSpPr>
        <p:spPr>
          <a:xfrm>
            <a:off x="1103312" y="2052918"/>
            <a:ext cx="8946541" cy="4195481"/>
          </a:xfrm>
        </p:spPr>
        <p:txBody>
          <a:bodyPr/>
          <a:lstStyle/>
          <a:p>
            <a:endParaRPr lang="en-GB"/>
          </a:p>
        </p:txBody>
      </p:sp>
      <p:pic>
        <p:nvPicPr>
          <p:cNvPr id="6"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070248" cy="684282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Title 1"/>
          <p:cNvSpPr txBox="1">
            <a:spLocks/>
          </p:cNvSpPr>
          <p:nvPr/>
        </p:nvSpPr>
        <p:spPr>
          <a:xfrm>
            <a:off x="650669" y="629266"/>
            <a:ext cx="3330328" cy="1641986"/>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Slavery</a:t>
            </a:r>
            <a:endParaRPr lang="en-GB" dirty="0"/>
          </a:p>
        </p:txBody>
      </p:sp>
      <p:sp>
        <p:nvSpPr>
          <p:cNvPr id="9" name="Content Placeholder 2"/>
          <p:cNvSpPr txBox="1">
            <a:spLocks/>
          </p:cNvSpPr>
          <p:nvPr/>
        </p:nvSpPr>
        <p:spPr>
          <a:xfrm>
            <a:off x="650669" y="2438400"/>
            <a:ext cx="4197270" cy="380999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1800" b="1" dirty="0">
                <a:solidFill>
                  <a:schemeClr val="bg2">
                    <a:lumMod val="20000"/>
                    <a:lumOff val="80000"/>
                  </a:schemeClr>
                </a:solidFill>
                <a:effectLst>
                  <a:outerShdw blurRad="38100" dist="38100" dir="2700000" algn="tl">
                    <a:srgbClr val="000000">
                      <a:alpha val="43137"/>
                    </a:srgbClr>
                  </a:outerShdw>
                </a:effectLst>
              </a:rPr>
              <a:t>“There is a proverb: ‘You have as many enemies as you have slaves.’ But in truth we make them our enemies. We abuse them as if they were beasts of burden. When we recline for dinner, one wipes our spittle, another picks up the scraps and crumbs thrown down by drunkards. The point of my argument is this. ‘treat your inferior as you would like to be treated’ “.</a:t>
            </a:r>
            <a:br>
              <a:rPr lang="en-GB" sz="1800" b="1" dirty="0">
                <a:solidFill>
                  <a:schemeClr val="bg2">
                    <a:lumMod val="20000"/>
                    <a:lumOff val="80000"/>
                  </a:schemeClr>
                </a:solidFill>
                <a:effectLst>
                  <a:outerShdw blurRad="38100" dist="38100" dir="2700000" algn="tl">
                    <a:srgbClr val="000000">
                      <a:alpha val="43137"/>
                    </a:srgbClr>
                  </a:outerShdw>
                </a:effectLst>
              </a:rPr>
            </a:br>
            <a:r>
              <a:rPr lang="en-GB" sz="1800" b="1" dirty="0">
                <a:solidFill>
                  <a:schemeClr val="bg2">
                    <a:lumMod val="20000"/>
                    <a:lumOff val="80000"/>
                  </a:schemeClr>
                </a:solidFill>
                <a:effectLst>
                  <a:outerShdw blurRad="38100" dist="38100" dir="2700000" algn="tl">
                    <a:srgbClr val="000000">
                      <a:alpha val="43137"/>
                    </a:srgbClr>
                  </a:outerShdw>
                </a:effectLst>
              </a:rPr>
              <a:t>(Seneca, Letter 47.5-11)</a:t>
            </a:r>
          </a:p>
        </p:txBody>
      </p:sp>
      <p:pic>
        <p:nvPicPr>
          <p:cNvPr id="10" name="Picture 4" descr="Image result for roman slaver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6911" y="3760013"/>
            <a:ext cx="6495089" cy="309798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Image result for roman slaver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69691" y="0"/>
            <a:ext cx="4521485" cy="4060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14814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10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3750"/>
                            </p:stCondLst>
                            <p:childTnLst>
                              <p:par>
                                <p:cTn id="17" presetID="42" presetClass="entr" presetSubtype="0" fill="hold" nodeType="afterEffect">
                                  <p:stCondLst>
                                    <p:cond delay="100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070248" cy="684282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1"/>
          <p:cNvSpPr txBox="1">
            <a:spLocks/>
          </p:cNvSpPr>
          <p:nvPr/>
        </p:nvSpPr>
        <p:spPr>
          <a:xfrm>
            <a:off x="650669" y="629266"/>
            <a:ext cx="3330328" cy="1641986"/>
          </a:xfrm>
          <a:prstGeom prst="rect">
            <a:avLst/>
          </a:prstGeom>
        </p:spPr>
        <p:txBody>
          <a:bodyPr vert="horz" lIns="91440" tIns="45720" rIns="91440" bIns="45720" rtlCol="0" anchor="t">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Slavery</a:t>
            </a:r>
            <a:endParaRPr lang="en-GB" dirty="0"/>
          </a:p>
        </p:txBody>
      </p:sp>
      <p:pic>
        <p:nvPicPr>
          <p:cNvPr id="10" name="Picture 8" descr="Image result for roman slave run econom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5123" y="2350738"/>
            <a:ext cx="4015071" cy="301130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Image result for roman slave run econom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1185" y="2350739"/>
            <a:ext cx="4093099" cy="3069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879443"/>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192000" cy="68428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de-DE" dirty="0"/>
              <a:t>Roman </a:t>
            </a:r>
            <a:r>
              <a:rPr lang="de-DE" dirty="0" err="1"/>
              <a:t>slave</a:t>
            </a:r>
            <a:r>
              <a:rPr lang="de-DE" dirty="0"/>
              <a:t> </a:t>
            </a:r>
            <a:r>
              <a:rPr lang="de-DE" dirty="0" err="1"/>
              <a:t>economy</a:t>
            </a:r>
            <a:r>
              <a:rPr lang="de-DE" dirty="0"/>
              <a:t> (?)</a:t>
            </a:r>
            <a:endParaRPr lang="en-GB" dirty="0"/>
          </a:p>
        </p:txBody>
      </p:sp>
      <p:sp>
        <p:nvSpPr>
          <p:cNvPr id="3" name="Content Placeholder 2"/>
          <p:cNvSpPr>
            <a:spLocks noGrp="1"/>
          </p:cNvSpPr>
          <p:nvPr>
            <p:ph idx="1"/>
          </p:nvPr>
        </p:nvSpPr>
        <p:spPr>
          <a:xfrm>
            <a:off x="218173" y="2557668"/>
            <a:ext cx="8946541" cy="4195481"/>
          </a:xfrm>
        </p:spPr>
        <p:txBody>
          <a:bodyPr/>
          <a:lstStyle/>
          <a:p>
            <a:r>
              <a:rPr lang="de-DE" b="1" dirty="0"/>
              <a:t>G.E.M. de </a:t>
            </a:r>
            <a:r>
              <a:rPr lang="de-DE" b="1" dirty="0" err="1"/>
              <a:t>Ste</a:t>
            </a:r>
            <a:r>
              <a:rPr lang="de-DE" b="1" dirty="0"/>
              <a:t> Croix (UCL, LSE, New College)</a:t>
            </a:r>
          </a:p>
          <a:p>
            <a:pPr lvl="1"/>
            <a:r>
              <a:rPr lang="de-DE" b="1" dirty="0"/>
              <a:t>Surplus: „</a:t>
            </a:r>
            <a:r>
              <a:rPr lang="de-DE" b="1" dirty="0" err="1"/>
              <a:t>by</a:t>
            </a:r>
            <a:r>
              <a:rPr lang="de-DE" b="1" dirty="0"/>
              <a:t> </a:t>
            </a:r>
            <a:r>
              <a:rPr lang="de-DE" b="1" dirty="0" err="1"/>
              <a:t>the</a:t>
            </a:r>
            <a:r>
              <a:rPr lang="de-DE" b="1" dirty="0"/>
              <a:t> </a:t>
            </a:r>
            <a:r>
              <a:rPr lang="de-DE" b="1" dirty="0" err="1"/>
              <a:t>exploitation</a:t>
            </a:r>
            <a:r>
              <a:rPr lang="de-DE" b="1" dirty="0"/>
              <a:t> </a:t>
            </a:r>
            <a:r>
              <a:rPr lang="de-DE" b="1" dirty="0" err="1"/>
              <a:t>of</a:t>
            </a:r>
            <a:r>
              <a:rPr lang="de-DE" b="1" dirty="0"/>
              <a:t> </a:t>
            </a:r>
            <a:r>
              <a:rPr lang="de-DE" b="1" dirty="0" err="1"/>
              <a:t>the</a:t>
            </a:r>
            <a:r>
              <a:rPr lang="de-DE" b="1" dirty="0"/>
              <a:t> </a:t>
            </a:r>
            <a:r>
              <a:rPr lang="de-DE" b="1" dirty="0" err="1"/>
              <a:t>unfree</a:t>
            </a:r>
            <a:r>
              <a:rPr lang="de-DE" b="1" dirty="0"/>
              <a:t> (</a:t>
            </a:r>
            <a:r>
              <a:rPr lang="de-DE" b="1" dirty="0" err="1"/>
              <a:t>esp</a:t>
            </a:r>
            <a:r>
              <a:rPr lang="de-DE" b="1" dirty="0"/>
              <a:t>. </a:t>
            </a:r>
            <a:r>
              <a:rPr lang="de-DE" b="1" dirty="0" err="1"/>
              <a:t>slave</a:t>
            </a:r>
            <a:r>
              <a:rPr lang="de-DE" b="1" dirty="0"/>
              <a:t>) </a:t>
            </a:r>
            <a:r>
              <a:rPr lang="de-DE" b="1" dirty="0" err="1"/>
              <a:t>labour</a:t>
            </a:r>
            <a:r>
              <a:rPr lang="de-DE" b="1" dirty="0"/>
              <a:t>.“</a:t>
            </a:r>
          </a:p>
          <a:p>
            <a:pPr lvl="1"/>
            <a:r>
              <a:rPr lang="de-DE" b="1" dirty="0"/>
              <a:t>Marxist </a:t>
            </a:r>
            <a:r>
              <a:rPr lang="de-DE" b="1" dirty="0" err="1"/>
              <a:t>tradition</a:t>
            </a:r>
            <a:endParaRPr lang="de-DE" b="1" dirty="0"/>
          </a:p>
          <a:p>
            <a:pPr lvl="1"/>
            <a:r>
              <a:rPr lang="en-GB" b="1" dirty="0"/>
              <a:t>Consequently "the Roman political system (…) facilitated a most intense and ultimately destructive economic exploitation of the great mass of the people, whether slave or free, and it made radical reform impossible. The result was that the propertied class, the men of real wealth, who had deliberately created this system for their own benefit, drained the life-blood from their world and thus destroyed Graeco-Roman civilisation over a large part of the empire.... That I believe," concludes de Ste Croix, "was the principal reason for the decline of Classical civilisation" (pp. 502-3) </a:t>
            </a:r>
          </a:p>
        </p:txBody>
      </p:sp>
      <p:pic>
        <p:nvPicPr>
          <p:cNvPr id="3074" name="Picture 2" descr="Image result for ste croix roman econom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4835" y="855519"/>
            <a:ext cx="2597727" cy="389659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0995629" y="6294773"/>
            <a:ext cx="1071127" cy="369332"/>
          </a:xfrm>
          <a:prstGeom prst="rect">
            <a:avLst/>
          </a:prstGeom>
        </p:spPr>
        <p:txBody>
          <a:bodyPr wrap="none">
            <a:spAutoFit/>
          </a:bodyPr>
          <a:lstStyle/>
          <a:p>
            <a:r>
              <a:rPr lang="en-GB" dirty="0"/>
              <a:t>Smyrna </a:t>
            </a:r>
          </a:p>
        </p:txBody>
      </p:sp>
    </p:spTree>
    <p:extLst>
      <p:ext uri="{BB962C8B-B14F-4D97-AF65-F5344CB8AC3E}">
        <p14:creationId xmlns:p14="http://schemas.microsoft.com/office/powerpoint/2010/main" val="1136785035"/>
      </p:ext>
    </p:extLst>
  </p:cSld>
  <p:clrMapOvr>
    <a:masterClrMapping/>
  </p:clrMapOvr>
  <p:transition spd="slow">
    <p:randomBar dir="vert"/>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192000" cy="684282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30629" y="-56308"/>
            <a:ext cx="12458700" cy="6979622"/>
          </a:xfrm>
          <a:prstGeom prst="rect">
            <a:avLst/>
          </a:prstGeom>
          <a:solidFill>
            <a:schemeClr val="accent6">
              <a:lumMod val="50000"/>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4"/>
          <a:stretch>
            <a:fillRect/>
          </a:stretch>
        </p:blipFill>
        <p:spPr>
          <a:xfrm>
            <a:off x="-42864" y="5126575"/>
            <a:ext cx="2822776" cy="2243647"/>
          </a:xfrm>
          <a:prstGeom prst="rect">
            <a:avLst/>
          </a:prstGeom>
        </p:spPr>
      </p:pic>
      <p:pic>
        <p:nvPicPr>
          <p:cNvPr id="6146" name="Picture 2" descr="Image result for zoninus colla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6222" b="80889" l="23000" r="77667">
                        <a14:foregroundMark x1="44167" y1="81111" x2="44167" y2="81111"/>
                        <a14:foregroundMark x1="47167" y1="6222" x2="47167" y2="6222"/>
                        <a14:foregroundMark x1="54833" y1="7556" x2="54833" y2="7556"/>
                        <a14:foregroundMark x1="52833" y1="11111" x2="52833" y2="11111"/>
                        <a14:foregroundMark x1="41667" y1="8667" x2="41667" y2="8667"/>
                      </a14:backgroundRemoval>
                    </a14:imgEffect>
                  </a14:imgLayer>
                </a14:imgProps>
              </a:ext>
              <a:ext uri="{28A0092B-C50C-407E-A947-70E740481C1C}">
                <a14:useLocalDpi xmlns:a14="http://schemas.microsoft.com/office/drawing/2010/main" val="0"/>
              </a:ext>
            </a:extLst>
          </a:blip>
          <a:srcRect l="16198" t="1652" r="15450" b="15147"/>
          <a:stretch/>
        </p:blipFill>
        <p:spPr bwMode="auto">
          <a:xfrm>
            <a:off x="2256793" y="-136501"/>
            <a:ext cx="6183357" cy="56447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7"/>
          <a:stretch>
            <a:fillRect/>
          </a:stretch>
        </p:blipFill>
        <p:spPr>
          <a:xfrm rot="21125248">
            <a:off x="55435" y="279207"/>
            <a:ext cx="3443685" cy="104354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9" name="Picture 8"/>
          <p:cNvPicPr>
            <a:picLocks noChangeAspect="1"/>
          </p:cNvPicPr>
          <p:nvPr/>
        </p:nvPicPr>
        <p:blipFill>
          <a:blip r:embed="rId8"/>
          <a:stretch>
            <a:fillRect/>
          </a:stretch>
        </p:blipFill>
        <p:spPr>
          <a:xfrm rot="636260">
            <a:off x="9466624" y="238453"/>
            <a:ext cx="2254232" cy="3418119"/>
          </a:xfrm>
          <a:prstGeom prst="rect">
            <a:avLst/>
          </a:prstGeom>
        </p:spPr>
      </p:pic>
      <p:pic>
        <p:nvPicPr>
          <p:cNvPr id="4" name="Picture 3"/>
          <p:cNvPicPr>
            <a:picLocks noChangeAspect="1"/>
          </p:cNvPicPr>
          <p:nvPr/>
        </p:nvPicPr>
        <p:blipFill>
          <a:blip r:embed="rId9"/>
          <a:stretch>
            <a:fillRect/>
          </a:stretch>
        </p:blipFill>
        <p:spPr>
          <a:xfrm rot="289046">
            <a:off x="9626719" y="3005198"/>
            <a:ext cx="2547533" cy="3640766"/>
          </a:xfrm>
          <a:prstGeom prst="rect">
            <a:avLst/>
          </a:prstGeom>
        </p:spPr>
      </p:pic>
      <p:pic>
        <p:nvPicPr>
          <p:cNvPr id="10" name="Picture 9"/>
          <p:cNvPicPr>
            <a:picLocks noChangeAspect="1"/>
          </p:cNvPicPr>
          <p:nvPr/>
        </p:nvPicPr>
        <p:blipFill>
          <a:blip r:embed="rId10"/>
          <a:stretch>
            <a:fillRect/>
          </a:stretch>
        </p:blipFill>
        <p:spPr>
          <a:xfrm>
            <a:off x="7286884" y="3271234"/>
            <a:ext cx="2548883" cy="3835819"/>
          </a:xfrm>
          <a:prstGeom prst="rect">
            <a:avLst/>
          </a:prstGeom>
        </p:spPr>
      </p:pic>
      <p:pic>
        <p:nvPicPr>
          <p:cNvPr id="11" name="Picture 10"/>
          <p:cNvPicPr>
            <a:picLocks noChangeAspect="1"/>
          </p:cNvPicPr>
          <p:nvPr/>
        </p:nvPicPr>
        <p:blipFill>
          <a:blip r:embed="rId11"/>
          <a:stretch>
            <a:fillRect/>
          </a:stretch>
        </p:blipFill>
        <p:spPr>
          <a:xfrm>
            <a:off x="9290957" y="6258227"/>
            <a:ext cx="2167618" cy="688177"/>
          </a:xfrm>
          <a:prstGeom prst="rect">
            <a:avLst/>
          </a:prstGeom>
        </p:spPr>
      </p:pic>
    </p:spTree>
    <p:extLst>
      <p:ext uri="{BB962C8B-B14F-4D97-AF65-F5344CB8AC3E}">
        <p14:creationId xmlns:p14="http://schemas.microsoft.com/office/powerpoint/2010/main" val="34574635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nodeType="afterEffect">
                                  <p:stCondLst>
                                    <p:cond delay="100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par>
                          <p:cTn id="28" fill="hold">
                            <p:stCondLst>
                              <p:cond delay="3000"/>
                            </p:stCondLst>
                            <p:childTnLst>
                              <p:par>
                                <p:cTn id="29" presetID="42" presetClass="entr" presetSubtype="0" fill="hold" nodeType="afterEffect">
                                  <p:stCondLst>
                                    <p:cond delay="100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100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192000" cy="684282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0629" y="-56308"/>
            <a:ext cx="12458700" cy="6979622"/>
          </a:xfrm>
          <a:prstGeom prst="rect">
            <a:avLst/>
          </a:prstGeom>
          <a:solidFill>
            <a:schemeClr val="accent6">
              <a:lumMod val="50000"/>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646111" y="452718"/>
            <a:ext cx="9404723" cy="1400530"/>
          </a:xfrm>
        </p:spPr>
        <p:txBody>
          <a:bodyPr/>
          <a:lstStyle/>
          <a:p>
            <a:r>
              <a:rPr lang="en-GB" dirty="0"/>
              <a:t>Slavery</a:t>
            </a:r>
          </a:p>
        </p:txBody>
      </p:sp>
      <p:sp>
        <p:nvSpPr>
          <p:cNvPr id="7" name="Content Placeholder 2"/>
          <p:cNvSpPr>
            <a:spLocks noGrp="1"/>
          </p:cNvSpPr>
          <p:nvPr>
            <p:ph idx="1"/>
          </p:nvPr>
        </p:nvSpPr>
        <p:spPr>
          <a:xfrm>
            <a:off x="7148132" y="166968"/>
            <a:ext cx="4898571" cy="4195481"/>
          </a:xfrm>
        </p:spPr>
        <p:txBody>
          <a:bodyPr/>
          <a:lstStyle/>
          <a:p>
            <a:r>
              <a:rPr lang="en-GB" dirty="0"/>
              <a:t>Sources</a:t>
            </a:r>
          </a:p>
          <a:p>
            <a:pPr lvl="1"/>
            <a:r>
              <a:rPr lang="en-GB" dirty="0"/>
              <a:t>Legal texts</a:t>
            </a:r>
          </a:p>
          <a:p>
            <a:pPr lvl="2"/>
            <a:r>
              <a:rPr lang="en-GB" dirty="0"/>
              <a:t>Gaius…</a:t>
            </a:r>
          </a:p>
        </p:txBody>
      </p:sp>
      <p:pic>
        <p:nvPicPr>
          <p:cNvPr id="9" name="Picture 2" descr="Image result for zoninus colla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222" b="80889" l="23000" r="77667">
                        <a14:foregroundMark x1="44167" y1="81111" x2="44167" y2="81111"/>
                        <a14:foregroundMark x1="47167" y1="6222" x2="47167" y2="6222"/>
                        <a14:foregroundMark x1="54833" y1="7556" x2="54833" y2="7556"/>
                        <a14:foregroundMark x1="52833" y1="11111" x2="52833" y2="11111"/>
                        <a14:foregroundMark x1="41667" y1="8667" x2="41667" y2="8667"/>
                      </a14:backgroundRemoval>
                    </a14:imgEffect>
                  </a14:imgLayer>
                </a14:imgProps>
              </a:ext>
              <a:ext uri="{28A0092B-C50C-407E-A947-70E740481C1C}">
                <a14:useLocalDpi xmlns:a14="http://schemas.microsoft.com/office/drawing/2010/main" val="0"/>
              </a:ext>
            </a:extLst>
          </a:blip>
          <a:srcRect l="16198" t="1652" r="15450" b="15147"/>
          <a:stretch/>
        </p:blipFill>
        <p:spPr bwMode="auto">
          <a:xfrm>
            <a:off x="2256793" y="-136501"/>
            <a:ext cx="6183357" cy="564477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101492" y="3433503"/>
            <a:ext cx="6096000" cy="3416320"/>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r>
              <a:rPr lang="en-GB" dirty="0"/>
              <a:t>(8) The system of justice which we use can be divided according to how it relates to persons, to things and to actions. Let us first see how it relates to persons.</a:t>
            </a:r>
          </a:p>
          <a:p>
            <a:r>
              <a:rPr lang="en-GB" dirty="0"/>
              <a:t>(9) The principal distinction made by the law of persons is this, that all human beings are either free men or slaves.</a:t>
            </a:r>
          </a:p>
          <a:p>
            <a:r>
              <a:rPr lang="en-GB" dirty="0"/>
              <a:t>(10) Next, some free men are free-born (ingenui), others freedmen (</a:t>
            </a:r>
            <a:r>
              <a:rPr lang="en-GB" dirty="0" err="1"/>
              <a:t>liberti</a:t>
            </a:r>
            <a:r>
              <a:rPr lang="en-GB" dirty="0"/>
              <a:t>).</a:t>
            </a:r>
          </a:p>
          <a:p>
            <a:r>
              <a:rPr lang="en-GB" dirty="0"/>
              <a:t>(11) The free-born are those who were free when they were born; freedmen are those who have been released from a state of slavery.</a:t>
            </a:r>
          </a:p>
        </p:txBody>
      </p:sp>
    </p:spTree>
    <p:extLst>
      <p:ext uri="{BB962C8B-B14F-4D97-AF65-F5344CB8AC3E}">
        <p14:creationId xmlns:p14="http://schemas.microsoft.com/office/powerpoint/2010/main" val="32441394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roman slave run economy"/>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0" y="15178"/>
            <a:ext cx="12192000" cy="684282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0629" y="-56308"/>
            <a:ext cx="12458700" cy="6979622"/>
          </a:xfrm>
          <a:prstGeom prst="rect">
            <a:avLst/>
          </a:prstGeom>
          <a:solidFill>
            <a:schemeClr val="accent6">
              <a:lumMod val="50000"/>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646111" y="452718"/>
            <a:ext cx="9404723" cy="1400530"/>
          </a:xfrm>
        </p:spPr>
        <p:txBody>
          <a:bodyPr/>
          <a:lstStyle/>
          <a:p>
            <a:r>
              <a:rPr lang="en-GB" dirty="0"/>
              <a:t>Ex-Slaves, Freedmen….</a:t>
            </a:r>
          </a:p>
        </p:txBody>
      </p:sp>
      <p:sp>
        <p:nvSpPr>
          <p:cNvPr id="7" name="Content Placeholder 2"/>
          <p:cNvSpPr>
            <a:spLocks noGrp="1"/>
          </p:cNvSpPr>
          <p:nvPr>
            <p:ph idx="1"/>
          </p:nvPr>
        </p:nvSpPr>
        <p:spPr>
          <a:xfrm>
            <a:off x="7148132" y="166968"/>
            <a:ext cx="4898571" cy="4195481"/>
          </a:xfrm>
        </p:spPr>
        <p:txBody>
          <a:bodyPr/>
          <a:lstStyle/>
          <a:p>
            <a:r>
              <a:rPr lang="en-GB" dirty="0"/>
              <a:t>Sources</a:t>
            </a:r>
          </a:p>
          <a:p>
            <a:pPr lvl="1"/>
            <a:r>
              <a:rPr lang="en-GB" dirty="0"/>
              <a:t>Legal texts</a:t>
            </a:r>
          </a:p>
          <a:p>
            <a:pPr lvl="1"/>
            <a:r>
              <a:rPr lang="en-GB" dirty="0"/>
              <a:t>Inscriptions</a:t>
            </a:r>
          </a:p>
        </p:txBody>
      </p:sp>
      <p:pic>
        <p:nvPicPr>
          <p:cNvPr id="8" name="Picture 2" descr="Image result for zoninus colla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6222" b="80889" l="23000" r="77667">
                        <a14:foregroundMark x1="44167" y1="81111" x2="44167" y2="81111"/>
                        <a14:foregroundMark x1="47167" y1="6222" x2="47167" y2="6222"/>
                        <a14:foregroundMark x1="54833" y1="7556" x2="54833" y2="7556"/>
                        <a14:foregroundMark x1="52833" y1="11111" x2="52833" y2="11111"/>
                        <a14:foregroundMark x1="41667" y1="8667" x2="41667" y2="8667"/>
                      </a14:backgroundRemoval>
                    </a14:imgEffect>
                  </a14:imgLayer>
                </a14:imgProps>
              </a:ext>
              <a:ext uri="{28A0092B-C50C-407E-A947-70E740481C1C}">
                <a14:useLocalDpi xmlns:a14="http://schemas.microsoft.com/office/drawing/2010/main" val="0"/>
              </a:ext>
            </a:extLst>
          </a:blip>
          <a:srcRect l="16198" t="1652" r="15450" b="15147"/>
          <a:stretch/>
        </p:blipFill>
        <p:spPr bwMode="auto">
          <a:xfrm>
            <a:off x="2256793" y="-136501"/>
            <a:ext cx="6183357" cy="5644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786526"/>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7196</TotalTime>
  <Words>2155</Words>
  <Application>Microsoft Office PowerPoint</Application>
  <PresentationFormat>Widescreen</PresentationFormat>
  <Paragraphs>261</Paragraphs>
  <Slides>74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74</vt:i4>
      </vt:variant>
    </vt:vector>
  </HeadingPairs>
  <TitlesOfParts>
    <vt:vector size="80" baseType="lpstr">
      <vt:lpstr>Arial</vt:lpstr>
      <vt:lpstr>Calibri</vt:lpstr>
      <vt:lpstr>Century Gothic</vt:lpstr>
      <vt:lpstr>Wingdings</vt:lpstr>
      <vt:lpstr>Wingdings 3</vt:lpstr>
      <vt:lpstr>Ion</vt:lpstr>
      <vt:lpstr>Exploring Sustainability in the  Ancient World</vt:lpstr>
      <vt:lpstr>A poster tells a story…</vt:lpstr>
      <vt:lpstr>Tabula alimentarii traianea</vt:lpstr>
      <vt:lpstr>Coins! Numismatic</vt:lpstr>
      <vt:lpstr>Roman coinage</vt:lpstr>
      <vt:lpstr>Roman coinage</vt:lpstr>
      <vt:lpstr>Roman coinage</vt:lpstr>
      <vt:lpstr>PowerPoint Presentation</vt:lpstr>
      <vt:lpstr>Coin hoards</vt:lpstr>
      <vt:lpstr>Coin hoards</vt:lpstr>
      <vt:lpstr>Historical Analyses</vt:lpstr>
      <vt:lpstr>A G R I C U L T U R E  agricultura</vt:lpstr>
      <vt:lpstr>PowerPoint Presentation</vt:lpstr>
      <vt:lpstr>Villa</vt:lpstr>
      <vt:lpstr>Villa</vt:lpstr>
      <vt:lpstr>PowerPoint Presentation</vt:lpstr>
      <vt:lpstr>Villa</vt:lpstr>
      <vt:lpstr>Villa</vt:lpstr>
      <vt:lpstr>Villa</vt:lpstr>
      <vt:lpstr>PowerPoint Presentation</vt:lpstr>
      <vt:lpstr>Villa</vt:lpstr>
      <vt:lpstr>PowerPoint Presentation</vt:lpstr>
      <vt:lpstr>PowerPoint Presentation</vt:lpstr>
      <vt:lpstr>Villa</vt:lpstr>
      <vt:lpstr>Villa – Elite Lifestyle</vt:lpstr>
      <vt:lpstr>Latifundium</vt:lpstr>
      <vt:lpstr>PowerPoint Presentation</vt:lpstr>
      <vt:lpstr>Latifundium</vt:lpstr>
      <vt:lpstr>PowerPoint Presentation</vt:lpstr>
      <vt:lpstr>PowerPoint Presentation</vt:lpstr>
      <vt:lpstr>Concentration of Property</vt:lpstr>
      <vt:lpstr>Concentration of Property</vt:lpstr>
      <vt:lpstr>Villa</vt:lpstr>
      <vt:lpstr>Summary</vt:lpstr>
      <vt:lpstr>Summary</vt:lpstr>
      <vt:lpstr>PowerPoint Presentation</vt:lpstr>
      <vt:lpstr>PowerPoint Presentation</vt:lpstr>
      <vt:lpstr>PowerPoint Presentation</vt:lpstr>
      <vt:lpstr>PowerPoint Presentation</vt:lpstr>
      <vt:lpstr>Trade &amp; Production</vt:lpstr>
      <vt:lpstr>Trade &amp; Production</vt:lpstr>
      <vt:lpstr>Trade &amp; Production</vt:lpstr>
      <vt:lpstr>Trade &amp; Production</vt:lpstr>
      <vt:lpstr>PowerPoint Presentation</vt:lpstr>
      <vt:lpstr>Samian Ware terra sigilata</vt:lpstr>
      <vt:lpstr>Global Economy: Samian Ware “Industry”</vt:lpstr>
      <vt:lpstr>PowerPoint Presentation</vt:lpstr>
      <vt:lpstr>PowerPoint Presentation</vt:lpstr>
      <vt:lpstr>PowerPoint Presentation</vt:lpstr>
      <vt:lpstr>PowerPoint Presentation</vt:lpstr>
      <vt:lpstr>Global Economy: Samian Ware</vt:lpstr>
      <vt:lpstr>Industrial Scale</vt:lpstr>
      <vt:lpstr>Industrial Scale</vt:lpstr>
      <vt:lpstr>Industrial Scale</vt:lpstr>
      <vt:lpstr>Industrial Scale</vt:lpstr>
      <vt:lpstr>Industrial Scale: Bakery</vt:lpstr>
      <vt:lpstr>Industrial Scale: Bakery</vt:lpstr>
      <vt:lpstr>Technical advances</vt:lpstr>
      <vt:lpstr>Agriculture</vt:lpstr>
      <vt:lpstr>Shipping: economy relies on transport</vt:lpstr>
      <vt:lpstr>Shipping: maritime</vt:lpstr>
      <vt:lpstr>Shipping: rivers &amp; canals</vt:lpstr>
      <vt:lpstr>PowerPoint Presentation</vt:lpstr>
      <vt:lpstr>PowerPoint Presentation</vt:lpstr>
      <vt:lpstr>Ancient Economy</vt:lpstr>
      <vt:lpstr>Ancient Economy</vt:lpstr>
      <vt:lpstr>PowerPoint Presentation</vt:lpstr>
      <vt:lpstr>PowerPoint Presentation</vt:lpstr>
      <vt:lpstr>PowerPoint Presentation</vt:lpstr>
      <vt:lpstr>PowerPoint Presentation</vt:lpstr>
      <vt:lpstr>Roman slave economy (?)</vt:lpstr>
      <vt:lpstr>PowerPoint Presentation</vt:lpstr>
      <vt:lpstr>Slavery</vt:lpstr>
      <vt:lpstr>Ex-Slaves, Freedmen….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413</cp:revision>
  <cp:lastPrinted>2016-10-08T13:42:54Z</cp:lastPrinted>
  <dcterms:created xsi:type="dcterms:W3CDTF">2016-10-01T14:36:21Z</dcterms:created>
  <dcterms:modified xsi:type="dcterms:W3CDTF">2016-11-22T08:05:26Z</dcterms:modified>
</cp:coreProperties>
</file>