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3"/>
  </p:notesMasterIdLst>
  <p:handoutMasterIdLst>
    <p:handoutMasterId r:id="rId14"/>
  </p:handoutMasterIdLst>
  <p:sldIdLst>
    <p:sldId id="277" r:id="rId2"/>
    <p:sldId id="471" r:id="rId3"/>
    <p:sldId id="481" r:id="rId4"/>
    <p:sldId id="473" r:id="rId5"/>
    <p:sldId id="474" r:id="rId6"/>
    <p:sldId id="475" r:id="rId7"/>
    <p:sldId id="476" r:id="rId8"/>
    <p:sldId id="477" r:id="rId9"/>
    <p:sldId id="478" r:id="rId10"/>
    <p:sldId id="479" r:id="rId11"/>
    <p:sldId id="480" r:id="rId1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0" autoAdjust="0"/>
    <p:restoredTop sz="94576" autoAdjust="0"/>
  </p:normalViewPr>
  <p:slideViewPr>
    <p:cSldViewPr>
      <p:cViewPr varScale="1">
        <p:scale>
          <a:sx n="63" d="100"/>
          <a:sy n="63" d="100"/>
        </p:scale>
        <p:origin x="1284" y="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06/08/2026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06/08/2026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06/08/2026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06/08/2026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06/08/2026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06/08/2026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06/08/2026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06/08/2026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06/08/2026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06/08/2026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06/08/2026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06/08/2026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3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3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Allen,%20C.L.%20and%20Bayraktutan,%20U.%20(2008)%20&#8216;Risk%20factors%20for%20ischaemic%20stroke&#8217;,%20International%20Journal%20of%20Stroke,%203(2),%20pp.%20105&#8211;116.%20doi:10.1111/j.1747-4949.2008.00187.x.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49275" y="1340768"/>
            <a:ext cx="8050709" cy="1584176"/>
          </a:xfrm>
        </p:spPr>
        <p:txBody>
          <a:bodyPr/>
          <a:lstStyle/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BMHP5032 Introduction to Physiology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Component 2 – Presentation 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Care Plan</a:t>
            </a:r>
          </a:p>
          <a:p>
            <a:pPr algn="l" eaLnBrk="1" hangingPunct="1"/>
            <a:endParaRPr lang="en-GB" altLang="en-US" sz="2800" b="1" dirty="0">
              <a:solidFill>
                <a:schemeClr val="bg1"/>
              </a:solidFill>
            </a:endParaRP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ID: 2441437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name: Sarah-May Dobinson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Lecturer Name: Shaila Hussain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C6040347-6A49-C3D1-7374-440CB420B2D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681"/>
    </mc:Choice>
    <mc:Fallback>
      <p:transition spd="slow" advTm="376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C3CB7-D278-A2A4-CAD1-A290CF81F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68" y="273050"/>
            <a:ext cx="2781945" cy="581025"/>
          </a:xfr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normAutofit/>
          </a:bodyPr>
          <a:lstStyle/>
          <a:p>
            <a:r>
              <a:rPr lang="en-GB" dirty="0"/>
              <a:t>Introduction</a:t>
            </a:r>
          </a:p>
        </p:txBody>
      </p:sp>
      <p:pic>
        <p:nvPicPr>
          <p:cNvPr id="14" name="Content Placeholder 13">
            <a:extLst>
              <a:ext uri="{FF2B5EF4-FFF2-40B4-BE49-F238E27FC236}">
                <a16:creationId xmlns:a16="http://schemas.microsoft.com/office/drawing/2014/main" id="{87A9E527-4093-57C1-2502-A1E2EB4196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 bwMode="auto">
          <a:xfrm>
            <a:off x="4709904" y="854075"/>
            <a:ext cx="3970784" cy="3891368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42D5882-B16C-088C-0101-8B91C71D35B4}"/>
              </a:ext>
            </a:extLst>
          </p:cNvPr>
          <p:cNvSpPr txBox="1"/>
          <p:nvPr/>
        </p:nvSpPr>
        <p:spPr bwMode="auto">
          <a:xfrm>
            <a:off x="457200" y="1435100"/>
            <a:ext cx="3008313" cy="40298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20000"/>
              </a:spcBef>
            </a:pPr>
            <a:r>
              <a:rPr lang="en-US" sz="1600" b="1" kern="1200" dirty="0">
                <a:latin typeface="+mn-lt"/>
                <a:ea typeface="+mn-ea"/>
                <a:cs typeface="+mn-cs"/>
              </a:rPr>
              <a:t>Patient profile</a:t>
            </a:r>
            <a:r>
              <a:rPr lang="en-US" sz="1600" kern="1200" dirty="0">
                <a:latin typeface="+mn-lt"/>
                <a:ea typeface="+mn-ea"/>
                <a:cs typeface="+mn-cs"/>
              </a:rPr>
              <a:t>: Peter Rashford, 68 years old</a:t>
            </a:r>
          </a:p>
          <a:p>
            <a:pPr>
              <a:spcBef>
                <a:spcPct val="20000"/>
              </a:spcBef>
            </a:pPr>
            <a:r>
              <a:rPr lang="en-US" sz="1600" kern="1200" dirty="0">
                <a:latin typeface="+mn-lt"/>
                <a:ea typeface="+mn-ea"/>
                <a:cs typeface="+mn-cs"/>
              </a:rPr>
              <a:t>Retired builder, lives alone, Suffers from Ischemic stroke (Cardiovascular disease) </a:t>
            </a:r>
          </a:p>
          <a:p>
            <a:pPr>
              <a:spcBef>
                <a:spcPct val="20000"/>
              </a:spcBef>
            </a:pPr>
            <a:endParaRPr lang="en-US" sz="1600" kern="1200" dirty="0">
              <a:latin typeface="+mn-lt"/>
              <a:ea typeface="+mn-ea"/>
              <a:cs typeface="+mn-cs"/>
            </a:endParaRPr>
          </a:p>
          <a:p>
            <a:pPr>
              <a:spcBef>
                <a:spcPct val="20000"/>
              </a:spcBef>
            </a:pPr>
            <a:endParaRPr lang="en-US" sz="1600" kern="1200" dirty="0">
              <a:latin typeface="+mn-lt"/>
              <a:ea typeface="+mn-ea"/>
              <a:cs typeface="+mn-cs"/>
            </a:endParaRPr>
          </a:p>
          <a:p>
            <a:pPr>
              <a:spcBef>
                <a:spcPct val="20000"/>
              </a:spcBef>
            </a:pPr>
            <a:endParaRPr lang="en-US" sz="1600" b="1" kern="1200" dirty="0">
              <a:latin typeface="+mn-lt"/>
              <a:ea typeface="+mn-ea"/>
              <a:cs typeface="+mn-cs"/>
            </a:endParaRPr>
          </a:p>
          <a:p>
            <a:pPr>
              <a:spcBef>
                <a:spcPct val="20000"/>
              </a:spcBef>
            </a:pPr>
            <a:r>
              <a:rPr lang="en-US" sz="1600" b="1" kern="1200" dirty="0">
                <a:latin typeface="+mn-lt"/>
                <a:ea typeface="+mn-ea"/>
                <a:cs typeface="+mn-cs"/>
              </a:rPr>
              <a:t>Why stroke matters: </a:t>
            </a:r>
            <a:r>
              <a:rPr lang="en-US" sz="1600" kern="1200" dirty="0">
                <a:latin typeface="+mn-lt"/>
                <a:ea typeface="+mn-ea"/>
                <a:cs typeface="+mn-cs"/>
              </a:rPr>
              <a:t>Leading cause of disability in the UK</a:t>
            </a:r>
          </a:p>
          <a:p>
            <a:pPr>
              <a:spcBef>
                <a:spcPct val="20000"/>
              </a:spcBef>
            </a:pPr>
            <a:r>
              <a:rPr lang="en-US" sz="1600" kern="1200" dirty="0">
                <a:latin typeface="+mn-lt"/>
                <a:ea typeface="+mn-ea"/>
                <a:cs typeface="+mn-cs"/>
              </a:rPr>
              <a:t>Medical emergency requiring rapid treatment (NHS, 2025)</a:t>
            </a:r>
          </a:p>
          <a:p>
            <a:pPr>
              <a:spcBef>
                <a:spcPct val="20000"/>
              </a:spcBef>
            </a:pPr>
            <a:r>
              <a:rPr lang="en-US" sz="1600" kern="1200" dirty="0">
                <a:latin typeface="+mn-lt"/>
                <a:ea typeface="+mn-ea"/>
                <a:cs typeface="+mn-cs"/>
              </a:rPr>
              <a:t>Early treatment improves recovery and outcomes</a:t>
            </a:r>
          </a:p>
          <a:p>
            <a:pPr>
              <a:spcBef>
                <a:spcPct val="20000"/>
              </a:spcBef>
            </a:pPr>
            <a:endParaRPr lang="en-US" sz="1400" b="1" kern="1200" dirty="0">
              <a:latin typeface="+mn-lt"/>
              <a:ea typeface="+mn-ea"/>
              <a:cs typeface="+mn-cs"/>
            </a:endParaRPr>
          </a:p>
          <a:p>
            <a:pPr>
              <a:spcBef>
                <a:spcPct val="20000"/>
              </a:spcBef>
            </a:pPr>
            <a:endParaRPr lang="en-US" sz="1400" kern="1200" dirty="0">
              <a:latin typeface="+mn-lt"/>
              <a:ea typeface="+mn-ea"/>
              <a:cs typeface="+mn-cs"/>
            </a:endParaRPr>
          </a:p>
          <a:p>
            <a:pPr>
              <a:spcBef>
                <a:spcPct val="20000"/>
              </a:spcBef>
            </a:pPr>
            <a:endParaRPr lang="en-US" sz="1400" kern="1200" dirty="0">
              <a:latin typeface="+mn-lt"/>
              <a:ea typeface="+mn-ea"/>
              <a:cs typeface="+mn-cs"/>
            </a:endParaRPr>
          </a:p>
          <a:p>
            <a:pPr>
              <a:spcBef>
                <a:spcPct val="20000"/>
              </a:spcBef>
            </a:pPr>
            <a:endParaRPr lang="en-US" sz="1400" kern="1200" dirty="0">
              <a:latin typeface="+mn-lt"/>
              <a:ea typeface="+mn-ea"/>
              <a:cs typeface="+mn-cs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63C9C2-F8C4-FC64-3A2B-8D727215352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06/08/2026</a:t>
            </a:fld>
            <a:endParaRPr lang="en-GB" altLang="en-US" sz="900" kern="1200"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1AD01A-35D6-54F1-21E7-C950B3125C0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kern="1200">
                <a:latin typeface="Myriad Pro"/>
                <a:ea typeface="+mn-ea"/>
                <a:cs typeface="Arial" panose="020B0604020202020204" pitchFamily="34" charset="0"/>
              </a:rPr>
              <a:pPr>
                <a:spcAft>
                  <a:spcPts val="600"/>
                </a:spcAft>
                <a:defRPr/>
              </a:pPr>
              <a:t>2</a:t>
            </a:fld>
            <a:endParaRPr lang="en-GB" altLang="en-US" kern="1200">
              <a:latin typeface="Myriad Pro"/>
              <a:ea typeface="+mn-ea"/>
              <a:cs typeface="Arial" panose="020B06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C21B4B9-557E-A403-091D-C715E7E27FB3}"/>
              </a:ext>
            </a:extLst>
          </p:cNvPr>
          <p:cNvSpPr txBox="1"/>
          <p:nvPr/>
        </p:nvSpPr>
        <p:spPr>
          <a:xfrm>
            <a:off x="4860032" y="4797153"/>
            <a:ext cx="36004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Source: Research Outreach (2021)</a:t>
            </a:r>
          </a:p>
        </p:txBody>
      </p:sp>
      <p:pic>
        <p:nvPicPr>
          <p:cNvPr id="30" name="Audio 29">
            <a:hlinkClick r:id="" action="ppaction://media"/>
            <a:extLst>
              <a:ext uri="{FF2B5EF4-FFF2-40B4-BE49-F238E27FC236}">
                <a16:creationId xmlns:a16="http://schemas.microsoft.com/office/drawing/2014/main" id="{BFC33945-B1A5-1981-24D4-7B92B35CFF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285632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5657"/>
    </mc:Choice>
    <mc:Fallback>
      <p:transition spd="slow" advTm="756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A8BC85-3189-5FCC-9336-7E55B4F150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/>
              <a:t>Patient Demographic </a:t>
            </a:r>
            <a:r>
              <a:rPr lang="en-GB" sz="2800" b="1" dirty="0" err="1"/>
              <a:t>infomation</a:t>
            </a:r>
            <a:endParaRPr lang="en-GB" sz="2800" b="1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C3CB16F-C38C-4F74-8E8E-50E791CA19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58B45E6-64D3-4C5F-BDB6-A1B894EEEA29}" type="datetime1">
              <a:rPr lang="en-GB" altLang="en-US" smtClean="0"/>
              <a:pPr>
                <a:defRPr/>
              </a:pPr>
              <a:t>06/08/2026</a:t>
            </a:fld>
            <a:endParaRPr lang="en-GB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15AE0D-8CCD-A60A-BDD2-F328E4093DE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FAF5663D-1B9D-48C8-BD8E-835F92F174D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EECFC3CE-7D82-ADBB-DD68-DB4B67DAA16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7659949"/>
              </p:ext>
            </p:extLst>
          </p:nvPr>
        </p:nvGraphicFramePr>
        <p:xfrm>
          <a:off x="2627784" y="1417638"/>
          <a:ext cx="6408711" cy="417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36237">
                  <a:extLst>
                    <a:ext uri="{9D8B030D-6E8A-4147-A177-3AD203B41FA5}">
                      <a16:colId xmlns:a16="http://schemas.microsoft.com/office/drawing/2014/main" val="2486292868"/>
                    </a:ext>
                  </a:extLst>
                </a:gridCol>
                <a:gridCol w="2136237">
                  <a:extLst>
                    <a:ext uri="{9D8B030D-6E8A-4147-A177-3AD203B41FA5}">
                      <a16:colId xmlns:a16="http://schemas.microsoft.com/office/drawing/2014/main" val="1006287287"/>
                    </a:ext>
                  </a:extLst>
                </a:gridCol>
                <a:gridCol w="2136237">
                  <a:extLst>
                    <a:ext uri="{9D8B030D-6E8A-4147-A177-3AD203B41FA5}">
                      <a16:colId xmlns:a16="http://schemas.microsoft.com/office/drawing/2014/main" val="2889679397"/>
                    </a:ext>
                  </a:extLst>
                </a:gridCol>
              </a:tblGrid>
              <a:tr h="834320">
                <a:tc>
                  <a:txBody>
                    <a:bodyPr/>
                    <a:lstStyle/>
                    <a:p>
                      <a:r>
                        <a:rPr lang="en-GB" dirty="0"/>
                        <a:t>Measurement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Peter Rashford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Normal range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4510812"/>
                  </a:ext>
                </a:extLst>
              </a:tr>
              <a:tr h="834320">
                <a:tc>
                  <a:txBody>
                    <a:bodyPr/>
                    <a:lstStyle/>
                    <a:p>
                      <a:r>
                        <a:rPr lang="en-GB" dirty="0"/>
                        <a:t>Blood pressure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170/100 mmHg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&lt;120/80 mmHg</a:t>
                      </a:r>
                    </a:p>
                    <a:p>
                      <a:r>
                        <a:rPr lang="en-GB" dirty="0"/>
                        <a:t>(BHF, 2025)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4327318"/>
                  </a:ext>
                </a:extLst>
              </a:tr>
              <a:tr h="834320">
                <a:tc>
                  <a:txBody>
                    <a:bodyPr/>
                    <a:lstStyle/>
                    <a:p>
                      <a:r>
                        <a:rPr lang="en-GB" dirty="0"/>
                        <a:t>BMI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31 kg/m2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18.5-24.9 kg/m2</a:t>
                      </a:r>
                    </a:p>
                    <a:p>
                      <a:r>
                        <a:rPr lang="en-GB" dirty="0"/>
                        <a:t>(WHO, 2024)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25276477"/>
                  </a:ext>
                </a:extLst>
              </a:tr>
              <a:tr h="834320">
                <a:tc>
                  <a:txBody>
                    <a:bodyPr/>
                    <a:lstStyle/>
                    <a:p>
                      <a:r>
                        <a:rPr lang="en-GB" dirty="0"/>
                        <a:t>HbA1c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64 mmol/mol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&lt;48 mmol/mol</a:t>
                      </a:r>
                    </a:p>
                    <a:p>
                      <a:r>
                        <a:rPr lang="en-GB" dirty="0"/>
                        <a:t>(NICE, 2025)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7489453"/>
                  </a:ext>
                </a:extLst>
              </a:tr>
              <a:tr h="834320">
                <a:tc>
                  <a:txBody>
                    <a:bodyPr/>
                    <a:lstStyle/>
                    <a:p>
                      <a:r>
                        <a:rPr lang="en-GB" dirty="0"/>
                        <a:t>Smoking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 cigarettes a 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Non Smoker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6677125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8A8AD839-7589-CBE6-68AD-B6696DDCE392}"/>
              </a:ext>
            </a:extLst>
          </p:cNvPr>
          <p:cNvSpPr txBox="1"/>
          <p:nvPr/>
        </p:nvSpPr>
        <p:spPr>
          <a:xfrm>
            <a:off x="250825" y="1628800"/>
            <a:ext cx="237695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Age: 68 years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Sex: Male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Occupation: Retired builder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Living situation: lives alone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2ED0732E-7ECF-C14D-173A-B9FCF3B1302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355173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1859"/>
    </mc:Choice>
    <mc:Fallback>
      <p:transition spd="slow" advTm="918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b="1" dirty="0"/>
              <a:t>Anatomy and Physiology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D8A4FB64-CF21-8566-1E00-6A9B68F486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1340768"/>
            <a:ext cx="4896544" cy="4248473"/>
          </a:xfrm>
        </p:spPr>
        <p:txBody>
          <a:bodyPr/>
          <a:lstStyle/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Stroke mainly affects the cardiovascular and central nervous system.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heart pumps oxygen-rich blood to the brain through the carotid and vertebral arteries.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These arteries supply the brain with the oxygen and glucose it needs to work properly.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Brain cells (neurones) need a constant supply of oxygen and glucose to survive.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If blood flow is reduced or blocked, brain cells can become damaged or die. (Patton and Thibodeau, 2022)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E1D754C-AD5F-0E45-45E7-11262554A59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rcRect t="1227" r="5" b="5"/>
          <a:stretch>
            <a:fillRect/>
          </a:stretch>
        </p:blipFill>
        <p:spPr bwMode="auto">
          <a:xfrm>
            <a:off x="5076056" y="1417637"/>
            <a:ext cx="3739048" cy="369316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" name="Date Placeholder 4">
            <a:extLst>
              <a:ext uri="{FF2B5EF4-FFF2-40B4-BE49-F238E27FC236}">
                <a16:creationId xmlns:a16="http://schemas.microsoft.com/office/drawing/2014/main" id="{3A299DE6-4BD0-9B70-15A0-A10B9023D8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F7614AD2-EBEE-4B9C-B8EB-7B45076136C4}" type="datetime1">
              <a:rPr lang="en-GB" altLang="en-US" smtClean="0"/>
              <a:pPr>
                <a:spcAft>
                  <a:spcPts val="600"/>
                </a:spcAft>
                <a:defRPr/>
              </a:pPr>
              <a:t>06/08/2026</a:t>
            </a:fld>
            <a:endParaRPr lang="en-GB" altLang="en-US"/>
          </a:p>
        </p:txBody>
      </p:sp>
      <p:sp>
        <p:nvSpPr>
          <p:cNvPr id="18" name="Slide Number Placeholder 5">
            <a:extLst>
              <a:ext uri="{FF2B5EF4-FFF2-40B4-BE49-F238E27FC236}">
                <a16:creationId xmlns:a16="http://schemas.microsoft.com/office/drawing/2014/main" id="{7543BB22-DEF8-DA43-D29B-6F76975504C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4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EAB451-8C8A-F7CB-D697-675731FEA577}"/>
              </a:ext>
            </a:extLst>
          </p:cNvPr>
          <p:cNvSpPr txBox="1"/>
          <p:nvPr/>
        </p:nvSpPr>
        <p:spPr>
          <a:xfrm>
            <a:off x="5796136" y="5013176"/>
            <a:ext cx="25202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Source: </a:t>
            </a:r>
            <a:r>
              <a:rPr lang="en-GB" sz="1200" dirty="0" err="1"/>
              <a:t>Neurotorium</a:t>
            </a:r>
            <a:r>
              <a:rPr lang="en-GB" sz="1200" dirty="0"/>
              <a:t> (2024)</a:t>
            </a:r>
          </a:p>
        </p:txBody>
      </p:sp>
      <p:pic>
        <p:nvPicPr>
          <p:cNvPr id="30" name="Audio 29">
            <a:hlinkClick r:id="" action="ppaction://media"/>
            <a:extLst>
              <a:ext uri="{FF2B5EF4-FFF2-40B4-BE49-F238E27FC236}">
                <a16:creationId xmlns:a16="http://schemas.microsoft.com/office/drawing/2014/main" id="{4226E2DD-BF24-60B1-17EE-E8A8900182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464274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433"/>
    </mc:Choice>
    <mc:Fallback>
      <p:transition spd="slow" advTm="714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924A3-1440-EE2D-BFA7-E4E87ED06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562074"/>
          </a:xfrm>
        </p:spPr>
        <p:txBody>
          <a:bodyPr/>
          <a:lstStyle/>
          <a:p>
            <a:r>
              <a:rPr lang="en-GB" sz="2800" b="1" dirty="0"/>
              <a:t>Care Plan (1/3)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CEB692-B9B5-A7EC-175D-C55FD2A65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6DEE0F-0A02-6D68-23C0-0B77EC1F30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3D5695E-46EB-C2EE-4E1D-2FDB2131A5D2}"/>
              </a:ext>
            </a:extLst>
          </p:cNvPr>
          <p:cNvSpPr txBox="1"/>
          <p:nvPr/>
        </p:nvSpPr>
        <p:spPr>
          <a:xfrm>
            <a:off x="755576" y="836712"/>
            <a:ext cx="8064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                               Lifestyle Risk Factors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1986311-B502-61DA-CABD-54372CDE9B9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504" y="1303432"/>
            <a:ext cx="3764350" cy="373494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429B2D3-FFD4-A4CF-C096-212BDEF969A7}"/>
              </a:ext>
            </a:extLst>
          </p:cNvPr>
          <p:cNvSpPr txBox="1"/>
          <p:nvPr/>
        </p:nvSpPr>
        <p:spPr>
          <a:xfrm>
            <a:off x="225465" y="5038373"/>
            <a:ext cx="333842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Image source: Cardiac Wellness Institute (2020)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1742331-5BDC-107C-8CF6-6B35C08E848D}"/>
              </a:ext>
            </a:extLst>
          </p:cNvPr>
          <p:cNvSpPr txBox="1"/>
          <p:nvPr/>
        </p:nvSpPr>
        <p:spPr>
          <a:xfrm>
            <a:off x="4139951" y="1398787"/>
            <a:ext cx="4778583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Peter’s lifestyle: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Smokes 20 cigarettes per day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BMI 31 kg/m² (obese)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Blood pressure 170/100 mmHg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Poorly controlled type 2 diabetes (HbA1c 64 mmol/mol)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Limited physical activity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b="1" dirty="0"/>
          </a:p>
          <a:p>
            <a:r>
              <a:rPr lang="en-GB" sz="1600" b="1" dirty="0"/>
              <a:t>Impact on stroke Risk</a:t>
            </a:r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` Damages blood vessels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Promotes plaque and clot formation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 Reduces blood flow to the brain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 Increases the risk of recurrent ischaemic stroke (Allen and Bayraktutan, 2008)</a:t>
            </a:r>
          </a:p>
        </p:txBody>
      </p:sp>
      <p:pic>
        <p:nvPicPr>
          <p:cNvPr id="25" name="Audio 24">
            <a:hlinkClick r:id="" action="ppaction://media"/>
            <a:extLst>
              <a:ext uri="{FF2B5EF4-FFF2-40B4-BE49-F238E27FC236}">
                <a16:creationId xmlns:a16="http://schemas.microsoft.com/office/drawing/2014/main" id="{B7814A2D-C9E0-3964-9554-B9B7233D9E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042039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4399"/>
    </mc:Choice>
    <mc:Fallback>
      <p:transition spd="slow" advTm="1743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9B926-B65F-3EB5-92BB-DC40BD793F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576" y="114300"/>
            <a:ext cx="7365504" cy="756205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sz="2000" b="1" dirty="0"/>
              <a:t>Care Plan (2/3)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48583FF-BCB6-968F-7C29-670BC3AF677A}"/>
              </a:ext>
            </a:extLst>
          </p:cNvPr>
          <p:cNvSpPr txBox="1"/>
          <p:nvPr/>
        </p:nvSpPr>
        <p:spPr bwMode="auto">
          <a:xfrm>
            <a:off x="611560" y="114301"/>
            <a:ext cx="7365504" cy="86642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rtlCol="0" anchor="b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1900" b="1" kern="1200" dirty="0">
                <a:latin typeface="+mn-lt"/>
                <a:ea typeface="+mn-ea"/>
                <a:cs typeface="+mn-cs"/>
              </a:rPr>
              <a:t>                              </a:t>
            </a:r>
            <a:r>
              <a:rPr lang="en-US" sz="1900" dirty="0">
                <a:latin typeface="+mn-lt"/>
                <a:cs typeface="+mn-cs"/>
              </a:rPr>
              <a:t>Daily routine and ongoing support </a:t>
            </a:r>
            <a:r>
              <a:rPr lang="en-US" sz="1900" b="1" kern="1200" dirty="0">
                <a:latin typeface="+mn-lt"/>
                <a:ea typeface="+mn-ea"/>
                <a:cs typeface="+mn-cs"/>
              </a:rPr>
              <a:t>                   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735BA996-AEA0-C5B3-834C-BD10F19A6C7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 bwMode="auto">
          <a:xfrm>
            <a:off x="-1" y="1375798"/>
            <a:ext cx="3679509" cy="2557258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932C7AB-C230-3E4C-5ADA-252B782D8A02}"/>
              </a:ext>
            </a:extLst>
          </p:cNvPr>
          <p:cNvSpPr txBox="1"/>
          <p:nvPr/>
        </p:nvSpPr>
        <p:spPr bwMode="auto">
          <a:xfrm>
            <a:off x="5868144" y="1216185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rtlCol="0" anchor="b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</a:pPr>
            <a:endParaRPr lang="en-US" sz="1500" b="1" kern="1200" dirty="0">
              <a:latin typeface="+mn-lt"/>
              <a:ea typeface="+mn-ea"/>
              <a:cs typeface="+mn-cs"/>
            </a:endParaRPr>
          </a:p>
        </p:txBody>
      </p:sp>
      <p:sp>
        <p:nvSpPr>
          <p:cNvPr id="14" name="Content Placeholder 5">
            <a:extLst>
              <a:ext uri="{FF2B5EF4-FFF2-40B4-BE49-F238E27FC236}">
                <a16:creationId xmlns:a16="http://schemas.microsoft.com/office/drawing/2014/main" id="{3BEEDB61-89FC-B7AD-16C7-338DD27703C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779912" y="1216185"/>
            <a:ext cx="4906888" cy="2150636"/>
          </a:xfrm>
        </p:spPr>
        <p:txBody>
          <a:bodyPr/>
          <a:lstStyle/>
          <a:p>
            <a:pPr marL="0" indent="0">
              <a:buNone/>
            </a:pPr>
            <a:r>
              <a:rPr lang="en-US" sz="1600" dirty="0"/>
              <a:t> </a:t>
            </a:r>
            <a:r>
              <a:rPr lang="en-GB" sz="1600" b="1" dirty="0"/>
              <a:t>Medication management to reduce the risk of recurrent stroke:</a:t>
            </a:r>
          </a:p>
          <a:p>
            <a:r>
              <a:rPr lang="en-GB" sz="1400" dirty="0"/>
              <a:t>Support with personal care and mobility to maximise independence.</a:t>
            </a:r>
          </a:p>
          <a:p>
            <a:r>
              <a:rPr lang="en-GB" sz="1400" dirty="0"/>
              <a:t> Regular physiotherapy, occupational therapy and speech and language therapy.</a:t>
            </a:r>
          </a:p>
          <a:p>
            <a:r>
              <a:rPr lang="en-GB" sz="1400" dirty="0"/>
              <a:t>A balanced diet, hydration and swallowing support where required. (NICE, 2023)</a:t>
            </a:r>
          </a:p>
          <a:p>
            <a:r>
              <a:rPr lang="en-GB" sz="1400" dirty="0"/>
              <a:t> Fatigue management through planned rest periods and graded activity.</a:t>
            </a:r>
          </a:p>
          <a:p>
            <a:r>
              <a:rPr lang="en-GB" sz="1400" dirty="0"/>
              <a:t> Ongoing support from the multidisciplinary team (MDT) and family to promote recovery and wellbeing. (Stroke Association, 2026)</a:t>
            </a:r>
          </a:p>
          <a:p>
            <a:endParaRPr lang="en-GB" sz="1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290F66-9B7A-D4EF-7AC0-B0C0F1F98F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06/08/2026</a:t>
            </a:fld>
            <a:endParaRPr lang="en-GB" altLang="en-US" sz="900" kern="1200"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F15D2E-B843-1BFC-9C28-E4C39C9B06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kern="1200">
                <a:latin typeface="Myriad Pro"/>
                <a:ea typeface="+mn-ea"/>
                <a:cs typeface="Arial" panose="020B0604020202020204" pitchFamily="34" charset="0"/>
              </a:rPr>
              <a:pPr>
                <a:spcAft>
                  <a:spcPts val="600"/>
                </a:spcAft>
                <a:defRPr/>
              </a:pPr>
              <a:t>6</a:t>
            </a:fld>
            <a:endParaRPr lang="en-GB" altLang="en-US" kern="1200">
              <a:latin typeface="Myriad Pro"/>
              <a:ea typeface="+mn-ea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C237FCB-3732-5657-065D-DBD2B76D3670}"/>
              </a:ext>
            </a:extLst>
          </p:cNvPr>
          <p:cNvSpPr txBox="1"/>
          <p:nvPr/>
        </p:nvSpPr>
        <p:spPr>
          <a:xfrm>
            <a:off x="179511" y="3742462"/>
            <a:ext cx="3096345" cy="4154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dirty="0"/>
              <a:t>Example of weekly stroke rehabilitation routine (adapted from </a:t>
            </a:r>
            <a:r>
              <a:rPr lang="en-GB" sz="1050" dirty="0" err="1"/>
              <a:t>Neofect</a:t>
            </a:r>
            <a:r>
              <a:rPr lang="en-GB" sz="1050" dirty="0"/>
              <a:t>, 2024)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5FFB82C-7C75-005F-6A63-613A14FB056A}"/>
              </a:ext>
            </a:extLst>
          </p:cNvPr>
          <p:cNvSpPr txBox="1"/>
          <p:nvPr/>
        </p:nvSpPr>
        <p:spPr>
          <a:xfrm>
            <a:off x="323528" y="4581128"/>
            <a:ext cx="70567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Impact on daily living: </a:t>
            </a:r>
            <a:r>
              <a:rPr lang="en-GB" sz="1600" dirty="0"/>
              <a:t>Reduced mobility, communication and swallowing difficulties may affect independence. Ongoing rehabilitation supports recovery and helps maximise quality of life (Stroke Association, 2026).</a:t>
            </a:r>
          </a:p>
        </p:txBody>
      </p:sp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5988E1EE-F90B-9C09-19CB-F1769C48418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739110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3583"/>
    </mc:Choice>
    <mc:Fallback>
      <p:transition spd="slow" advTm="1235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E0124-C10B-2C22-8E26-7781C9788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GB" sz="3600" b="1" dirty="0"/>
              <a:t>Care Plan (3/3)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193C0-9C37-D32B-C845-058D81A006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2ED7D4-D58E-B110-D734-7BC6B27314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4928A8-7902-AC47-6D99-3553B0478519}"/>
              </a:ext>
            </a:extLst>
          </p:cNvPr>
          <p:cNvSpPr txBox="1"/>
          <p:nvPr/>
        </p:nvSpPr>
        <p:spPr>
          <a:xfrm>
            <a:off x="1763688" y="823506"/>
            <a:ext cx="6408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Communications, ethics and person-centred care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FA11A65-05E8-7F4A-6521-D3541F3FEA34}"/>
              </a:ext>
            </a:extLst>
          </p:cNvPr>
          <p:cNvSpPr txBox="1"/>
          <p:nvPr/>
        </p:nvSpPr>
        <p:spPr>
          <a:xfrm>
            <a:off x="250824" y="1608858"/>
            <a:ext cx="2160935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Communication: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Use clear, simple language and allow time for responses.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 Adapt communication to any speech or language difficulties.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 Involve family or carers in care planning where appropriate. (NICE, 2023)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9D363D2-0998-5AEF-193C-87F9AA6B3871}"/>
              </a:ext>
            </a:extLst>
          </p:cNvPr>
          <p:cNvSpPr txBox="1"/>
          <p:nvPr/>
        </p:nvSpPr>
        <p:spPr>
          <a:xfrm>
            <a:off x="5544124" y="1491316"/>
            <a:ext cx="349237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Ethical considerations: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 Obtain informed consent before delivering care.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Respect confidentiality, dignity and the individual’s autonomy.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 Consider the cognitive, emotional and social effects of stroke when supporting decision-making. (Mukherjee, Levin and Heller, 2006)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DC7E8DF-B7EA-6EB1-583E-80C27D42AAF0}"/>
              </a:ext>
            </a:extLst>
          </p:cNvPr>
          <p:cNvSpPr txBox="1"/>
          <p:nvPr/>
        </p:nvSpPr>
        <p:spPr>
          <a:xfrm>
            <a:off x="457200" y="4720352"/>
            <a:ext cx="7715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NICE guidelines: Deliver person-centred, multidisciplinary care tailored to the individual’s rehabilitation needs and goals. (NICE, 2023)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EB94E936-1806-E5D6-498F-7B48B7F3E2B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29064" y="1608858"/>
            <a:ext cx="2697755" cy="276481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97B401E-C2C4-E7B1-1139-E5A514F1B86E}"/>
              </a:ext>
            </a:extLst>
          </p:cNvPr>
          <p:cNvSpPr txBox="1"/>
          <p:nvPr/>
        </p:nvSpPr>
        <p:spPr>
          <a:xfrm flipH="1">
            <a:off x="5436096" y="3933055"/>
            <a:ext cx="2808312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/>
              <a:t>Components of person-centred care (AACN, n.d.).</a:t>
            </a:r>
            <a:endParaRPr lang="en-GB" sz="1050" dirty="0"/>
          </a:p>
        </p:txBody>
      </p:sp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3122F7BD-1E25-8859-573E-C92CAB23FED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01651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0418"/>
    </mc:Choice>
    <mc:Fallback>
      <p:transition spd="slow" advTm="1304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pPr algn="ctr"/>
            <a:r>
              <a:rPr lang="en-GB" sz="3600" b="1" dirty="0">
                <a:cs typeface="Arial" panose="020B0604020202020204" pitchFamily="34" charset="0"/>
              </a:rPr>
              <a:t>Risk factors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43FE569-B790-85AE-457F-F6634D6169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 bwMode="auto">
          <a:xfrm>
            <a:off x="4139952" y="3267988"/>
            <a:ext cx="4479334" cy="21282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1F39AC8-5777-A8CD-E5EF-056FB205ABDA}"/>
              </a:ext>
            </a:extLst>
          </p:cNvPr>
          <p:cNvSpPr txBox="1"/>
          <p:nvPr/>
        </p:nvSpPr>
        <p:spPr>
          <a:xfrm>
            <a:off x="179512" y="980728"/>
            <a:ext cx="3960440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Lifestyle factors: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Peter has a history of smoking and limited physical activity.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His diet is high in saturated fat and salt, increasing his blood pressure and cholesterol. (Stroke Association, 2026)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AC9B8EA-F151-6A10-59A2-98FF3AACC86A}"/>
              </a:ext>
            </a:extLst>
          </p:cNvPr>
          <p:cNvSpPr txBox="1"/>
          <p:nvPr/>
        </p:nvSpPr>
        <p:spPr>
          <a:xfrm flipH="1">
            <a:off x="4792518" y="959664"/>
            <a:ext cx="382676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Health related factors: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Peter has hypertension, which is a major risk factor for stroke.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At 68 years old, his age increases his risk and cannot be modified.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 A family history of stroke may further increase his risk. (Boehme, Esenwa and Elkind, 2017</a:t>
            </a:r>
            <a:r>
              <a:rPr lang="en-GB" dirty="0"/>
              <a:t>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55F6D55-7C14-00D8-EEDE-7696F190D525}"/>
              </a:ext>
            </a:extLst>
          </p:cNvPr>
          <p:cNvSpPr txBox="1"/>
          <p:nvPr/>
        </p:nvSpPr>
        <p:spPr>
          <a:xfrm>
            <a:off x="4792518" y="5348352"/>
            <a:ext cx="3307874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Risk factors for ischaemic stroke (Zhang et al,. 2022)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B159D8F-E71A-6CA0-F675-2187D305E823}"/>
              </a:ext>
            </a:extLst>
          </p:cNvPr>
          <p:cNvSpPr txBox="1"/>
          <p:nvPr/>
        </p:nvSpPr>
        <p:spPr>
          <a:xfrm>
            <a:off x="179512" y="3429000"/>
            <a:ext cx="3744416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Risk Reduction: Smoking cessation, a healthier diet, regular physical activity and effective blood pressure management could reduce Peter’s risk of another stroke (Stroke association, 2026)</a:t>
            </a:r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47A6835D-E62B-A4B8-75FD-DFD22170254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425436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8179"/>
    </mc:Choice>
    <mc:Fallback>
      <p:transition spd="slow" advTm="1081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0FCB6-E8B5-E668-6859-562592213C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/>
              <a:t>Recommendations</a:t>
            </a:r>
            <a:br>
              <a:rPr lang="en-GB" sz="3600" b="1" dirty="0"/>
            </a:br>
            <a:r>
              <a:rPr lang="en-GB" sz="1600" dirty="0"/>
              <a:t>evidence based recommendations for ongoing care</a:t>
            </a:r>
            <a:endParaRPr lang="en-GB" sz="3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C4459-B578-A402-DCF4-CAC2307B7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1D60C8-0E6D-5493-15CC-220B5D39BE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4008A43-A864-5349-912E-F36DD8915C2B}"/>
              </a:ext>
            </a:extLst>
          </p:cNvPr>
          <p:cNvSpPr txBox="1"/>
          <p:nvPr/>
        </p:nvSpPr>
        <p:spPr>
          <a:xfrm>
            <a:off x="250825" y="1700808"/>
            <a:ext cx="7921575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Review Peter’s care plan regularly to make sure it continues to meet his changing needs.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Support Peter to take his medication correctly and monitor his blood pressure regularly (NICE, 2023)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Encourage Peter to stop smoking, eat a healthier diet and stay as active as possible to lower his risk of another stroke.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Provide ongoing education so Peter and his family understand how to recognise the signs of another stroke. (Stroke Association, 2026)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Continue support from the multidisciplinary team (MDT) and involve Peter in decisions about his care to encourage independence and improve his quality of life. (NICE, 2023)</a:t>
            </a:r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5AA30F89-3B94-A455-C03D-BEE72B720F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769721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0400"/>
    </mc:Choice>
    <mc:Fallback>
      <p:transition spd="slow" advTm="804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8604B-AC6B-0846-C825-2BEC86565B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Conclusion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C4CF4B-AA00-001B-CFC7-69AA662BA5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D03137-7AB2-2A5E-B86B-FAB9F630A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D438E9B-12BF-6139-0145-07A89F3250C9}"/>
              </a:ext>
            </a:extLst>
          </p:cNvPr>
          <p:cNvSpPr txBox="1"/>
          <p:nvPr/>
        </p:nvSpPr>
        <p:spPr>
          <a:xfrm>
            <a:off x="323528" y="1340768"/>
            <a:ext cx="82296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Stroke affects the brain by reducing or blocking blood flow, which can lead to long-term physical, cognitive and communication difficulties.</a:t>
            </a:r>
          </a:p>
          <a:p>
            <a:endParaRPr lang="en-GB" dirty="0"/>
          </a:p>
          <a:p>
            <a:r>
              <a:rPr lang="en-GB" dirty="0"/>
              <a:t>Peter’s recovery depends on person-centred care, rehabilitation and effective management of his risk factors.</a:t>
            </a:r>
          </a:p>
          <a:p>
            <a:endParaRPr lang="en-GB" dirty="0"/>
          </a:p>
          <a:p>
            <a:r>
              <a:rPr lang="en-GB" dirty="0"/>
              <a:t> Understanding the cardiovascular and nervous systems helps healthcare professionals plan safe and effective care.</a:t>
            </a:r>
          </a:p>
          <a:p>
            <a:endParaRPr lang="en-GB" dirty="0"/>
          </a:p>
          <a:p>
            <a:r>
              <a:rPr lang="en-GB" dirty="0"/>
              <a:t> Ongoing support from the multidisciplinary team, together with lifestyle changes and regular monitoring, can improve Peter’s independence and quality of life. (NICE, 2023; Stroke Association, 2026)</a:t>
            </a: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B68173C9-67F6-044D-7ADA-C795F2DBBA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158657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075"/>
    </mc:Choice>
    <mc:Fallback>
      <p:transition spd="slow" advTm="360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GB" sz="1600" b="1" dirty="0"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06/08/2026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8DF1C8-7146-4C1E-41B3-967BAA1BC0DA}"/>
              </a:ext>
            </a:extLst>
          </p:cNvPr>
          <p:cNvSpPr txBox="1"/>
          <p:nvPr/>
        </p:nvSpPr>
        <p:spPr>
          <a:xfrm>
            <a:off x="609600" y="1421160"/>
            <a:ext cx="82296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8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982CEE4-177B-4CE1-902A-C4C753AB31B0}"/>
              </a:ext>
            </a:extLst>
          </p:cNvPr>
          <p:cNvSpPr txBox="1"/>
          <p:nvPr/>
        </p:nvSpPr>
        <p:spPr>
          <a:xfrm>
            <a:off x="304800" y="908720"/>
            <a:ext cx="707551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0" algn="l" fontAlgn="base">
              <a:buNone/>
            </a:pPr>
            <a:r>
              <a:rPr lang="en-GB" sz="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  <a:t>Allen, C.L. and Bayraktutan, U. (2008) ‘Risk factors for ischaemic stroke’, </a:t>
            </a:r>
            <a:r>
              <a:rPr lang="en-GB" sz="600" b="0" i="1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  <a:t>International Journal of Stroke</a:t>
            </a:r>
            <a:r>
              <a:rPr lang="en-GB" sz="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  <a:t>, 3(2), pp. 105–116. doi:10.1111/j.1747-4949.2008.00187.x.</a:t>
            </a:r>
          </a:p>
          <a:p>
            <a:pPr marL="0" marR="0" indent="0" algn="l" fontAlgn="base">
              <a:buNone/>
            </a:pPr>
            <a:br>
              <a:rPr lang="en-GB" sz="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</a:br>
            <a:endParaRPr lang="en-GB" sz="600" b="0" i="0" dirty="0">
              <a:solidFill>
                <a:srgbClr val="242424"/>
              </a:solidFill>
              <a:effectLst/>
              <a:latin typeface="Segoe UI" panose="020B0502040204020203" pitchFamily="34" charset="0"/>
              <a:hlinkClick r:id="rId2"/>
            </a:endParaRPr>
          </a:p>
          <a:p>
            <a:pPr marL="0" marR="0" indent="0" algn="l" fontAlgn="base">
              <a:buNone/>
            </a:pPr>
            <a:r>
              <a:rPr lang="en-GB" sz="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  <a:t>American Association of Critical-Care Nurses (AACN) (n.d.) </a:t>
            </a:r>
            <a:r>
              <a:rPr lang="en-GB" sz="600" b="0" i="1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  <a:t>Person-centred care</a:t>
            </a:r>
            <a:r>
              <a:rPr lang="en-GB" sz="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  <a:t>. Available at: https://www.aacnnursing.org (Accessed: 6 August 2026).</a:t>
            </a:r>
          </a:p>
          <a:p>
            <a:pPr marL="0" marR="0" indent="0" algn="l" fontAlgn="base">
              <a:buNone/>
            </a:pPr>
            <a:br>
              <a:rPr lang="en-GB" sz="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</a:br>
            <a:endParaRPr lang="en-GB" sz="600" b="0" i="0" dirty="0">
              <a:solidFill>
                <a:srgbClr val="242424"/>
              </a:solidFill>
              <a:effectLst/>
              <a:latin typeface="Segoe UI" panose="020B0502040204020203" pitchFamily="34" charset="0"/>
              <a:hlinkClick r:id="rId2"/>
            </a:endParaRPr>
          </a:p>
          <a:p>
            <a:pPr marL="0" marR="0" indent="0" algn="l" fontAlgn="base">
              <a:buNone/>
            </a:pPr>
            <a:r>
              <a:rPr lang="en-GB" sz="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  <a:t>Boehme, A.K., Esenwa, C. and Elkind, M.S.V. (2017) ‘Stroke risk factors, genetics, and prevention’, </a:t>
            </a:r>
            <a:r>
              <a:rPr lang="en-GB" sz="600" b="0" i="1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  <a:t>Circulation Research</a:t>
            </a:r>
            <a:r>
              <a:rPr lang="en-GB" sz="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  <a:t>, 120(3), pp. 472–495.</a:t>
            </a:r>
          </a:p>
          <a:p>
            <a:pPr marL="0" marR="0" indent="0" algn="l" fontAlgn="base">
              <a:buNone/>
            </a:pPr>
            <a:br>
              <a:rPr lang="en-GB" sz="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</a:br>
            <a:endParaRPr lang="en-GB" sz="600" b="0" i="0" dirty="0">
              <a:solidFill>
                <a:srgbClr val="242424"/>
              </a:solidFill>
              <a:effectLst/>
              <a:latin typeface="Segoe UI" panose="020B0502040204020203" pitchFamily="34" charset="0"/>
              <a:hlinkClick r:id="rId2"/>
            </a:endParaRPr>
          </a:p>
          <a:p>
            <a:pPr marL="0" marR="0" indent="0" algn="l" fontAlgn="base">
              <a:buNone/>
            </a:pPr>
            <a:r>
              <a:rPr lang="en-GB" sz="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  <a:t>British Heart Foundation (2025) </a:t>
            </a:r>
            <a:r>
              <a:rPr lang="en-GB" sz="600" b="0" i="1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  <a:t>What is a healthy blood pressure?</a:t>
            </a:r>
            <a:r>
              <a:rPr lang="en-GB" sz="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  <a:t> Available at: https://www.bhf.org.uk (Accessed: 4 August 2026).</a:t>
            </a:r>
          </a:p>
          <a:p>
            <a:pPr marL="0" marR="0" indent="0" algn="l" fontAlgn="base">
              <a:buNone/>
            </a:pPr>
            <a:br>
              <a:rPr lang="en-GB" sz="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</a:br>
            <a:endParaRPr lang="en-GB" sz="600" b="0" i="0" dirty="0">
              <a:solidFill>
                <a:srgbClr val="242424"/>
              </a:solidFill>
              <a:effectLst/>
              <a:latin typeface="Segoe UI" panose="020B0502040204020203" pitchFamily="34" charset="0"/>
              <a:hlinkClick r:id="rId2"/>
            </a:endParaRPr>
          </a:p>
          <a:p>
            <a:pPr marL="0" marR="0" indent="0" algn="l" fontAlgn="base">
              <a:buNone/>
            </a:pPr>
            <a:r>
              <a:rPr lang="en-GB" sz="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  <a:t>Cardiac Wellness Institute (n.d.) </a:t>
            </a:r>
            <a:r>
              <a:rPr lang="en-GB" sz="600" b="0" i="1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  <a:t>Eat right to keep that stroke away</a:t>
            </a:r>
            <a:r>
              <a:rPr lang="en-GB" sz="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  <a:t>. Available at: https://cardiacwellnessinstitute.com/eat-right-to-keep-that-stroke-away/ (Accessed: 6 August 2026).</a:t>
            </a:r>
          </a:p>
          <a:p>
            <a:pPr marL="0" marR="0" indent="0" algn="l" fontAlgn="base">
              <a:buNone/>
            </a:pPr>
            <a:br>
              <a:rPr lang="en-GB" sz="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</a:br>
            <a:endParaRPr lang="en-GB" sz="600" b="0" i="0" dirty="0">
              <a:solidFill>
                <a:srgbClr val="242424"/>
              </a:solidFill>
              <a:effectLst/>
              <a:latin typeface="Segoe UI" panose="020B0502040204020203" pitchFamily="34" charset="0"/>
              <a:hlinkClick r:id="rId2"/>
            </a:endParaRPr>
          </a:p>
          <a:p>
            <a:pPr marL="0" marR="0" indent="0" algn="l" fontAlgn="base">
              <a:buNone/>
            </a:pPr>
            <a:r>
              <a:rPr lang="en-GB" sz="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  <a:t>Mukherjee, D., Levin, R.L. and Heller, W. (2006) ‘The cognitive, emotional, and social sequelae of stroke: psychological and ethical concerns in post-stroke adaptation’, </a:t>
            </a:r>
            <a:r>
              <a:rPr lang="en-GB" sz="600" b="0" i="1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  <a:t>Topics in Stroke Rehabilitation</a:t>
            </a:r>
            <a:r>
              <a:rPr lang="en-GB" sz="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  <a:t>, 13(4), pp. 26–35.</a:t>
            </a:r>
          </a:p>
          <a:p>
            <a:pPr marL="0" marR="0" indent="0" algn="l" fontAlgn="base">
              <a:buNone/>
            </a:pPr>
            <a:br>
              <a:rPr lang="en-GB" sz="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</a:br>
            <a:endParaRPr lang="en-GB" sz="600" b="0" i="0" dirty="0">
              <a:solidFill>
                <a:srgbClr val="242424"/>
              </a:solidFill>
              <a:effectLst/>
              <a:latin typeface="Segoe UI" panose="020B0502040204020203" pitchFamily="34" charset="0"/>
              <a:hlinkClick r:id="rId2"/>
            </a:endParaRPr>
          </a:p>
          <a:p>
            <a:pPr marL="0" marR="0" indent="0" algn="l" fontAlgn="base">
              <a:buNone/>
            </a:pPr>
            <a:r>
              <a:rPr lang="en-GB" sz="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  <a:t>National Institute for Health and Care Excellence (2023) </a:t>
            </a:r>
            <a:r>
              <a:rPr lang="en-GB" sz="600" b="0" i="1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  <a:t>Stroke rehabilitation in adults (NG236).</a:t>
            </a:r>
            <a:r>
              <a:rPr lang="en-GB" sz="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  <a:t> Available at: https://www.nice.org.uk/guidance/ng236 (Accessed: 6 August 2026).</a:t>
            </a:r>
          </a:p>
          <a:p>
            <a:pPr marL="0" marR="0" indent="0" algn="l" fontAlgn="base">
              <a:buNone/>
            </a:pPr>
            <a:br>
              <a:rPr lang="en-GB" sz="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</a:br>
            <a:endParaRPr lang="en-GB" sz="600" b="0" i="0" dirty="0">
              <a:solidFill>
                <a:srgbClr val="242424"/>
              </a:solidFill>
              <a:effectLst/>
              <a:latin typeface="Segoe UI" panose="020B0502040204020203" pitchFamily="34" charset="0"/>
              <a:hlinkClick r:id="rId2"/>
            </a:endParaRPr>
          </a:p>
          <a:p>
            <a:pPr marL="0" marR="0" indent="0" algn="l" fontAlgn="base">
              <a:buNone/>
            </a:pPr>
            <a:r>
              <a:rPr lang="en-GB" sz="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  <a:t>National Institute for Health and Care Excellence (2025) </a:t>
            </a:r>
            <a:r>
              <a:rPr lang="en-GB" sz="600" b="0" i="1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  <a:t>Type 2 diabetes in adults.</a:t>
            </a:r>
            <a:r>
              <a:rPr lang="en-GB" sz="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  <a:t> Available at: https://www.nice.org.uk (Accessed: 6 August 2026).</a:t>
            </a:r>
          </a:p>
          <a:p>
            <a:pPr marL="0" marR="0" indent="0" algn="l" fontAlgn="base">
              <a:buNone/>
            </a:pPr>
            <a:br>
              <a:rPr lang="en-GB" sz="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</a:br>
            <a:endParaRPr lang="en-GB" sz="600" b="0" i="0" dirty="0">
              <a:solidFill>
                <a:srgbClr val="242424"/>
              </a:solidFill>
              <a:effectLst/>
              <a:latin typeface="Segoe UI" panose="020B0502040204020203" pitchFamily="34" charset="0"/>
              <a:hlinkClick r:id="rId2"/>
            </a:endParaRPr>
          </a:p>
          <a:p>
            <a:pPr marL="0" marR="0" indent="0" algn="l" fontAlgn="base">
              <a:buNone/>
            </a:pPr>
            <a:r>
              <a:rPr lang="en-GB" sz="600" b="0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  <a:t>Neofect</a:t>
            </a:r>
            <a:r>
              <a:rPr lang="en-GB" sz="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  <a:t> (2024) </a:t>
            </a:r>
            <a:r>
              <a:rPr lang="en-GB" sz="600" b="0" i="1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  <a:t>My Stroke Rehabilitation Routine.</a:t>
            </a:r>
            <a:r>
              <a:rPr lang="en-GB" sz="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  <a:t> Available at: https://www.neofect.com (Accessed: 6 August 2026).</a:t>
            </a:r>
          </a:p>
          <a:p>
            <a:pPr marL="0" marR="0" indent="0" algn="l" fontAlgn="base">
              <a:buNone/>
            </a:pPr>
            <a:br>
              <a:rPr lang="en-GB" sz="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</a:br>
            <a:endParaRPr lang="en-GB" sz="600" b="0" i="0" dirty="0">
              <a:solidFill>
                <a:srgbClr val="242424"/>
              </a:solidFill>
              <a:effectLst/>
              <a:latin typeface="Segoe UI" panose="020B0502040204020203" pitchFamily="34" charset="0"/>
              <a:hlinkClick r:id="rId2"/>
            </a:endParaRPr>
          </a:p>
          <a:p>
            <a:pPr marL="0" marR="0" indent="0" algn="l" fontAlgn="base">
              <a:buNone/>
            </a:pPr>
            <a:r>
              <a:rPr lang="en-GB" sz="600" b="0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  <a:t>Neurotorium</a:t>
            </a:r>
            <a:r>
              <a:rPr lang="en-GB" sz="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  <a:t> (2024) </a:t>
            </a:r>
            <a:r>
              <a:rPr lang="en-GB" sz="600" b="0" i="1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  <a:t>Arteries of the brain.</a:t>
            </a:r>
            <a:r>
              <a:rPr lang="en-GB" sz="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  <a:t> Available at: https://neurotorium.org/image/arteries-of-the-brain/ (Accessed: 6 August 2026).</a:t>
            </a:r>
          </a:p>
          <a:p>
            <a:pPr marL="0" marR="0" indent="0" algn="l" fontAlgn="base">
              <a:buNone/>
            </a:pPr>
            <a:br>
              <a:rPr lang="en-GB" sz="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</a:br>
            <a:endParaRPr lang="en-GB" sz="600" b="0" i="0" dirty="0">
              <a:solidFill>
                <a:srgbClr val="242424"/>
              </a:solidFill>
              <a:effectLst/>
              <a:latin typeface="Segoe UI" panose="020B0502040204020203" pitchFamily="34" charset="0"/>
              <a:hlinkClick r:id="rId2"/>
            </a:endParaRPr>
          </a:p>
          <a:p>
            <a:pPr marL="0" marR="0" indent="0" algn="l" fontAlgn="base">
              <a:buNone/>
            </a:pPr>
            <a:r>
              <a:rPr lang="en-GB" sz="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  <a:t>NHS (2025) </a:t>
            </a:r>
            <a:r>
              <a:rPr lang="en-GB" sz="600" b="0" i="1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  <a:t>Stroke.</a:t>
            </a:r>
            <a:r>
              <a:rPr lang="en-GB" sz="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  <a:t> Available at: https://www.nhs.uk/conditions/stroke/ (Accessed: 3 August 2026).</a:t>
            </a:r>
          </a:p>
          <a:p>
            <a:pPr marL="0" marR="0" indent="0" algn="l" fontAlgn="base">
              <a:buNone/>
            </a:pPr>
            <a:br>
              <a:rPr lang="en-GB" sz="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</a:br>
            <a:endParaRPr lang="en-GB" sz="600" b="0" i="0" dirty="0">
              <a:solidFill>
                <a:srgbClr val="242424"/>
              </a:solidFill>
              <a:effectLst/>
              <a:latin typeface="Segoe UI" panose="020B0502040204020203" pitchFamily="34" charset="0"/>
              <a:hlinkClick r:id="rId2"/>
            </a:endParaRPr>
          </a:p>
          <a:p>
            <a:pPr marL="0" marR="0" indent="0" algn="l" fontAlgn="base">
              <a:buNone/>
            </a:pPr>
            <a:r>
              <a:rPr lang="en-GB" sz="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  <a:t>Patton, K.T. and Thibodeau, G.A. (2022) </a:t>
            </a:r>
            <a:r>
              <a:rPr lang="en-GB" sz="600" b="0" i="1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  <a:t>Anatomy &amp; Physiology.</a:t>
            </a:r>
            <a:r>
              <a:rPr lang="en-GB" sz="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  <a:t> 11th </a:t>
            </a:r>
            <a:r>
              <a:rPr lang="en-GB" sz="600" b="0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  <a:t>edn</a:t>
            </a:r>
            <a:r>
              <a:rPr lang="en-GB" sz="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  <a:t>. St. Louis, MO: Elsevier.</a:t>
            </a:r>
          </a:p>
          <a:p>
            <a:pPr marL="0" marR="0" indent="0" algn="l" fontAlgn="base">
              <a:buNone/>
            </a:pPr>
            <a:br>
              <a:rPr lang="en-GB" sz="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</a:br>
            <a:endParaRPr lang="en-GB" sz="600" b="0" i="0" dirty="0">
              <a:solidFill>
                <a:srgbClr val="242424"/>
              </a:solidFill>
              <a:effectLst/>
              <a:latin typeface="Segoe UI" panose="020B0502040204020203" pitchFamily="34" charset="0"/>
              <a:hlinkClick r:id="rId2"/>
            </a:endParaRPr>
          </a:p>
          <a:p>
            <a:pPr marL="0" marR="0" indent="0" algn="l" fontAlgn="base">
              <a:buNone/>
            </a:pPr>
            <a:r>
              <a:rPr lang="en-GB" sz="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  <a:t>Research Outreach (2021) </a:t>
            </a:r>
            <a:r>
              <a:rPr lang="en-GB" sz="600" b="0" i="1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  <a:t>Atherosclerotic disease-related stroke: Predicting recurrence using plaque morphology.</a:t>
            </a:r>
            <a:r>
              <a:rPr lang="en-GB" sz="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  <a:t> Available at: https://researchoutreach.org/articles/atherosclerotic-disease-related-stroke-predicting-recurrence-using-plaque-morphology/ (Accessed: 3 August 2026).</a:t>
            </a:r>
          </a:p>
          <a:p>
            <a:pPr marL="0" marR="0" indent="0" algn="l" fontAlgn="base">
              <a:buNone/>
            </a:pPr>
            <a:br>
              <a:rPr lang="en-GB" sz="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</a:br>
            <a:endParaRPr lang="en-GB" sz="600" b="0" i="0" dirty="0">
              <a:solidFill>
                <a:srgbClr val="242424"/>
              </a:solidFill>
              <a:effectLst/>
              <a:latin typeface="Segoe UI" panose="020B0502040204020203" pitchFamily="34" charset="0"/>
              <a:hlinkClick r:id="rId2"/>
            </a:endParaRPr>
          </a:p>
          <a:p>
            <a:pPr marL="0" marR="0" indent="0" algn="l" fontAlgn="base">
              <a:buNone/>
            </a:pPr>
            <a:r>
              <a:rPr lang="en-GB" sz="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  <a:t>Stroke Association (2026) </a:t>
            </a:r>
            <a:r>
              <a:rPr lang="en-GB" sz="600" b="0" i="1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  <a:t>Life after stroke.</a:t>
            </a:r>
            <a:r>
              <a:rPr lang="en-GB" sz="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  <a:t> Available at: https://www.stroke.org.uk (Accessed: 6 August 2026).</a:t>
            </a:r>
          </a:p>
          <a:p>
            <a:pPr marL="0" marR="0" indent="0" algn="l" fontAlgn="base">
              <a:buNone/>
            </a:pPr>
            <a:br>
              <a:rPr lang="en-GB" sz="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</a:br>
            <a:endParaRPr lang="en-GB" sz="600" b="0" i="0" dirty="0">
              <a:solidFill>
                <a:srgbClr val="242424"/>
              </a:solidFill>
              <a:effectLst/>
              <a:latin typeface="Segoe UI" panose="020B0502040204020203" pitchFamily="34" charset="0"/>
              <a:hlinkClick r:id="rId2"/>
            </a:endParaRPr>
          </a:p>
          <a:p>
            <a:pPr marL="0" marR="0" indent="0" algn="l" fontAlgn="base">
              <a:buNone/>
            </a:pPr>
            <a:r>
              <a:rPr lang="en-GB" sz="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  <a:t>World Health Organization (2024) </a:t>
            </a:r>
            <a:r>
              <a:rPr lang="en-GB" sz="600" b="0" i="1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  <a:t>Obesity.</a:t>
            </a:r>
            <a:r>
              <a:rPr lang="en-GB" sz="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  <a:t> Available at: https://www.who.int/news-room/fact-sheets/detail/obesity-and-overweight (Accessed: 4 August 2026).</a:t>
            </a:r>
          </a:p>
          <a:p>
            <a:pPr marL="0" marR="0" indent="0" algn="l" fontAlgn="base">
              <a:buNone/>
            </a:pPr>
            <a:br>
              <a:rPr lang="en-GB" sz="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</a:br>
            <a:endParaRPr lang="en-GB" sz="600" b="0" i="0" dirty="0">
              <a:solidFill>
                <a:srgbClr val="242424"/>
              </a:solidFill>
              <a:effectLst/>
              <a:latin typeface="Segoe UI" panose="020B0502040204020203" pitchFamily="34" charset="0"/>
              <a:hlinkClick r:id="rId2"/>
            </a:endParaRPr>
          </a:p>
          <a:p>
            <a:pPr marL="0" marR="0" indent="0" algn="l" fontAlgn="base">
              <a:buNone/>
            </a:pPr>
            <a:r>
              <a:rPr lang="en-GB" sz="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  <a:t>Zhang, S. </a:t>
            </a:r>
            <a:r>
              <a:rPr lang="en-GB" sz="600" b="0" i="1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  <a:t>et al.</a:t>
            </a:r>
            <a:r>
              <a:rPr lang="en-GB" sz="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  <a:t> (2022) ‘Biological properties and clinical significance of lipoprotein-associated phospholipase A2 in ischemic stroke’, </a:t>
            </a:r>
            <a:r>
              <a:rPr lang="en-GB" sz="600" b="0" i="1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  <a:t>Cardiovascular Therapeutics</a:t>
            </a:r>
            <a:r>
              <a:rPr lang="en-GB" sz="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  <a:hlinkClick r:id="rId2"/>
              </a:rPr>
              <a:t>, 2022.</a:t>
            </a:r>
            <a:endParaRPr lang="en-GB" sz="600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181756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CA845005-2D0A-7340-9158-F7C2EED21ECD}">
  <we:reference id="wa200010001" version="1.0.0.1" store="en-GB" storeType="OMEX"/>
  <we:alternateReferences>
    <we:reference id="WA200010001" version="1.0.0.1" store="WA200010001" storeType="OMEX"/>
  </we:alternateReferences>
  <we:properties>
    <we:property name="claude.fileId" value="&quot;75df47eb-6b36-49c2-aa41-49fbd7b0be1f&quot;"/>
  </we:properties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302</TotalTime>
  <Words>1527</Words>
  <Application>Microsoft Office PowerPoint</Application>
  <PresentationFormat>On-screen Show (4:3)</PresentationFormat>
  <Paragraphs>175</Paragraphs>
  <Slides>11</Slides>
  <Notes>0</Notes>
  <HiddenSlides>0</HiddenSlides>
  <MMClips>10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Myriad Pro</vt:lpstr>
      <vt:lpstr>Segoe UI</vt:lpstr>
      <vt:lpstr>Verdana</vt:lpstr>
      <vt:lpstr>20140311PresentationUWTSDTemplate</vt:lpstr>
      <vt:lpstr>PowerPoint Presentation</vt:lpstr>
      <vt:lpstr>Introduction</vt:lpstr>
      <vt:lpstr>Patient Demographic infomation</vt:lpstr>
      <vt:lpstr>Anatomy and Physiology</vt:lpstr>
      <vt:lpstr>Care Plan (1/3)</vt:lpstr>
      <vt:lpstr>Care Plan (2/3)</vt:lpstr>
      <vt:lpstr>Care Plan (3/3) </vt:lpstr>
      <vt:lpstr>Risk factors</vt:lpstr>
      <vt:lpstr>Recommendations evidence based recommendations for ongoing care</vt:lpstr>
      <vt:lpstr>Conclusion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sarahdobinson23@icloud.com</cp:lastModifiedBy>
  <cp:revision>229</cp:revision>
  <cp:lastPrinted>2018-07-09T15:27:01Z</cp:lastPrinted>
  <dcterms:created xsi:type="dcterms:W3CDTF">2002-10-07T19:43:58Z</dcterms:created>
  <dcterms:modified xsi:type="dcterms:W3CDTF">2026-08-06T16:40:21Z</dcterms:modified>
</cp:coreProperties>
</file>