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676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851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411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126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98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832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545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737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867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6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766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5CB79-9430-9342-A19A-A1D20F887AF8}" type="datetimeFigureOut">
              <a:rPr lang="en-US" smtClean="0"/>
              <a:pPr/>
              <a:t>11/3/2014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D3AA7-BAD7-414B-A738-E58F2E5FA54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02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23178"/>
            <a:ext cx="7772400" cy="1470025"/>
          </a:xfrm>
        </p:spPr>
        <p:txBody>
          <a:bodyPr/>
          <a:lstStyle/>
          <a:p>
            <a:r>
              <a:rPr lang="cy-GB" u="sng" dirty="0" smtClean="0">
                <a:latin typeface="Comic Sans MS"/>
                <a:cs typeface="Comic Sans MS"/>
              </a:rPr>
              <a:t>Mynd Siopa </a:t>
            </a:r>
            <a:endParaRPr lang="cy-GB" u="sng" dirty="0">
              <a:latin typeface="Comic Sans MS"/>
              <a:cs typeface="Comic Sans M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2276" y="4545169"/>
            <a:ext cx="8113690" cy="1752600"/>
          </a:xfrm>
        </p:spPr>
        <p:txBody>
          <a:bodyPr/>
          <a:lstStyle/>
          <a:p>
            <a:pPr algn="l"/>
            <a:endParaRPr lang="en-US" dirty="0" smtClean="0">
              <a:solidFill>
                <a:schemeClr val="tx1"/>
              </a:solidFill>
              <a:latin typeface="Comic Sans MS"/>
              <a:cs typeface="Comic Sans MS"/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  <a:latin typeface="Comic Sans MS"/>
                <a:cs typeface="Comic Sans MS"/>
              </a:rPr>
              <a:t>L.O – Hold a conversation with a partner based on the topic ‘siopa’. </a:t>
            </a:r>
            <a:endParaRPr lang="en-US" dirty="0">
              <a:solidFill>
                <a:schemeClr val="tx1"/>
              </a:solidFill>
              <a:latin typeface="Comic Sans MS"/>
              <a:cs typeface="Comic Sans MS"/>
            </a:endParaRPr>
          </a:p>
        </p:txBody>
      </p:sp>
      <p:pic>
        <p:nvPicPr>
          <p:cNvPr id="4" name="Picture 3" descr="little-girl-clipart-1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63" y="288602"/>
            <a:ext cx="764039" cy="1078750"/>
          </a:xfrm>
          <a:prstGeom prst="rect">
            <a:avLst/>
          </a:prstGeom>
        </p:spPr>
      </p:pic>
      <p:pic>
        <p:nvPicPr>
          <p:cNvPr id="5" name="Picture 4" descr="happy_little_blond_girl_wearing_a_dress_running_and_playing_0515-1003-3016-3439_SMU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555" y="523178"/>
            <a:ext cx="827042" cy="1078750"/>
          </a:xfrm>
          <a:prstGeom prst="rect">
            <a:avLst/>
          </a:prstGeom>
        </p:spPr>
      </p:pic>
      <p:pic>
        <p:nvPicPr>
          <p:cNvPr id="1027" name="Picture 3" descr="C:\Users\Josh\AppData\Local\Microsoft\Windows\Temporary Internet Files\Content.IE5\HV2MNCWM\MC90008923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32502" y="1993203"/>
            <a:ext cx="2841125" cy="2767878"/>
          </a:xfrm>
          <a:prstGeom prst="rect">
            <a:avLst/>
          </a:prstGeom>
          <a:noFill/>
        </p:spPr>
      </p:pic>
      <p:pic>
        <p:nvPicPr>
          <p:cNvPr id="1028" name="Picture 4" descr="C:\Users\Josh\AppData\Local\Microsoft\Windows\Temporary Internet Files\Content.IE5\232ANPWW\MC900440387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6248" y="2310684"/>
            <a:ext cx="2234485" cy="22344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6127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ttle-girl-clipart-1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63" y="288602"/>
            <a:ext cx="764039" cy="1078750"/>
          </a:xfrm>
          <a:prstGeom prst="rect">
            <a:avLst/>
          </a:prstGeom>
        </p:spPr>
      </p:pic>
      <p:sp>
        <p:nvSpPr>
          <p:cNvPr id="6" name="Oval Callout 5"/>
          <p:cNvSpPr/>
          <p:nvPr/>
        </p:nvSpPr>
        <p:spPr>
          <a:xfrm>
            <a:off x="1171974" y="194370"/>
            <a:ext cx="3097134" cy="1062552"/>
          </a:xfrm>
          <a:prstGeom prst="wedgeEllipseCallout">
            <a:avLst>
              <a:gd name="adj1" fmla="val -60776"/>
              <a:gd name="adj2" fmla="val -9236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dirty="0" smtClean="0">
                <a:latin typeface="Comic Sans MS"/>
                <a:cs typeface="Comic Sans MS"/>
              </a:rPr>
              <a:t>Bore da / Prynhawn da.</a:t>
            </a:r>
          </a:p>
          <a:p>
            <a:r>
              <a:rPr lang="cy-GB" dirty="0" smtClean="0">
                <a:latin typeface="Comic Sans MS"/>
                <a:cs typeface="Comic Sans MS"/>
              </a:rPr>
              <a:t>Ga i helpu?</a:t>
            </a:r>
            <a:endParaRPr lang="cy-GB" dirty="0">
              <a:latin typeface="Comic Sans MS"/>
              <a:cs typeface="Comic Sans MS"/>
            </a:endParaRPr>
          </a:p>
        </p:txBody>
      </p:sp>
      <p:pic>
        <p:nvPicPr>
          <p:cNvPr id="7" name="Picture 6" descr="happy_little_blond_girl_wearing_a_dress_running_and_playing_0515-1003-3016-3439_SMU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555" y="523178"/>
            <a:ext cx="827042" cy="1078750"/>
          </a:xfrm>
          <a:prstGeom prst="rect">
            <a:avLst/>
          </a:prstGeom>
        </p:spPr>
      </p:pic>
      <p:sp>
        <p:nvSpPr>
          <p:cNvPr id="8" name="Oval Callout 7"/>
          <p:cNvSpPr/>
          <p:nvPr/>
        </p:nvSpPr>
        <p:spPr>
          <a:xfrm>
            <a:off x="3835782" y="908677"/>
            <a:ext cx="3978330" cy="1386501"/>
          </a:xfrm>
          <a:prstGeom prst="wedgeEllipseCallout">
            <a:avLst>
              <a:gd name="adj1" fmla="val 55624"/>
              <a:gd name="adj2" fmla="val -56638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dirty="0" smtClean="0">
                <a:latin typeface="Comic Sans MS"/>
                <a:cs typeface="Comic Sans MS"/>
              </a:rPr>
              <a:t>Ie plis.</a:t>
            </a:r>
          </a:p>
          <a:p>
            <a:r>
              <a:rPr lang="cy-GB" smtClean="0">
                <a:latin typeface="Comic Sans MS"/>
                <a:cs typeface="Comic Sans MS"/>
              </a:rPr>
              <a:t>Oes </a:t>
            </a:r>
            <a:r>
              <a:rPr lang="cy-GB" i="1" dirty="0" smtClean="0">
                <a:latin typeface="Comic Sans MS"/>
                <a:cs typeface="Comic Sans MS"/>
              </a:rPr>
              <a:t>__(item)____</a:t>
            </a:r>
            <a:r>
              <a:rPr lang="cy-GB" dirty="0" smtClean="0">
                <a:latin typeface="Comic Sans MS"/>
                <a:cs typeface="Comic Sans MS"/>
              </a:rPr>
              <a:t> gyda chi?</a:t>
            </a:r>
          </a:p>
        </p:txBody>
      </p:sp>
      <p:pic>
        <p:nvPicPr>
          <p:cNvPr id="9" name="Picture 8" descr="little-girl-clipart-1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019" y="1909823"/>
            <a:ext cx="764039" cy="1078750"/>
          </a:xfrm>
          <a:prstGeom prst="rect">
            <a:avLst/>
          </a:prstGeom>
        </p:spPr>
      </p:pic>
      <p:sp>
        <p:nvSpPr>
          <p:cNvPr id="10" name="Oval Callout 9"/>
          <p:cNvSpPr/>
          <p:nvPr/>
        </p:nvSpPr>
        <p:spPr>
          <a:xfrm>
            <a:off x="1360666" y="1995527"/>
            <a:ext cx="2786126" cy="1062552"/>
          </a:xfrm>
          <a:prstGeom prst="wedgeEllipseCallout">
            <a:avLst>
              <a:gd name="adj1" fmla="val -65961"/>
              <a:gd name="adj2" fmla="val -34846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dirty="0" smtClean="0">
                <a:latin typeface="Comic Sans MS"/>
                <a:cs typeface="Comic Sans MS"/>
              </a:rPr>
              <a:t>Oes / Nac oes.</a:t>
            </a:r>
          </a:p>
          <a:p>
            <a:r>
              <a:rPr lang="cy-GB" dirty="0" smtClean="0">
                <a:latin typeface="Comic Sans MS"/>
                <a:cs typeface="Comic Sans MS"/>
              </a:rPr>
              <a:t>Pa liw </a:t>
            </a:r>
            <a:r>
              <a:rPr lang="cy-GB" i="1" u="sng" dirty="0" smtClean="0">
                <a:latin typeface="Comic Sans MS"/>
                <a:cs typeface="Comic Sans MS"/>
              </a:rPr>
              <a:t>__(item)_</a:t>
            </a:r>
            <a:r>
              <a:rPr lang="cy-GB" dirty="0" smtClean="0">
                <a:latin typeface="Comic Sans MS"/>
                <a:cs typeface="Comic Sans MS"/>
              </a:rPr>
              <a:t> wyt ti eisiau?</a:t>
            </a:r>
            <a:endParaRPr lang="cy-GB" dirty="0">
              <a:latin typeface="Comic Sans MS"/>
              <a:cs typeface="Comic Sans MS"/>
            </a:endParaRPr>
          </a:p>
        </p:txBody>
      </p:sp>
      <p:pic>
        <p:nvPicPr>
          <p:cNvPr id="11" name="Picture 10" descr="happy_little_blond_girl_wearing_a_dress_running_and_playing_0515-1003-3016-3439_SMU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555" y="2518704"/>
            <a:ext cx="827042" cy="1078750"/>
          </a:xfrm>
          <a:prstGeom prst="rect">
            <a:avLst/>
          </a:prstGeom>
        </p:spPr>
      </p:pic>
      <p:sp>
        <p:nvSpPr>
          <p:cNvPr id="12" name="Oval Callout 11"/>
          <p:cNvSpPr/>
          <p:nvPr/>
        </p:nvSpPr>
        <p:spPr>
          <a:xfrm>
            <a:off x="2604702" y="2945506"/>
            <a:ext cx="5442665" cy="1303896"/>
          </a:xfrm>
          <a:prstGeom prst="wedgeEllipseCallout">
            <a:avLst>
              <a:gd name="adj1" fmla="val 51573"/>
              <a:gd name="adj2" fmla="val -3055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i="1" u="sng" dirty="0" smtClean="0">
                <a:latin typeface="Comic Sans MS"/>
                <a:cs typeface="Comic Sans MS"/>
              </a:rPr>
              <a:t>____(item)____</a:t>
            </a:r>
            <a:r>
              <a:rPr lang="cy-GB" dirty="0" smtClean="0">
                <a:latin typeface="Comic Sans MS"/>
                <a:cs typeface="Comic Sans MS"/>
              </a:rPr>
              <a:t> </a:t>
            </a:r>
            <a:r>
              <a:rPr lang="cy-GB" i="1" u="sng" dirty="0" smtClean="0">
                <a:latin typeface="Comic Sans MS"/>
                <a:cs typeface="Comic Sans MS"/>
              </a:rPr>
              <a:t>____(lliw)____</a:t>
            </a:r>
            <a:r>
              <a:rPr lang="cy-GB" dirty="0" smtClean="0">
                <a:latin typeface="Comic Sans MS"/>
                <a:cs typeface="Comic Sans MS"/>
              </a:rPr>
              <a:t> os gwelwch yn dda.</a:t>
            </a:r>
          </a:p>
          <a:p>
            <a:r>
              <a:rPr lang="cy-GB" dirty="0" smtClean="0">
                <a:latin typeface="Comic Sans MS"/>
                <a:cs typeface="Comic Sans MS"/>
              </a:rPr>
              <a:t>Faint ydy’r </a:t>
            </a:r>
            <a:r>
              <a:rPr lang="cy-GB" i="1" u="sng" dirty="0" smtClean="0">
                <a:latin typeface="Comic Sans MS"/>
                <a:cs typeface="Comic Sans MS"/>
              </a:rPr>
              <a:t>____(item)_____</a:t>
            </a:r>
            <a:r>
              <a:rPr lang="cy-GB" dirty="0" smtClean="0">
                <a:latin typeface="Comic Sans MS"/>
                <a:cs typeface="Comic Sans MS"/>
              </a:rPr>
              <a:t>?</a:t>
            </a:r>
            <a:endParaRPr lang="cy-GB" i="1" u="sng" dirty="0" smtClean="0">
              <a:latin typeface="Comic Sans MS"/>
              <a:cs typeface="Comic Sans MS"/>
            </a:endParaRPr>
          </a:p>
        </p:txBody>
      </p:sp>
      <p:pic>
        <p:nvPicPr>
          <p:cNvPr id="13" name="Picture 12" descr="little-girl-clipart-1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019" y="4426764"/>
            <a:ext cx="764039" cy="1078750"/>
          </a:xfrm>
          <a:prstGeom prst="rect">
            <a:avLst/>
          </a:prstGeom>
        </p:spPr>
      </p:pic>
      <p:sp>
        <p:nvSpPr>
          <p:cNvPr id="14" name="Oval Callout 13"/>
          <p:cNvSpPr/>
          <p:nvPr/>
        </p:nvSpPr>
        <p:spPr>
          <a:xfrm>
            <a:off x="1956768" y="4426764"/>
            <a:ext cx="3369267" cy="1527131"/>
          </a:xfrm>
          <a:prstGeom prst="wedgeEllipseCallout">
            <a:avLst>
              <a:gd name="adj1" fmla="val -80309"/>
              <a:gd name="adj2" fmla="val -28906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i="1" u="sng" dirty="0" smtClean="0">
                <a:latin typeface="Comic Sans MS"/>
                <a:cs typeface="Comic Sans MS"/>
              </a:rPr>
              <a:t>___(arian)_____</a:t>
            </a:r>
            <a:r>
              <a:rPr lang="cy-GB" dirty="0" smtClean="0">
                <a:latin typeface="Comic Sans MS"/>
                <a:cs typeface="Comic Sans MS"/>
              </a:rPr>
              <a:t> os gwelwch yn dda.</a:t>
            </a:r>
          </a:p>
          <a:p>
            <a:r>
              <a:rPr lang="cy-GB" dirty="0" smtClean="0">
                <a:latin typeface="Comic Sans MS"/>
                <a:cs typeface="Comic Sans MS"/>
              </a:rPr>
              <a:t>Rhywbeth arall?</a:t>
            </a:r>
          </a:p>
        </p:txBody>
      </p:sp>
      <p:pic>
        <p:nvPicPr>
          <p:cNvPr id="15" name="Picture 14" descr="happy_little_blond_girl_wearing_a_dress_running_and_playing_0515-1003-3016-3439_SMU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4112" y="5537095"/>
            <a:ext cx="827042" cy="1078750"/>
          </a:xfrm>
          <a:prstGeom prst="rect">
            <a:avLst/>
          </a:prstGeom>
        </p:spPr>
      </p:pic>
      <p:sp>
        <p:nvSpPr>
          <p:cNvPr id="16" name="Oval Callout 15"/>
          <p:cNvSpPr/>
          <p:nvPr/>
        </p:nvSpPr>
        <p:spPr>
          <a:xfrm>
            <a:off x="5326035" y="5440725"/>
            <a:ext cx="2198487" cy="1303896"/>
          </a:xfrm>
          <a:prstGeom prst="wedgeEllipseCallout">
            <a:avLst>
              <a:gd name="adj1" fmla="val 61471"/>
              <a:gd name="adj2" fmla="val -3154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dirty="0" smtClean="0">
                <a:latin typeface="Comic Sans MS"/>
                <a:cs typeface="Comic Sans MS"/>
              </a:rPr>
              <a:t>Na / Ie plis.</a:t>
            </a:r>
          </a:p>
          <a:p>
            <a:r>
              <a:rPr lang="cy-GB" dirty="0" smtClean="0">
                <a:latin typeface="Comic Sans MS"/>
                <a:cs typeface="Comic Sans MS"/>
              </a:rPr>
              <a:t>Hwyl fawr.</a:t>
            </a:r>
          </a:p>
        </p:txBody>
      </p:sp>
    </p:spTree>
    <p:extLst>
      <p:ext uri="{BB962C8B-B14F-4D97-AF65-F5344CB8AC3E}">
        <p14:creationId xmlns:p14="http://schemas.microsoft.com/office/powerpoint/2010/main" val="6729723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86</Words>
  <Application>Microsoft Office PowerPoint</Application>
  <PresentationFormat>On-screen Show (4:3)</PresentationFormat>
  <Paragraphs>15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Mynd Siopa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Israel</dc:creator>
  <cp:lastModifiedBy>Administrator</cp:lastModifiedBy>
  <cp:revision>6</cp:revision>
  <dcterms:created xsi:type="dcterms:W3CDTF">2014-03-17T22:11:24Z</dcterms:created>
  <dcterms:modified xsi:type="dcterms:W3CDTF">2014-11-03T10:59:40Z</dcterms:modified>
</cp:coreProperties>
</file>