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7" r:id="rId4"/>
    <p:sldId id="258" r:id="rId5"/>
    <p:sldId id="267" r:id="rId6"/>
    <p:sldId id="259" r:id="rId7"/>
    <p:sldId id="260" r:id="rId8"/>
    <p:sldId id="262" r:id="rId9"/>
    <p:sldId id="261" r:id="rId10"/>
    <p:sldId id="263" r:id="rId11"/>
    <p:sldId id="264" r:id="rId12"/>
    <p:sldId id="266" r:id="rId13"/>
    <p:sldId id="265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11D54C-CE7C-4080-8D56-06DD3FBBB377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E1D927-916B-4D99-A2F3-162F14385357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b="1" dirty="0"/>
            <a:t>Staff</a:t>
          </a:r>
        </a:p>
      </dgm:t>
    </dgm:pt>
    <dgm:pt modelId="{EBFFAC3F-16BB-4D6E-B6F2-299CBE242D5B}" type="parTrans" cxnId="{CF8D9376-A8A3-40E5-B425-B98DA59AC210}">
      <dgm:prSet/>
      <dgm:spPr/>
      <dgm:t>
        <a:bodyPr/>
        <a:lstStyle/>
        <a:p>
          <a:endParaRPr lang="en-GB"/>
        </a:p>
      </dgm:t>
    </dgm:pt>
    <dgm:pt modelId="{DBBF0956-CC35-45DF-BE0A-E22F47605A47}" type="sibTrans" cxnId="{CF8D9376-A8A3-40E5-B425-B98DA59AC210}">
      <dgm:prSet/>
      <dgm:spPr/>
      <dgm:t>
        <a:bodyPr/>
        <a:lstStyle/>
        <a:p>
          <a:endParaRPr lang="en-GB"/>
        </a:p>
      </dgm:t>
    </dgm:pt>
    <dgm:pt modelId="{87F5AE11-923B-41F9-BCD8-12EC205CD530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GB" b="1" dirty="0"/>
            <a:t>Local Community</a:t>
          </a:r>
        </a:p>
      </dgm:t>
    </dgm:pt>
    <dgm:pt modelId="{6BDAA57F-1246-43B3-8348-FD2F57F19932}" type="parTrans" cxnId="{7F01BA39-8D01-49FB-8F7A-D81C9B634738}">
      <dgm:prSet/>
      <dgm:spPr/>
      <dgm:t>
        <a:bodyPr/>
        <a:lstStyle/>
        <a:p>
          <a:endParaRPr lang="en-GB"/>
        </a:p>
      </dgm:t>
    </dgm:pt>
    <dgm:pt modelId="{24E495E2-373F-416D-BA1F-1016BC94A1F4}" type="sibTrans" cxnId="{7F01BA39-8D01-49FB-8F7A-D81C9B634738}">
      <dgm:prSet/>
      <dgm:spPr/>
      <dgm:t>
        <a:bodyPr/>
        <a:lstStyle/>
        <a:p>
          <a:endParaRPr lang="en-GB"/>
        </a:p>
      </dgm:t>
    </dgm:pt>
    <dgm:pt modelId="{231B363E-0EDD-4980-AAE7-92DF034E424B}">
      <dgm:prSet phldrT="[Text]"/>
      <dgm:spPr>
        <a:solidFill>
          <a:srgbClr val="00B0F0"/>
        </a:solidFill>
      </dgm:spPr>
      <dgm:t>
        <a:bodyPr/>
        <a:lstStyle/>
        <a:p>
          <a:r>
            <a:rPr lang="en-GB" b="1" dirty="0"/>
            <a:t>Customers</a:t>
          </a:r>
        </a:p>
      </dgm:t>
    </dgm:pt>
    <dgm:pt modelId="{F9CA85EA-DB03-4897-BE13-68779B329FE9}" type="parTrans" cxnId="{0D51A543-AD0E-446C-A917-F0F4AC1AD820}">
      <dgm:prSet/>
      <dgm:spPr/>
      <dgm:t>
        <a:bodyPr/>
        <a:lstStyle/>
        <a:p>
          <a:endParaRPr lang="en-GB"/>
        </a:p>
      </dgm:t>
    </dgm:pt>
    <dgm:pt modelId="{196470A4-82CD-4B7D-BC63-0DBCD64C18A7}" type="sibTrans" cxnId="{0D51A543-AD0E-446C-A917-F0F4AC1AD820}">
      <dgm:prSet/>
      <dgm:spPr/>
      <dgm:t>
        <a:bodyPr/>
        <a:lstStyle/>
        <a:p>
          <a:endParaRPr lang="en-GB"/>
        </a:p>
      </dgm:t>
    </dgm:pt>
    <dgm:pt modelId="{521AF4A9-780A-4CC7-B815-4AECC8D5BADF}">
      <dgm:prSet phldrT="[Text]"/>
      <dgm:spPr>
        <a:solidFill>
          <a:srgbClr val="002060"/>
        </a:solidFill>
      </dgm:spPr>
      <dgm:t>
        <a:bodyPr/>
        <a:lstStyle/>
        <a:p>
          <a:r>
            <a:rPr lang="en-GB" b="1" dirty="0"/>
            <a:t>Suppliers</a:t>
          </a:r>
        </a:p>
      </dgm:t>
    </dgm:pt>
    <dgm:pt modelId="{F8DBB87C-7077-4864-9658-4F1B86FA75F6}" type="parTrans" cxnId="{5045B134-46DC-477F-A7A8-C13D40A8DB2E}">
      <dgm:prSet/>
      <dgm:spPr/>
      <dgm:t>
        <a:bodyPr/>
        <a:lstStyle/>
        <a:p>
          <a:endParaRPr lang="en-GB"/>
        </a:p>
      </dgm:t>
    </dgm:pt>
    <dgm:pt modelId="{3C7D5AC4-4671-47F8-9E3B-B97CDC4E0150}" type="sibTrans" cxnId="{5045B134-46DC-477F-A7A8-C13D40A8DB2E}">
      <dgm:prSet/>
      <dgm:spPr/>
      <dgm:t>
        <a:bodyPr/>
        <a:lstStyle/>
        <a:p>
          <a:endParaRPr lang="en-GB"/>
        </a:p>
      </dgm:t>
    </dgm:pt>
    <dgm:pt modelId="{3A1D9839-D6F7-4003-ADA2-5C9FA209908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b="1" dirty="0"/>
            <a:t>Management</a:t>
          </a:r>
        </a:p>
      </dgm:t>
    </dgm:pt>
    <dgm:pt modelId="{D51451DE-578B-4253-BD51-2C685682624C}" type="parTrans" cxnId="{43FE7ACA-9476-41C0-BB74-9406204C2259}">
      <dgm:prSet/>
      <dgm:spPr/>
      <dgm:t>
        <a:bodyPr/>
        <a:lstStyle/>
        <a:p>
          <a:endParaRPr lang="en-GB"/>
        </a:p>
      </dgm:t>
    </dgm:pt>
    <dgm:pt modelId="{044E2BBE-C6F3-4794-95CE-FB92D2836592}" type="sibTrans" cxnId="{43FE7ACA-9476-41C0-BB74-9406204C2259}">
      <dgm:prSet/>
      <dgm:spPr/>
      <dgm:t>
        <a:bodyPr/>
        <a:lstStyle/>
        <a:p>
          <a:endParaRPr lang="en-GB"/>
        </a:p>
      </dgm:t>
    </dgm:pt>
    <dgm:pt modelId="{4BD735DE-09B7-46CD-B938-47601DA8C615}" type="pres">
      <dgm:prSet presAssocID="{0B11D54C-CE7C-4080-8D56-06DD3FBBB377}" presName="cycle" presStyleCnt="0">
        <dgm:presLayoutVars>
          <dgm:dir/>
          <dgm:resizeHandles val="exact"/>
        </dgm:presLayoutVars>
      </dgm:prSet>
      <dgm:spPr/>
    </dgm:pt>
    <dgm:pt modelId="{874F8DAA-34A6-4079-B6F3-79A0D00EC145}" type="pres">
      <dgm:prSet presAssocID="{EFE1D927-916B-4D99-A2F3-162F14385357}" presName="node" presStyleLbl="node1" presStyleIdx="0" presStyleCnt="5">
        <dgm:presLayoutVars>
          <dgm:bulletEnabled val="1"/>
        </dgm:presLayoutVars>
      </dgm:prSet>
      <dgm:spPr/>
    </dgm:pt>
    <dgm:pt modelId="{33922E9D-F675-40C0-9252-51176BC89C4C}" type="pres">
      <dgm:prSet presAssocID="{EFE1D927-916B-4D99-A2F3-162F14385357}" presName="spNode" presStyleCnt="0"/>
      <dgm:spPr/>
    </dgm:pt>
    <dgm:pt modelId="{26587C71-680B-4F43-BAC2-51249A916983}" type="pres">
      <dgm:prSet presAssocID="{DBBF0956-CC35-45DF-BE0A-E22F47605A47}" presName="sibTrans" presStyleLbl="sibTrans1D1" presStyleIdx="0" presStyleCnt="5"/>
      <dgm:spPr/>
    </dgm:pt>
    <dgm:pt modelId="{A6F0C694-C99E-4FCB-8385-1A85E2D494B9}" type="pres">
      <dgm:prSet presAssocID="{87F5AE11-923B-41F9-BCD8-12EC205CD530}" presName="node" presStyleLbl="node1" presStyleIdx="1" presStyleCnt="5">
        <dgm:presLayoutVars>
          <dgm:bulletEnabled val="1"/>
        </dgm:presLayoutVars>
      </dgm:prSet>
      <dgm:spPr/>
    </dgm:pt>
    <dgm:pt modelId="{BD672EB8-7224-4B1B-A9EC-656BB477B17C}" type="pres">
      <dgm:prSet presAssocID="{87F5AE11-923B-41F9-BCD8-12EC205CD530}" presName="spNode" presStyleCnt="0"/>
      <dgm:spPr/>
    </dgm:pt>
    <dgm:pt modelId="{034AE270-0E75-41CD-A053-45538F89B4FA}" type="pres">
      <dgm:prSet presAssocID="{24E495E2-373F-416D-BA1F-1016BC94A1F4}" presName="sibTrans" presStyleLbl="sibTrans1D1" presStyleIdx="1" presStyleCnt="5"/>
      <dgm:spPr/>
    </dgm:pt>
    <dgm:pt modelId="{22084C0E-67F1-41F3-9A07-6DDA97B68F6F}" type="pres">
      <dgm:prSet presAssocID="{231B363E-0EDD-4980-AAE7-92DF034E424B}" presName="node" presStyleLbl="node1" presStyleIdx="2" presStyleCnt="5">
        <dgm:presLayoutVars>
          <dgm:bulletEnabled val="1"/>
        </dgm:presLayoutVars>
      </dgm:prSet>
      <dgm:spPr/>
    </dgm:pt>
    <dgm:pt modelId="{FA0323CE-1E7B-4B70-91AC-7D9168BB20E5}" type="pres">
      <dgm:prSet presAssocID="{231B363E-0EDD-4980-AAE7-92DF034E424B}" presName="spNode" presStyleCnt="0"/>
      <dgm:spPr/>
    </dgm:pt>
    <dgm:pt modelId="{A64A1D83-945A-4609-A869-112DEA21F2EB}" type="pres">
      <dgm:prSet presAssocID="{196470A4-82CD-4B7D-BC63-0DBCD64C18A7}" presName="sibTrans" presStyleLbl="sibTrans1D1" presStyleIdx="2" presStyleCnt="5"/>
      <dgm:spPr/>
    </dgm:pt>
    <dgm:pt modelId="{3D0E4DE6-46A0-4BF9-AADA-1A59F2AE0CB5}" type="pres">
      <dgm:prSet presAssocID="{521AF4A9-780A-4CC7-B815-4AECC8D5BADF}" presName="node" presStyleLbl="node1" presStyleIdx="3" presStyleCnt="5">
        <dgm:presLayoutVars>
          <dgm:bulletEnabled val="1"/>
        </dgm:presLayoutVars>
      </dgm:prSet>
      <dgm:spPr/>
    </dgm:pt>
    <dgm:pt modelId="{1AF3FAF2-EB6D-4491-A704-73F6E09AE892}" type="pres">
      <dgm:prSet presAssocID="{521AF4A9-780A-4CC7-B815-4AECC8D5BADF}" presName="spNode" presStyleCnt="0"/>
      <dgm:spPr/>
    </dgm:pt>
    <dgm:pt modelId="{471EB7A8-EC14-496B-B4C7-5E417DD94725}" type="pres">
      <dgm:prSet presAssocID="{3C7D5AC4-4671-47F8-9E3B-B97CDC4E0150}" presName="sibTrans" presStyleLbl="sibTrans1D1" presStyleIdx="3" presStyleCnt="5"/>
      <dgm:spPr/>
    </dgm:pt>
    <dgm:pt modelId="{E5B48290-FCB2-4CC3-9AE9-9A29FA3B3199}" type="pres">
      <dgm:prSet presAssocID="{3A1D9839-D6F7-4003-ADA2-5C9FA209908A}" presName="node" presStyleLbl="node1" presStyleIdx="4" presStyleCnt="5">
        <dgm:presLayoutVars>
          <dgm:bulletEnabled val="1"/>
        </dgm:presLayoutVars>
      </dgm:prSet>
      <dgm:spPr/>
    </dgm:pt>
    <dgm:pt modelId="{B9266F6C-7899-4B36-9491-300DD195402A}" type="pres">
      <dgm:prSet presAssocID="{3A1D9839-D6F7-4003-ADA2-5C9FA209908A}" presName="spNode" presStyleCnt="0"/>
      <dgm:spPr/>
    </dgm:pt>
    <dgm:pt modelId="{1F4FCCF1-FD9E-4198-B406-A7EEBACA866B}" type="pres">
      <dgm:prSet presAssocID="{044E2BBE-C6F3-4794-95CE-FB92D2836592}" presName="sibTrans" presStyleLbl="sibTrans1D1" presStyleIdx="4" presStyleCnt="5"/>
      <dgm:spPr/>
    </dgm:pt>
  </dgm:ptLst>
  <dgm:cxnLst>
    <dgm:cxn modelId="{7C875C00-EA19-4D87-9A7A-796429DFD6C5}" type="presOf" srcId="{87F5AE11-923B-41F9-BCD8-12EC205CD530}" destId="{A6F0C694-C99E-4FCB-8385-1A85E2D494B9}" srcOrd="0" destOrd="0" presId="urn:microsoft.com/office/officeart/2005/8/layout/cycle6"/>
    <dgm:cxn modelId="{B8FA7E28-34E9-4959-B8BF-1298381D87A3}" type="presOf" srcId="{3C7D5AC4-4671-47F8-9E3B-B97CDC4E0150}" destId="{471EB7A8-EC14-496B-B4C7-5E417DD94725}" srcOrd="0" destOrd="0" presId="urn:microsoft.com/office/officeart/2005/8/layout/cycle6"/>
    <dgm:cxn modelId="{5045B134-46DC-477F-A7A8-C13D40A8DB2E}" srcId="{0B11D54C-CE7C-4080-8D56-06DD3FBBB377}" destId="{521AF4A9-780A-4CC7-B815-4AECC8D5BADF}" srcOrd="3" destOrd="0" parTransId="{F8DBB87C-7077-4864-9658-4F1B86FA75F6}" sibTransId="{3C7D5AC4-4671-47F8-9E3B-B97CDC4E0150}"/>
    <dgm:cxn modelId="{7F01BA39-8D01-49FB-8F7A-D81C9B634738}" srcId="{0B11D54C-CE7C-4080-8D56-06DD3FBBB377}" destId="{87F5AE11-923B-41F9-BCD8-12EC205CD530}" srcOrd="1" destOrd="0" parTransId="{6BDAA57F-1246-43B3-8348-FD2F57F19932}" sibTransId="{24E495E2-373F-416D-BA1F-1016BC94A1F4}"/>
    <dgm:cxn modelId="{4CDEFE61-B3EC-44DA-B557-D4F0E47B0462}" type="presOf" srcId="{3A1D9839-D6F7-4003-ADA2-5C9FA209908A}" destId="{E5B48290-FCB2-4CC3-9AE9-9A29FA3B3199}" srcOrd="0" destOrd="0" presId="urn:microsoft.com/office/officeart/2005/8/layout/cycle6"/>
    <dgm:cxn modelId="{0D51A543-AD0E-446C-A917-F0F4AC1AD820}" srcId="{0B11D54C-CE7C-4080-8D56-06DD3FBBB377}" destId="{231B363E-0EDD-4980-AAE7-92DF034E424B}" srcOrd="2" destOrd="0" parTransId="{F9CA85EA-DB03-4897-BE13-68779B329FE9}" sibTransId="{196470A4-82CD-4B7D-BC63-0DBCD64C18A7}"/>
    <dgm:cxn modelId="{0531A744-3881-41AB-B584-C134A810AC31}" type="presOf" srcId="{24E495E2-373F-416D-BA1F-1016BC94A1F4}" destId="{034AE270-0E75-41CD-A053-45538F89B4FA}" srcOrd="0" destOrd="0" presId="urn:microsoft.com/office/officeart/2005/8/layout/cycle6"/>
    <dgm:cxn modelId="{AC72EB50-0598-470E-A381-6C8921D3C62A}" type="presOf" srcId="{DBBF0956-CC35-45DF-BE0A-E22F47605A47}" destId="{26587C71-680B-4F43-BAC2-51249A916983}" srcOrd="0" destOrd="0" presId="urn:microsoft.com/office/officeart/2005/8/layout/cycle6"/>
    <dgm:cxn modelId="{CF8D9376-A8A3-40E5-B425-B98DA59AC210}" srcId="{0B11D54C-CE7C-4080-8D56-06DD3FBBB377}" destId="{EFE1D927-916B-4D99-A2F3-162F14385357}" srcOrd="0" destOrd="0" parTransId="{EBFFAC3F-16BB-4D6E-B6F2-299CBE242D5B}" sibTransId="{DBBF0956-CC35-45DF-BE0A-E22F47605A47}"/>
    <dgm:cxn modelId="{424E6C88-09DA-4D42-9585-018484E6A0BE}" type="presOf" srcId="{231B363E-0EDD-4980-AAE7-92DF034E424B}" destId="{22084C0E-67F1-41F3-9A07-6DDA97B68F6F}" srcOrd="0" destOrd="0" presId="urn:microsoft.com/office/officeart/2005/8/layout/cycle6"/>
    <dgm:cxn modelId="{709010A7-857A-43E3-BBDF-7E14C792F0E2}" type="presOf" srcId="{0B11D54C-CE7C-4080-8D56-06DD3FBBB377}" destId="{4BD735DE-09B7-46CD-B938-47601DA8C615}" srcOrd="0" destOrd="0" presId="urn:microsoft.com/office/officeart/2005/8/layout/cycle6"/>
    <dgm:cxn modelId="{83EE85C3-2333-458F-BBC7-34DA39F603D6}" type="presOf" srcId="{EFE1D927-916B-4D99-A2F3-162F14385357}" destId="{874F8DAA-34A6-4079-B6F3-79A0D00EC145}" srcOrd="0" destOrd="0" presId="urn:microsoft.com/office/officeart/2005/8/layout/cycle6"/>
    <dgm:cxn modelId="{43FE7ACA-9476-41C0-BB74-9406204C2259}" srcId="{0B11D54C-CE7C-4080-8D56-06DD3FBBB377}" destId="{3A1D9839-D6F7-4003-ADA2-5C9FA209908A}" srcOrd="4" destOrd="0" parTransId="{D51451DE-578B-4253-BD51-2C685682624C}" sibTransId="{044E2BBE-C6F3-4794-95CE-FB92D2836592}"/>
    <dgm:cxn modelId="{074C49D3-0FA0-483F-929C-8C1D888DCE26}" type="presOf" srcId="{044E2BBE-C6F3-4794-95CE-FB92D2836592}" destId="{1F4FCCF1-FD9E-4198-B406-A7EEBACA866B}" srcOrd="0" destOrd="0" presId="urn:microsoft.com/office/officeart/2005/8/layout/cycle6"/>
    <dgm:cxn modelId="{E9C5CBDA-7250-407F-80DE-E96F5EFFB411}" type="presOf" srcId="{521AF4A9-780A-4CC7-B815-4AECC8D5BADF}" destId="{3D0E4DE6-46A0-4BF9-AADA-1A59F2AE0CB5}" srcOrd="0" destOrd="0" presId="urn:microsoft.com/office/officeart/2005/8/layout/cycle6"/>
    <dgm:cxn modelId="{C3973CFD-D772-44A2-B3C8-56F04FE45DDF}" type="presOf" srcId="{196470A4-82CD-4B7D-BC63-0DBCD64C18A7}" destId="{A64A1D83-945A-4609-A869-112DEA21F2EB}" srcOrd="0" destOrd="0" presId="urn:microsoft.com/office/officeart/2005/8/layout/cycle6"/>
    <dgm:cxn modelId="{B587234C-3F60-4B22-B3BA-A73ED9498FF7}" type="presParOf" srcId="{4BD735DE-09B7-46CD-B938-47601DA8C615}" destId="{874F8DAA-34A6-4079-B6F3-79A0D00EC145}" srcOrd="0" destOrd="0" presId="urn:microsoft.com/office/officeart/2005/8/layout/cycle6"/>
    <dgm:cxn modelId="{D9C0ABE7-DAA8-4D4C-8A1B-8D42F222FCAA}" type="presParOf" srcId="{4BD735DE-09B7-46CD-B938-47601DA8C615}" destId="{33922E9D-F675-40C0-9252-51176BC89C4C}" srcOrd="1" destOrd="0" presId="urn:microsoft.com/office/officeart/2005/8/layout/cycle6"/>
    <dgm:cxn modelId="{445AB2EB-145B-438C-946B-D7EA13CCD084}" type="presParOf" srcId="{4BD735DE-09B7-46CD-B938-47601DA8C615}" destId="{26587C71-680B-4F43-BAC2-51249A916983}" srcOrd="2" destOrd="0" presId="urn:microsoft.com/office/officeart/2005/8/layout/cycle6"/>
    <dgm:cxn modelId="{64A6BB2B-CE48-4B57-A250-9364EDA60501}" type="presParOf" srcId="{4BD735DE-09B7-46CD-B938-47601DA8C615}" destId="{A6F0C694-C99E-4FCB-8385-1A85E2D494B9}" srcOrd="3" destOrd="0" presId="urn:microsoft.com/office/officeart/2005/8/layout/cycle6"/>
    <dgm:cxn modelId="{C5CBCA0B-62BC-4D3E-A6BC-FE76521C0B22}" type="presParOf" srcId="{4BD735DE-09B7-46CD-B938-47601DA8C615}" destId="{BD672EB8-7224-4B1B-A9EC-656BB477B17C}" srcOrd="4" destOrd="0" presId="urn:microsoft.com/office/officeart/2005/8/layout/cycle6"/>
    <dgm:cxn modelId="{5EB16487-A4C7-4947-BD9C-ACD9AD39E9D8}" type="presParOf" srcId="{4BD735DE-09B7-46CD-B938-47601DA8C615}" destId="{034AE270-0E75-41CD-A053-45538F89B4FA}" srcOrd="5" destOrd="0" presId="urn:microsoft.com/office/officeart/2005/8/layout/cycle6"/>
    <dgm:cxn modelId="{EAA37306-9BED-4622-B5AF-94F3678C4988}" type="presParOf" srcId="{4BD735DE-09B7-46CD-B938-47601DA8C615}" destId="{22084C0E-67F1-41F3-9A07-6DDA97B68F6F}" srcOrd="6" destOrd="0" presId="urn:microsoft.com/office/officeart/2005/8/layout/cycle6"/>
    <dgm:cxn modelId="{1A4F4D8F-56CB-42A6-8D23-96649408C259}" type="presParOf" srcId="{4BD735DE-09B7-46CD-B938-47601DA8C615}" destId="{FA0323CE-1E7B-4B70-91AC-7D9168BB20E5}" srcOrd="7" destOrd="0" presId="urn:microsoft.com/office/officeart/2005/8/layout/cycle6"/>
    <dgm:cxn modelId="{E72A35EF-1442-4823-B4CF-03F52508DCFC}" type="presParOf" srcId="{4BD735DE-09B7-46CD-B938-47601DA8C615}" destId="{A64A1D83-945A-4609-A869-112DEA21F2EB}" srcOrd="8" destOrd="0" presId="urn:microsoft.com/office/officeart/2005/8/layout/cycle6"/>
    <dgm:cxn modelId="{64A02A74-5B29-40E2-9257-B954250ADDC1}" type="presParOf" srcId="{4BD735DE-09B7-46CD-B938-47601DA8C615}" destId="{3D0E4DE6-46A0-4BF9-AADA-1A59F2AE0CB5}" srcOrd="9" destOrd="0" presId="urn:microsoft.com/office/officeart/2005/8/layout/cycle6"/>
    <dgm:cxn modelId="{12113AA7-D24E-4C62-92F7-B839C1C151F8}" type="presParOf" srcId="{4BD735DE-09B7-46CD-B938-47601DA8C615}" destId="{1AF3FAF2-EB6D-4491-A704-73F6E09AE892}" srcOrd="10" destOrd="0" presId="urn:microsoft.com/office/officeart/2005/8/layout/cycle6"/>
    <dgm:cxn modelId="{6404B066-74F7-471E-9543-D1AAD9FD38C0}" type="presParOf" srcId="{4BD735DE-09B7-46CD-B938-47601DA8C615}" destId="{471EB7A8-EC14-496B-B4C7-5E417DD94725}" srcOrd="11" destOrd="0" presId="urn:microsoft.com/office/officeart/2005/8/layout/cycle6"/>
    <dgm:cxn modelId="{527202CD-A401-4377-BE76-24A9890F00CB}" type="presParOf" srcId="{4BD735DE-09B7-46CD-B938-47601DA8C615}" destId="{E5B48290-FCB2-4CC3-9AE9-9A29FA3B3199}" srcOrd="12" destOrd="0" presId="urn:microsoft.com/office/officeart/2005/8/layout/cycle6"/>
    <dgm:cxn modelId="{F3917012-672F-4B7C-B265-4322EAB814A2}" type="presParOf" srcId="{4BD735DE-09B7-46CD-B938-47601DA8C615}" destId="{B9266F6C-7899-4B36-9491-300DD195402A}" srcOrd="13" destOrd="0" presId="urn:microsoft.com/office/officeart/2005/8/layout/cycle6"/>
    <dgm:cxn modelId="{9268280B-C631-4207-90C4-748CB340CCC1}" type="presParOf" srcId="{4BD735DE-09B7-46CD-B938-47601DA8C615}" destId="{1F4FCCF1-FD9E-4198-B406-A7EEBACA866B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4F8DAA-34A6-4079-B6F3-79A0D00EC145}">
      <dsp:nvSpPr>
        <dsp:cNvPr id="0" name=""/>
        <dsp:cNvSpPr/>
      </dsp:nvSpPr>
      <dsp:spPr>
        <a:xfrm>
          <a:off x="1547707" y="62847"/>
          <a:ext cx="1252602" cy="814191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Staff</a:t>
          </a:r>
        </a:p>
      </dsp:txBody>
      <dsp:txXfrm>
        <a:off x="1587453" y="102593"/>
        <a:ext cx="1173110" cy="734699"/>
      </dsp:txXfrm>
    </dsp:sp>
    <dsp:sp modelId="{26587C71-680B-4F43-BAC2-51249A916983}">
      <dsp:nvSpPr>
        <dsp:cNvPr id="0" name=""/>
        <dsp:cNvSpPr/>
      </dsp:nvSpPr>
      <dsp:spPr>
        <a:xfrm>
          <a:off x="548214" y="469943"/>
          <a:ext cx="3251588" cy="3251588"/>
        </a:xfrm>
        <a:custGeom>
          <a:avLst/>
          <a:gdLst/>
          <a:ahLst/>
          <a:cxnLst/>
          <a:rect l="0" t="0" r="0" b="0"/>
          <a:pathLst>
            <a:path>
              <a:moveTo>
                <a:pt x="2260689" y="129092"/>
              </a:moveTo>
              <a:arcTo wR="1625794" hR="1625794" stAng="17579189" swAng="196017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F0C694-C99E-4FCB-8385-1A85E2D494B9}">
      <dsp:nvSpPr>
        <dsp:cNvPr id="0" name=""/>
        <dsp:cNvSpPr/>
      </dsp:nvSpPr>
      <dsp:spPr>
        <a:xfrm>
          <a:off x="3093929" y="1186243"/>
          <a:ext cx="1252602" cy="814191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Local Community</a:t>
          </a:r>
        </a:p>
      </dsp:txBody>
      <dsp:txXfrm>
        <a:off x="3133675" y="1225989"/>
        <a:ext cx="1173110" cy="734699"/>
      </dsp:txXfrm>
    </dsp:sp>
    <dsp:sp modelId="{034AE270-0E75-41CD-A053-45538F89B4FA}">
      <dsp:nvSpPr>
        <dsp:cNvPr id="0" name=""/>
        <dsp:cNvSpPr/>
      </dsp:nvSpPr>
      <dsp:spPr>
        <a:xfrm>
          <a:off x="548214" y="469943"/>
          <a:ext cx="3251588" cy="3251588"/>
        </a:xfrm>
        <a:custGeom>
          <a:avLst/>
          <a:gdLst/>
          <a:ahLst/>
          <a:cxnLst/>
          <a:rect l="0" t="0" r="0" b="0"/>
          <a:pathLst>
            <a:path>
              <a:moveTo>
                <a:pt x="3249369" y="1540879"/>
              </a:moveTo>
              <a:arcTo wR="1625794" hR="1625794" stAng="21420367" swAng="21952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084C0E-67F1-41F3-9A07-6DDA97B68F6F}">
      <dsp:nvSpPr>
        <dsp:cNvPr id="0" name=""/>
        <dsp:cNvSpPr/>
      </dsp:nvSpPr>
      <dsp:spPr>
        <a:xfrm>
          <a:off x="2503325" y="3003936"/>
          <a:ext cx="1252602" cy="814191"/>
        </a:xfrm>
        <a:prstGeom prst="round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Customers</a:t>
          </a:r>
        </a:p>
      </dsp:txBody>
      <dsp:txXfrm>
        <a:off x="2543071" y="3043682"/>
        <a:ext cx="1173110" cy="734699"/>
      </dsp:txXfrm>
    </dsp:sp>
    <dsp:sp modelId="{A64A1D83-945A-4609-A869-112DEA21F2EB}">
      <dsp:nvSpPr>
        <dsp:cNvPr id="0" name=""/>
        <dsp:cNvSpPr/>
      </dsp:nvSpPr>
      <dsp:spPr>
        <a:xfrm>
          <a:off x="548214" y="469943"/>
          <a:ext cx="3251588" cy="3251588"/>
        </a:xfrm>
        <a:custGeom>
          <a:avLst/>
          <a:gdLst/>
          <a:ahLst/>
          <a:cxnLst/>
          <a:rect l="0" t="0" r="0" b="0"/>
          <a:pathLst>
            <a:path>
              <a:moveTo>
                <a:pt x="1948657" y="3219207"/>
              </a:moveTo>
              <a:arcTo wR="1625794" hR="1625794" stAng="4712734" swAng="137453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0E4DE6-46A0-4BF9-AADA-1A59F2AE0CB5}">
      <dsp:nvSpPr>
        <dsp:cNvPr id="0" name=""/>
        <dsp:cNvSpPr/>
      </dsp:nvSpPr>
      <dsp:spPr>
        <a:xfrm>
          <a:off x="592089" y="3003936"/>
          <a:ext cx="1252602" cy="814191"/>
        </a:xfrm>
        <a:prstGeom prst="roundRect">
          <a:avLst/>
        </a:prstGeom>
        <a:solidFill>
          <a:srgbClr val="00206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Suppliers</a:t>
          </a:r>
        </a:p>
      </dsp:txBody>
      <dsp:txXfrm>
        <a:off x="631835" y="3043682"/>
        <a:ext cx="1173110" cy="734699"/>
      </dsp:txXfrm>
    </dsp:sp>
    <dsp:sp modelId="{471EB7A8-EC14-496B-B4C7-5E417DD94725}">
      <dsp:nvSpPr>
        <dsp:cNvPr id="0" name=""/>
        <dsp:cNvSpPr/>
      </dsp:nvSpPr>
      <dsp:spPr>
        <a:xfrm>
          <a:off x="548214" y="469943"/>
          <a:ext cx="3251588" cy="3251588"/>
        </a:xfrm>
        <a:custGeom>
          <a:avLst/>
          <a:gdLst/>
          <a:ahLst/>
          <a:cxnLst/>
          <a:rect l="0" t="0" r="0" b="0"/>
          <a:pathLst>
            <a:path>
              <a:moveTo>
                <a:pt x="271536" y="2525345"/>
              </a:moveTo>
              <a:arcTo wR="1625794" hR="1625794" stAng="8784379" swAng="219525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B48290-FCB2-4CC3-9AE9-9A29FA3B3199}">
      <dsp:nvSpPr>
        <dsp:cNvPr id="0" name=""/>
        <dsp:cNvSpPr/>
      </dsp:nvSpPr>
      <dsp:spPr>
        <a:xfrm>
          <a:off x="1485" y="1186243"/>
          <a:ext cx="1252602" cy="814191"/>
        </a:xfrm>
        <a:prstGeom prst="roundRect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Management</a:t>
          </a:r>
        </a:p>
      </dsp:txBody>
      <dsp:txXfrm>
        <a:off x="41231" y="1225989"/>
        <a:ext cx="1173110" cy="734699"/>
      </dsp:txXfrm>
    </dsp:sp>
    <dsp:sp modelId="{1F4FCCF1-FD9E-4198-B406-A7EEBACA866B}">
      <dsp:nvSpPr>
        <dsp:cNvPr id="0" name=""/>
        <dsp:cNvSpPr/>
      </dsp:nvSpPr>
      <dsp:spPr>
        <a:xfrm>
          <a:off x="548214" y="469943"/>
          <a:ext cx="3251588" cy="3251588"/>
        </a:xfrm>
        <a:custGeom>
          <a:avLst/>
          <a:gdLst/>
          <a:ahLst/>
          <a:cxnLst/>
          <a:rect l="0" t="0" r="0" b="0"/>
          <a:pathLst>
            <a:path>
              <a:moveTo>
                <a:pt x="283431" y="708586"/>
              </a:moveTo>
              <a:arcTo wR="1625794" hR="1625794" stAng="12860637" swAng="196017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F6E0E8E6-B6EB-498A-BC29-48D81AAAA5B6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513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41493-8214-4CD3-9E66-4A7CE0239274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228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D45397E-FD2D-4D0A-B33C-2E5AEFAED143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4025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5092E-80DC-4992-A0D4-E74F7FC3042B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82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9A4C6-EA06-4AF0-A839-1839C57399A0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524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0C016-2580-485A-AC4B-4452BC379743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482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0C8E6-7044-439E-9AE7-82A0C81AB0F0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7501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5F70E-5DFF-42EC-93B3-07D70D7ED1BD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99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520B5-A0C9-4D15-A71B-70A075D52D64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150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A8B59-FD8C-464E-A2E0-D2DB42977C43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333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12D0685-9E9F-46AF-8733-3458A4A5B67E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299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19578A0-4252-4A4F-8A4C-4F80F1AD91FF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24695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9DCDF071-3364-4AF2-8784-696D9E530376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9547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0C83B-2A0D-4895-8D19-F0DA28872F64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03567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2ACF0-C7E7-4CC8-840E-A2809FB4BDF6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0436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64FF-53E9-4519-AFEB-B5EAE0A6C098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675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03D0605F-0999-49B8-97E8-A9F5FE66FD89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006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AF71F-1A43-41B7-B605-0710A83174B7}" type="datetimeFigureOut">
              <a:rPr lang="en-US" smtClean="0"/>
              <a:t>8/12/2023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301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C8851-1491-2E2C-742E-FE6FC86AD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733246"/>
            <a:ext cx="10820400" cy="54854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London Campus</a:t>
            </a: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Title: Managing Projects in an Organisation</a:t>
            </a: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BMSW5104_LON</a:t>
            </a: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Bogdan Draghici</a:t>
            </a: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 2027588</a:t>
            </a: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Dr Alfred Mensah</a:t>
            </a:r>
          </a:p>
        </p:txBody>
      </p:sp>
    </p:spTree>
    <p:extLst>
      <p:ext uri="{BB962C8B-B14F-4D97-AF65-F5344CB8AC3E}">
        <p14:creationId xmlns:p14="http://schemas.microsoft.com/office/powerpoint/2010/main" val="312849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36277" y="673240"/>
            <a:ext cx="3031524" cy="3446373"/>
          </a:xfrm>
          <a:noFill/>
          <a:ln w="19050">
            <a:noFill/>
            <a:prstDash val="dash"/>
          </a:ln>
          <a:scene3d>
            <a:camera prst="orthographicFront"/>
            <a:lightRig rig="morning" dir="t"/>
          </a:scene3d>
        </p:spPr>
        <p:txBody>
          <a:bodyPr>
            <a:normAutofit/>
            <a:sp3d extrusionH="57150" prstMaterial="matte">
              <a:bevelT w="38100" h="38100" prst="angle"/>
              <a:bevelB h="25400" prst="softRound"/>
            </a:sp3d>
          </a:bodyPr>
          <a:lstStyle/>
          <a:p>
            <a:pPr algn="r"/>
            <a:r>
              <a:rPr lang="en-US" sz="3000" dirty="0">
                <a:effectLst/>
                <a:latin typeface="Algerian" panose="04020705040A02060702" pitchFamily="82" charset="0"/>
              </a:rPr>
              <a:t>Project Management Plan of Ugly HARVEST </a:t>
            </a:r>
            <a:r>
              <a:rPr lang="en-US" sz="3000">
                <a:effectLst/>
                <a:latin typeface="Algerian" panose="04020705040A02060702" pitchFamily="82" charset="0"/>
              </a:rPr>
              <a:t>Cic</a:t>
            </a:r>
            <a:r>
              <a:rPr lang="en-US" sz="3000" dirty="0">
                <a:latin typeface="Algerian" panose="04020705040A02060702" pitchFamily="82" charset="0"/>
              </a:rPr>
              <a:t> </a:t>
            </a:r>
            <a:endParaRPr lang="en-US" sz="3000">
              <a:latin typeface="Algerian" panose="04020705040A02060702" pitchFamily="82" charset="0"/>
            </a:endParaRPr>
          </a:p>
        </p:txBody>
      </p:sp>
      <p:pic>
        <p:nvPicPr>
          <p:cNvPr id="4" name="Picture 3" descr="A jar of oranges with a label&#10;&#10;Description automatically generated">
            <a:extLst>
              <a:ext uri="{FF2B5EF4-FFF2-40B4-BE49-F238E27FC236}">
                <a16:creationId xmlns:a16="http://schemas.microsoft.com/office/drawing/2014/main" id="{1D09E204-D099-8BA8-6631-9A9FC0EF41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48" r="2" b="866"/>
          <a:stretch/>
        </p:blipFill>
        <p:spPr>
          <a:xfrm>
            <a:off x="2405" y="10"/>
            <a:ext cx="7794245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7CB7C310-FE58-42C8-923F-E29308AB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A50A440-71B7-4225-BF26-485C42F1F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96651" y="0"/>
            <a:ext cx="16459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0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59" y="764373"/>
            <a:ext cx="6257291" cy="1293028"/>
          </a:xfrm>
        </p:spPr>
        <p:txBody>
          <a:bodyPr>
            <a:normAutofit/>
          </a:bodyPr>
          <a:lstStyle/>
          <a:p>
            <a:r>
              <a:rPr lang="en-US" dirty="0">
                <a:latin typeface="Algerian" panose="04020705040A02060702" pitchFamily="82" charset="0"/>
              </a:rPr>
              <a:t>Project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982" y="1690256"/>
            <a:ext cx="6018068" cy="452843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7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7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 Overview Of Ugly Harvest And Its Mission: </a:t>
            </a:r>
          </a:p>
          <a:p>
            <a:r>
              <a:rPr lang="en-US" sz="17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Ugly Harvest is a community interest company (CIC) , reduces food waste by collecting unwanted vegetables from supermarkets and farms and preserving them through pickling and cooking processes. </a:t>
            </a:r>
          </a:p>
          <a:p>
            <a:r>
              <a:rPr lang="en-US" sz="17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Their mission is to promote healthy living and inclusivity by educating their staff and customers about the nutritional value of their products and employing individuals with disabilities.</a:t>
            </a:r>
          </a:p>
          <a:p>
            <a:pPr marL="0" indent="0">
              <a:buNone/>
            </a:pPr>
            <a:endParaRPr lang="en-US" sz="17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700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Scope </a:t>
            </a: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establish an on-site canteen and wellbeing initiative. </a:t>
            </a:r>
          </a:p>
          <a:p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involves setting up a canteen into different sections:</a:t>
            </a:r>
          </a:p>
          <a:p>
            <a:pPr lvl="1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Quiet Area	</a:t>
            </a:r>
          </a:p>
          <a:p>
            <a:pPr lvl="1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Area 	</a:t>
            </a:r>
          </a:p>
          <a:p>
            <a:pPr lvl="1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Outside Area</a:t>
            </a:r>
          </a:p>
          <a:p>
            <a:endParaRPr lang="en-US" sz="17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 descr="A room with tables and chairs&#10;&#10;Description automatically generated">
            <a:extLst>
              <a:ext uri="{FF2B5EF4-FFF2-40B4-BE49-F238E27FC236}">
                <a16:creationId xmlns:a16="http://schemas.microsoft.com/office/drawing/2014/main" id="{CDB7A2B6-93AD-DECA-AB6A-7A7BA93481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14" r="20153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8278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7637" y="99610"/>
            <a:ext cx="6832600" cy="1293028"/>
          </a:xfrm>
          <a:scene3d>
            <a:camera prst="orthographicFront"/>
            <a:lightRig rig="morning" dir="t"/>
          </a:scene3d>
        </p:spPr>
        <p:txBody>
          <a:bodyPr>
            <a:normAutofit/>
            <a:sp3d extrusionH="57150">
              <a:bevelT w="38100" h="38100" prst="angle"/>
            </a:sp3d>
          </a:bodyPr>
          <a:lstStyle/>
          <a:p>
            <a:r>
              <a:rPr lang="en-US" dirty="0">
                <a:latin typeface="Algerian" panose="04020705040A02060702" pitchFamily="82" charset="0"/>
              </a:rPr>
              <a:t>Project Initiation</a:t>
            </a:r>
          </a:p>
        </p:txBody>
      </p:sp>
      <p:pic>
        <p:nvPicPr>
          <p:cNvPr id="6" name="Picture 5" descr="A group of jars of food on a table&#10;&#10;Description automatically generated">
            <a:extLst>
              <a:ext uri="{FF2B5EF4-FFF2-40B4-BE49-F238E27FC236}">
                <a16:creationId xmlns:a16="http://schemas.microsoft.com/office/drawing/2014/main" id="{0D7090FA-1A0F-4C4C-CE82-78B50B14AB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88" r="20506" b="-3"/>
          <a:stretch/>
        </p:blipFill>
        <p:spPr>
          <a:xfrm>
            <a:off x="630705" y="746124"/>
            <a:ext cx="3644962" cy="547255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9164" y="1036653"/>
            <a:ext cx="6832600" cy="489149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Objectives: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 waste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healthy living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Foster inclusivity</a:t>
            </a:r>
          </a:p>
          <a:p>
            <a:pPr marL="457200" lvl="1" indent="0"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the Project: 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Minimize staff movement during lunch breaks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 local congestion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employee wellbeing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a healthy diet using Ugly Harvest’s preserved products</a:t>
            </a:r>
          </a:p>
          <a:p>
            <a:pPr marL="457200" lvl="1" indent="0"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Activities: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 Analysis, to identify stakeholder’ influence, interest and potential impact on the project.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clear and comprehensive details about project scope and objectives to team and employees.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Risks and Mitigation Strategies for project’s success</a:t>
            </a:r>
          </a:p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Project Plan</a:t>
            </a:r>
          </a:p>
        </p:txBody>
      </p:sp>
    </p:spTree>
    <p:extLst>
      <p:ext uri="{BB962C8B-B14F-4D97-AF65-F5344CB8AC3E}">
        <p14:creationId xmlns:p14="http://schemas.microsoft.com/office/powerpoint/2010/main" val="2407881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136373" y="237900"/>
            <a:ext cx="8610600" cy="1293028"/>
          </a:xfrm>
          <a:scene3d>
            <a:camera prst="orthographicFront"/>
            <a:lightRig rig="threePt" dir="t"/>
          </a:scene3d>
        </p:spPr>
        <p:txBody>
          <a:bodyPr>
            <a:normAutofit/>
            <a:sp3d extrusionH="57150">
              <a:bevelT w="38100" h="38100" prst="angle"/>
            </a:sp3d>
          </a:bodyPr>
          <a:lstStyle/>
          <a:p>
            <a:r>
              <a:rPr lang="en-US" dirty="0">
                <a:latin typeface="Algerian" panose="04020705040A02060702" pitchFamily="82" charset="0"/>
              </a:rPr>
              <a:t>STAKEHOLDER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273" y="1894534"/>
            <a:ext cx="8209645" cy="4404665"/>
          </a:xfrm>
        </p:spPr>
        <p:txBody>
          <a:bodyPr>
            <a:normAutofit/>
          </a:bodyPr>
          <a:lstStyle/>
          <a:p>
            <a:pPr marL="0" indent="0" defTabSz="685800">
              <a:spcBef>
                <a:spcPts val="750"/>
              </a:spcBef>
              <a:buNone/>
            </a:pPr>
            <a:r>
              <a:rPr lang="en-US" sz="17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Key stakeholders </a:t>
            </a:r>
          </a:p>
          <a:p>
            <a:pPr marL="0" indent="0" defTabSz="685800">
              <a:spcBef>
                <a:spcPts val="750"/>
              </a:spcBef>
              <a:buNone/>
            </a:pPr>
            <a:endParaRPr lang="en-US" sz="1700" b="1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171450" indent="-171450" defTabSz="685800">
              <a:spcBef>
                <a:spcPts val="750"/>
              </a:spcBef>
            </a:pPr>
            <a:r>
              <a:rPr lang="en-US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Ugly Harvest Staff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US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Senior Management Team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US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Local Community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US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Suppliers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US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Customers</a:t>
            </a:r>
          </a:p>
          <a:p>
            <a:pPr marL="0" indent="0" defTabSz="685800">
              <a:spcBef>
                <a:spcPts val="750"/>
              </a:spcBef>
              <a:buNone/>
            </a:pPr>
            <a:endParaRPr lang="en-US" sz="17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indent="0" defTabSz="685800">
              <a:spcBef>
                <a:spcPts val="750"/>
              </a:spcBef>
              <a:buNone/>
            </a:pPr>
            <a:r>
              <a:rPr lang="en-US" sz="17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Importance of stakeholder engagement and involvement in the project</a:t>
            </a:r>
          </a:p>
          <a:p>
            <a:pPr marL="0" indent="0" defTabSz="685800">
              <a:spcBef>
                <a:spcPts val="750"/>
              </a:spcBef>
              <a:buNone/>
            </a:pPr>
            <a:r>
              <a:rPr lang="en-US" sz="1700" b="1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</a:p>
          <a:p>
            <a:pPr marL="171450" indent="-171450" defTabSz="685800">
              <a:spcBef>
                <a:spcPts val="750"/>
              </a:spcBef>
            </a:pPr>
            <a:r>
              <a:rPr lang="en-GB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Stakeholders` support is essential for obtaining necessary resources and approvals. </a:t>
            </a:r>
            <a:endParaRPr lang="en-US" sz="1700" kern="1200" dirty="0">
              <a:solidFill>
                <a:schemeClr val="tx1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171450" indent="-171450" defTabSz="685800">
              <a:spcBef>
                <a:spcPts val="750"/>
              </a:spcBef>
            </a:pPr>
            <a:r>
              <a:rPr lang="en-GB" sz="1700" kern="1200" dirty="0">
                <a:solidFill>
                  <a:schemeClr val="tx1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Engaged stakeholders are more likely to be advocates for the project</a:t>
            </a:r>
            <a:endParaRPr lang="en-US" sz="17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7AF44BD-A9A9-2CAB-FA46-899AF8183B56}"/>
              </a:ext>
            </a:extLst>
          </p:cNvPr>
          <p:cNvGraphicFramePr/>
          <p:nvPr/>
        </p:nvGraphicFramePr>
        <p:xfrm>
          <a:off x="7398955" y="1699491"/>
          <a:ext cx="4348018" cy="3934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B38F5ABD-DD9A-EC9E-EE04-700868CE86FA}"/>
              </a:ext>
            </a:extLst>
          </p:cNvPr>
          <p:cNvSpPr txBox="1"/>
          <p:nvPr/>
        </p:nvSpPr>
        <p:spPr>
          <a:xfrm>
            <a:off x="394273" y="6209552"/>
            <a:ext cx="39894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(De Oliveira and </a:t>
            </a:r>
            <a:r>
              <a:rPr lang="en-GB" sz="1200" i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Rabechini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2019)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611528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1">
            <a:extLst>
              <a:ext uri="{FF2B5EF4-FFF2-40B4-BE49-F238E27FC236}">
                <a16:creationId xmlns:a16="http://schemas.microsoft.com/office/drawing/2014/main" id="{5B015324-98EE-4370-8001-85C1278A1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4E49BFF-40A2-4616-8638-9CBE4EC1F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2673" y="92332"/>
            <a:ext cx="3977639" cy="707767"/>
          </a:xfrm>
          <a:scene3d>
            <a:camera prst="orthographicFront"/>
            <a:lightRig rig="freezing" dir="t"/>
          </a:scene3d>
        </p:spPr>
        <p:txBody>
          <a:bodyPr anchor="b">
            <a:normAutofit/>
            <a:sp3d extrusionH="57150">
              <a:bevelT w="38100" h="38100" prst="angle"/>
              <a:bevelB w="38100" h="38100" prst="relaxedInset"/>
            </a:sp3d>
          </a:bodyPr>
          <a:lstStyle/>
          <a:p>
            <a:pPr algn="l"/>
            <a:r>
              <a:rPr lang="en-US" sz="3200" dirty="0">
                <a:latin typeface="Algerian" panose="04020705040A02060702" pitchFamily="82" charset="0"/>
              </a:rPr>
              <a:t>Project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4240" y="979118"/>
            <a:ext cx="3977639" cy="385411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7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Tasks and Resources: </a:t>
            </a:r>
          </a:p>
          <a:p>
            <a:pPr marL="0" indent="0">
              <a:buNone/>
            </a:pPr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Detailed roadmap regarding certain steps that are included in the project life cycle. 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 Breakdown Structure (WBS) Development </a:t>
            </a:r>
          </a:p>
          <a:p>
            <a:pPr lvl="1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Gant Chart Creation</a:t>
            </a:r>
          </a:p>
          <a:p>
            <a:pPr lvl="1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Infrastructure Setup</a:t>
            </a:r>
          </a:p>
          <a:p>
            <a:pPr lvl="1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Communication and Reporting Plan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Training and Education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 Allocation and Budgeting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Control and Assurance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7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Breakdown Structure (WBS)</a:t>
            </a:r>
          </a:p>
          <a:p>
            <a:pPr lvl="1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Levels: Hierarchy of tasks</a:t>
            </a:r>
          </a:p>
          <a:p>
            <a:pPr lvl="1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Tasks and Subtasks: Detailed breakdown of project activities</a:t>
            </a:r>
          </a:p>
          <a:p>
            <a:pPr lvl="1"/>
            <a:r>
              <a:rPr 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Deliverables: End products or outcomes of project tasks</a:t>
            </a:r>
          </a:p>
          <a:p>
            <a:pPr marL="0" indent="0">
              <a:buNone/>
            </a:pP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8702" y="1087872"/>
            <a:ext cx="4309639" cy="54725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EA9694-6CAD-2C57-E2C3-D82551FF4B0A}"/>
              </a:ext>
            </a:extLst>
          </p:cNvPr>
          <p:cNvSpPr txBox="1"/>
          <p:nvPr/>
        </p:nvSpPr>
        <p:spPr>
          <a:xfrm>
            <a:off x="4590303" y="6488668"/>
            <a:ext cx="29847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Source:(Saputra and </a:t>
            </a:r>
            <a:r>
              <a:rPr lang="en-GB" sz="1200" i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Latief</a:t>
            </a:r>
            <a:r>
              <a:rPr lang="en-GB" sz="12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2020) 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558282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51C98D8-4ABD-4594-81F8-8368DBE55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4D90489-9140-47CC-BF00-7F10F14A2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3004126" y="148422"/>
            <a:ext cx="8901545" cy="1293028"/>
          </a:xfrm>
          <a:scene3d>
            <a:camera prst="orthographicFront"/>
            <a:lightRig rig="flood" dir="t"/>
          </a:scene3d>
        </p:spPr>
        <p:txBody>
          <a:bodyPr>
            <a:normAutofit/>
            <a:sp3d extrusionH="57150">
              <a:bevelT w="38100" h="38100" prst="convex"/>
            </a:sp3d>
          </a:bodyPr>
          <a:lstStyle/>
          <a:p>
            <a:r>
              <a:rPr lang="en-GB" sz="1800" dirty="0">
                <a:latin typeface="Algerian" panose="04020705040A02060702" pitchFamily="82" charset="0"/>
              </a:rPr>
              <a:t>Time and Communication Strategies For Project Implementation</a:t>
            </a:r>
            <a:endParaRPr lang="en-US" sz="18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200" y="1526288"/>
            <a:ext cx="4498109" cy="38054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Gantt Chart: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Visual representation tool of the scheduling tasks.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Display tasks, durations, and dependencies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key milestones and deliverables</a:t>
            </a:r>
          </a:p>
          <a:p>
            <a:pPr lvl="0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project events or deliverables that mark significant achievements.</a:t>
            </a:r>
          </a:p>
          <a:p>
            <a:pPr lvl="0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Strategies: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communication and engagement with stakeholders foster a sense of ownership and accountability. Some communication strategies</a:t>
            </a:r>
          </a:p>
          <a:p>
            <a:pPr marL="514350"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 Engagement</a:t>
            </a:r>
          </a:p>
          <a:p>
            <a:pPr marL="514350"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Transparent Communication </a:t>
            </a:r>
          </a:p>
          <a:p>
            <a:pPr marL="514350"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Two-way Communication</a:t>
            </a:r>
          </a:p>
          <a:p>
            <a:pPr marL="514350" lvl="1"/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and Education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lvl="0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AFA412E3-3421-4E3C-A0AE-FC682B1EA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5339" y="1717913"/>
            <a:ext cx="6127287" cy="38448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4754720-00CA-97F9-D4C0-FF754E832D9D}"/>
              </a:ext>
            </a:extLst>
          </p:cNvPr>
          <p:cNvSpPr txBox="1"/>
          <p:nvPr/>
        </p:nvSpPr>
        <p:spPr>
          <a:xfrm>
            <a:off x="500332" y="3412494"/>
            <a:ext cx="23892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Nafianto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et al.,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05748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26742" y="260087"/>
            <a:ext cx="6832600" cy="1293028"/>
          </a:xfrm>
          <a:scene3d>
            <a:camera prst="orthographicFront"/>
            <a:lightRig rig="sunrise" dir="t"/>
          </a:scene3d>
        </p:spPr>
        <p:txBody>
          <a:bodyPr>
            <a:normAutofit/>
            <a:sp3d extrusionH="57150">
              <a:bevelT w="38100" h="38100" prst="angle"/>
            </a:sp3d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Project Execution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59358"/>
            <a:ext cx="8369238" cy="4024125"/>
          </a:xfrm>
        </p:spPr>
        <p:txBody>
          <a:bodyPr>
            <a:noAutofit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stage where project plans are put into action, tasks are completed, and deliverables are produced.</a:t>
            </a: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tasks involved in this stage: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Infrastructure Setup/ Canteen Layout 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Procurement furniture and equipment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training and Education 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Canteen operation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daily food preparation procedures 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Budgeting to purchase for developing canteen and inventory 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Implementing Quality Control and Assurance methods</a:t>
            </a:r>
          </a:p>
          <a:p>
            <a:pPr lvl="1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0325" lvl="1" indent="0">
              <a:buNone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row of white cabinets with yellow sticky notes&#10;&#10;Description automatically generated">
            <a:extLst>
              <a:ext uri="{FF2B5EF4-FFF2-40B4-BE49-F238E27FC236}">
                <a16:creationId xmlns:a16="http://schemas.microsoft.com/office/drawing/2014/main" id="{719CEB38-6C93-D873-9EAB-DD43078853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9238" y="1659922"/>
            <a:ext cx="3644962" cy="4583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6434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51C98D8-4ABD-4594-81F8-8368DBE55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4D90489-9140-47CC-BF00-7F10F14A2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036" y="-12186"/>
            <a:ext cx="6465454" cy="1293028"/>
          </a:xfrm>
          <a:scene3d>
            <a:camera prst="orthographicFront"/>
            <a:lightRig rig="morning" dir="t"/>
          </a:scene3d>
        </p:spPr>
        <p:txBody>
          <a:bodyPr>
            <a:normAutofit/>
          </a:bodyPr>
          <a:lstStyle/>
          <a:p>
            <a:r>
              <a:rPr lang="en-US" sz="3200" b="1" dirty="0">
                <a:latin typeface="Algerian" panose="04020705040A02060702" pitchFamily="82" charset="0"/>
              </a:rPr>
              <a:t>Costing and Resources</a:t>
            </a:r>
            <a:endParaRPr lang="en-US" sz="3200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199" y="1441450"/>
            <a:ext cx="4285673" cy="4773085"/>
          </a:xfrm>
        </p:spPr>
        <p:txBody>
          <a:bodyPr>
            <a:normAutofit/>
          </a:bodyPr>
          <a:lstStyle/>
          <a:p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manager considers financial resources as well as human resources, time, and other intangible resources. </a:t>
            </a:r>
          </a:p>
          <a:p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Budget will be allocated effectively</a:t>
            </a:r>
          </a:p>
          <a:p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Finances will be obtained through</a:t>
            </a:r>
          </a:p>
          <a:p>
            <a:pPr lvl="1"/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Grants</a:t>
            </a:r>
          </a:p>
          <a:p>
            <a:pPr lvl="1"/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Crowdfunding</a:t>
            </a:r>
          </a:p>
          <a:p>
            <a:pPr lvl="1"/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Own Funds</a:t>
            </a:r>
          </a:p>
          <a:p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Estimated budget breakdown for the project is shown in the table: </a:t>
            </a:r>
          </a:p>
        </p:txBody>
      </p:sp>
      <p:sp>
        <p:nvSpPr>
          <p:cNvPr id="13" name="Rounded Rectangle 14">
            <a:extLst>
              <a:ext uri="{FF2B5EF4-FFF2-40B4-BE49-F238E27FC236}">
                <a16:creationId xmlns:a16="http://schemas.microsoft.com/office/drawing/2014/main" id="{AFA412E3-3421-4E3C-A0AE-FC682B1EA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955339" y="1566676"/>
          <a:ext cx="6127288" cy="4147350"/>
        </p:xfrm>
        <a:graphic>
          <a:graphicData uri="http://schemas.openxmlformats.org/drawingml/2006/table">
            <a:tbl>
              <a:tblPr firstRow="1" firstCol="1" bandRow="1"/>
              <a:tblGrid>
                <a:gridCol w="33546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959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766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6751">
                <a:tc>
                  <a:txBody>
                    <a:bodyPr/>
                    <a:lstStyle/>
                    <a:p>
                      <a:pPr marL="0" marR="0" indent="12446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Stages</a:t>
                      </a:r>
                      <a:endParaRPr lang="en-US" sz="2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12446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Costs</a:t>
                      </a:r>
                      <a:endParaRPr lang="en-US" sz="2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35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Project Initiation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£3500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521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Infrastructure Setup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tabLst>
                          <a:tab pos="673100" algn="ctr"/>
                        </a:tabLs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£25,000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195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Staff Training and Education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£3,300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9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Canteen Operation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£3,500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9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Resource Allocation and Budgeting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£5,000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9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Project Communication and Reporting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£2,000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972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Quality Control and Assurance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£2,300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35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Risk Management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£2,300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359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Project Evaluation and Closure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£2000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06751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Project Cost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6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£51,900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0147" marR="9014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9C4D5CE-B542-39F1-312A-65B4D1FF5969}"/>
              </a:ext>
            </a:extLst>
          </p:cNvPr>
          <p:cNvSpPr txBox="1"/>
          <p:nvPr/>
        </p:nvSpPr>
        <p:spPr>
          <a:xfrm>
            <a:off x="203199" y="6375143"/>
            <a:ext cx="33456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(Armenia et al., 2019).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307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scene3d>
            <a:camera prst="orthographicFront"/>
            <a:lightRig rig="sunrise" dir="t"/>
          </a:scene3d>
        </p:spPr>
        <p:txBody>
          <a:bodyPr>
            <a:normAutofit/>
            <a:sp3d extrusionH="57150">
              <a:bevelT w="38100" h="38100" prst="angle"/>
            </a:sp3d>
          </a:bodyPr>
          <a:lstStyle/>
          <a:p>
            <a:r>
              <a:rPr lang="en-US" dirty="0">
                <a:latin typeface="Algerian" panose="04020705040A02060702" pitchFamily="82" charset="0"/>
              </a:rPr>
              <a:t>Project Closure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rmAutofit/>
          </a:bodyPr>
          <a:lstStyle/>
          <a:p>
            <a:pPr lvl="0"/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final phase of the project where all project activities are completed, and the project is formally closed.</a:t>
            </a:r>
          </a:p>
          <a:p>
            <a:pPr lvl="0"/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 of Project Closure:</a:t>
            </a:r>
          </a:p>
          <a:p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Completion: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Verify that all project tasks and deliverables have been successfully accomplished.</a:t>
            </a:r>
          </a:p>
          <a:p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Handover Deliverables: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Transfer completed deliverables to the appropriate stakeholders or teams.</a:t>
            </a:r>
          </a:p>
          <a:p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and Evaluate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Assess project performance, outcomes, and lessons learned for future improvements.</a:t>
            </a:r>
          </a:p>
          <a:p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Celebrate Success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Acknowledge the efforts and achievements of the project team and stakeholders.</a:t>
            </a:r>
          </a:p>
          <a:p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Lessons Learned: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lessons learned throughout the project, capturing successes and challenges</a:t>
            </a:r>
          </a:p>
        </p:txBody>
      </p:sp>
      <p:pic>
        <p:nvPicPr>
          <p:cNvPr id="6" name="Picture 5" descr="Person creating a calendar with adhesive notes on a blackboard">
            <a:extLst>
              <a:ext uri="{FF2B5EF4-FFF2-40B4-BE49-F238E27FC236}">
                <a16:creationId xmlns:a16="http://schemas.microsoft.com/office/drawing/2014/main" id="{B2684F8E-78EB-7BD8-4C79-AE5528F8B6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523"/>
          <a:stretch/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917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506EA4-1D3F-4EFF-8C4C-5CD457BE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4" name="Picture 3" descr="Graph on document with pen">
            <a:extLst>
              <a:ext uri="{FF2B5EF4-FFF2-40B4-BE49-F238E27FC236}">
                <a16:creationId xmlns:a16="http://schemas.microsoft.com/office/drawing/2014/main" id="{0D80B32D-DDBD-7E24-0294-096D4A162D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0000"/>
          </a:blip>
          <a:srcRect t="1415" b="143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49BF887-55C3-4061-A69F-0E41CA863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16937"/>
            <a:ext cx="10820400" cy="402412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Management: </a:t>
            </a:r>
          </a:p>
          <a:p>
            <a:pPr marL="0" indent="0"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assessment is crucial for project resilience as it helps identify potential threats and uncertainties that could impact the project's success.  </a:t>
            </a:r>
          </a:p>
          <a:p>
            <a:pPr marL="0" indent="0"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Steps in risk assessment: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Risks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Analyze Risks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Risks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and Implement Risk Response Strategies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 and Control Risks</a:t>
            </a:r>
          </a:p>
          <a:p>
            <a:pPr lvl="1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 Success Criteria 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On-time delivery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budget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High-quality canteen and wellbeing services</a:t>
            </a:r>
          </a:p>
          <a:p>
            <a:pPr lvl="1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community impact</a:t>
            </a:r>
          </a:p>
          <a:p>
            <a:pPr marL="457200" lvl="1" indent="0">
              <a:buNone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6EB0F7-487E-D378-9BD0-1DF17F8D0ADA}"/>
              </a:ext>
            </a:extLst>
          </p:cNvPr>
          <p:cNvSpPr txBox="1"/>
          <p:nvPr/>
        </p:nvSpPr>
        <p:spPr>
          <a:xfrm>
            <a:off x="6640945" y="498764"/>
            <a:ext cx="45442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lgerian" panose="04020705040A02060702" pitchFamily="82" charset="0"/>
                <a:ea typeface="+mn-ea"/>
                <a:cs typeface="+mn-cs"/>
              </a:rPr>
              <a:t>Risk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1D9F0C-4A05-15EE-3F22-235231366F19}"/>
              </a:ext>
            </a:extLst>
          </p:cNvPr>
          <p:cNvSpPr txBox="1"/>
          <p:nvPr/>
        </p:nvSpPr>
        <p:spPr>
          <a:xfrm>
            <a:off x="8913090" y="6220736"/>
            <a:ext cx="26396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Source:(</a:t>
            </a:r>
            <a:r>
              <a:rPr lang="en-GB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Alzoubi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2022)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391332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4506EA4-1D3F-4EFF-8C4C-5CD457BE2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975AEF29-32BB-AC33-2BDE-C30FB5B488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0000"/>
          </a:blip>
          <a:srcRect b="15730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49BF887-55C3-4061-A69F-0E41CA863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4288" y="284832"/>
            <a:ext cx="8610600" cy="1293028"/>
          </a:xfrm>
          <a:scene3d>
            <a:camera prst="orthographicFront"/>
            <a:lightRig rig="morning" dir="t"/>
          </a:scene3d>
        </p:spPr>
        <p:txBody>
          <a:bodyPr>
            <a:normAutofit/>
            <a:sp3d extrusionH="57150">
              <a:bevelT w="69850" h="38100" prst="cross"/>
              <a:bevelB w="50800" h="38100" prst="riblet"/>
            </a:sp3d>
          </a:bodyPr>
          <a:lstStyle/>
          <a:p>
            <a:r>
              <a:rPr lang="en-US" b="1" dirty="0">
                <a:latin typeface="Algerian" panose="04020705040A02060702" pitchFamily="82" charset="0"/>
              </a:rPr>
              <a:t>Prince2 Agile Methodology </a:t>
            </a:r>
            <a:endParaRPr lang="en-US" dirty="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08" y="1416937"/>
            <a:ext cx="10820400" cy="402412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" lvl="1" indent="0">
              <a:buNone/>
            </a:pP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Applying Prince2 Agile Methodology</a:t>
            </a:r>
          </a:p>
          <a:p>
            <a:pPr marL="60325" lvl="1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6075" lvl="1" indent="-285750"/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Iterative Development: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Tasks like designing the canteen layout and procuring furniture are carried out in iterations, allowing for incremental progress and adapting to changing requirements.</a:t>
            </a:r>
          </a:p>
          <a:p>
            <a:pPr marL="346075" lvl="1" indent="-285750"/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Continuous Improvement: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the establishment of the common area and outside garden, feedback from stakeholders is collected to enhance the design and features.</a:t>
            </a:r>
          </a:p>
          <a:p>
            <a:pPr marL="346075" lvl="1" indent="-285750"/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Flexibility: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Changes in staff training needs and adjustments in resource allocation can be accommodated while maintaining overall control and structure.</a:t>
            </a:r>
          </a:p>
          <a:p>
            <a:pPr marL="0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Prince2 Agile vs. Traditional Project Management</a:t>
            </a:r>
          </a:p>
          <a:p>
            <a:pPr marL="0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PM: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Linear approach with defined phases, rigid plans, and minimal adaptability.</a:t>
            </a:r>
          </a:p>
          <a:p>
            <a:pPr lvl="1"/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Prince2 Agile: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Hybrid approach combining structured governance with agile principles for responsiveness and incremental progress.</a:t>
            </a:r>
          </a:p>
          <a:p>
            <a:pPr lvl="1"/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Adaptability: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Agile principles allow adjustments based on feedback, enabling changes in staff training or resource allocation while maintaining control.</a:t>
            </a:r>
          </a:p>
          <a:p>
            <a:pPr lvl="1"/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 Collaboration: 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interactions and feedback loops with stakeholders ensure their needs are met, enhancing project outcomes.</a:t>
            </a:r>
          </a:p>
          <a:p>
            <a:pPr marL="0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BB6472-E099-CCA0-A8F9-FA0FB83064FE}"/>
              </a:ext>
            </a:extLst>
          </p:cNvPr>
          <p:cNvSpPr txBox="1"/>
          <p:nvPr/>
        </p:nvSpPr>
        <p:spPr>
          <a:xfrm>
            <a:off x="8928339" y="6366294"/>
            <a:ext cx="26914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Source:(Cooke, 2016)</a:t>
            </a:r>
          </a:p>
        </p:txBody>
      </p:sp>
    </p:spTree>
    <p:extLst>
      <p:ext uri="{BB962C8B-B14F-4D97-AF65-F5344CB8AC3E}">
        <p14:creationId xmlns:p14="http://schemas.microsoft.com/office/powerpoint/2010/main" val="1320880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759" y="764373"/>
            <a:ext cx="6257291" cy="1293028"/>
          </a:xfrm>
          <a:scene3d>
            <a:camera prst="orthographicFront"/>
            <a:lightRig rig="morning" dir="t"/>
          </a:scene3d>
        </p:spPr>
        <p:txBody>
          <a:bodyPr>
            <a:normAutofit/>
            <a:sp3d extrusionH="57150" prstMaterial="flat">
              <a:bevelT w="38100" h="38100" prst="slope"/>
              <a:bevelB w="38100" h="38100" prst="angle"/>
            </a:sp3d>
          </a:bodyPr>
          <a:lstStyle/>
          <a:p>
            <a:br>
              <a:rPr lang="en-US" sz="2800" b="1">
                <a:latin typeface="Algerian" panose="04020705040A02060702" pitchFamily="82" charset="0"/>
              </a:rPr>
            </a:br>
            <a:r>
              <a:rPr lang="en-US" sz="2800" b="1">
                <a:latin typeface="Algerian" panose="04020705040A02060702" pitchFamily="82" charset="0"/>
              </a:rPr>
              <a:t>Conclusion and Limitations</a:t>
            </a:r>
            <a:br>
              <a:rPr lang="en-US" sz="2800">
                <a:latin typeface="Algerian" panose="04020705040A02060702" pitchFamily="82" charset="0"/>
              </a:rPr>
            </a:br>
            <a:endParaRPr lang="en-US" sz="2800"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760" y="2194560"/>
            <a:ext cx="625729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Limitations: 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 constraints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Unexpected risks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factors (market changes, regulatory issues, etc.)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constraints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Higher Stakeholder Expectations</a:t>
            </a: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Staff Training and Availability</a:t>
            </a:r>
          </a:p>
          <a:p>
            <a:endParaRPr lang="en-US" sz="1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Conclusion: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project management plan aims to establish an on-site canteen and wellbeing initiative at Ugly Harvest, reducing waste, promoting healthy living, and inclusivity. </a:t>
            </a: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involves stakeholder engagement, a detailed work breakdown structure, risk assessment, resource allocation, and effective communication strategies to ensure successful implementation and achieve the project's objectives.</a:t>
            </a:r>
          </a:p>
          <a:p>
            <a:pPr marL="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85C2FA2-31D9-A67C-07A5-A2EC0B5E60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178" r="6920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825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932DB99-93A2-40E5-BC49-E211DCC03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48D323-B3EB-44BB-ABAA-D89B3AF28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A049C-DDD5-B334-F8DF-B10DD8CEC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6028" y="965200"/>
            <a:ext cx="6170943" cy="43296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400"/>
              <a:t>questions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25128BB7-D1A3-4F7F-98A3-10B5DCE174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7095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9DF3E-B535-810B-A291-ED17AA456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CAD412-1057-3E9D-340E-1404A9BCE2BE}"/>
              </a:ext>
            </a:extLst>
          </p:cNvPr>
          <p:cNvSpPr txBox="1"/>
          <p:nvPr/>
        </p:nvSpPr>
        <p:spPr>
          <a:xfrm>
            <a:off x="612477" y="2976114"/>
            <a:ext cx="1141562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Alzoubi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H.M. (2022) ‘BIM as a tool to optimize and manage project risk management.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Mechanical Engineering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7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Armenia, S.,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Dangelico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R.M.,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Nonino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F. and Pompei, A. (2019) ‘Sustainable project management: A conceptualization-oriented review and a framework proposal for future studies.’ 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Sustainability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11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(9), p.2664.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Cooke, J.L. (2016) </a:t>
            </a:r>
            <a:r>
              <a:rPr lang="en-GB" sz="14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Prince2 agile an implementation pocket guide: Step-by-step advice for every project type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Ely: It Governance Pub.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 Oliveira, G.F. and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Rabechini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Jr, R. (2019) ‘Stakeholder management influence on trust in a project: A quantitative study.’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project management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37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pp.131-144.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Saputra, P.D. and </a:t>
            </a:r>
            <a:r>
              <a:rPr lang="en-GB" sz="1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Latief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Y. (2020) ‘April. Analysis of safety cost structure in infrastructure project of precast of precast concrete bridge based on Work Breakdown Structure (WBS).’ In </a:t>
            </a:r>
            <a:r>
              <a:rPr lang="en-GB" sz="1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IOP </a:t>
            </a:r>
          </a:p>
          <a:p>
            <a:endParaRPr lang="en-GB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6238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1260</Words>
  <Application>Microsoft Office PowerPoint</Application>
  <PresentationFormat>Widescreen</PresentationFormat>
  <Paragraphs>208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Algerian</vt:lpstr>
      <vt:lpstr>Arial</vt:lpstr>
      <vt:lpstr>Calibri</vt:lpstr>
      <vt:lpstr>Century Gothic</vt:lpstr>
      <vt:lpstr>Times New Roman</vt:lpstr>
      <vt:lpstr>Vapor Trail</vt:lpstr>
      <vt:lpstr>PowerPoint Presentation</vt:lpstr>
      <vt:lpstr>Project Management Plan of Ugly HARVEST Cic </vt:lpstr>
      <vt:lpstr>Project Overview</vt:lpstr>
      <vt:lpstr>Project Initiation</vt:lpstr>
      <vt:lpstr>STAKEHOLDER ANALYSIS </vt:lpstr>
      <vt:lpstr>Project Planning</vt:lpstr>
      <vt:lpstr>Time and Communication Strategies For Project Implementation</vt:lpstr>
      <vt:lpstr>Project Execution </vt:lpstr>
      <vt:lpstr>Costing and Resources</vt:lpstr>
      <vt:lpstr>Project Closure </vt:lpstr>
      <vt:lpstr>PowerPoint Presentation</vt:lpstr>
      <vt:lpstr>Prince2 Agile Methodology </vt:lpstr>
      <vt:lpstr> Conclusion and Limitations </vt:lpstr>
      <vt:lpstr>questions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Bogdan Draghici (2027588)</dc:creator>
  <cp:lastModifiedBy>Bogdan Draghici (2027588)</cp:lastModifiedBy>
  <cp:revision>5</cp:revision>
  <dcterms:created xsi:type="dcterms:W3CDTF">2023-08-12T07:27:13Z</dcterms:created>
  <dcterms:modified xsi:type="dcterms:W3CDTF">2023-08-12T10:02:01Z</dcterms:modified>
</cp:coreProperties>
</file>