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3" r:id="rId12"/>
    <p:sldId id="267" r:id="rId13"/>
    <p:sldId id="269" r:id="rId14"/>
    <p:sldId id="270" r:id="rId15"/>
    <p:sldId id="271" r:id="rId16"/>
    <p:sldId id="274" r:id="rId17"/>
    <p:sldId id="275" r:id="rId18"/>
    <p:sldId id="276"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2" d="100"/>
          <a:sy n="42" d="100"/>
        </p:scale>
        <p:origin x="72"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5/4/2018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5/4/2018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Cognitive development</a:t>
            </a:r>
            <a:endParaRPr lang="en-GB" dirty="0"/>
          </a:p>
        </p:txBody>
      </p:sp>
      <p:sp>
        <p:nvSpPr>
          <p:cNvPr id="3" name="Subtitle 2"/>
          <p:cNvSpPr>
            <a:spLocks noGrp="1"/>
          </p:cNvSpPr>
          <p:nvPr>
            <p:ph type="subTitle" idx="1"/>
          </p:nvPr>
        </p:nvSpPr>
        <p:spPr/>
        <p:txBody>
          <a:bodyPr/>
          <a:lstStyle/>
          <a:p>
            <a:r>
              <a:rPr lang="en-GB" dirty="0" smtClean="0"/>
              <a:t>By Grace and </a:t>
            </a:r>
            <a:r>
              <a:rPr lang="en-GB" dirty="0" err="1" smtClean="0"/>
              <a:t>ellie</a:t>
            </a:r>
            <a:endParaRPr lang="en-GB" dirty="0"/>
          </a:p>
        </p:txBody>
      </p:sp>
    </p:spTree>
    <p:extLst>
      <p:ext uri="{BB962C8B-B14F-4D97-AF65-F5344CB8AC3E}">
        <p14:creationId xmlns:p14="http://schemas.microsoft.com/office/powerpoint/2010/main" val="638075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Piaget’s four stages of cognitive development</a:t>
            </a:r>
            <a:endParaRPr lang="en-GB" dirty="0"/>
          </a:p>
        </p:txBody>
      </p:sp>
      <p:sp>
        <p:nvSpPr>
          <p:cNvPr id="3" name="Content Placeholder 2"/>
          <p:cNvSpPr>
            <a:spLocks noGrp="1"/>
          </p:cNvSpPr>
          <p:nvPr>
            <p:ph idx="1"/>
          </p:nvPr>
        </p:nvSpPr>
        <p:spPr/>
        <p:txBody>
          <a:bodyPr/>
          <a:lstStyle/>
          <a:p>
            <a:r>
              <a:rPr lang="en-GB" dirty="0" smtClean="0"/>
              <a:t>Sensorimotor stage- 0- 2 years</a:t>
            </a:r>
          </a:p>
          <a:p>
            <a:r>
              <a:rPr lang="en-GB" dirty="0" smtClean="0"/>
              <a:t>Preoperational stage- 2-7 years</a:t>
            </a:r>
          </a:p>
          <a:p>
            <a:r>
              <a:rPr lang="en-GB" dirty="0" smtClean="0"/>
              <a:t>Concrete operational stage- 7-11 years</a:t>
            </a:r>
          </a:p>
          <a:p>
            <a:r>
              <a:rPr lang="en-GB" dirty="0" smtClean="0"/>
              <a:t>Formal operational stage- 12 years and over</a:t>
            </a:r>
            <a:endParaRPr lang="en-GB" dirty="0"/>
          </a:p>
        </p:txBody>
      </p:sp>
    </p:spTree>
    <p:extLst>
      <p:ext uri="{BB962C8B-B14F-4D97-AF65-F5344CB8AC3E}">
        <p14:creationId xmlns:p14="http://schemas.microsoft.com/office/powerpoint/2010/main" val="3537842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Sensorimotor stage (0-2 years)</a:t>
            </a:r>
            <a:endParaRPr lang="en-GB" dirty="0"/>
          </a:p>
        </p:txBody>
      </p:sp>
      <p:sp>
        <p:nvSpPr>
          <p:cNvPr id="3" name="Content Placeholder 2"/>
          <p:cNvSpPr>
            <a:spLocks noGrp="1"/>
          </p:cNvSpPr>
          <p:nvPr>
            <p:ph idx="1"/>
          </p:nvPr>
        </p:nvSpPr>
        <p:spPr/>
        <p:txBody>
          <a:bodyPr/>
          <a:lstStyle/>
          <a:p>
            <a:r>
              <a:rPr lang="en-GB" dirty="0" smtClean="0"/>
              <a:t>This stage is the earliest stage a child will first experience. The child uses their movements and sensations using basic actions such as sucking, grasping, looking, and listening. They also start to learn object permanence and can understand that they are a separate being from objects and people. They can also understand that their actions can cause consequences.</a:t>
            </a:r>
            <a:endParaRPr lang="en-GB" dirty="0"/>
          </a:p>
        </p:txBody>
      </p:sp>
    </p:spTree>
    <p:extLst>
      <p:ext uri="{BB962C8B-B14F-4D97-AF65-F5344CB8AC3E}">
        <p14:creationId xmlns:p14="http://schemas.microsoft.com/office/powerpoint/2010/main" val="375079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Preoperational stage (2-7)</a:t>
            </a:r>
            <a:endParaRPr lang="en-GB" dirty="0"/>
          </a:p>
        </p:txBody>
      </p:sp>
      <p:sp>
        <p:nvSpPr>
          <p:cNvPr id="3" name="Content Placeholder 2"/>
          <p:cNvSpPr>
            <a:spLocks noGrp="1"/>
          </p:cNvSpPr>
          <p:nvPr>
            <p:ph idx="1"/>
          </p:nvPr>
        </p:nvSpPr>
        <p:spPr/>
        <p:txBody>
          <a:bodyPr>
            <a:normAutofit lnSpcReduction="10000"/>
          </a:bodyPr>
          <a:lstStyle/>
          <a:p>
            <a:r>
              <a:rPr lang="en-GB" dirty="0" smtClean="0"/>
              <a:t>This stage is the second stage that children experience.</a:t>
            </a:r>
          </a:p>
          <a:p>
            <a:r>
              <a:rPr lang="en-GB" dirty="0" smtClean="0"/>
              <a:t>Children begin to recognise words and pictures and relate them to objects.</a:t>
            </a:r>
          </a:p>
          <a:p>
            <a:r>
              <a:rPr lang="en-GB" dirty="0" smtClean="0"/>
              <a:t>Children struggle to see the perspective of others during this stage and become more conceited.</a:t>
            </a:r>
          </a:p>
          <a:p>
            <a:r>
              <a:rPr lang="en-GB" dirty="0" smtClean="0"/>
              <a:t>They still maintain concrete terms although they improve with language and thinking.</a:t>
            </a:r>
            <a:endParaRPr lang="en-GB" dirty="0"/>
          </a:p>
        </p:txBody>
      </p:sp>
    </p:spTree>
    <p:extLst>
      <p:ext uri="{BB962C8B-B14F-4D97-AF65-F5344CB8AC3E}">
        <p14:creationId xmlns:p14="http://schemas.microsoft.com/office/powerpoint/2010/main" val="721877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Concrete operational stage (7-11)</a:t>
            </a:r>
            <a:endParaRPr lang="en-GB" dirty="0"/>
          </a:p>
        </p:txBody>
      </p:sp>
      <p:sp>
        <p:nvSpPr>
          <p:cNvPr id="3" name="Content Placeholder 2"/>
          <p:cNvSpPr>
            <a:spLocks noGrp="1"/>
          </p:cNvSpPr>
          <p:nvPr>
            <p:ph idx="1"/>
          </p:nvPr>
        </p:nvSpPr>
        <p:spPr/>
        <p:txBody>
          <a:bodyPr/>
          <a:lstStyle/>
          <a:p>
            <a:r>
              <a:rPr lang="en-GB" dirty="0" smtClean="0"/>
              <a:t>Children begin to think logically about concrete events.</a:t>
            </a:r>
          </a:p>
          <a:p>
            <a:r>
              <a:rPr lang="en-GB" dirty="0" smtClean="0"/>
              <a:t>Understand conversation.</a:t>
            </a:r>
          </a:p>
          <a:p>
            <a:r>
              <a:rPr lang="en-GB" dirty="0" smtClean="0"/>
              <a:t>More logical and organised thinking.</a:t>
            </a:r>
          </a:p>
          <a:p>
            <a:r>
              <a:rPr lang="en-GB" dirty="0" smtClean="0"/>
              <a:t>Using specific information or a general principle, children start using inductive logic.</a:t>
            </a:r>
          </a:p>
          <a:p>
            <a:endParaRPr lang="en-GB" dirty="0" smtClean="0"/>
          </a:p>
          <a:p>
            <a:endParaRPr lang="en-GB" dirty="0" smtClean="0"/>
          </a:p>
        </p:txBody>
      </p:sp>
    </p:spTree>
    <p:extLst>
      <p:ext uri="{BB962C8B-B14F-4D97-AF65-F5344CB8AC3E}">
        <p14:creationId xmlns:p14="http://schemas.microsoft.com/office/powerpoint/2010/main" val="1672139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Formal </a:t>
            </a:r>
            <a:r>
              <a:rPr lang="en-GB" dirty="0"/>
              <a:t>operational stage </a:t>
            </a:r>
            <a:r>
              <a:rPr lang="en-GB" dirty="0" smtClean="0"/>
              <a:t>(12 and up)</a:t>
            </a:r>
            <a:endParaRPr lang="en-GB" dirty="0"/>
          </a:p>
        </p:txBody>
      </p:sp>
      <p:sp>
        <p:nvSpPr>
          <p:cNvPr id="3" name="Content Placeholder 2"/>
          <p:cNvSpPr>
            <a:spLocks noGrp="1"/>
          </p:cNvSpPr>
          <p:nvPr>
            <p:ph idx="1"/>
          </p:nvPr>
        </p:nvSpPr>
        <p:spPr/>
        <p:txBody>
          <a:bodyPr/>
          <a:lstStyle/>
          <a:p>
            <a:r>
              <a:rPr lang="en-GB" dirty="0" smtClean="0"/>
              <a:t>The young adult is able to have a more abstract way of thinking.</a:t>
            </a:r>
          </a:p>
          <a:p>
            <a:r>
              <a:rPr lang="en-GB" dirty="0" smtClean="0"/>
              <a:t>Moral, philosophical, ethical, social and political issues are though about more using abstract thinking.</a:t>
            </a:r>
          </a:p>
          <a:p>
            <a:r>
              <a:rPr lang="en-GB" dirty="0" smtClean="0"/>
              <a:t>From general principle or specific information, deductive logic is starting to be used. </a:t>
            </a:r>
          </a:p>
          <a:p>
            <a:endParaRPr lang="en-GB" dirty="0"/>
          </a:p>
        </p:txBody>
      </p:sp>
    </p:spTree>
    <p:extLst>
      <p:ext uri="{BB962C8B-B14F-4D97-AF65-F5344CB8AC3E}">
        <p14:creationId xmlns:p14="http://schemas.microsoft.com/office/powerpoint/2010/main" val="3639358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schemas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Mental and physical actions are described by a schema  involved in understanding and knowing.</a:t>
            </a:r>
          </a:p>
          <a:p>
            <a:r>
              <a:rPr lang="en-GB" dirty="0" smtClean="0"/>
              <a:t>Schemas are separate groups of knowledge which support us in interpreting and understanding the world around us. </a:t>
            </a:r>
          </a:p>
          <a:p>
            <a:r>
              <a:rPr lang="en-GB" dirty="0" smtClean="0"/>
              <a:t>Piaget’s view on schemas is the process of attaining knowledge and using the information to maintain and adjust previously existing schemas.</a:t>
            </a:r>
          </a:p>
          <a:p>
            <a:r>
              <a:rPr lang="en-GB" dirty="0" smtClean="0"/>
              <a:t>An example of this is a child may see a big dog and associate dogs with being large, fluffy and with four legs and a tail. However, they may not be able to recognise a small dog as being a dog. The child acknowledges the difference and adds this new information to a pre existing schema to modify it.</a:t>
            </a:r>
          </a:p>
          <a:p>
            <a:endParaRPr lang="en-GB" dirty="0" smtClean="0"/>
          </a:p>
          <a:p>
            <a:endParaRPr lang="en-GB" dirty="0"/>
          </a:p>
        </p:txBody>
      </p:sp>
    </p:spTree>
    <p:extLst>
      <p:ext uri="{BB962C8B-B14F-4D97-AF65-F5344CB8AC3E}">
        <p14:creationId xmlns:p14="http://schemas.microsoft.com/office/powerpoint/2010/main" val="3538807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Assimilation</a:t>
            </a:r>
            <a:endParaRPr lang="en-GB" dirty="0"/>
          </a:p>
        </p:txBody>
      </p:sp>
      <p:sp>
        <p:nvSpPr>
          <p:cNvPr id="3" name="Content Placeholder 2"/>
          <p:cNvSpPr>
            <a:spLocks noGrp="1"/>
          </p:cNvSpPr>
          <p:nvPr>
            <p:ph idx="1"/>
          </p:nvPr>
        </p:nvSpPr>
        <p:spPr/>
        <p:txBody>
          <a:bodyPr/>
          <a:lstStyle/>
          <a:p>
            <a:r>
              <a:rPr lang="en-GB" dirty="0" smtClean="0"/>
              <a:t>Assimilation is the progression of adding new information to pre existing schemas. This process varies as we usually use our pre existing ideas when we modify experiences and information.</a:t>
            </a:r>
            <a:endParaRPr lang="en-GB" dirty="0"/>
          </a:p>
        </p:txBody>
      </p:sp>
    </p:spTree>
    <p:extLst>
      <p:ext uri="{BB962C8B-B14F-4D97-AF65-F5344CB8AC3E}">
        <p14:creationId xmlns:p14="http://schemas.microsoft.com/office/powerpoint/2010/main" val="3915791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Accommodation</a:t>
            </a:r>
            <a:endParaRPr lang="en-GB" dirty="0"/>
          </a:p>
        </p:txBody>
      </p:sp>
      <p:sp>
        <p:nvSpPr>
          <p:cNvPr id="3" name="Content Placeholder 2"/>
          <p:cNvSpPr>
            <a:spLocks noGrp="1"/>
          </p:cNvSpPr>
          <p:nvPr>
            <p:ph idx="1"/>
          </p:nvPr>
        </p:nvSpPr>
        <p:spPr/>
        <p:txBody>
          <a:bodyPr/>
          <a:lstStyle/>
          <a:p>
            <a:r>
              <a:rPr lang="en-GB" dirty="0" smtClean="0"/>
              <a:t>Accommodation is the process which involves modifying pre existing schemas based on new information. During this process, new schemas may also be developed.</a:t>
            </a:r>
          </a:p>
        </p:txBody>
      </p:sp>
    </p:spTree>
    <p:extLst>
      <p:ext uri="{BB962C8B-B14F-4D97-AF65-F5344CB8AC3E}">
        <p14:creationId xmlns:p14="http://schemas.microsoft.com/office/powerpoint/2010/main" val="1025615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Equilibration</a:t>
            </a:r>
            <a:endParaRPr lang="en-GB" dirty="0"/>
          </a:p>
        </p:txBody>
      </p:sp>
      <p:sp>
        <p:nvSpPr>
          <p:cNvPr id="3" name="Content Placeholder 2"/>
          <p:cNvSpPr>
            <a:spLocks noGrp="1"/>
          </p:cNvSpPr>
          <p:nvPr>
            <p:ph idx="1"/>
          </p:nvPr>
        </p:nvSpPr>
        <p:spPr/>
        <p:txBody>
          <a:bodyPr/>
          <a:lstStyle/>
          <a:p>
            <a:r>
              <a:rPr lang="en-GB" dirty="0" smtClean="0"/>
              <a:t> Piaget believed that there should be a balance between assimilation and accommodation which creates the mechanism of equilibration. Assimilation and accommodation is important in equilibration as it shows the way that children can move onto new knowledge as well as previous knowledge. This is the method that the helps children move onto the next stage.</a:t>
            </a:r>
          </a:p>
        </p:txBody>
      </p:sp>
    </p:spTree>
    <p:extLst>
      <p:ext uri="{BB962C8B-B14F-4D97-AF65-F5344CB8AC3E}">
        <p14:creationId xmlns:p14="http://schemas.microsoft.com/office/powerpoint/2010/main" val="1489289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Vygotsky’s theory of cognitive development</a:t>
            </a:r>
            <a:endParaRPr lang="en-GB" dirty="0"/>
          </a:p>
        </p:txBody>
      </p:sp>
      <p:sp>
        <p:nvSpPr>
          <p:cNvPr id="3" name="Content Placeholder 2"/>
          <p:cNvSpPr>
            <a:spLocks noGrp="1"/>
          </p:cNvSpPr>
          <p:nvPr>
            <p:ph idx="1"/>
          </p:nvPr>
        </p:nvSpPr>
        <p:spPr/>
        <p:txBody>
          <a:bodyPr/>
          <a:lstStyle/>
          <a:p>
            <a:r>
              <a:rPr lang="en-GB" dirty="0" smtClean="0"/>
              <a:t>Vygotsky’s theory differs from Piaget’s theory of cognitive development. Vygotsky explains that social interactions from learning from their guides and within the zone of proximal development whereas Piaget’s theory stems from independent knowledge that they’ve learnt from themselves. </a:t>
            </a:r>
            <a:endParaRPr lang="en-GB" dirty="0"/>
          </a:p>
        </p:txBody>
      </p:sp>
    </p:spTree>
    <p:extLst>
      <p:ext uri="{BB962C8B-B14F-4D97-AF65-F5344CB8AC3E}">
        <p14:creationId xmlns:p14="http://schemas.microsoft.com/office/powerpoint/2010/main" val="646924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Elementary mental functions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Attention</a:t>
            </a:r>
          </a:p>
          <a:p>
            <a:r>
              <a:rPr lang="en-GB" dirty="0" smtClean="0"/>
              <a:t>Sensation</a:t>
            </a:r>
          </a:p>
          <a:p>
            <a:r>
              <a:rPr lang="en-GB" dirty="0" smtClean="0"/>
              <a:t>Perception</a:t>
            </a:r>
          </a:p>
          <a:p>
            <a:r>
              <a:rPr lang="en-GB" dirty="0" smtClean="0"/>
              <a:t>Memory</a:t>
            </a:r>
          </a:p>
          <a:p>
            <a:endParaRPr lang="en-GB" dirty="0"/>
          </a:p>
          <a:p>
            <a:r>
              <a:rPr lang="en-GB" dirty="0" smtClean="0"/>
              <a:t>These four functions together create a more developed and effective mental processes/strategies which he refers to as ‘higher mental functions.’ </a:t>
            </a:r>
          </a:p>
        </p:txBody>
      </p:sp>
    </p:spTree>
    <p:extLst>
      <p:ext uri="{BB962C8B-B14F-4D97-AF65-F5344CB8AC3E}">
        <p14:creationId xmlns:p14="http://schemas.microsoft.com/office/powerpoint/2010/main" val="2849872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Zone of proximal development</a:t>
            </a:r>
            <a:endParaRPr lang="en-GB" dirty="0"/>
          </a:p>
        </p:txBody>
      </p:sp>
      <p:sp>
        <p:nvSpPr>
          <p:cNvPr id="3" name="Content Placeholder 2"/>
          <p:cNvSpPr>
            <a:spLocks noGrp="1"/>
          </p:cNvSpPr>
          <p:nvPr>
            <p:ph idx="1"/>
          </p:nvPr>
        </p:nvSpPr>
        <p:spPr>
          <a:xfrm>
            <a:off x="1338091" y="2394268"/>
            <a:ext cx="10193825" cy="3446124"/>
          </a:xfrm>
        </p:spPr>
        <p:txBody>
          <a:bodyPr/>
          <a:lstStyle/>
          <a:p>
            <a:r>
              <a:rPr lang="en-GB" dirty="0" smtClean="0"/>
              <a:t>The zone of proximal development allows the child to develop their own skills they will use independently whilst given some guidance and instruction.</a:t>
            </a:r>
          </a:p>
          <a:p>
            <a:endParaRPr lang="en-GB" dirty="0" smtClean="0"/>
          </a:p>
          <a:p>
            <a:pPr marL="0" indent="0">
              <a:buNone/>
            </a:pPr>
            <a:endParaRPr lang="en-GB" dirty="0"/>
          </a:p>
        </p:txBody>
      </p:sp>
      <p:pic>
        <p:nvPicPr>
          <p:cNvPr id="1026" name="Picture 2" descr="Vygotsky's zone of proximal develop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3546" y="3527743"/>
            <a:ext cx="4048125" cy="30385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38091" y="4297680"/>
            <a:ext cx="4756321" cy="1754326"/>
          </a:xfrm>
          <a:prstGeom prst="rect">
            <a:avLst/>
          </a:prstGeom>
          <a:noFill/>
        </p:spPr>
        <p:txBody>
          <a:bodyPr wrap="square" rtlCol="0">
            <a:spAutoFit/>
          </a:bodyPr>
          <a:lstStyle/>
          <a:p>
            <a:r>
              <a:rPr lang="en-GB" dirty="0" smtClean="0"/>
              <a:t>This is an important theory that affects the difference between the ability of a child’s achievements depending on whether they are working independently or are given guidance from a person that is more skilled.</a:t>
            </a:r>
            <a:endParaRPr lang="en-GB" dirty="0"/>
          </a:p>
        </p:txBody>
      </p:sp>
    </p:spTree>
    <p:extLst>
      <p:ext uri="{BB962C8B-B14F-4D97-AF65-F5344CB8AC3E}">
        <p14:creationId xmlns:p14="http://schemas.microsoft.com/office/powerpoint/2010/main" val="234866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Critics of Vygotsky</a:t>
            </a:r>
            <a:endParaRPr lang="en-GB" dirty="0"/>
          </a:p>
        </p:txBody>
      </p:sp>
      <p:sp>
        <p:nvSpPr>
          <p:cNvPr id="3" name="Content Placeholder 2"/>
          <p:cNvSpPr>
            <a:spLocks noGrp="1"/>
          </p:cNvSpPr>
          <p:nvPr>
            <p:ph idx="1"/>
          </p:nvPr>
        </p:nvSpPr>
        <p:spPr>
          <a:xfrm>
            <a:off x="1141412" y="2295207"/>
            <a:ext cx="9905999" cy="3541714"/>
          </a:xfrm>
        </p:spPr>
        <p:txBody>
          <a:bodyPr>
            <a:normAutofit fontScale="85000" lnSpcReduction="20000"/>
          </a:bodyPr>
          <a:lstStyle/>
          <a:p>
            <a:r>
              <a:rPr lang="en-GB" dirty="0" smtClean="0"/>
              <a:t>Piaget’s work received a lot more criticism than Vygotsky’s work. The reason for this is party due to the time spent translating his work into English. As well as this, the sociocultural outlook includes less precise theories in comparisons to Piaget’s.</a:t>
            </a:r>
          </a:p>
          <a:p>
            <a:r>
              <a:rPr lang="en-GB" dirty="0" smtClean="0"/>
              <a:t>The main criticism of Vygotsky’s work is based on the assumption that all cultures are applicable. Rogoff (1990) disagrees that Vygotsky’s ideas are applicable to all cultures and explains that it is the concept of scaffolding. This contrasts with </a:t>
            </a:r>
            <a:r>
              <a:rPr lang="en-GB" dirty="0" err="1" smtClean="0"/>
              <a:t>Vygoysky’s</a:t>
            </a:r>
            <a:r>
              <a:rPr lang="en-GB" dirty="0" smtClean="0"/>
              <a:t> ideas as scaffolding is heavily reliant on verbal instruction, this means that all cultures and types of learning will find this useful.</a:t>
            </a:r>
            <a:endParaRPr lang="en-GB" dirty="0"/>
          </a:p>
        </p:txBody>
      </p:sp>
    </p:spTree>
    <p:extLst>
      <p:ext uri="{BB962C8B-B14F-4D97-AF65-F5344CB8AC3E}">
        <p14:creationId xmlns:p14="http://schemas.microsoft.com/office/powerpoint/2010/main" val="3839992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632" y="186455"/>
            <a:ext cx="9905998" cy="1478570"/>
          </a:xfrm>
        </p:spPr>
        <p:txBody>
          <a:bodyPr/>
          <a:lstStyle/>
          <a:p>
            <a:r>
              <a:rPr lang="en-GB" dirty="0" smtClean="0"/>
              <a:t>ENVIRONMENTAL IMPACTS OF COGNITIVE DEVELOPMENT</a:t>
            </a:r>
            <a:endParaRPr lang="en-GB" dirty="0"/>
          </a:p>
        </p:txBody>
      </p:sp>
      <p:sp>
        <p:nvSpPr>
          <p:cNvPr id="3" name="Content Placeholder 2"/>
          <p:cNvSpPr>
            <a:spLocks noGrp="1"/>
          </p:cNvSpPr>
          <p:nvPr>
            <p:ph idx="1"/>
          </p:nvPr>
        </p:nvSpPr>
        <p:spPr/>
        <p:txBody>
          <a:bodyPr/>
          <a:lstStyle/>
          <a:p>
            <a:endParaRPr lang="en-GB" dirty="0"/>
          </a:p>
        </p:txBody>
      </p:sp>
      <p:sp>
        <p:nvSpPr>
          <p:cNvPr id="4" name="Oval 3"/>
          <p:cNvSpPr/>
          <p:nvPr/>
        </p:nvSpPr>
        <p:spPr>
          <a:xfrm>
            <a:off x="4137660" y="3197384"/>
            <a:ext cx="3177540" cy="16459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1658777" y="5130872"/>
            <a:ext cx="2997043" cy="9677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658777" y="1854810"/>
            <a:ext cx="2997043" cy="9677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7315200" y="2329696"/>
            <a:ext cx="2997043" cy="9677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300063" y="3604845"/>
            <a:ext cx="3015137" cy="830997"/>
          </a:xfrm>
          <a:prstGeom prst="rect">
            <a:avLst/>
          </a:prstGeom>
          <a:noFill/>
        </p:spPr>
        <p:txBody>
          <a:bodyPr wrap="square" rtlCol="0">
            <a:spAutoFit/>
          </a:bodyPr>
          <a:lstStyle/>
          <a:p>
            <a:r>
              <a:rPr lang="en-GB" sz="2400" dirty="0" smtClean="0"/>
              <a:t>ENVIRONMENTAL IMPACTS</a:t>
            </a:r>
            <a:endParaRPr lang="en-GB" sz="2400" dirty="0"/>
          </a:p>
        </p:txBody>
      </p:sp>
      <p:sp>
        <p:nvSpPr>
          <p:cNvPr id="9" name="TextBox 8"/>
          <p:cNvSpPr txBox="1"/>
          <p:nvPr/>
        </p:nvSpPr>
        <p:spPr>
          <a:xfrm>
            <a:off x="8231982" y="2616479"/>
            <a:ext cx="2597626" cy="646331"/>
          </a:xfrm>
          <a:prstGeom prst="rect">
            <a:avLst/>
          </a:prstGeom>
          <a:noFill/>
        </p:spPr>
        <p:txBody>
          <a:bodyPr wrap="square" rtlCol="0">
            <a:spAutoFit/>
          </a:bodyPr>
          <a:lstStyle/>
          <a:p>
            <a:r>
              <a:rPr lang="en-GB" dirty="0" smtClean="0"/>
              <a:t>ENVIRONMENTAL STRESS</a:t>
            </a:r>
            <a:endParaRPr lang="en-GB" dirty="0"/>
          </a:p>
        </p:txBody>
      </p:sp>
      <p:sp>
        <p:nvSpPr>
          <p:cNvPr id="10" name="TextBox 9"/>
          <p:cNvSpPr txBox="1"/>
          <p:nvPr/>
        </p:nvSpPr>
        <p:spPr>
          <a:xfrm>
            <a:off x="2645964" y="2154013"/>
            <a:ext cx="2377440" cy="369332"/>
          </a:xfrm>
          <a:prstGeom prst="rect">
            <a:avLst/>
          </a:prstGeom>
          <a:noFill/>
        </p:spPr>
        <p:txBody>
          <a:bodyPr wrap="square" rtlCol="0">
            <a:spAutoFit/>
          </a:bodyPr>
          <a:lstStyle/>
          <a:p>
            <a:r>
              <a:rPr lang="en-GB" dirty="0" smtClean="0"/>
              <a:t>FAMILY</a:t>
            </a:r>
            <a:endParaRPr lang="en-GB" dirty="0"/>
          </a:p>
        </p:txBody>
      </p:sp>
      <p:sp>
        <p:nvSpPr>
          <p:cNvPr id="11" name="TextBox 10"/>
          <p:cNvSpPr txBox="1"/>
          <p:nvPr/>
        </p:nvSpPr>
        <p:spPr>
          <a:xfrm>
            <a:off x="2550317" y="5432620"/>
            <a:ext cx="2105503" cy="369332"/>
          </a:xfrm>
          <a:prstGeom prst="rect">
            <a:avLst/>
          </a:prstGeom>
          <a:noFill/>
        </p:spPr>
        <p:txBody>
          <a:bodyPr wrap="square" rtlCol="0">
            <a:spAutoFit/>
          </a:bodyPr>
          <a:lstStyle/>
          <a:p>
            <a:r>
              <a:rPr lang="en-GB" dirty="0" smtClean="0"/>
              <a:t>NUTRITION</a:t>
            </a:r>
            <a:endParaRPr lang="en-GB" dirty="0"/>
          </a:p>
        </p:txBody>
      </p:sp>
    </p:spTree>
    <p:extLst>
      <p:ext uri="{BB962C8B-B14F-4D97-AF65-F5344CB8AC3E}">
        <p14:creationId xmlns:p14="http://schemas.microsoft.com/office/powerpoint/2010/main" val="3190216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Nutrition</a:t>
            </a:r>
            <a:endParaRPr lang="en-GB" dirty="0"/>
          </a:p>
        </p:txBody>
      </p:sp>
      <p:sp>
        <p:nvSpPr>
          <p:cNvPr id="3" name="Content Placeholder 2"/>
          <p:cNvSpPr>
            <a:spLocks noGrp="1"/>
          </p:cNvSpPr>
          <p:nvPr>
            <p:ph idx="1"/>
          </p:nvPr>
        </p:nvSpPr>
        <p:spPr/>
        <p:txBody>
          <a:bodyPr/>
          <a:lstStyle/>
          <a:p>
            <a:r>
              <a:rPr lang="en-GB" dirty="0" smtClean="0"/>
              <a:t>Nutrition strongly affects a child’s cognitive development even when they haven’t been born yet. They require protein in their bodies and brain to ensure that the development process isn’t slowed down. Breastfeeding is a source that associates with higher IQ scores as they grow and develop. It is important that5 children are not chronically malnourished as this slows down the development process further.</a:t>
            </a:r>
            <a:endParaRPr lang="en-GB" dirty="0"/>
          </a:p>
        </p:txBody>
      </p:sp>
    </p:spTree>
    <p:extLst>
      <p:ext uri="{BB962C8B-B14F-4D97-AF65-F5344CB8AC3E}">
        <p14:creationId xmlns:p14="http://schemas.microsoft.com/office/powerpoint/2010/main" val="3188720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stress</a:t>
            </a:r>
            <a:endParaRPr lang="en-GB" dirty="0"/>
          </a:p>
        </p:txBody>
      </p:sp>
      <p:sp>
        <p:nvSpPr>
          <p:cNvPr id="3" name="Content Placeholder 2"/>
          <p:cNvSpPr>
            <a:spLocks noGrp="1"/>
          </p:cNvSpPr>
          <p:nvPr>
            <p:ph idx="1"/>
          </p:nvPr>
        </p:nvSpPr>
        <p:spPr/>
        <p:txBody>
          <a:bodyPr/>
          <a:lstStyle/>
          <a:p>
            <a:r>
              <a:rPr lang="en-GB" dirty="0" smtClean="0"/>
              <a:t>Children from low income households tend to develop slower than households with a higher socioeconomic status. Malnutrition and poor housing are examples of what slows down development process. This could be  due to parents working multiple jobs and not having much time to engage with their children and help them learn.</a:t>
            </a:r>
            <a:endParaRPr lang="en-GB" dirty="0"/>
          </a:p>
        </p:txBody>
      </p:sp>
    </p:spTree>
    <p:extLst>
      <p:ext uri="{BB962C8B-B14F-4D97-AF65-F5344CB8AC3E}">
        <p14:creationId xmlns:p14="http://schemas.microsoft.com/office/powerpoint/2010/main" val="2745154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a:t>
            </a:r>
            <a:endParaRPr lang="en-GB" dirty="0"/>
          </a:p>
        </p:txBody>
      </p:sp>
      <p:sp>
        <p:nvSpPr>
          <p:cNvPr id="3" name="Content Placeholder 2"/>
          <p:cNvSpPr>
            <a:spLocks noGrp="1"/>
          </p:cNvSpPr>
          <p:nvPr>
            <p:ph idx="1"/>
          </p:nvPr>
        </p:nvSpPr>
        <p:spPr/>
        <p:txBody>
          <a:bodyPr/>
          <a:lstStyle/>
          <a:p>
            <a:r>
              <a:rPr lang="en-GB" dirty="0" smtClean="0"/>
              <a:t>Physical development- active role model</a:t>
            </a:r>
          </a:p>
          <a:p>
            <a:r>
              <a:rPr lang="en-GB" dirty="0" smtClean="0"/>
              <a:t>Social development- positive interactions with parents</a:t>
            </a:r>
          </a:p>
          <a:p>
            <a:r>
              <a:rPr lang="en-GB" dirty="0" smtClean="0"/>
              <a:t>Emotional development- relationship with their family</a:t>
            </a:r>
          </a:p>
          <a:p>
            <a:endParaRPr lang="en-GB" dirty="0"/>
          </a:p>
        </p:txBody>
      </p:sp>
    </p:spTree>
    <p:extLst>
      <p:ext uri="{BB962C8B-B14F-4D97-AF65-F5344CB8AC3E}">
        <p14:creationId xmlns:p14="http://schemas.microsoft.com/office/powerpoint/2010/main" val="268782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lnSpcReduction="10000"/>
          </a:bodyPr>
          <a:lstStyle/>
          <a:p>
            <a:r>
              <a:rPr lang="en-GB" dirty="0"/>
              <a:t>https://www.verywellmind.com/piagets-stages-of-cognitive-development-2795457</a:t>
            </a:r>
          </a:p>
          <a:p>
            <a:endParaRPr lang="en-GB" dirty="0"/>
          </a:p>
          <a:p>
            <a:r>
              <a:rPr lang="en-GB" dirty="0">
                <a:hlinkClick r:id="rId2"/>
              </a:rPr>
              <a:t>https://www.simplypsychology.org/vygotsky.html</a:t>
            </a:r>
            <a:endParaRPr lang="en-GB" dirty="0"/>
          </a:p>
          <a:p>
            <a:endParaRPr lang="en-GB" dirty="0"/>
          </a:p>
          <a:p>
            <a:r>
              <a:rPr lang="en-GB" dirty="0"/>
              <a:t>https://www.livestrong.com/article/536113-what-factors-affect-cognitive-development-in-infants/ </a:t>
            </a:r>
          </a:p>
          <a:p>
            <a:endParaRPr lang="en-GB" dirty="0"/>
          </a:p>
        </p:txBody>
      </p:sp>
    </p:spTree>
    <p:extLst>
      <p:ext uri="{BB962C8B-B14F-4D97-AF65-F5344CB8AC3E}">
        <p14:creationId xmlns:p14="http://schemas.microsoft.com/office/powerpoint/2010/main" val="2736447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3263</TotalTime>
  <Words>911</Words>
  <Application>Microsoft Office PowerPoint</Application>
  <PresentationFormat>Widescreen</PresentationFormat>
  <Paragraphs>68</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Trebuchet MS</vt:lpstr>
      <vt:lpstr>Tw Cen MT</vt:lpstr>
      <vt:lpstr>Circuit</vt:lpstr>
      <vt:lpstr>Cognitive development</vt:lpstr>
      <vt:lpstr>Piaget’s four stages of cognitive development</vt:lpstr>
      <vt:lpstr>Sensorimotor stage (0-2 years)</vt:lpstr>
      <vt:lpstr>Preoperational stage (2-7)</vt:lpstr>
      <vt:lpstr>Concrete operational stage (7-11)</vt:lpstr>
      <vt:lpstr>THE Formal operational stage (12 and up)</vt:lpstr>
      <vt:lpstr>schemas</vt:lpstr>
      <vt:lpstr>Assimilation</vt:lpstr>
      <vt:lpstr>Accommodation</vt:lpstr>
      <vt:lpstr>Equilibration</vt:lpstr>
      <vt:lpstr>Vygotsky’s theory of cognitive development</vt:lpstr>
      <vt:lpstr>Elementary mental functions </vt:lpstr>
      <vt:lpstr>Zone of proximal development</vt:lpstr>
      <vt:lpstr>Critics of Vygotsky</vt:lpstr>
      <vt:lpstr>ENVIRONMENTAL IMPACTS OF COGNITIVE DEVELOPMENT</vt:lpstr>
      <vt:lpstr>Nutrition</vt:lpstr>
      <vt:lpstr>Environmental stress</vt:lpstr>
      <vt:lpstr>FAMILY</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development</dc:title>
  <dc:creator>MYLAPTOP</dc:creator>
  <cp:lastModifiedBy>MYLAPTOP</cp:lastModifiedBy>
  <cp:revision>34</cp:revision>
  <dcterms:created xsi:type="dcterms:W3CDTF">2018-05-01T19:07:50Z</dcterms:created>
  <dcterms:modified xsi:type="dcterms:W3CDTF">2018-05-04T07:54:17Z</dcterms:modified>
</cp:coreProperties>
</file>