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74" r:id="rId3"/>
    <p:sldId id="258" r:id="rId4"/>
    <p:sldId id="276" r:id="rId5"/>
    <p:sldId id="278" r:id="rId6"/>
    <p:sldId id="260" r:id="rId7"/>
    <p:sldId id="277" r:id="rId8"/>
    <p:sldId id="268" r:id="rId9"/>
    <p:sldId id="269" r:id="rId10"/>
    <p:sldId id="267" r:id="rId11"/>
    <p:sldId id="265" r:id="rId12"/>
    <p:sldId id="266" r:id="rId13"/>
    <p:sldId id="280" r:id="rId14"/>
    <p:sldId id="279" r:id="rId15"/>
    <p:sldId id="27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682560-F350-4B2F-A895-8CFFDAB3DA38}" v="44" dt="2022-07-30T18:09:00.9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5697" autoAdjust="0"/>
  </p:normalViewPr>
  <p:slideViewPr>
    <p:cSldViewPr snapToGrid="0">
      <p:cViewPr varScale="1">
        <p:scale>
          <a:sx n="77" d="100"/>
          <a:sy n="77" d="100"/>
        </p:scale>
        <p:origin x="7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93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463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077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76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434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99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885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0748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826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854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82355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1443941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65283-icons-wallpaper-desktop-fb-computer-facebook-logo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File:Instagram_logo_2016.svg" TargetMode="Externa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" descr="Hands-on top of each other">
            <a:extLst>
              <a:ext uri="{FF2B5EF4-FFF2-40B4-BE49-F238E27FC236}">
                <a16:creationId xmlns:a16="http://schemas.microsoft.com/office/drawing/2014/main" id="{B34F4DCA-212A-A2E1-6EC5-813532E094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22224" r="1" b="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D1E74-9C3A-B6E8-0281-85AD90D4F5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636" y="992221"/>
            <a:ext cx="6247308" cy="48735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Together we can plan</a:t>
            </a:r>
            <a:br>
              <a:rPr lang="en-US" sz="4800" dirty="0"/>
            </a:b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73B59-15C5-BBF0-CA15-066C64345C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8056" y="996610"/>
            <a:ext cx="3363901" cy="486478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r">
              <a:lnSpc>
                <a:spcPct val="110000"/>
              </a:lnSpc>
            </a:pPr>
            <a:r>
              <a:rPr lang="en-US" sz="1700" dirty="0"/>
              <a:t>By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NARGAS AHMADZI- 2106756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YVONNE swain-2028519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OUSMANE SOW-2109242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SHAMIM ABDULLAH-2110434</a:t>
            </a:r>
          </a:p>
          <a:p>
            <a:pPr algn="r">
              <a:lnSpc>
                <a:spcPct val="110000"/>
              </a:lnSpc>
            </a:pPr>
            <a:endParaRPr lang="en-US" sz="1700" dirty="0"/>
          </a:p>
          <a:p>
            <a:pPr algn="r">
              <a:lnSpc>
                <a:spcPct val="110000"/>
              </a:lnSpc>
            </a:pPr>
            <a:endParaRPr lang="en-US" sz="1700" dirty="0"/>
          </a:p>
          <a:p>
            <a:pPr algn="r">
              <a:lnSpc>
                <a:spcPct val="110000"/>
              </a:lnSpc>
            </a:pPr>
            <a:r>
              <a:rPr lang="en-US" sz="1700" dirty="0"/>
              <a:t>                                                               LECTURES BY 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                                                                       DR OLU ADEGBITE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                                                                   BMSW 4006: MANAGING ENTERPRISES IN THE 21</a:t>
            </a:r>
            <a:r>
              <a:rPr lang="en-US" sz="1700" baseline="30000" dirty="0"/>
              <a:t>ST</a:t>
            </a:r>
            <a:r>
              <a:rPr lang="en-US" sz="1700" dirty="0"/>
              <a:t> CENTURY</a:t>
            </a:r>
          </a:p>
        </p:txBody>
      </p:sp>
    </p:spTree>
    <p:extLst>
      <p:ext uri="{BB962C8B-B14F-4D97-AF65-F5344CB8AC3E}">
        <p14:creationId xmlns:p14="http://schemas.microsoft.com/office/powerpoint/2010/main" val="1691779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D6021-55FD-08F2-099F-13D8E9461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6AE85-8FB6-E7FF-3578-F2A4C7E86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Together we can plan, a company that aims to support teenagers, to find their first job in the right and safe place </a:t>
            </a:r>
          </a:p>
          <a:p>
            <a:r>
              <a:rPr lang="en-GB" dirty="0"/>
              <a:t>With no experience and no high education</a:t>
            </a:r>
          </a:p>
          <a:p>
            <a:r>
              <a:rPr lang="en-GB" dirty="0"/>
              <a:t> Mission is to provide an opportunity so they can earn money and gain experience</a:t>
            </a:r>
          </a:p>
          <a:p>
            <a:r>
              <a:rPr lang="en-GB" dirty="0"/>
              <a:t>Build a trusted bonding with parents and colleges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876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99671-3E40-27D1-762F-3ABF9F7D6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OVERVEIW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48650-D241-3AE0-A00C-3519D4EECA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Together we can plan</a:t>
            </a:r>
          </a:p>
          <a:p>
            <a:r>
              <a:rPr lang="en-GB" dirty="0"/>
              <a:t>Support the first step towards a strong journey</a:t>
            </a:r>
          </a:p>
          <a:p>
            <a:r>
              <a:rPr lang="en-GB" dirty="0"/>
              <a:t>General partnership</a:t>
            </a:r>
          </a:p>
          <a:p>
            <a:r>
              <a:rPr lang="en-GB" dirty="0"/>
              <a:t>Service to provide teenagers (college students) with perfect jobs</a:t>
            </a:r>
          </a:p>
          <a:p>
            <a:r>
              <a:rPr lang="en-GB" dirty="0"/>
              <a:t>Birmingham city centre</a:t>
            </a:r>
          </a:p>
          <a:p>
            <a:r>
              <a:rPr lang="en-GB" dirty="0"/>
              <a:t>JANUARY 2021</a:t>
            </a:r>
          </a:p>
          <a:p>
            <a:r>
              <a:rPr lang="en-GB" dirty="0"/>
              <a:t>Mission: to build a strong connection with families and provide the best service</a:t>
            </a:r>
          </a:p>
          <a:p>
            <a:r>
              <a:rPr lang="en-GB" dirty="0"/>
              <a:t>Vision: prepare teenagers to work confidently in future </a:t>
            </a:r>
          </a:p>
        </p:txBody>
      </p:sp>
    </p:spTree>
    <p:extLst>
      <p:ext uri="{BB962C8B-B14F-4D97-AF65-F5344CB8AC3E}">
        <p14:creationId xmlns:p14="http://schemas.microsoft.com/office/powerpoint/2010/main" val="668767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B4596-48BB-E86C-40A2-A905C9880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20"/>
            <a:ext cx="9291215" cy="587136"/>
          </a:xfrm>
        </p:spPr>
        <p:txBody>
          <a:bodyPr/>
          <a:lstStyle/>
          <a:p>
            <a:r>
              <a:rPr lang="en-GB" dirty="0"/>
              <a:t>Product and service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A09F8F-B886-3363-9ED4-C1E27DB05D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                                      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C334F16-3CBC-079A-3525-D8DAB81D5B8A}"/>
              </a:ext>
            </a:extLst>
          </p:cNvPr>
          <p:cNvCxnSpPr>
            <a:cxnSpLocks/>
          </p:cNvCxnSpPr>
          <p:nvPr/>
        </p:nvCxnSpPr>
        <p:spPr>
          <a:xfrm>
            <a:off x="5552902" y="2369127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BD451C3-E913-8EEA-7D7D-0C35112783B7}"/>
              </a:ext>
            </a:extLst>
          </p:cNvPr>
          <p:cNvCxnSpPr>
            <a:cxnSpLocks/>
          </p:cNvCxnSpPr>
          <p:nvPr/>
        </p:nvCxnSpPr>
        <p:spPr>
          <a:xfrm>
            <a:off x="5303520" y="2352502"/>
            <a:ext cx="0" cy="13885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3718F23-12A6-D9F3-95EB-46117027417A}"/>
              </a:ext>
            </a:extLst>
          </p:cNvPr>
          <p:cNvSpPr txBox="1"/>
          <p:nvPr/>
        </p:nvSpPr>
        <p:spPr>
          <a:xfrm>
            <a:off x="4322619" y="1660004"/>
            <a:ext cx="1645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does this service work?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653165B-5236-485E-5A88-318D70DE2DDF}"/>
              </a:ext>
            </a:extLst>
          </p:cNvPr>
          <p:cNvCxnSpPr>
            <a:cxnSpLocks/>
          </p:cNvCxnSpPr>
          <p:nvPr/>
        </p:nvCxnSpPr>
        <p:spPr>
          <a:xfrm flipH="1">
            <a:off x="3757353" y="4158532"/>
            <a:ext cx="1072342" cy="12114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F663F5-A9E9-4842-C3C3-BAFBE14B3540}"/>
              </a:ext>
            </a:extLst>
          </p:cNvPr>
          <p:cNvCxnSpPr>
            <a:cxnSpLocks/>
          </p:cNvCxnSpPr>
          <p:nvPr/>
        </p:nvCxnSpPr>
        <p:spPr>
          <a:xfrm>
            <a:off x="6409113" y="4356844"/>
            <a:ext cx="1029898" cy="7401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AF4C29C-E204-BC8B-2B47-B5EEF7722682}"/>
              </a:ext>
            </a:extLst>
          </p:cNvPr>
          <p:cNvSpPr txBox="1"/>
          <p:nvPr/>
        </p:nvSpPr>
        <p:spPr>
          <a:xfrm>
            <a:off x="1389105" y="5304401"/>
            <a:ext cx="2118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Families, private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FB3D11-5E76-5C2D-F6E4-C291B222F060}"/>
              </a:ext>
            </a:extLst>
          </p:cNvPr>
          <p:cNvSpPr txBox="1"/>
          <p:nvPr/>
        </p:nvSpPr>
        <p:spPr>
          <a:xfrm>
            <a:off x="7439011" y="5168940"/>
            <a:ext cx="1531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Colleges/</a:t>
            </a:r>
          </a:p>
          <a:p>
            <a:r>
              <a:rPr lang="en-US" dirty="0"/>
              <a:t>sessions</a:t>
            </a:r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7FC9E2-6563-583A-FD46-DB040FA06397}"/>
              </a:ext>
            </a:extLst>
          </p:cNvPr>
          <p:cNvSpPr txBox="1"/>
          <p:nvPr/>
        </p:nvSpPr>
        <p:spPr>
          <a:xfrm>
            <a:off x="4526279" y="3631784"/>
            <a:ext cx="2115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representatives</a:t>
            </a:r>
          </a:p>
        </p:txBody>
      </p:sp>
    </p:spTree>
    <p:extLst>
      <p:ext uri="{BB962C8B-B14F-4D97-AF65-F5344CB8AC3E}">
        <p14:creationId xmlns:p14="http://schemas.microsoft.com/office/powerpoint/2010/main" val="3271187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9258C-45D7-A070-724D-B2545F60D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Target market</a:t>
            </a:r>
          </a:p>
        </p:txBody>
      </p:sp>
      <p:graphicFrame>
        <p:nvGraphicFramePr>
          <p:cNvPr id="5" name="Table 7">
            <a:extLst>
              <a:ext uri="{FF2B5EF4-FFF2-40B4-BE49-F238E27FC236}">
                <a16:creationId xmlns:a16="http://schemas.microsoft.com/office/drawing/2014/main" id="{55E18C8F-7FA7-1748-09AE-CFB0B14943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9342071"/>
              </p:ext>
            </p:extLst>
          </p:nvPr>
        </p:nvGraphicFramePr>
        <p:xfrm>
          <a:off x="847898" y="2016125"/>
          <a:ext cx="9894714" cy="4254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8238">
                  <a:extLst>
                    <a:ext uri="{9D8B030D-6E8A-4147-A177-3AD203B41FA5}">
                      <a16:colId xmlns:a16="http://schemas.microsoft.com/office/drawing/2014/main" val="4091216532"/>
                    </a:ext>
                  </a:extLst>
                </a:gridCol>
                <a:gridCol w="3298238">
                  <a:extLst>
                    <a:ext uri="{9D8B030D-6E8A-4147-A177-3AD203B41FA5}">
                      <a16:colId xmlns:a16="http://schemas.microsoft.com/office/drawing/2014/main" val="3207982942"/>
                    </a:ext>
                  </a:extLst>
                </a:gridCol>
                <a:gridCol w="3298238">
                  <a:extLst>
                    <a:ext uri="{9D8B030D-6E8A-4147-A177-3AD203B41FA5}">
                      <a16:colId xmlns:a16="http://schemas.microsoft.com/office/drawing/2014/main" val="139332951"/>
                    </a:ext>
                  </a:extLst>
                </a:gridCol>
              </a:tblGrid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COURSES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COLLEGES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122622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BUSINESS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Digital marketing</a:t>
                      </a:r>
                    </a:p>
                    <a:p>
                      <a:r>
                        <a:rPr lang="en-GB" dirty="0"/>
                        <a:t>Sales management</a:t>
                      </a:r>
                    </a:p>
                    <a:p>
                      <a:r>
                        <a:rPr lang="en-GB" dirty="0"/>
                        <a:t>Customer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South and city college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944353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COMPUTER SCIENCE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Video game developer</a:t>
                      </a:r>
                    </a:p>
                    <a:p>
                      <a:r>
                        <a:rPr lang="en-GB" dirty="0"/>
                        <a:t>Computer networking</a:t>
                      </a:r>
                    </a:p>
                    <a:p>
                      <a:r>
                        <a:rPr lang="en-GB" dirty="0"/>
                        <a:t>Web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Solihull sixth form college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4299295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EVENTS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Assistant event manager</a:t>
                      </a:r>
                    </a:p>
                    <a:p>
                      <a:r>
                        <a:rPr lang="en-GB" dirty="0"/>
                        <a:t>Catering assistant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Bournville college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6165298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SPORTS COACHING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Lifeguard at the swimming pool </a:t>
                      </a:r>
                    </a:p>
                    <a:p>
                      <a:r>
                        <a:rPr lang="en-GB" dirty="0"/>
                        <a:t>Coach for mini football clubs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Cadbury sixth </a:t>
                      </a:r>
                      <a:r>
                        <a:rPr lang="en-GB"/>
                        <a:t>form college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8958748"/>
                  </a:ext>
                </a:extLst>
              </a:tr>
            </a:tbl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DDBFE2E7-094E-A77B-D8BB-8F80AD8B839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3350019"/>
              </p:ext>
            </p:extLst>
          </p:nvPr>
        </p:nvGraphicFramePr>
        <p:xfrm>
          <a:off x="5483225" y="3240088"/>
          <a:ext cx="1225550" cy="374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09" name="Worksheet" r:id="rId3" imgW="1225790" imgH="374547" progId="Excel.Sheet.12">
                  <p:embed/>
                </p:oleObj>
              </mc:Choice>
              <mc:Fallback>
                <p:oleObj name="Worksheet" r:id="rId3" imgW="1225790" imgH="374547" progId="Excel.Sheet.12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DDBFE2E7-094E-A77B-D8BB-8F80AD8B839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483225" y="3240088"/>
                        <a:ext cx="1225550" cy="374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46542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icon&#10;&#10;Description automatically generated">
            <a:extLst>
              <a:ext uri="{FF2B5EF4-FFF2-40B4-BE49-F238E27FC236}">
                <a16:creationId xmlns:a16="http://schemas.microsoft.com/office/drawing/2014/main" id="{875DBDA9-D0FE-AD9E-CC93-B5253D81FC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grayscl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472" r="-1" b="164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A97FFB-3ACE-83F6-92B4-92CE9E664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/>
              <a:t>MARKET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E175A-243B-9B37-5830-5C2A95204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endParaRPr lang="en-GB"/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What is a market audit?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1. COMPETITORS ANALYSIS</a:t>
            </a:r>
          </a:p>
          <a:p>
            <a:r>
              <a:rPr lang="en-GB"/>
              <a:t>2.SWOT ANALYSIS</a:t>
            </a:r>
          </a:p>
          <a:p>
            <a:r>
              <a:rPr lang="en-GB"/>
              <a:t>3. PESTLE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642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F9E19-42A9-F6C4-881B-3BAAABA21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Competitors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D9574-9CFC-87D1-858E-CCE363150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Job centre </a:t>
            </a:r>
          </a:p>
          <a:p>
            <a:r>
              <a:rPr lang="en-GB" dirty="0"/>
              <a:t>National career service </a:t>
            </a:r>
          </a:p>
          <a:p>
            <a:r>
              <a:rPr lang="en-GB" dirty="0"/>
              <a:t>Youth employment.org. UK </a:t>
            </a:r>
          </a:p>
          <a:p>
            <a:r>
              <a:rPr lang="en-GB" dirty="0"/>
              <a:t>Jobs 4 Teens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187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79ACE-E5DA-EB56-EA01-51857C972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2.SWOT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3661C4-C101-C435-7585-77069A7958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STRENTHS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F21A3B-F22C-0870-83DD-41118D649B4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Helping community</a:t>
            </a:r>
          </a:p>
          <a:p>
            <a:r>
              <a:rPr lang="en-GB" dirty="0"/>
              <a:t>Supporting young generation</a:t>
            </a:r>
          </a:p>
          <a:p>
            <a:r>
              <a:rPr lang="en-GB" dirty="0"/>
              <a:t>Unique service</a:t>
            </a:r>
          </a:p>
          <a:p>
            <a:r>
              <a:rPr lang="en-GB" dirty="0"/>
              <a:t>Providing opportunities</a:t>
            </a:r>
          </a:p>
          <a:p>
            <a:r>
              <a:rPr lang="en-GB" dirty="0"/>
              <a:t>Mentoring families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B87EAA-BAE8-4998-2AF9-8F9EABDDE4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6A51F1-168D-5D4E-07FF-47EECC97E09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Unique service</a:t>
            </a:r>
          </a:p>
          <a:p>
            <a:r>
              <a:rPr lang="en-GB" dirty="0"/>
              <a:t>Lack of staff</a:t>
            </a:r>
          </a:p>
          <a:p>
            <a:r>
              <a:rPr lang="en-GB" dirty="0"/>
              <a:t>Less experience</a:t>
            </a:r>
          </a:p>
          <a:p>
            <a:r>
              <a:rPr lang="en-GB" dirty="0"/>
              <a:t>Limited opportunity</a:t>
            </a:r>
          </a:p>
          <a:p>
            <a:r>
              <a:rPr lang="en-GB" dirty="0"/>
              <a:t>Gaining trust</a:t>
            </a:r>
          </a:p>
        </p:txBody>
      </p:sp>
    </p:spTree>
    <p:extLst>
      <p:ext uri="{BB962C8B-B14F-4D97-AF65-F5344CB8AC3E}">
        <p14:creationId xmlns:p14="http://schemas.microsoft.com/office/powerpoint/2010/main" val="408831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81112-D160-B2E7-C9EF-70C842876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E049A-F8F2-47E4-C05B-9C5F57626DB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OPPORTUNITIES</a:t>
            </a:r>
          </a:p>
          <a:p>
            <a:r>
              <a:rPr lang="en-GB" dirty="0"/>
              <a:t>Work experience</a:t>
            </a:r>
          </a:p>
          <a:p>
            <a:r>
              <a:rPr lang="en-GB" dirty="0"/>
              <a:t>Building fresh connections</a:t>
            </a:r>
          </a:p>
          <a:p>
            <a:r>
              <a:rPr lang="en-GB" dirty="0"/>
              <a:t>Working in an environment that reflux students’ capabilities</a:t>
            </a:r>
          </a:p>
          <a:p>
            <a:r>
              <a:rPr lang="en-GB" dirty="0"/>
              <a:t>Earning money at early age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BA8903-250C-BA9E-F5C2-673F3FADA7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THREATS</a:t>
            </a:r>
          </a:p>
          <a:p>
            <a:r>
              <a:rPr lang="en-GB" dirty="0"/>
              <a:t>Lack of trust</a:t>
            </a:r>
          </a:p>
          <a:p>
            <a:r>
              <a:rPr lang="en-GB" dirty="0"/>
              <a:t>Law changes </a:t>
            </a:r>
          </a:p>
          <a:p>
            <a:r>
              <a:rPr lang="en-GB" dirty="0"/>
              <a:t>Age restrictions</a:t>
            </a:r>
          </a:p>
          <a:p>
            <a:r>
              <a:rPr lang="en-GB" dirty="0"/>
              <a:t>Less profit </a:t>
            </a:r>
          </a:p>
          <a:p>
            <a:r>
              <a:rPr lang="en-GB" dirty="0"/>
              <a:t> Teenagers’ behaviours or interests change 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408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5E763-E723-8FAF-A50B-6A928A92B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464" y="260233"/>
            <a:ext cx="9291215" cy="1049235"/>
          </a:xfrm>
        </p:spPr>
        <p:txBody>
          <a:bodyPr/>
          <a:lstStyle/>
          <a:p>
            <a:r>
              <a:rPr lang="en-GB" dirty="0"/>
              <a:t>PESTLE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18DA32A-DBEC-D51D-6929-E1A14106B6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2955499"/>
              </p:ext>
            </p:extLst>
          </p:nvPr>
        </p:nvGraphicFramePr>
        <p:xfrm>
          <a:off x="705678" y="1520687"/>
          <a:ext cx="10933044" cy="49695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602">
                  <a:extLst>
                    <a:ext uri="{9D8B030D-6E8A-4147-A177-3AD203B41FA5}">
                      <a16:colId xmlns:a16="http://schemas.microsoft.com/office/drawing/2014/main" val="1162424878"/>
                    </a:ext>
                  </a:extLst>
                </a:gridCol>
                <a:gridCol w="8050442">
                  <a:extLst>
                    <a:ext uri="{9D8B030D-6E8A-4147-A177-3AD203B41FA5}">
                      <a16:colId xmlns:a16="http://schemas.microsoft.com/office/drawing/2014/main" val="4025401465"/>
                    </a:ext>
                  </a:extLst>
                </a:gridCol>
              </a:tblGrid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POLITICAL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Education law, age restriction, non-British students  work policy 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1438619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ECONOMICAL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Wages, funding, resources,</a:t>
                      </a:r>
                    </a:p>
                    <a:p>
                      <a:r>
                        <a:rPr lang="en-GB" dirty="0"/>
                        <a:t> lifestyles family refuse to go private company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381558"/>
                  </a:ext>
                </a:extLst>
              </a:tr>
              <a:tr h="1294114">
                <a:tc>
                  <a:txBody>
                    <a:bodyPr/>
                    <a:lstStyle/>
                    <a:p>
                      <a:r>
                        <a:rPr lang="en-GB" dirty="0"/>
                        <a:t>SOCIO CULTURAL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Parents’ demands in the workplace,</a:t>
                      </a:r>
                    </a:p>
                    <a:p>
                      <a:r>
                        <a:rPr lang="en-GB" dirty="0"/>
                        <a:t>Health and safety, culture</a:t>
                      </a:r>
                    </a:p>
                    <a:p>
                      <a:r>
                        <a:rPr lang="en-GB" dirty="0"/>
                        <a:t>Language, religion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0153209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TECHNOLOGICAL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Information and communication, resources, </a:t>
                      </a:r>
                    </a:p>
                    <a:p>
                      <a:r>
                        <a:rPr lang="en-GB" dirty="0"/>
                        <a:t>Marketing, production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7671511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Age restriction, equal opportunity</a:t>
                      </a:r>
                    </a:p>
                    <a:p>
                      <a:r>
                        <a:rPr lang="en-GB" dirty="0"/>
                        <a:t>Safe environment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9620195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  <a:p>
                      <a:r>
                        <a:rPr lang="en-GB" dirty="0"/>
                        <a:t>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transport issues</a:t>
                      </a:r>
                    </a:p>
                    <a:p>
                      <a:r>
                        <a:rPr lang="en-GB" dirty="0"/>
                        <a:t>Location, accessibility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48727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7453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2D52B-B888-4879-1B74-3C4513237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8043" y="804520"/>
            <a:ext cx="5550355" cy="1049235"/>
          </a:xfrm>
        </p:spPr>
        <p:txBody>
          <a:bodyPr>
            <a:normAutofit/>
          </a:bodyPr>
          <a:lstStyle/>
          <a:p>
            <a:r>
              <a:rPr lang="en-GB"/>
              <a:t>MARKETING AND RUNNING SERVICE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36199-317A-65AB-603F-40118D44E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8043" y="2015732"/>
            <a:ext cx="5550355" cy="3450613"/>
          </a:xfrm>
        </p:spPr>
        <p:txBody>
          <a:bodyPr>
            <a:normAutofit/>
          </a:bodyPr>
          <a:lstStyle/>
          <a:p>
            <a:r>
              <a:rPr lang="en-GB" dirty="0"/>
              <a:t>INSTAGRAM</a:t>
            </a:r>
          </a:p>
          <a:p>
            <a:r>
              <a:rPr lang="en-GB" dirty="0"/>
              <a:t>FACEBOOK</a:t>
            </a:r>
          </a:p>
          <a:p>
            <a:r>
              <a:rPr lang="en-GB" dirty="0"/>
              <a:t>COMPANY WEBSITE</a:t>
            </a:r>
          </a:p>
          <a:p>
            <a:r>
              <a:rPr lang="en-GB" dirty="0"/>
              <a:t>www. togetherwecandoit.co.uk</a:t>
            </a:r>
          </a:p>
          <a:p>
            <a:r>
              <a:rPr lang="en-GB" dirty="0"/>
              <a:t>POSTERS</a:t>
            </a:r>
          </a:p>
          <a:p>
            <a:r>
              <a:rPr lang="en-GB" dirty="0"/>
              <a:t>FLYERS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3330E1D8-3A92-343D-8CE1-E837D632A6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26360" y="481108"/>
            <a:ext cx="2686593" cy="2491815"/>
          </a:xfrm>
          <a:prstGeom prst="rect">
            <a:avLst/>
          </a:prstGeom>
        </p:spPr>
      </p:pic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5D81599D-E96D-A4FF-8C02-B5041BB89B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23218" y="3137516"/>
            <a:ext cx="2492878" cy="24928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9FC35B-4F71-A257-BD18-F27613498185}"/>
              </a:ext>
            </a:extLst>
          </p:cNvPr>
          <p:cNvSpPr txBox="1"/>
          <p:nvPr/>
        </p:nvSpPr>
        <p:spPr>
          <a:xfrm>
            <a:off x="9572373" y="6657945"/>
            <a:ext cx="26196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n.wikipedia.org/wiki/File:Instagram_logo_2016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8DFFD-FC26-A6ED-30FE-9CD60EB63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5572" y="214316"/>
            <a:ext cx="9291215" cy="1049235"/>
          </a:xfrm>
        </p:spPr>
        <p:txBody>
          <a:bodyPr/>
          <a:lstStyle/>
          <a:p>
            <a:r>
              <a:rPr lang="en-GB" dirty="0"/>
              <a:t>MANAGEMENT TEAM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964F80CD-6286-8245-4403-75B81EB621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7536772"/>
              </p:ext>
            </p:extLst>
          </p:nvPr>
        </p:nvGraphicFramePr>
        <p:xfrm>
          <a:off x="856211" y="1184851"/>
          <a:ext cx="9976356" cy="3767601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474274">
                  <a:extLst>
                    <a:ext uri="{9D8B030D-6E8A-4147-A177-3AD203B41FA5}">
                      <a16:colId xmlns:a16="http://schemas.microsoft.com/office/drawing/2014/main" val="476345597"/>
                    </a:ext>
                  </a:extLst>
                </a:gridCol>
                <a:gridCol w="2500694">
                  <a:extLst>
                    <a:ext uri="{9D8B030D-6E8A-4147-A177-3AD203B41FA5}">
                      <a16:colId xmlns:a16="http://schemas.microsoft.com/office/drawing/2014/main" val="692835106"/>
                    </a:ext>
                  </a:extLst>
                </a:gridCol>
                <a:gridCol w="2500694">
                  <a:extLst>
                    <a:ext uri="{9D8B030D-6E8A-4147-A177-3AD203B41FA5}">
                      <a16:colId xmlns:a16="http://schemas.microsoft.com/office/drawing/2014/main" val="3027949579"/>
                    </a:ext>
                  </a:extLst>
                </a:gridCol>
                <a:gridCol w="2500694">
                  <a:extLst>
                    <a:ext uri="{9D8B030D-6E8A-4147-A177-3AD203B41FA5}">
                      <a16:colId xmlns:a16="http://schemas.microsoft.com/office/drawing/2014/main" val="4162312593"/>
                    </a:ext>
                  </a:extLst>
                </a:gridCol>
              </a:tblGrid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 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 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NECESSARY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1133043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OUSMANE SOW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Chief executive officer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Managing the company overall operation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Management, communication, sociability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4127637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SHAMIM ABDULLAH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Marketing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Promote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Creativity, market search and data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0287541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NARGAS AHMADZAI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Finance  officer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Responsible for financial 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Problem-solving, honesty and strong values and negotiating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959344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YVONNE SWAIN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HANDLING CUSTOMER INTERACTIONS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COMMUNICATION, SELF-CONTROL, POSITIVE ATTITUDE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5144296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7755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8396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CDDE5CDF-1512-4CDA-B956-23D223F8D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B029D7D8-5A6B-4C76-94C8-15798C6C5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A5C9319C-E20D-4884-952F-60B6A58C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882C17D0-0115-4E43-AF4A-3BA36E809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2982B51-6FEC-4000-8197-30B2EE78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94" y="783768"/>
            <a:ext cx="10581813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5DFB8AC-1A2A-4330-B50D-AAE63C682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40" y="1019556"/>
            <a:ext cx="1010412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839994-008E-24F1-7E49-4AEE7F770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3392" y="1271340"/>
            <a:ext cx="7372245" cy="4315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8229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9F727-71B3-6E07-8E27-145302408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179" y="106250"/>
            <a:ext cx="9291215" cy="500579"/>
          </a:xfrm>
        </p:spPr>
        <p:txBody>
          <a:bodyPr>
            <a:normAutofit fontScale="90000"/>
          </a:bodyPr>
          <a:lstStyle/>
          <a:p>
            <a:r>
              <a:rPr lang="en-GB" dirty="0"/>
              <a:t>Profit and loss statement 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F670CC-90C6-6D8D-E423-F86A150CD0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3114" y="806336"/>
            <a:ext cx="10598954" cy="59454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397206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10044-C20B-835B-5E03-B776CF4A3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317503"/>
            <a:ext cx="9291215" cy="587136"/>
          </a:xfrm>
        </p:spPr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4989A-1887-550C-3B25-36DD5C523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2066" y="1091393"/>
            <a:ext cx="9690186" cy="5100685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 Associates. 2021. SWOT Analysis –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Its Importance in Planning by AG Associates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&lt;https://www.agassociates.ie/swot-analysis/&gt; [Accessed 14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Ali, R.,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4 Steps to Creating a Financial Plan for Your Small Business.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Oracle NetSuite. Available at: &lt;https://www.netsuite.com/portal/resource/articles/financial-management/small-business-financial-plan.shtml&gt; [Accessed 28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Indeed Career Guide.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Is a Target Market? Definition, Examples and Importance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&lt;https://www.indeed.com/career-advice/career-development/what-is-target-market&gt; [Accessed 28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Majeed, M., 2019.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a Marketing Audit Is (and How to Do One).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Smartbugmedia.com. Available at: &lt;https://www.smartbugmedia.com/blog/marketing-audit&gt; [Accessed 16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McQuarrie, k., 2022.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How to Prepare a Profit and Loss Statement | Business.org.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Business.org. Available at: &lt;https://www.business.org/finance/accounting/how-to-prepare-a-profit-and-loss-statement/&gt; [Accessed 28 July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Team, U. and profile, V.,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PESTLE Analysis. [online] Undergroundwaterproject.blogspot.com.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&lt;https://undergroundwaterproject.blogspot.com/2011/03/pestle-analysis.html&gt; [Accessed 14 July 2022].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The bookkeeping master, 2016.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how to create a cash flow forecast using Microsoft Excel-basic cashflow forecast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[video] Available at: &lt;http://www.freebookkeepingaccounting.com&gt; [Accessed 28 July 2022].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Vida, D. and Vida, D., 2022.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Departments of a company What are their functions? ▷➡️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Postposm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Postposmo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&lt;https://www.postposmo.com/en/departments-of-a-company/&gt; [Accessed 28 July 2022].</a:t>
            </a:r>
          </a:p>
        </p:txBody>
      </p:sp>
    </p:spTree>
    <p:extLst>
      <p:ext uri="{BB962C8B-B14F-4D97-AF65-F5344CB8AC3E}">
        <p14:creationId xmlns:p14="http://schemas.microsoft.com/office/powerpoint/2010/main" val="223052252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552</TotalTime>
  <Words>867</Words>
  <Application>Microsoft Office PowerPoint</Application>
  <PresentationFormat>Widescreen</PresentationFormat>
  <Paragraphs>152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Gallery</vt:lpstr>
      <vt:lpstr>Together we can plan </vt:lpstr>
      <vt:lpstr>Business executive summary</vt:lpstr>
      <vt:lpstr>BUSINESS OVERVEIW</vt:lpstr>
      <vt:lpstr>Product and service</vt:lpstr>
      <vt:lpstr>Target market</vt:lpstr>
      <vt:lpstr>MARKET AUDITS</vt:lpstr>
      <vt:lpstr>Competitors analysis</vt:lpstr>
      <vt:lpstr>2.SWOT ANALYSIS</vt:lpstr>
      <vt:lpstr>SWOT ANALYSIS</vt:lpstr>
      <vt:lpstr>PESTLE ANALYSIS</vt:lpstr>
      <vt:lpstr>MARKETING AND RUNNING SERVICE</vt:lpstr>
      <vt:lpstr>MANAGEMENT TEAM</vt:lpstr>
      <vt:lpstr>PowerPoint Presentation</vt:lpstr>
      <vt:lpstr>Profit and loss statement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Together we can plan </dc:title>
  <dc:creator>Nargas Ahmadzai (2106756)</dc:creator>
  <cp:lastModifiedBy>Nargas Ahmadzai (2106756)</cp:lastModifiedBy>
  <cp:revision>4</cp:revision>
  <dcterms:created xsi:type="dcterms:W3CDTF">2022-07-12T19:02:49Z</dcterms:created>
  <dcterms:modified xsi:type="dcterms:W3CDTF">2022-07-31T00:02:46Z</dcterms:modified>
</cp:coreProperties>
</file>