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4467" r:id="rId2"/>
  </p:sldMasterIdLst>
  <p:notesMasterIdLst>
    <p:notesMasterId r:id="rId31"/>
  </p:notesMasterIdLst>
  <p:handoutMasterIdLst>
    <p:handoutMasterId r:id="rId32"/>
  </p:handoutMasterIdLst>
  <p:sldIdLst>
    <p:sldId id="281" r:id="rId3"/>
    <p:sldId id="282" r:id="rId4"/>
    <p:sldId id="289" r:id="rId5"/>
    <p:sldId id="296" r:id="rId6"/>
    <p:sldId id="297" r:id="rId7"/>
    <p:sldId id="291" r:id="rId8"/>
    <p:sldId id="292" r:id="rId9"/>
    <p:sldId id="293" r:id="rId10"/>
    <p:sldId id="272" r:id="rId11"/>
    <p:sldId id="283" r:id="rId12"/>
    <p:sldId id="284" r:id="rId13"/>
    <p:sldId id="266" r:id="rId14"/>
    <p:sldId id="265" r:id="rId15"/>
    <p:sldId id="294" r:id="rId16"/>
    <p:sldId id="259" r:id="rId17"/>
    <p:sldId id="285" r:id="rId18"/>
    <p:sldId id="274" r:id="rId19"/>
    <p:sldId id="276" r:id="rId20"/>
    <p:sldId id="275" r:id="rId21"/>
    <p:sldId id="267" r:id="rId22"/>
    <p:sldId id="269" r:id="rId23"/>
    <p:sldId id="286" r:id="rId24"/>
    <p:sldId id="268" r:id="rId25"/>
    <p:sldId id="288" r:id="rId26"/>
    <p:sldId id="271" r:id="rId27"/>
    <p:sldId id="270" r:id="rId28"/>
    <p:sldId id="273" r:id="rId29"/>
    <p:sldId id="295" r:id="rId3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  <a:srgbClr val="837F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94660"/>
  </p:normalViewPr>
  <p:slideViewPr>
    <p:cSldViewPr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5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8B2C362-8CC8-483A-ABA3-9D1A9D6554BD}" type="datetimeFigureOut">
              <a:rPr lang="en-GB"/>
              <a:pPr>
                <a:defRPr/>
              </a:pPr>
              <a:t>06/04/2024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4997B1E-468B-4BED-AEE8-58FD08F63E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417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0FF0887-605F-4D7B-876C-F8639080C6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362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965534-8620-4DCA-B902-5F53FB2F0B4F}" type="slidenum">
              <a:rPr lang="en-GB" smtClean="0">
                <a:latin typeface="Arial" charset="0"/>
              </a:rPr>
              <a:pPr/>
              <a:t>1</a:t>
            </a:fld>
            <a:endParaRPr lang="en-GB" smtClean="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12331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79718C-0519-4CC3-AA91-3C5194711AEB}" type="slidenum">
              <a:rPr lang="en-GB" smtClean="0">
                <a:latin typeface="Arial" charset="0"/>
              </a:rPr>
              <a:pPr/>
              <a:t>2</a:t>
            </a:fld>
            <a:endParaRPr lang="en-GB" smtClean="0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16249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79718C-0519-4CC3-AA91-3C5194711AEB}" type="slidenum">
              <a:rPr lang="en-GB" smtClean="0">
                <a:latin typeface="Arial" charset="0"/>
              </a:rPr>
              <a:pPr/>
              <a:t>3</a:t>
            </a:fld>
            <a:endParaRPr lang="en-GB" smtClean="0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75554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985A3-6FE1-4347-A5E6-69F4062121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BF6C3-5FCC-4745-B947-E8C92F84B2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D3EAA-42FE-4B9A-948A-67BE2A7391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D8370-4135-4129-AC27-FB6856347F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57441-B883-4444-83EE-19D5655861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A4996-011E-4D3E-BA03-102B696FC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2D438C1-CE15-4C18-87B2-EF69A4FC15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12C8E-29F6-4595-A597-F3F3999826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B9AA4A-D99C-4A5D-B683-7AF6C1C83A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4E6AD-59F4-4E58-BD16-D7BB4BFE25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9BD97-712C-4F80-9BE6-F3935D2F685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8601204D-6F20-4DD9-8B65-C9AFFC2B96D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915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51A6B00D-DF60-47BB-870C-17B215599F4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1402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5E4A5089-C1D6-4AD6-97B4-25F96138ADF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C2057E-C29B-4124-BCCD-57352C751A5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7458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C62C096B-26C2-4717-A10E-D915E9DCFA8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1347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B8866966-9B03-4B38-8D7E-D80034C3A14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4354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9303DE-0231-45EB-A6D7-67225CFB21E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338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9546E38D-8385-4DED-9C32-71DC72C44097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5593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943774E8-AE0D-427B-AAC2-77CC3ED36073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1790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00285-6E29-45A6-B5EC-AE8E5620E1C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0998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342159BF-4D1E-4530-BBCA-3FDF9DB64ED1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298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sz="1600">
                <a:solidFill>
                  <a:srgbClr val="7B9899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EAFBA01-361D-47C1-9CF8-604B00C530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6" r:id="rId1"/>
    <p:sldLayoutId id="2147484457" r:id="rId2"/>
    <p:sldLayoutId id="2147484458" r:id="rId3"/>
    <p:sldLayoutId id="2147484459" r:id="rId4"/>
    <p:sldLayoutId id="2147484460" r:id="rId5"/>
    <p:sldLayoutId id="2147484461" r:id="rId6"/>
    <p:sldLayoutId id="2147484462" r:id="rId7"/>
    <p:sldLayoutId id="2147484463" r:id="rId8"/>
    <p:sldLayoutId id="2147484464" r:id="rId9"/>
    <p:sldLayoutId id="2147484465" r:id="rId10"/>
    <p:sldLayoutId id="21474844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ＭＳ Ｐゴシック" charset="-128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ＭＳ Ｐゴシック" charset="-128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 sz="1600">
                <a:solidFill>
                  <a:srgbClr val="7B9899"/>
                </a:solidFill>
              </a:defRPr>
            </a:lvl1pPr>
          </a:lstStyle>
          <a:p>
            <a:fld id="{8C16D773-76CB-41DB-8A46-DCC2A4E001A5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3589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8" r:id="rId1"/>
    <p:sldLayoutId id="2147484469" r:id="rId2"/>
    <p:sldLayoutId id="2147484470" r:id="rId3"/>
    <p:sldLayoutId id="2147484471" r:id="rId4"/>
    <p:sldLayoutId id="2147484472" r:id="rId5"/>
    <p:sldLayoutId id="2147484473" r:id="rId6"/>
    <p:sldLayoutId id="2147484474" r:id="rId7"/>
    <p:sldLayoutId id="2147484475" r:id="rId8"/>
    <p:sldLayoutId id="2147484476" r:id="rId9"/>
    <p:sldLayoutId id="2147484477" r:id="rId10"/>
    <p:sldLayoutId id="21474844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7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charset="2"/>
        <a:buChar char=""/>
        <a:defRPr sz="2200" kern="1200">
          <a:solidFill>
            <a:schemeClr val="tx2"/>
          </a:solidFill>
          <a:latin typeface="+mn-lt"/>
          <a:ea typeface="ＭＳ Ｐゴシック" charset="-128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charset="2"/>
        <a:buChar char="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charset="2"/>
        <a:buChar char=""/>
        <a:defRPr sz="2000" kern="1200">
          <a:solidFill>
            <a:schemeClr val="tx2"/>
          </a:solidFill>
          <a:latin typeface="+mn-lt"/>
          <a:ea typeface="ＭＳ Ｐゴシック" charset="-128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docid=YCHgpal3JTgNyM&amp;tbnid=ouLqB3NIwPr6VM:&amp;ved=0CAUQjRw&amp;url=http://stopsellingvanillaicecream.com/assessing-your-competition/&amp;ei=NHbOU7miOaqc0AWv24CICw&amp;bvm=bv.71198958,d.ZGU&amp;psig=AFQjCNEJkwAXPQwM5MykKVAh9lPRzU9dRw&amp;ust=140612599361069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S1mDIxTJyPg" TargetMode="Externa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http://www.travelconnecxion.com/images/tut-tuk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424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468313" y="953572"/>
            <a:ext cx="8247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GB" b="1" dirty="0" smtClean="0">
                <a:solidFill>
                  <a:srgbClr val="002060"/>
                </a:solidFill>
              </a:rPr>
              <a:t>A2 Economics - WK 4: </a:t>
            </a:r>
            <a:r>
              <a:rPr lang="en-GB" b="1" dirty="0">
                <a:solidFill>
                  <a:srgbClr val="002060"/>
                </a:solidFill>
              </a:rPr>
              <a:t>M</a:t>
            </a:r>
            <a:r>
              <a:rPr lang="en-GB" b="1" dirty="0" smtClean="0">
                <a:solidFill>
                  <a:srgbClr val="002060"/>
                </a:solidFill>
              </a:rPr>
              <a:t>arket </a:t>
            </a:r>
            <a:r>
              <a:rPr lang="en-GB" b="1" dirty="0">
                <a:solidFill>
                  <a:srgbClr val="002060"/>
                </a:solidFill>
              </a:rPr>
              <a:t>S</a:t>
            </a:r>
            <a:r>
              <a:rPr lang="en-GB" b="1" dirty="0" smtClean="0">
                <a:solidFill>
                  <a:srgbClr val="002060"/>
                </a:solidFill>
              </a:rPr>
              <a:t>tructures: Perfect Competition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932363" y="2852738"/>
            <a:ext cx="3889375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smtClean="0"/>
              <a:t>Lesson </a:t>
            </a:r>
            <a:r>
              <a:rPr lang="en-GB" b="1" dirty="0"/>
              <a:t>one: objectives</a:t>
            </a:r>
            <a:r>
              <a:rPr lang="en-GB" dirty="0"/>
              <a:t>:</a:t>
            </a:r>
          </a:p>
          <a:p>
            <a:pPr>
              <a:defRPr/>
            </a:pPr>
            <a:endParaRPr lang="en-GB" dirty="0"/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GB" sz="1400" dirty="0">
                <a:latin typeface="Arial" pitchFamily="34" charset="0"/>
              </a:rPr>
              <a:t>To overview the overall topic of market structure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GB" sz="1400" dirty="0">
                <a:latin typeface="Arial" pitchFamily="34" charset="0"/>
              </a:rPr>
              <a:t>To define competitive behaviour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GB" sz="1400" dirty="0">
                <a:latin typeface="Arial" pitchFamily="34" charset="0"/>
              </a:rPr>
              <a:t>To identify the characteristics of a perfectly competitive market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GB" sz="1400" dirty="0">
                <a:latin typeface="Arial" pitchFamily="34" charset="0"/>
              </a:rPr>
              <a:t>To examine the perfectly competitive market in the short and long-run</a:t>
            </a:r>
          </a:p>
          <a:p>
            <a:pPr marL="609600" indent="-609600">
              <a:buFont typeface="Wingdings" pitchFamily="2" charset="2"/>
              <a:buAutoNum type="arabicPeriod"/>
              <a:defRPr/>
            </a:pPr>
            <a:r>
              <a:rPr lang="en-GB" sz="1400" dirty="0">
                <a:latin typeface="Arial" pitchFamily="34" charset="0"/>
              </a:rPr>
              <a:t>Analyse why a taxi firm is an example of a perfectly competitive business</a:t>
            </a:r>
          </a:p>
        </p:txBody>
      </p:sp>
      <p:pic>
        <p:nvPicPr>
          <p:cNvPr id="13319" name="Picture 7" descr="http://stopsellingvanillaicecream.com/wp-content/uploads/2013/09/competitor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708920"/>
            <a:ext cx="2857500" cy="2847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3132138" y="2565400"/>
            <a:ext cx="2743200" cy="12827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Market</a:t>
            </a:r>
            <a:br>
              <a:rPr lang="en-GB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GB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structures – </a:t>
            </a:r>
            <a:r>
              <a:rPr lang="en-GB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characteristics of a market which determine a firm’s behaviour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1835150" y="2852738"/>
            <a:ext cx="1441450" cy="215900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3635375" y="981075"/>
            <a:ext cx="431800" cy="1511300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932363" y="1052513"/>
            <a:ext cx="431800" cy="1512887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2195513" y="3644900"/>
            <a:ext cx="1008062" cy="504825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2484438" y="3789363"/>
            <a:ext cx="1295400" cy="1439862"/>
          </a:xfrm>
          <a:prstGeom prst="straightConnector1">
            <a:avLst/>
          </a:prstGeom>
          <a:ln w="38100">
            <a:solidFill>
              <a:srgbClr val="837FB3">
                <a:alpha val="90000"/>
              </a:srgb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4716463" y="3860800"/>
            <a:ext cx="0" cy="1512888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580063" y="3573463"/>
            <a:ext cx="1439862" cy="568325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 flipV="1">
            <a:off x="1547813" y="1341438"/>
            <a:ext cx="2232025" cy="1439862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5292725" y="3716338"/>
            <a:ext cx="1366838" cy="1512887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V="1">
            <a:off x="5435600" y="1268413"/>
            <a:ext cx="1584325" cy="1512887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5724525" y="2781300"/>
            <a:ext cx="1008063" cy="287338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3132138" y="2565400"/>
            <a:ext cx="2743200" cy="12827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Market</a:t>
            </a:r>
            <a:br>
              <a:rPr lang="en-GB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GB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structures – </a:t>
            </a:r>
            <a:r>
              <a:rPr lang="en-GB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characteristics of a market which determine a firm’s behaviour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019925" y="3573463"/>
            <a:ext cx="212407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600" b="1">
                <a:solidFill>
                  <a:srgbClr val="0033CC"/>
                </a:solidFill>
              </a:rPr>
              <a:t>Monopolies</a:t>
            </a:r>
            <a:r>
              <a:rPr lang="en-GB" sz="2800" b="1">
                <a:solidFill>
                  <a:srgbClr val="0033CC"/>
                </a:solidFill>
              </a:rPr>
              <a:t>…</a:t>
            </a:r>
            <a:r>
              <a:rPr lang="en-GB" sz="2800"/>
              <a:t> </a:t>
            </a:r>
            <a:r>
              <a:rPr lang="en-GB" sz="1400"/>
              <a:t>where there is one supplier in the market</a:t>
            </a:r>
            <a:endParaRPr lang="en-GB" sz="1400">
              <a:solidFill>
                <a:srgbClr val="0033CC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0200" y="5516563"/>
            <a:ext cx="2232025" cy="11398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600" b="1" dirty="0">
                <a:solidFill>
                  <a:srgbClr val="0033CC"/>
                </a:solidFill>
                <a:latin typeface="Arial" pitchFamily="34" charset="0"/>
              </a:rPr>
              <a:t>Oligopolies</a:t>
            </a:r>
            <a:r>
              <a:rPr lang="en-GB" sz="2800" b="1" dirty="0">
                <a:solidFill>
                  <a:srgbClr val="0033CC"/>
                </a:solidFill>
                <a:latin typeface="Arial" pitchFamily="34" charset="0"/>
              </a:rPr>
              <a:t>…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</a:rPr>
              <a:t>a market dominated by a few large producers</a:t>
            </a:r>
          </a:p>
        </p:txBody>
      </p:sp>
      <p:sp>
        <p:nvSpPr>
          <p:cNvPr id="14341" name="Rectangle 10"/>
          <p:cNvSpPr>
            <a:spLocks noChangeArrowheads="1"/>
          </p:cNvSpPr>
          <p:nvPr/>
        </p:nvSpPr>
        <p:spPr bwMode="auto">
          <a:xfrm>
            <a:off x="179388" y="3644900"/>
            <a:ext cx="2232025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600" b="1" dirty="0">
                <a:solidFill>
                  <a:srgbClr val="0033CC"/>
                </a:solidFill>
              </a:rPr>
              <a:t>Perfect competition</a:t>
            </a:r>
            <a:r>
              <a:rPr lang="en-GB" sz="2800" b="1" dirty="0">
                <a:solidFill>
                  <a:srgbClr val="0033CC"/>
                </a:solidFill>
              </a:rPr>
              <a:t>…</a:t>
            </a:r>
            <a:r>
              <a:rPr lang="en-GB" sz="1400" dirty="0"/>
              <a:t> a large number of small producers</a:t>
            </a:r>
            <a:endParaRPr lang="en-GB" sz="1400" dirty="0">
              <a:solidFill>
                <a:srgbClr val="0033CC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59563" y="4797425"/>
            <a:ext cx="2198687" cy="19700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600" b="1" dirty="0">
                <a:solidFill>
                  <a:srgbClr val="0033CC"/>
                </a:solidFill>
                <a:latin typeface="Arial" pitchFamily="34" charset="0"/>
              </a:rPr>
              <a:t>Natural monopolies</a:t>
            </a:r>
            <a:r>
              <a:rPr lang="en-GB" sz="2800" b="1" dirty="0">
                <a:solidFill>
                  <a:srgbClr val="0033CC"/>
                </a:solidFill>
                <a:latin typeface="Arial" pitchFamily="34" charset="0"/>
              </a:rPr>
              <a:t>… </a:t>
            </a:r>
            <a:r>
              <a:rPr lang="en-GB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</a:rPr>
              <a:t>where there is an overwhelming cost advantage to have one provider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1835150" y="2852738"/>
            <a:ext cx="1441450" cy="215900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3635375" y="981075"/>
            <a:ext cx="431800" cy="1511300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932363" y="1052513"/>
            <a:ext cx="431800" cy="1512887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2195513" y="3644900"/>
            <a:ext cx="1008062" cy="504825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2484438" y="3789363"/>
            <a:ext cx="1295400" cy="1439862"/>
          </a:xfrm>
          <a:prstGeom prst="straightConnector1">
            <a:avLst/>
          </a:prstGeom>
          <a:ln w="38100">
            <a:solidFill>
              <a:srgbClr val="837FB3">
                <a:alpha val="90000"/>
              </a:srgb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4716463" y="3860800"/>
            <a:ext cx="0" cy="1512888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endCxn id="14339" idx="1"/>
          </p:cNvCxnSpPr>
          <p:nvPr/>
        </p:nvCxnSpPr>
        <p:spPr>
          <a:xfrm>
            <a:off x="5580063" y="3573463"/>
            <a:ext cx="1439862" cy="568325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0" name="Rectangle 22"/>
          <p:cNvSpPr>
            <a:spLocks noChangeArrowheads="1"/>
          </p:cNvSpPr>
          <p:nvPr/>
        </p:nvSpPr>
        <p:spPr bwMode="auto">
          <a:xfrm>
            <a:off x="827088" y="5373688"/>
            <a:ext cx="2881312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600" b="1" dirty="0">
                <a:solidFill>
                  <a:srgbClr val="0033CC"/>
                </a:solidFill>
              </a:rPr>
              <a:t>Monopolistic competition</a:t>
            </a:r>
            <a:r>
              <a:rPr lang="en-GB" sz="2000" b="1" dirty="0">
                <a:solidFill>
                  <a:srgbClr val="0033CC"/>
                </a:solidFill>
              </a:rPr>
              <a:t>… </a:t>
            </a:r>
            <a:r>
              <a:rPr lang="en-GB" sz="1400" dirty="0"/>
              <a:t>where there are many firms selling a marginally differentiated product</a:t>
            </a:r>
            <a:endParaRPr lang="en-GB" sz="1200" dirty="0">
              <a:solidFill>
                <a:srgbClr val="0033CC"/>
              </a:solidFill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 flipH="1" flipV="1">
            <a:off x="1547813" y="1341438"/>
            <a:ext cx="2232025" cy="1439862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5292725" y="3716338"/>
            <a:ext cx="1366838" cy="1512887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7092950" y="692150"/>
            <a:ext cx="1871663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The size of firms</a:t>
            </a:r>
            <a:endParaRPr lang="en-GB" sz="1600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696075" y="2276475"/>
            <a:ext cx="244792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The degree </a:t>
            </a:r>
          </a:p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of interdependence</a:t>
            </a:r>
            <a:endParaRPr lang="en-GB" sz="1600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50825" y="2492375"/>
            <a:ext cx="190817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The number of firms</a:t>
            </a:r>
            <a:endParaRPr lang="en-GB" sz="1600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843213" y="188913"/>
            <a:ext cx="16573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The ease of entry and exit</a:t>
            </a:r>
            <a:endParaRPr lang="en-GB" sz="1600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787900" y="188913"/>
            <a:ext cx="1871663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The degree of similarity of the product</a:t>
            </a:r>
            <a:endParaRPr lang="en-GB" sz="1600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79388" y="620713"/>
            <a:ext cx="1944687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1600" b="1" i="1" dirty="0">
                <a:solidFill>
                  <a:srgbClr val="FF0000"/>
                </a:solidFill>
                <a:latin typeface="+mn-lt"/>
              </a:rPr>
              <a:t>The degree of market knowledge</a:t>
            </a:r>
            <a:endParaRPr lang="en-GB" sz="1600" i="1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 flipV="1">
            <a:off x="5435600" y="1268413"/>
            <a:ext cx="1584325" cy="1512887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5724525" y="2781300"/>
            <a:ext cx="1008063" cy="287338"/>
          </a:xfrm>
          <a:prstGeom prst="straightConnector1">
            <a:avLst/>
          </a:prstGeom>
          <a:ln w="38100">
            <a:solidFill>
              <a:srgbClr val="837FB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B9899"/>
                </a:solidFill>
              </a:rPr>
              <a:t>Calculating the Market </a:t>
            </a:r>
            <a:r>
              <a:rPr lang="en-US" dirty="0">
                <a:solidFill>
                  <a:srgbClr val="7B9899"/>
                </a:solidFill>
              </a:rPr>
              <a:t>C</a:t>
            </a:r>
            <a:r>
              <a:rPr lang="en-US" dirty="0" smtClean="0">
                <a:solidFill>
                  <a:srgbClr val="7B9899"/>
                </a:solidFill>
              </a:rPr>
              <a:t>oncentration Ratio 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en-GB" altLang="en-US" sz="1000" dirty="0">
                <a:solidFill>
                  <a:srgbClr val="663300"/>
                </a:solidFill>
                <a:latin typeface="Adobe Garamond Pro" panose="02020502060506020403" pitchFamily="18" charset="0"/>
                <a:ea typeface="+mn-ea"/>
                <a:cs typeface="+mn-cs"/>
              </a:rPr>
              <a:t>Calculating  market concentration ratio:</a:t>
            </a:r>
          </a:p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en-GB" altLang="en-US" sz="1000" dirty="0">
                <a:solidFill>
                  <a:srgbClr val="663300"/>
                </a:solidFill>
                <a:latin typeface="Adobe Garamond Pro" panose="02020502060506020403" pitchFamily="18" charset="0"/>
                <a:ea typeface="+mn-ea"/>
                <a:cs typeface="+mn-cs"/>
                <a:hlinkClick r:id="rId2"/>
              </a:rPr>
              <a:t>http://www.youtube.com/watch?v=S1mDIxTJyPg</a:t>
            </a:r>
            <a:endParaRPr lang="en-GB" altLang="en-US" sz="1000" dirty="0">
              <a:solidFill>
                <a:srgbClr val="663300"/>
              </a:solidFill>
              <a:latin typeface="Adobe Garamond Pro" panose="02020502060506020403" pitchFamily="18" charset="0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2000" dirty="0" smtClean="0"/>
              <a:t>The market concentration ratio is the percentage of combined production of the leading four or eight firms in the industry.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1800" i="1" dirty="0" smtClean="0">
                <a:solidFill>
                  <a:srgbClr val="FF0000"/>
                </a:solidFill>
              </a:rPr>
              <a:t>Formula = (Sum of the market share of leading firms / Total market size) X 100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1600" dirty="0" smtClean="0"/>
              <a:t>0% - No concentration (Perfect competition)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1% to 50% - Low concentration (Monopolistic competition)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51% to 80% - Medium concentration (Monopolistic competition / Oligopoly)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81% to 100% - High concentration (Oligopoly / Monopoly)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495924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Calculating market concentration ratio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000" dirty="0" smtClean="0">
                <a:solidFill>
                  <a:srgbClr val="FF0000"/>
                </a:solidFill>
              </a:rPr>
              <a:t>Example</a:t>
            </a:r>
            <a:r>
              <a:rPr lang="en-GB" sz="2000" dirty="0" smtClean="0"/>
              <a:t> - </a:t>
            </a:r>
            <a:r>
              <a:rPr lang="en-GB" sz="2000" dirty="0"/>
              <a:t>An Economist analyst is trying to determine the level of concentration in a particular industry. She finds the following data about the industry.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133331" y="2564904"/>
          <a:ext cx="6840762" cy="1565532"/>
        </p:xfrm>
        <a:graphic>
          <a:graphicData uri="http://schemas.openxmlformats.org/drawingml/2006/table">
            <a:tbl>
              <a:tblPr firstRow="1" firstCol="1" bandRow="1"/>
              <a:tblGrid>
                <a:gridCol w="3420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74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Firm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Production (Millions of units)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4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4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4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4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4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E-Z (Total)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16397" y="4365104"/>
            <a:ext cx="770485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prstClr val="black"/>
                </a:solidFill>
              </a:rPr>
              <a:t>Industry total = </a:t>
            </a:r>
            <a:r>
              <a:rPr lang="en-GB" sz="1600" dirty="0">
                <a:solidFill>
                  <a:srgbClr val="FF0000"/>
                </a:solidFill>
              </a:rPr>
              <a:t>A+B+C+D+E-Z = 850</a:t>
            </a:r>
          </a:p>
          <a:p>
            <a:endParaRPr lang="en-GB" sz="1600" dirty="0" smtClean="0">
              <a:solidFill>
                <a:prstClr val="black"/>
              </a:solidFill>
            </a:endParaRPr>
          </a:p>
          <a:p>
            <a:r>
              <a:rPr lang="en-GB" sz="1600" dirty="0" smtClean="0">
                <a:solidFill>
                  <a:prstClr val="black"/>
                </a:solidFill>
              </a:rPr>
              <a:t>Now </a:t>
            </a:r>
            <a:r>
              <a:rPr lang="en-GB" sz="1600" dirty="0">
                <a:solidFill>
                  <a:prstClr val="black"/>
                </a:solidFill>
              </a:rPr>
              <a:t>calculate the total of the leading four firms = 400</a:t>
            </a:r>
          </a:p>
          <a:p>
            <a:endParaRPr lang="en-GB" sz="1400" b="1" i="1" dirty="0" smtClean="0">
              <a:solidFill>
                <a:prstClr val="black"/>
              </a:solidFill>
            </a:endParaRPr>
          </a:p>
          <a:p>
            <a:r>
              <a:rPr lang="en-GB" sz="1400" b="1" i="1" dirty="0" smtClean="0">
                <a:solidFill>
                  <a:srgbClr val="FF0000"/>
                </a:solidFill>
              </a:rPr>
              <a:t>Formula </a:t>
            </a:r>
            <a:r>
              <a:rPr lang="en-GB" sz="1400" b="1" i="1" dirty="0">
                <a:solidFill>
                  <a:srgbClr val="FF0000"/>
                </a:solidFill>
              </a:rPr>
              <a:t>= Total production of four leading firms / Total production of the industry X</a:t>
            </a:r>
            <a:r>
              <a:rPr lang="en-GB" sz="1400" b="1" i="1" dirty="0" smtClean="0">
                <a:solidFill>
                  <a:srgbClr val="FF0000"/>
                </a:solidFill>
              </a:rPr>
              <a:t> </a:t>
            </a:r>
            <a:r>
              <a:rPr lang="en-GB" sz="1400" b="1" i="1" dirty="0">
                <a:solidFill>
                  <a:srgbClr val="FF0000"/>
                </a:solidFill>
              </a:rPr>
              <a:t>100</a:t>
            </a:r>
          </a:p>
          <a:p>
            <a:r>
              <a:rPr lang="en-GB" sz="1600" dirty="0">
                <a:solidFill>
                  <a:prstClr val="black"/>
                </a:solidFill>
              </a:rPr>
              <a:t> </a:t>
            </a:r>
            <a:endParaRPr lang="en-GB" sz="1600" dirty="0" smtClean="0">
              <a:solidFill>
                <a:prstClr val="black"/>
              </a:solidFill>
            </a:endParaRPr>
          </a:p>
          <a:p>
            <a:r>
              <a:rPr lang="en-GB" sz="1400" dirty="0" smtClean="0">
                <a:solidFill>
                  <a:prstClr val="black"/>
                </a:solidFill>
              </a:rPr>
              <a:t>Concentration </a:t>
            </a:r>
            <a:r>
              <a:rPr lang="en-GB" sz="1400" dirty="0">
                <a:solidFill>
                  <a:prstClr val="black"/>
                </a:solidFill>
              </a:rPr>
              <a:t>ratio = 400/850 * 100 = 47% (Low concentration – Monopolistic </a:t>
            </a:r>
            <a:r>
              <a:rPr lang="en-GB" sz="1400" dirty="0" smtClean="0">
                <a:solidFill>
                  <a:prstClr val="black"/>
                </a:solidFill>
              </a:rPr>
              <a:t>competition).</a:t>
            </a:r>
            <a:endParaRPr lang="en-GB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9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Efficiencies…</a:t>
            </a:r>
            <a:endParaRPr lang="en-GB" dirty="0"/>
          </a:p>
        </p:txBody>
      </p:sp>
      <p:sp>
        <p:nvSpPr>
          <p:cNvPr id="28675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GB" b="1" u="sng" smtClean="0"/>
              <a:t>Allocative efficiency</a:t>
            </a:r>
            <a:r>
              <a:rPr lang="en-GB" smtClean="0"/>
              <a:t>: where price =marginal cost,  resources are distributed in such a way that no consumers could be made better off without other consumers being worse off (where AR = MC) the price being charged to the consumer is equal to the marginal costs of production i.e. what it costs them to make is the price they receive</a:t>
            </a:r>
          </a:p>
          <a:p>
            <a:r>
              <a:rPr lang="en-GB" b="1" u="sng" smtClean="0"/>
              <a:t>Productive efficiency</a:t>
            </a:r>
            <a:r>
              <a:rPr lang="en-GB" smtClean="0"/>
              <a:t>: is achieved when production is at is lowest average cost (lowest point of the average cost curve)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Efficiencies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X- inefficient- </a:t>
            </a:r>
            <a:r>
              <a:rPr lang="en-GB" dirty="0" smtClean="0"/>
              <a:t>not reducing costs to their lowest possible level ( the gap between the actual and lowest possible cost</a:t>
            </a:r>
          </a:p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b="1" dirty="0" smtClean="0"/>
              <a:t>Dynamic Efficiency</a:t>
            </a:r>
            <a:r>
              <a:rPr lang="en-GB" dirty="0" smtClean="0"/>
              <a:t>-Dynamic efficiency occurs over time and it focuses on changes in the amount of consumer choice available in markets together with the quality of goods and services available.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Static efficiency- </a:t>
            </a:r>
            <a:r>
              <a:rPr lang="en-GB" dirty="0" smtClean="0"/>
              <a:t>efficiency at a point in time includes </a:t>
            </a:r>
            <a:r>
              <a:rPr lang="en-GB" dirty="0" err="1" smtClean="0"/>
              <a:t>allocative</a:t>
            </a:r>
            <a:r>
              <a:rPr lang="en-GB" dirty="0" smtClean="0"/>
              <a:t> and productive efficiency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What is competitive behaviour?</a:t>
            </a:r>
            <a:endParaRPr lang="en-GB" dirty="0"/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marL="514350" indent="-514350">
              <a:buFont typeface="Georgia" pitchFamily="18" charset="0"/>
              <a:buAutoNum type="alphaLcPeriod"/>
            </a:pPr>
            <a:r>
              <a:rPr lang="en-GB" smtClean="0"/>
              <a:t>Examine the list of competitive behaviours and highlight the aspects that closely define competitive behaviour between firms</a:t>
            </a:r>
          </a:p>
          <a:p>
            <a:pPr marL="514350" indent="-514350">
              <a:buFont typeface="Georgia" pitchFamily="18" charset="0"/>
              <a:buAutoNum type="alphaLcPeriod"/>
            </a:pPr>
            <a:r>
              <a:rPr lang="en-GB" smtClean="0"/>
              <a:t>Identify ones you are not sure about – these may be the aspects which make it more difficult for us to decide upon competitive behaviour</a:t>
            </a:r>
          </a:p>
          <a:p>
            <a:pPr marL="514350" indent="-514350">
              <a:buFont typeface="Georgia" pitchFamily="18" charset="0"/>
              <a:buAutoNum type="alphaLcPeriod"/>
            </a:pPr>
            <a:r>
              <a:rPr lang="en-GB" smtClean="0"/>
              <a:t>Complete the statement…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What is competitive behaviour?</a:t>
            </a:r>
            <a:endParaRPr lang="en-GB" dirty="0"/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GB" sz="2800" smtClean="0"/>
              <a:t>Firms rarely exist in ___________, there are usually other _________ in the industry that are making a ____________ product, all firms have to ___________ that a new competitor may enter the market.  In fact in a truly competitive market, the product may be described as __________________.  This means that one product is ______________to another and there is no _________________.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What is competitive behaviour?</a:t>
            </a:r>
            <a:endParaRPr lang="en-GB" dirty="0"/>
          </a:p>
        </p:txBody>
      </p:sp>
      <p:sp>
        <p:nvSpPr>
          <p:cNvPr id="17411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086725" cy="4854575"/>
          </a:xfrm>
        </p:spPr>
        <p:txBody>
          <a:bodyPr/>
          <a:lstStyle/>
          <a:p>
            <a:r>
              <a:rPr lang="en-GB" sz="3000" smtClean="0"/>
              <a:t>Firms rarely exist in </a:t>
            </a:r>
            <a:r>
              <a:rPr lang="en-GB" sz="3000" b="1" u="sng" smtClean="0"/>
              <a:t>isolation</a:t>
            </a:r>
            <a:r>
              <a:rPr lang="en-GB" sz="3000" smtClean="0"/>
              <a:t> there are usually other </a:t>
            </a:r>
            <a:r>
              <a:rPr lang="en-GB" sz="3000" b="1" u="sng" smtClean="0"/>
              <a:t>firms</a:t>
            </a:r>
            <a:r>
              <a:rPr lang="en-GB" sz="3000" smtClean="0"/>
              <a:t> in the industry that are making a </a:t>
            </a:r>
            <a:r>
              <a:rPr lang="en-GB" sz="3000" b="1" u="sng" smtClean="0"/>
              <a:t>similar</a:t>
            </a:r>
            <a:r>
              <a:rPr lang="en-GB" sz="3000" smtClean="0"/>
              <a:t> product, all firms have to </a:t>
            </a:r>
            <a:r>
              <a:rPr lang="en-GB" sz="3000" b="1" u="sng" smtClean="0"/>
              <a:t>assume</a:t>
            </a:r>
            <a:r>
              <a:rPr lang="en-GB" sz="3000" smtClean="0"/>
              <a:t> that a new competitor may enter the market.  In fact in a truly competitive market, the product may be described as </a:t>
            </a:r>
            <a:r>
              <a:rPr lang="en-GB" sz="3000" b="1" u="sng" smtClean="0"/>
              <a:t>homogenous</a:t>
            </a:r>
            <a:r>
              <a:rPr lang="en-GB" sz="3000" smtClean="0"/>
              <a:t> This means that one product is </a:t>
            </a:r>
            <a:r>
              <a:rPr lang="en-GB" sz="3000" b="1" u="sng" smtClean="0"/>
              <a:t>identical</a:t>
            </a:r>
            <a:r>
              <a:rPr lang="en-GB" sz="3000" smtClean="0"/>
              <a:t> to another and there is little or no </a:t>
            </a:r>
            <a:r>
              <a:rPr lang="en-GB" sz="3000" b="1" u="sng" smtClean="0"/>
              <a:t>branding</a:t>
            </a:r>
            <a:endParaRPr lang="en-GB" sz="3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 smtClean="0">
                <a:solidFill>
                  <a:srgbClr val="7B9899"/>
                </a:solidFill>
              </a:rPr>
              <a:t>Assumptions of perfect competition…consider…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sz="2200" smtClean="0"/>
              <a:t>What would be the number of buyers?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What would be the number of sellers?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What control do seller have over the price of their product?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What is their market influence?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What is the size of firm?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What is their knowledge of the market?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What is their type of product?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How easy is it to enter the market?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How easy is it to leave the market? i.e. sell up and stop trading?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Is information about the product, customers etc readily available?</a:t>
            </a:r>
          </a:p>
          <a:p>
            <a:pPr>
              <a:spcBef>
                <a:spcPct val="0"/>
              </a:spcBef>
            </a:pPr>
            <a:r>
              <a:rPr lang="en-GB" sz="2200" smtClean="0"/>
              <a:t>Is there likely to be any government intervention?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smtClean="0">
                <a:solidFill>
                  <a:srgbClr val="7B9899"/>
                </a:solidFill>
              </a:rPr>
              <a:t>Assumptions</a:t>
            </a:r>
            <a:r>
              <a:rPr lang="en-GB" smtClean="0">
                <a:solidFill>
                  <a:srgbClr val="7B9899"/>
                </a:solidFill>
              </a:rPr>
              <a:t> of perfect competition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Large number of buyers and sellers</a:t>
            </a:r>
          </a:p>
          <a:p>
            <a:r>
              <a:rPr lang="en-GB" smtClean="0">
                <a:latin typeface="Calibri" pitchFamily="34" charset="0"/>
              </a:rPr>
              <a:t>Firm is a price taker</a:t>
            </a:r>
          </a:p>
          <a:p>
            <a:r>
              <a:rPr lang="en-GB" smtClean="0">
                <a:latin typeface="Calibri" pitchFamily="34" charset="0"/>
              </a:rPr>
              <a:t>Firm is small</a:t>
            </a:r>
          </a:p>
          <a:p>
            <a:r>
              <a:rPr lang="en-GB" smtClean="0">
                <a:latin typeface="Calibri" pitchFamily="34" charset="0"/>
              </a:rPr>
              <a:t>Buyers and sellers have perfect knowledge, zero advertisement cost</a:t>
            </a:r>
            <a:endParaRPr lang="en-GB" smtClean="0"/>
          </a:p>
          <a:p>
            <a:r>
              <a:rPr lang="en-GB" smtClean="0">
                <a:latin typeface="Calibri" pitchFamily="34" charset="0"/>
              </a:rPr>
              <a:t>Homogenous product</a:t>
            </a:r>
          </a:p>
          <a:p>
            <a:r>
              <a:rPr lang="en-GB" smtClean="0">
                <a:latin typeface="Calibri" pitchFamily="34" charset="0"/>
              </a:rPr>
              <a:t>Freedom of entry to and exit from the industry</a:t>
            </a:r>
          </a:p>
          <a:p>
            <a:r>
              <a:rPr lang="en-GB" smtClean="0">
                <a:latin typeface="Calibri" pitchFamily="34" charset="0"/>
              </a:rPr>
              <a:t>Readily available information</a:t>
            </a:r>
          </a:p>
          <a:p>
            <a:r>
              <a:rPr lang="en-GB" smtClean="0">
                <a:latin typeface="Calibri" pitchFamily="34" charset="0"/>
              </a:rPr>
              <a:t>No government intervention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534400" cy="758825"/>
          </a:xfrm>
        </p:spPr>
        <p:txBody>
          <a:bodyPr/>
          <a:lstStyle/>
          <a:p>
            <a:r>
              <a:rPr lang="en-GB" dirty="0" smtClean="0"/>
              <a:t>Matching exercise discuss and put in the right column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Sort the different types of market into</a:t>
            </a:r>
          </a:p>
          <a:p>
            <a:endParaRPr lang="en-GB" dirty="0" smtClean="0"/>
          </a:p>
          <a:p>
            <a:pPr>
              <a:buNone/>
            </a:pPr>
            <a:r>
              <a:rPr lang="en-GB" dirty="0" smtClean="0"/>
              <a:t>Competitive markets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Uncompetitive markets</a:t>
            </a:r>
            <a:endParaRPr lang="en-GB" dirty="0"/>
          </a:p>
        </p:txBody>
      </p:sp>
      <p:pic>
        <p:nvPicPr>
          <p:cNvPr id="4" name="Picture 3" descr="http://www.travelconnecxion.com/images/tut-tuk.jpg"/>
          <p:cNvPicPr/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6228184" y="2276872"/>
            <a:ext cx="2274555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Electricity provider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293096"/>
            <a:ext cx="2098923" cy="1603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323850" y="333375"/>
            <a:ext cx="8569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b="1"/>
              <a:t>Theory of the firm: the model of perfect competition:</a:t>
            </a:r>
            <a:endParaRPr lang="en-GB" sz="2400"/>
          </a:p>
        </p:txBody>
      </p:sp>
      <p:grpSp>
        <p:nvGrpSpPr>
          <p:cNvPr id="20483" name="Group 27"/>
          <p:cNvGrpSpPr>
            <a:grpSpLocks/>
          </p:cNvGrpSpPr>
          <p:nvPr/>
        </p:nvGrpSpPr>
        <p:grpSpPr bwMode="auto">
          <a:xfrm>
            <a:off x="323850" y="1484313"/>
            <a:ext cx="8569325" cy="3487737"/>
            <a:chOff x="323528" y="1484784"/>
            <a:chExt cx="8569325" cy="3486581"/>
          </a:xfrm>
        </p:grpSpPr>
        <p:sp>
          <p:nvSpPr>
            <p:cNvPr id="20485" name="Text Box 2"/>
            <p:cNvSpPr txBox="1">
              <a:spLocks noChangeArrowheads="1"/>
            </p:cNvSpPr>
            <p:nvPr/>
          </p:nvSpPr>
          <p:spPr bwMode="auto">
            <a:xfrm>
              <a:off x="323528" y="1484784"/>
              <a:ext cx="8569325" cy="430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>
                  <a:latin typeface="Calibri" pitchFamily="34" charset="0"/>
                </a:rPr>
                <a:t>		</a:t>
              </a:r>
              <a:r>
                <a:rPr lang="en-GB" sz="2200" b="1">
                  <a:latin typeface="Calibri" pitchFamily="34" charset="0"/>
                </a:rPr>
                <a:t>Individual firm</a:t>
              </a:r>
              <a:r>
                <a:rPr lang="en-GB">
                  <a:latin typeface="Calibri" pitchFamily="34" charset="0"/>
                </a:rPr>
                <a:t>			</a:t>
              </a:r>
              <a:r>
                <a:rPr lang="en-GB" sz="2200" b="1">
                  <a:latin typeface="Calibri" pitchFamily="34" charset="0"/>
                </a:rPr>
                <a:t>Industry</a:t>
              </a:r>
            </a:p>
          </p:txBody>
        </p:sp>
        <p:sp>
          <p:nvSpPr>
            <p:cNvPr id="20486" name="AutoShape 4"/>
            <p:cNvSpPr>
              <a:spLocks noChangeAspect="1" noChangeArrowheads="1" noTextEdit="1"/>
            </p:cNvSpPr>
            <p:nvPr/>
          </p:nvSpPr>
          <p:spPr bwMode="auto">
            <a:xfrm>
              <a:off x="685800" y="1905000"/>
              <a:ext cx="7764463" cy="2952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87" name="Freeform 5"/>
            <p:cNvSpPr>
              <a:spLocks/>
            </p:cNvSpPr>
            <p:nvPr/>
          </p:nvSpPr>
          <p:spPr bwMode="auto">
            <a:xfrm>
              <a:off x="1409700" y="2179638"/>
              <a:ext cx="57150" cy="2476500"/>
            </a:xfrm>
            <a:custGeom>
              <a:avLst/>
              <a:gdLst>
                <a:gd name="T0" fmla="*/ 2147483647 w 6"/>
                <a:gd name="T1" fmla="*/ 0 h 352"/>
                <a:gd name="T2" fmla="*/ 2147483647 w 6"/>
                <a:gd name="T3" fmla="*/ 2147483647 h 352"/>
                <a:gd name="T4" fmla="*/ 2147483647 w 6"/>
                <a:gd name="T5" fmla="*/ 2147483647 h 352"/>
                <a:gd name="T6" fmla="*/ 0 w 6"/>
                <a:gd name="T7" fmla="*/ 0 h 352"/>
                <a:gd name="T8" fmla="*/ 2147483647 w 6"/>
                <a:gd name="T9" fmla="*/ 0 h 3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52"/>
                <a:gd name="T17" fmla="*/ 6 w 6"/>
                <a:gd name="T18" fmla="*/ 352 h 3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52">
                  <a:moveTo>
                    <a:pt x="5" y="0"/>
                  </a:moveTo>
                  <a:lnTo>
                    <a:pt x="6" y="352"/>
                  </a:lnTo>
                  <a:lnTo>
                    <a:pt x="2" y="352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88" name="Rectangle 6"/>
            <p:cNvSpPr>
              <a:spLocks noChangeArrowheads="1"/>
            </p:cNvSpPr>
            <p:nvPr/>
          </p:nvSpPr>
          <p:spPr bwMode="auto">
            <a:xfrm>
              <a:off x="1239838" y="4641850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489" name="Rectangle 8"/>
            <p:cNvSpPr>
              <a:spLocks noChangeArrowheads="1"/>
            </p:cNvSpPr>
            <p:nvPr/>
          </p:nvSpPr>
          <p:spPr bwMode="auto">
            <a:xfrm>
              <a:off x="1447801" y="4641850"/>
              <a:ext cx="2908175" cy="45719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490" name="Freeform 9"/>
            <p:cNvSpPr>
              <a:spLocks/>
            </p:cNvSpPr>
            <p:nvPr/>
          </p:nvSpPr>
          <p:spPr bwMode="auto">
            <a:xfrm>
              <a:off x="4867275" y="2228850"/>
              <a:ext cx="66675" cy="2427288"/>
            </a:xfrm>
            <a:custGeom>
              <a:avLst/>
              <a:gdLst>
                <a:gd name="T0" fmla="*/ 2147483647 w 7"/>
                <a:gd name="T1" fmla="*/ 0 h 345"/>
                <a:gd name="T2" fmla="*/ 2147483647 w 7"/>
                <a:gd name="T3" fmla="*/ 2147483647 h 345"/>
                <a:gd name="T4" fmla="*/ 0 w 7"/>
                <a:gd name="T5" fmla="*/ 2147483647 h 345"/>
                <a:gd name="T6" fmla="*/ 2147483647 w 7"/>
                <a:gd name="T7" fmla="*/ 0 h 345"/>
                <a:gd name="T8" fmla="*/ 2147483647 w 7"/>
                <a:gd name="T9" fmla="*/ 0 h 3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345"/>
                <a:gd name="T17" fmla="*/ 7 w 7"/>
                <a:gd name="T18" fmla="*/ 345 h 3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345">
                  <a:moveTo>
                    <a:pt x="7" y="0"/>
                  </a:moveTo>
                  <a:lnTo>
                    <a:pt x="5" y="345"/>
                  </a:lnTo>
                  <a:lnTo>
                    <a:pt x="0" y="345"/>
                  </a:lnTo>
                  <a:lnTo>
                    <a:pt x="2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1" name="Freeform 10"/>
            <p:cNvSpPr>
              <a:spLocks/>
            </p:cNvSpPr>
            <p:nvPr/>
          </p:nvSpPr>
          <p:spPr bwMode="auto">
            <a:xfrm>
              <a:off x="5067300" y="2298700"/>
              <a:ext cx="2495550" cy="2041525"/>
            </a:xfrm>
            <a:custGeom>
              <a:avLst/>
              <a:gdLst>
                <a:gd name="T0" fmla="*/ 2147483647 w 262"/>
                <a:gd name="T1" fmla="*/ 0 h 290"/>
                <a:gd name="T2" fmla="*/ 2147483647 w 262"/>
                <a:gd name="T3" fmla="*/ 2147483647 h 290"/>
                <a:gd name="T4" fmla="*/ 2147483647 w 262"/>
                <a:gd name="T5" fmla="*/ 2147483647 h 290"/>
                <a:gd name="T6" fmla="*/ 0 w 262"/>
                <a:gd name="T7" fmla="*/ 2147483647 h 290"/>
                <a:gd name="T8" fmla="*/ 2147483647 w 262"/>
                <a:gd name="T9" fmla="*/ 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90"/>
                <a:gd name="T17" fmla="*/ 262 w 262"/>
                <a:gd name="T18" fmla="*/ 290 h 2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90">
                  <a:moveTo>
                    <a:pt x="3" y="0"/>
                  </a:moveTo>
                  <a:lnTo>
                    <a:pt x="262" y="287"/>
                  </a:lnTo>
                  <a:lnTo>
                    <a:pt x="259" y="290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2" name="Freeform 11"/>
            <p:cNvSpPr>
              <a:spLocks/>
            </p:cNvSpPr>
            <p:nvPr/>
          </p:nvSpPr>
          <p:spPr bwMode="auto">
            <a:xfrm>
              <a:off x="5019675" y="2284413"/>
              <a:ext cx="2495550" cy="1760537"/>
            </a:xfrm>
            <a:custGeom>
              <a:avLst/>
              <a:gdLst>
                <a:gd name="T0" fmla="*/ 0 w 262"/>
                <a:gd name="T1" fmla="*/ 2147483647 h 250"/>
                <a:gd name="T2" fmla="*/ 2147483647 w 262"/>
                <a:gd name="T3" fmla="*/ 0 h 250"/>
                <a:gd name="T4" fmla="*/ 2147483647 w 262"/>
                <a:gd name="T5" fmla="*/ 2147483647 h 250"/>
                <a:gd name="T6" fmla="*/ 2147483647 w 262"/>
                <a:gd name="T7" fmla="*/ 2147483647 h 250"/>
                <a:gd name="T8" fmla="*/ 0 w 262"/>
                <a:gd name="T9" fmla="*/ 2147483647 h 2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50"/>
                <a:gd name="T17" fmla="*/ 262 w 262"/>
                <a:gd name="T18" fmla="*/ 250 h 2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50">
                  <a:moveTo>
                    <a:pt x="0" y="247"/>
                  </a:moveTo>
                  <a:lnTo>
                    <a:pt x="259" y="0"/>
                  </a:lnTo>
                  <a:lnTo>
                    <a:pt x="262" y="3"/>
                  </a:lnTo>
                  <a:lnTo>
                    <a:pt x="3" y="250"/>
                  </a:lnTo>
                  <a:lnTo>
                    <a:pt x="0" y="247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3" name="Rectangle 12"/>
            <p:cNvSpPr>
              <a:spLocks noChangeArrowheads="1"/>
            </p:cNvSpPr>
            <p:nvPr/>
          </p:nvSpPr>
          <p:spPr bwMode="auto">
            <a:xfrm>
              <a:off x="4905375" y="3200400"/>
              <a:ext cx="1285875" cy="45719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494" name="Rectangle 13"/>
            <p:cNvSpPr>
              <a:spLocks noChangeArrowheads="1"/>
            </p:cNvSpPr>
            <p:nvPr/>
          </p:nvSpPr>
          <p:spPr bwMode="auto">
            <a:xfrm>
              <a:off x="1438275" y="3200400"/>
              <a:ext cx="2845693" cy="45719"/>
            </a:xfrm>
            <a:prstGeom prst="rect">
              <a:avLst/>
            </a:prstGeom>
            <a:solidFill>
              <a:srgbClr val="0089E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495" name="Freeform 14"/>
            <p:cNvSpPr>
              <a:spLocks/>
            </p:cNvSpPr>
            <p:nvPr/>
          </p:nvSpPr>
          <p:spPr bwMode="auto">
            <a:xfrm>
              <a:off x="6162675" y="3221038"/>
              <a:ext cx="57150" cy="1435100"/>
            </a:xfrm>
            <a:custGeom>
              <a:avLst/>
              <a:gdLst>
                <a:gd name="T0" fmla="*/ 2147483647 w 6"/>
                <a:gd name="T1" fmla="*/ 0 h 204"/>
                <a:gd name="T2" fmla="*/ 2147483647 w 6"/>
                <a:gd name="T3" fmla="*/ 2147483647 h 204"/>
                <a:gd name="T4" fmla="*/ 0 w 6"/>
                <a:gd name="T5" fmla="*/ 2147483647 h 204"/>
                <a:gd name="T6" fmla="*/ 2147483647 w 6"/>
                <a:gd name="T7" fmla="*/ 0 h 204"/>
                <a:gd name="T8" fmla="*/ 2147483647 w 6"/>
                <a:gd name="T9" fmla="*/ 0 h 2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04"/>
                <a:gd name="T17" fmla="*/ 6 w 6"/>
                <a:gd name="T18" fmla="*/ 204 h 2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04">
                  <a:moveTo>
                    <a:pt x="6" y="0"/>
                  </a:moveTo>
                  <a:lnTo>
                    <a:pt x="5" y="204"/>
                  </a:lnTo>
                  <a:lnTo>
                    <a:pt x="0" y="204"/>
                  </a:lnTo>
                  <a:lnTo>
                    <a:pt x="1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6" name="Freeform 15"/>
            <p:cNvSpPr>
              <a:spLocks/>
            </p:cNvSpPr>
            <p:nvPr/>
          </p:nvSpPr>
          <p:spPr bwMode="auto">
            <a:xfrm>
              <a:off x="2771775" y="3221038"/>
              <a:ext cx="57150" cy="1435100"/>
            </a:xfrm>
            <a:custGeom>
              <a:avLst/>
              <a:gdLst>
                <a:gd name="T0" fmla="*/ 2147483647 w 6"/>
                <a:gd name="T1" fmla="*/ 0 h 204"/>
                <a:gd name="T2" fmla="*/ 2147483647 w 6"/>
                <a:gd name="T3" fmla="*/ 2147483647 h 204"/>
                <a:gd name="T4" fmla="*/ 0 w 6"/>
                <a:gd name="T5" fmla="*/ 2147483647 h 204"/>
                <a:gd name="T6" fmla="*/ 2147483647 w 6"/>
                <a:gd name="T7" fmla="*/ 0 h 204"/>
                <a:gd name="T8" fmla="*/ 2147483647 w 6"/>
                <a:gd name="T9" fmla="*/ 0 h 2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204"/>
                <a:gd name="T17" fmla="*/ 6 w 6"/>
                <a:gd name="T18" fmla="*/ 204 h 2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204">
                  <a:moveTo>
                    <a:pt x="6" y="0"/>
                  </a:moveTo>
                  <a:lnTo>
                    <a:pt x="5" y="204"/>
                  </a:lnTo>
                  <a:lnTo>
                    <a:pt x="0" y="204"/>
                  </a:lnTo>
                  <a:lnTo>
                    <a:pt x="2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89E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497" name="Rectangle 17"/>
            <p:cNvSpPr>
              <a:spLocks noChangeArrowheads="1"/>
            </p:cNvSpPr>
            <p:nvPr/>
          </p:nvSpPr>
          <p:spPr bwMode="auto">
            <a:xfrm>
              <a:off x="1090613" y="3130550"/>
              <a:ext cx="104196" cy="246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6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498" name="Rectangle 18"/>
            <p:cNvSpPr>
              <a:spLocks noChangeArrowheads="1"/>
            </p:cNvSpPr>
            <p:nvPr/>
          </p:nvSpPr>
          <p:spPr bwMode="auto">
            <a:xfrm>
              <a:off x="2698750" y="4700588"/>
              <a:ext cx="31258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100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499" name="Rectangle 19"/>
            <p:cNvSpPr>
              <a:spLocks noChangeArrowheads="1"/>
            </p:cNvSpPr>
            <p:nvPr/>
          </p:nvSpPr>
          <p:spPr bwMode="auto">
            <a:xfrm>
              <a:off x="4730750" y="4689475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500" name="Rectangle 20"/>
            <p:cNvSpPr>
              <a:spLocks noChangeArrowheads="1"/>
            </p:cNvSpPr>
            <p:nvPr/>
          </p:nvSpPr>
          <p:spPr bwMode="auto">
            <a:xfrm>
              <a:off x="4644008" y="3140968"/>
              <a:ext cx="208390" cy="246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60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0501" name="Rectangle 8"/>
            <p:cNvSpPr>
              <a:spLocks noChangeArrowheads="1"/>
            </p:cNvSpPr>
            <p:nvPr/>
          </p:nvSpPr>
          <p:spPr bwMode="auto">
            <a:xfrm>
              <a:off x="4860032" y="4653136"/>
              <a:ext cx="3052192" cy="45719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0502" name="Rectangle 18"/>
            <p:cNvSpPr>
              <a:spLocks noChangeArrowheads="1"/>
            </p:cNvSpPr>
            <p:nvPr/>
          </p:nvSpPr>
          <p:spPr bwMode="auto">
            <a:xfrm>
              <a:off x="6084168" y="4725144"/>
              <a:ext cx="214802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q0</a:t>
              </a:r>
              <a:endParaRPr lang="en-GB" sz="1600" b="1">
                <a:latin typeface="Calibri" pitchFamily="34" charset="0"/>
              </a:endParaRPr>
            </a:p>
          </p:txBody>
        </p:sp>
      </p:grpSp>
      <p:sp>
        <p:nvSpPr>
          <p:cNvPr id="20484" name="Rectangle 28"/>
          <p:cNvSpPr>
            <a:spLocks noChangeArrowheads="1"/>
          </p:cNvSpPr>
          <p:nvPr/>
        </p:nvSpPr>
        <p:spPr bwMode="auto">
          <a:xfrm>
            <a:off x="755650" y="5157788"/>
            <a:ext cx="72009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Georgia" pitchFamily="18" charset="0"/>
              <a:buAutoNum type="alphaLcPeriod"/>
            </a:pPr>
            <a:r>
              <a:rPr lang="en-GB" b="1"/>
              <a:t>label the axes</a:t>
            </a:r>
          </a:p>
          <a:p>
            <a:pPr marL="342900" indent="-342900">
              <a:buFont typeface="Georgia" pitchFamily="18" charset="0"/>
              <a:buAutoNum type="alphaLcPeriod"/>
            </a:pPr>
            <a:r>
              <a:rPr lang="en-GB" b="1"/>
              <a:t>label each curve</a:t>
            </a:r>
          </a:p>
          <a:p>
            <a:pPr marL="342900" indent="-342900">
              <a:buFont typeface="Georgia" pitchFamily="18" charset="0"/>
              <a:buAutoNum type="alphaLcPeriod"/>
            </a:pPr>
            <a:r>
              <a:rPr lang="en-GB" b="1"/>
              <a:t>how does the price in model one affect the price in model two?</a:t>
            </a:r>
          </a:p>
          <a:p>
            <a:pPr marL="342900" indent="-342900">
              <a:buFont typeface="Georgia" pitchFamily="18" charset="0"/>
              <a:buAutoNum type="alphaLcPeriod"/>
            </a:pPr>
            <a:r>
              <a:rPr lang="en-GB" b="1"/>
              <a:t>what type of demand curve does the individual firm face?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30188" y="587375"/>
            <a:ext cx="85693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alibri" pitchFamily="34" charset="0"/>
              </a:rPr>
              <a:t>		</a:t>
            </a:r>
            <a:r>
              <a:rPr lang="en-GB" sz="2200" b="1">
                <a:latin typeface="Calibri" pitchFamily="34" charset="0"/>
              </a:rPr>
              <a:t>Individual firm</a:t>
            </a:r>
            <a:r>
              <a:rPr lang="en-GB">
                <a:latin typeface="Calibri" pitchFamily="34" charset="0"/>
              </a:rPr>
              <a:t>			</a:t>
            </a:r>
            <a:r>
              <a:rPr lang="en-GB" sz="2200" b="1">
                <a:latin typeface="Calibri" pitchFamily="34" charset="0"/>
              </a:rPr>
              <a:t>Industry</a:t>
            </a:r>
          </a:p>
        </p:txBody>
      </p:sp>
      <p:sp>
        <p:nvSpPr>
          <p:cNvPr id="21507" name="AutoShape 4"/>
          <p:cNvSpPr>
            <a:spLocks noChangeAspect="1" noChangeArrowheads="1" noTextEdit="1"/>
          </p:cNvSpPr>
          <p:nvPr/>
        </p:nvSpPr>
        <p:spPr bwMode="auto">
          <a:xfrm>
            <a:off x="611188" y="1196975"/>
            <a:ext cx="776446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85" name="Freeform 5"/>
          <p:cNvSpPr>
            <a:spLocks/>
          </p:cNvSpPr>
          <p:nvPr/>
        </p:nvSpPr>
        <p:spPr bwMode="auto">
          <a:xfrm>
            <a:off x="1335088" y="1471613"/>
            <a:ext cx="57150" cy="2476500"/>
          </a:xfrm>
          <a:custGeom>
            <a:avLst/>
            <a:gdLst>
              <a:gd name="T0" fmla="*/ 2147483647 w 6"/>
              <a:gd name="T1" fmla="*/ 0 h 352"/>
              <a:gd name="T2" fmla="*/ 2147483647 w 6"/>
              <a:gd name="T3" fmla="*/ 2147483647 h 352"/>
              <a:gd name="T4" fmla="*/ 2147483647 w 6"/>
              <a:gd name="T5" fmla="*/ 2147483647 h 352"/>
              <a:gd name="T6" fmla="*/ 0 w 6"/>
              <a:gd name="T7" fmla="*/ 0 h 352"/>
              <a:gd name="T8" fmla="*/ 2147483647 w 6"/>
              <a:gd name="T9" fmla="*/ 0 h 3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352"/>
              <a:gd name="T17" fmla="*/ 6 w 6"/>
              <a:gd name="T18" fmla="*/ 352 h 35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352">
                <a:moveTo>
                  <a:pt x="5" y="0"/>
                </a:moveTo>
                <a:lnTo>
                  <a:pt x="6" y="352"/>
                </a:lnTo>
                <a:lnTo>
                  <a:pt x="2" y="352"/>
                </a:lnTo>
                <a:lnTo>
                  <a:pt x="0" y="0"/>
                </a:lnTo>
                <a:lnTo>
                  <a:pt x="5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165225" y="3933825"/>
            <a:ext cx="1047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7643813" y="3979863"/>
            <a:ext cx="7508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Quantity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1373188" y="3933825"/>
            <a:ext cx="3052762" cy="46038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89" name="Freeform 9"/>
          <p:cNvSpPr>
            <a:spLocks/>
          </p:cNvSpPr>
          <p:nvPr/>
        </p:nvSpPr>
        <p:spPr bwMode="auto">
          <a:xfrm>
            <a:off x="4792663" y="1520825"/>
            <a:ext cx="66675" cy="2427288"/>
          </a:xfrm>
          <a:custGeom>
            <a:avLst/>
            <a:gdLst>
              <a:gd name="T0" fmla="*/ 2147483647 w 7"/>
              <a:gd name="T1" fmla="*/ 0 h 345"/>
              <a:gd name="T2" fmla="*/ 2147483647 w 7"/>
              <a:gd name="T3" fmla="*/ 2147483647 h 345"/>
              <a:gd name="T4" fmla="*/ 0 w 7"/>
              <a:gd name="T5" fmla="*/ 2147483647 h 345"/>
              <a:gd name="T6" fmla="*/ 2147483647 w 7"/>
              <a:gd name="T7" fmla="*/ 0 h 345"/>
              <a:gd name="T8" fmla="*/ 2147483647 w 7"/>
              <a:gd name="T9" fmla="*/ 0 h 3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"/>
              <a:gd name="T16" fmla="*/ 0 h 345"/>
              <a:gd name="T17" fmla="*/ 7 w 7"/>
              <a:gd name="T18" fmla="*/ 345 h 34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" h="345">
                <a:moveTo>
                  <a:pt x="7" y="0"/>
                </a:moveTo>
                <a:lnTo>
                  <a:pt x="5" y="345"/>
                </a:lnTo>
                <a:lnTo>
                  <a:pt x="0" y="345"/>
                </a:lnTo>
                <a:lnTo>
                  <a:pt x="2" y="0"/>
                </a:lnTo>
                <a:lnTo>
                  <a:pt x="7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0" name="Freeform 10"/>
          <p:cNvSpPr>
            <a:spLocks/>
          </p:cNvSpPr>
          <p:nvPr/>
        </p:nvSpPr>
        <p:spPr bwMode="auto">
          <a:xfrm>
            <a:off x="4992688" y="1590675"/>
            <a:ext cx="2495550" cy="2041525"/>
          </a:xfrm>
          <a:custGeom>
            <a:avLst/>
            <a:gdLst>
              <a:gd name="T0" fmla="*/ 2147483647 w 262"/>
              <a:gd name="T1" fmla="*/ 0 h 290"/>
              <a:gd name="T2" fmla="*/ 2147483647 w 262"/>
              <a:gd name="T3" fmla="*/ 2147483647 h 290"/>
              <a:gd name="T4" fmla="*/ 2147483647 w 262"/>
              <a:gd name="T5" fmla="*/ 2147483647 h 290"/>
              <a:gd name="T6" fmla="*/ 0 w 262"/>
              <a:gd name="T7" fmla="*/ 2147483647 h 290"/>
              <a:gd name="T8" fmla="*/ 2147483647 w 262"/>
              <a:gd name="T9" fmla="*/ 0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2"/>
              <a:gd name="T16" fmla="*/ 0 h 290"/>
              <a:gd name="T17" fmla="*/ 262 w 262"/>
              <a:gd name="T18" fmla="*/ 290 h 2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2" h="290">
                <a:moveTo>
                  <a:pt x="3" y="0"/>
                </a:moveTo>
                <a:lnTo>
                  <a:pt x="262" y="287"/>
                </a:lnTo>
                <a:lnTo>
                  <a:pt x="259" y="290"/>
                </a:lnTo>
                <a:lnTo>
                  <a:pt x="0" y="3"/>
                </a:lnTo>
                <a:lnTo>
                  <a:pt x="3" y="0"/>
                </a:lnTo>
                <a:close/>
              </a:path>
            </a:pathLst>
          </a:custGeom>
          <a:solidFill>
            <a:srgbClr val="EB3D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1" name="Freeform 11"/>
          <p:cNvSpPr>
            <a:spLocks/>
          </p:cNvSpPr>
          <p:nvPr/>
        </p:nvSpPr>
        <p:spPr bwMode="auto">
          <a:xfrm>
            <a:off x="4945063" y="1576388"/>
            <a:ext cx="2495550" cy="1760537"/>
          </a:xfrm>
          <a:custGeom>
            <a:avLst/>
            <a:gdLst>
              <a:gd name="T0" fmla="*/ 0 w 262"/>
              <a:gd name="T1" fmla="*/ 2147483647 h 250"/>
              <a:gd name="T2" fmla="*/ 2147483647 w 262"/>
              <a:gd name="T3" fmla="*/ 0 h 250"/>
              <a:gd name="T4" fmla="*/ 2147483647 w 262"/>
              <a:gd name="T5" fmla="*/ 2147483647 h 250"/>
              <a:gd name="T6" fmla="*/ 2147483647 w 262"/>
              <a:gd name="T7" fmla="*/ 2147483647 h 250"/>
              <a:gd name="T8" fmla="*/ 0 w 262"/>
              <a:gd name="T9" fmla="*/ 2147483647 h 2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2"/>
              <a:gd name="T16" fmla="*/ 0 h 250"/>
              <a:gd name="T17" fmla="*/ 262 w 262"/>
              <a:gd name="T18" fmla="*/ 250 h 2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2" h="250">
                <a:moveTo>
                  <a:pt x="0" y="247"/>
                </a:moveTo>
                <a:lnTo>
                  <a:pt x="259" y="0"/>
                </a:lnTo>
                <a:lnTo>
                  <a:pt x="262" y="3"/>
                </a:lnTo>
                <a:lnTo>
                  <a:pt x="3" y="250"/>
                </a:lnTo>
                <a:lnTo>
                  <a:pt x="0" y="247"/>
                </a:lnTo>
                <a:close/>
              </a:path>
            </a:pathLst>
          </a:custGeom>
          <a:solidFill>
            <a:srgbClr val="EB3D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4830763" y="2492375"/>
            <a:ext cx="1285875" cy="34925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1363663" y="2492375"/>
            <a:ext cx="2990850" cy="46038"/>
          </a:xfrm>
          <a:prstGeom prst="rect">
            <a:avLst/>
          </a:prstGeom>
          <a:solidFill>
            <a:srgbClr val="0089E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494" name="Freeform 14"/>
          <p:cNvSpPr>
            <a:spLocks/>
          </p:cNvSpPr>
          <p:nvPr/>
        </p:nvSpPr>
        <p:spPr bwMode="auto">
          <a:xfrm>
            <a:off x="6088063" y="2513013"/>
            <a:ext cx="57150" cy="1435100"/>
          </a:xfrm>
          <a:custGeom>
            <a:avLst/>
            <a:gdLst>
              <a:gd name="T0" fmla="*/ 2147483647 w 6"/>
              <a:gd name="T1" fmla="*/ 0 h 204"/>
              <a:gd name="T2" fmla="*/ 2147483647 w 6"/>
              <a:gd name="T3" fmla="*/ 2147483647 h 204"/>
              <a:gd name="T4" fmla="*/ 0 w 6"/>
              <a:gd name="T5" fmla="*/ 2147483647 h 204"/>
              <a:gd name="T6" fmla="*/ 2147483647 w 6"/>
              <a:gd name="T7" fmla="*/ 0 h 204"/>
              <a:gd name="T8" fmla="*/ 2147483647 w 6"/>
              <a:gd name="T9" fmla="*/ 0 h 2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204"/>
              <a:gd name="T17" fmla="*/ 6 w 6"/>
              <a:gd name="T18" fmla="*/ 204 h 2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204">
                <a:moveTo>
                  <a:pt x="6" y="0"/>
                </a:moveTo>
                <a:lnTo>
                  <a:pt x="5" y="204"/>
                </a:lnTo>
                <a:lnTo>
                  <a:pt x="0" y="204"/>
                </a:lnTo>
                <a:lnTo>
                  <a:pt x="1" y="0"/>
                </a:lnTo>
                <a:lnTo>
                  <a:pt x="6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5" name="Freeform 15"/>
          <p:cNvSpPr>
            <a:spLocks/>
          </p:cNvSpPr>
          <p:nvPr/>
        </p:nvSpPr>
        <p:spPr bwMode="auto">
          <a:xfrm>
            <a:off x="2697163" y="2513013"/>
            <a:ext cx="57150" cy="1435100"/>
          </a:xfrm>
          <a:custGeom>
            <a:avLst/>
            <a:gdLst>
              <a:gd name="T0" fmla="*/ 2147483647 w 6"/>
              <a:gd name="T1" fmla="*/ 0 h 204"/>
              <a:gd name="T2" fmla="*/ 2147483647 w 6"/>
              <a:gd name="T3" fmla="*/ 2147483647 h 204"/>
              <a:gd name="T4" fmla="*/ 0 w 6"/>
              <a:gd name="T5" fmla="*/ 2147483647 h 204"/>
              <a:gd name="T6" fmla="*/ 2147483647 w 6"/>
              <a:gd name="T7" fmla="*/ 0 h 204"/>
              <a:gd name="T8" fmla="*/ 2147483647 w 6"/>
              <a:gd name="T9" fmla="*/ 0 h 2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204"/>
              <a:gd name="T17" fmla="*/ 6 w 6"/>
              <a:gd name="T18" fmla="*/ 204 h 2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204">
                <a:moveTo>
                  <a:pt x="6" y="0"/>
                </a:moveTo>
                <a:lnTo>
                  <a:pt x="5" y="204"/>
                </a:lnTo>
                <a:lnTo>
                  <a:pt x="0" y="204"/>
                </a:lnTo>
                <a:lnTo>
                  <a:pt x="2" y="0"/>
                </a:lnTo>
                <a:lnTo>
                  <a:pt x="6" y="0"/>
                </a:lnTo>
                <a:close/>
              </a:path>
            </a:pathLst>
          </a:custGeom>
          <a:solidFill>
            <a:srgbClr val="0089E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754063" y="1281113"/>
            <a:ext cx="42068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Price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97" name="Rectangle 17"/>
          <p:cNvSpPr>
            <a:spLocks noChangeArrowheads="1"/>
          </p:cNvSpPr>
          <p:nvPr/>
        </p:nvSpPr>
        <p:spPr bwMode="auto">
          <a:xfrm>
            <a:off x="1016000" y="2422525"/>
            <a:ext cx="2095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50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2624138" y="3992563"/>
            <a:ext cx="3127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100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499" name="Rectangle 19"/>
          <p:cNvSpPr>
            <a:spLocks noChangeArrowheads="1"/>
          </p:cNvSpPr>
          <p:nvPr/>
        </p:nvSpPr>
        <p:spPr bwMode="auto">
          <a:xfrm>
            <a:off x="4656138" y="3981450"/>
            <a:ext cx="1047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>
            <a:off x="4560888" y="2265363"/>
            <a:ext cx="2095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50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4576763" y="1260475"/>
            <a:ext cx="4222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Price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2" name="Rectangle 22"/>
          <p:cNvSpPr>
            <a:spLocks noChangeArrowheads="1"/>
          </p:cNvSpPr>
          <p:nvPr/>
        </p:nvSpPr>
        <p:spPr bwMode="auto">
          <a:xfrm>
            <a:off x="3344863" y="2216150"/>
            <a:ext cx="10826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D=AR=MR=P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3" name="Rectangle 23"/>
          <p:cNvSpPr>
            <a:spLocks noChangeArrowheads="1"/>
          </p:cNvSpPr>
          <p:nvPr/>
        </p:nvSpPr>
        <p:spPr bwMode="auto">
          <a:xfrm>
            <a:off x="7553325" y="3533775"/>
            <a:ext cx="2571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D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0504" name="Rectangle 24"/>
          <p:cNvSpPr>
            <a:spLocks noChangeArrowheads="1"/>
          </p:cNvSpPr>
          <p:nvPr/>
        </p:nvSpPr>
        <p:spPr bwMode="auto">
          <a:xfrm>
            <a:off x="7521575" y="1423988"/>
            <a:ext cx="1905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S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250825" y="4437063"/>
            <a:ext cx="86423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spcBef>
                <a:spcPct val="50000"/>
              </a:spcBef>
              <a:buFont typeface="Arial" charset="0"/>
              <a:buChar char="•"/>
            </a:pPr>
            <a:r>
              <a:rPr lang="en-GB" sz="2200">
                <a:latin typeface="Calibri" pitchFamily="34" charset="0"/>
              </a:rPr>
              <a:t>The price for the individual firm is determined by the overall market price</a:t>
            </a:r>
          </a:p>
          <a:p>
            <a:pPr marL="177800" indent="-177800">
              <a:spcBef>
                <a:spcPct val="50000"/>
              </a:spcBef>
              <a:buFont typeface="Arial" charset="0"/>
              <a:buChar char="•"/>
            </a:pPr>
            <a:r>
              <a:rPr lang="en-GB" sz="2200">
                <a:latin typeface="Calibri" pitchFamily="34" charset="0"/>
              </a:rPr>
              <a:t>The perfectly competitive firm faces a horizontal demand curve</a:t>
            </a:r>
          </a:p>
          <a:p>
            <a:pPr marL="177800" indent="-177800">
              <a:spcBef>
                <a:spcPct val="50000"/>
              </a:spcBef>
              <a:buFont typeface="Arial" charset="0"/>
              <a:buChar char="•"/>
            </a:pPr>
            <a:r>
              <a:rPr lang="en-GB" sz="2200">
                <a:latin typeface="Calibri" pitchFamily="34" charset="0"/>
              </a:rPr>
              <a:t>Demand curve perfectly elastic - firm can sell all that it produces at that price</a:t>
            </a:r>
            <a:endParaRPr lang="en-GB" sz="2400" b="1">
              <a:latin typeface="Calibri" pitchFamily="34" charset="0"/>
            </a:endParaRPr>
          </a:p>
        </p:txBody>
      </p:sp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3778250" y="4016375"/>
            <a:ext cx="7493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Quantity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6010275" y="4016375"/>
            <a:ext cx="2143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4786313" y="3944938"/>
            <a:ext cx="3455987" cy="46037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/>
      <p:bldP spid="20487" grpId="0"/>
      <p:bldP spid="20488" grpId="0" animBg="1"/>
      <p:bldP spid="20489" grpId="0" animBg="1"/>
      <p:bldP spid="20490" grpId="0" animBg="1"/>
      <p:bldP spid="20491" grpId="0" animBg="1"/>
      <p:bldP spid="20492" grpId="0" animBg="1"/>
      <p:bldP spid="20493" grpId="0" animBg="1"/>
      <p:bldP spid="20494" grpId="0" animBg="1"/>
      <p:bldP spid="20495" grpId="0" animBg="1"/>
      <p:bldP spid="20496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  <p:bldP spid="25" grpId="0"/>
      <p:bldP spid="27" grpId="0"/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Roberta’s Taxis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4557713" cy="457200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en-GB" dirty="0" smtClean="0"/>
              <a:t>How do we know that Price, AR and MR is the same thing?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en-GB" dirty="0" smtClean="0"/>
              <a:t>Carry out activity on Roberta’s Taxis</a:t>
            </a:r>
          </a:p>
          <a:p>
            <a:pPr>
              <a:defRPr/>
            </a:pPr>
            <a:r>
              <a:rPr lang="en-GB" dirty="0" smtClean="0"/>
              <a:t>The price of a taxi ride is £6</a:t>
            </a:r>
          </a:p>
          <a:p>
            <a:pPr>
              <a:defRPr/>
            </a:pPr>
            <a:r>
              <a:rPr lang="en-GB" dirty="0" smtClean="0"/>
              <a:t>Calculate TR, AR, MR at output levels (hires) of between 10/day to 60/day</a:t>
            </a:r>
            <a:endParaRPr lang="en-GB" dirty="0"/>
          </a:p>
        </p:txBody>
      </p:sp>
      <p:pic>
        <p:nvPicPr>
          <p:cNvPr id="22532" name="Picture 2" descr="http://taxin.co.uk/images/Dep_Airport_Ta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989138"/>
            <a:ext cx="356235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Answer table…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323850" y="3284538"/>
          <a:ext cx="8504237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Hires per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Price/ fare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605" name="TextBox 4"/>
          <p:cNvSpPr txBox="1">
            <a:spLocks noChangeArrowheads="1"/>
          </p:cNvSpPr>
          <p:nvPr/>
        </p:nvSpPr>
        <p:spPr bwMode="auto">
          <a:xfrm>
            <a:off x="539750" y="1412875"/>
            <a:ext cx="72723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/>
              <a:t>TR= Price x Quantity</a:t>
            </a:r>
          </a:p>
          <a:p>
            <a:r>
              <a:rPr lang="en-GB" sz="3000" b="1"/>
              <a:t>AR = TR / Q</a:t>
            </a:r>
          </a:p>
          <a:p>
            <a:r>
              <a:rPr lang="en-GB" sz="3000" b="1"/>
              <a:t>MR = ∆ TR / ∆ Q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Answers…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99953014"/>
              </p:ext>
            </p:extLst>
          </p:nvPr>
        </p:nvGraphicFramePr>
        <p:xfrm>
          <a:off x="323850" y="3284538"/>
          <a:ext cx="8504237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48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Hires per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Price/ fare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£120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£180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£240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£300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£360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£6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629" name="TextBox 4"/>
          <p:cNvSpPr txBox="1">
            <a:spLocks noChangeArrowheads="1"/>
          </p:cNvSpPr>
          <p:nvPr/>
        </p:nvSpPr>
        <p:spPr bwMode="auto">
          <a:xfrm>
            <a:off x="539750" y="1628775"/>
            <a:ext cx="72723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/>
              <a:t>TR= selling price x quantity sold</a:t>
            </a:r>
          </a:p>
          <a:p>
            <a:r>
              <a:rPr lang="en-GB" sz="3000" b="1"/>
              <a:t>AR = TR / Q</a:t>
            </a:r>
          </a:p>
          <a:p>
            <a:r>
              <a:rPr lang="en-GB" sz="3000" b="1"/>
              <a:t>MR = ∆ TR / ∆ Q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D =  AR =  MR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GB" sz="2400" b="1" smtClean="0">
                <a:latin typeface="Calibri" pitchFamily="34" charset="0"/>
              </a:rPr>
              <a:t>Average revenue </a:t>
            </a:r>
            <a:r>
              <a:rPr lang="en-GB" sz="2400" smtClean="0">
                <a:latin typeface="Calibri" pitchFamily="34" charset="0"/>
              </a:rPr>
              <a:t>= total revenue </a:t>
            </a:r>
            <a:r>
              <a:rPr lang="en-US" sz="2400" smtClean="0">
                <a:latin typeface="Calibri" pitchFamily="34" charset="0"/>
                <a:cs typeface="Arial" charset="0"/>
                <a:sym typeface="Kino MT" charset="0"/>
              </a:rPr>
              <a:t>÷</a:t>
            </a:r>
            <a:r>
              <a:rPr lang="en-GB" sz="2400" smtClean="0">
                <a:latin typeface="Calibri" pitchFamily="34" charset="0"/>
              </a:rPr>
              <a:t> output = price</a:t>
            </a:r>
          </a:p>
          <a:p>
            <a:r>
              <a:rPr lang="en-GB" sz="2400" b="1" smtClean="0">
                <a:latin typeface="Calibri" pitchFamily="34" charset="0"/>
              </a:rPr>
              <a:t>Marginal revenue </a:t>
            </a:r>
            <a:r>
              <a:rPr lang="en-GB" sz="2400" smtClean="0">
                <a:latin typeface="Calibri" pitchFamily="34" charset="0"/>
              </a:rPr>
              <a:t>= price = AR</a:t>
            </a:r>
            <a:r>
              <a:rPr lang="en-GB" sz="2400" b="1" smtClean="0">
                <a:latin typeface="Calibri" pitchFamily="34" charset="0"/>
              </a:rPr>
              <a:t> </a:t>
            </a:r>
            <a:r>
              <a:rPr lang="en-GB" sz="2400" smtClean="0">
                <a:latin typeface="Calibri" pitchFamily="34" charset="0"/>
              </a:rPr>
              <a:t>as all units sell at the same price, none sell above ruling market price and no point in selling below this as the market can withstand the market price</a:t>
            </a:r>
          </a:p>
          <a:p>
            <a:r>
              <a:rPr lang="en-GB" sz="2400" smtClean="0">
                <a:latin typeface="Calibri" pitchFamily="34" charset="0"/>
              </a:rPr>
              <a:t>Thus P = AR = MR = D  -  They all come together as one curve</a:t>
            </a:r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95288" y="4652963"/>
            <a:ext cx="842486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>
                <a:latin typeface="Calibri" pitchFamily="34" charset="0"/>
              </a:rPr>
              <a:t>Label the axes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>
                <a:latin typeface="Calibri" pitchFamily="34" charset="0"/>
              </a:rPr>
              <a:t>Identify MC and AC and AR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>
                <a:latin typeface="Calibri" pitchFamily="34" charset="0"/>
              </a:rPr>
              <a:t>Identify the profit maximising point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>
                <a:latin typeface="Calibri" pitchFamily="34" charset="0"/>
              </a:rPr>
              <a:t>Identify where Productive Efficiency occurs</a:t>
            </a:r>
          </a:p>
          <a:p>
            <a:pPr marL="457200" indent="-457200">
              <a:buFont typeface="Georgia" pitchFamily="18" charset="0"/>
              <a:buAutoNum type="arabicPeriod"/>
            </a:pPr>
            <a:r>
              <a:rPr lang="en-GB" sz="2400" b="1">
                <a:latin typeface="Calibri" pitchFamily="34" charset="0"/>
              </a:rPr>
              <a:t>Identify where Allocative Efficiency occurs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1692275" y="260350"/>
            <a:ext cx="5256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>
                <a:latin typeface="Calibri" pitchFamily="34" charset="0"/>
              </a:rPr>
              <a:t>Perfect competition</a:t>
            </a:r>
          </a:p>
        </p:txBody>
      </p:sp>
      <p:grpSp>
        <p:nvGrpSpPr>
          <p:cNvPr id="26628" name="Group 22"/>
          <p:cNvGrpSpPr>
            <a:grpSpLocks/>
          </p:cNvGrpSpPr>
          <p:nvPr/>
        </p:nvGrpSpPr>
        <p:grpSpPr bwMode="auto">
          <a:xfrm>
            <a:off x="1331913" y="1125538"/>
            <a:ext cx="6653212" cy="3598862"/>
            <a:chOff x="1331640" y="1125215"/>
            <a:chExt cx="6653212" cy="3599086"/>
          </a:xfrm>
        </p:grpSpPr>
        <p:sp>
          <p:nvSpPr>
            <p:cNvPr id="266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1619250" y="1125215"/>
              <a:ext cx="6337300" cy="2951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0" name="AutoShape 5"/>
            <p:cNvSpPr>
              <a:spLocks noChangeAspect="1" noChangeArrowheads="1" noTextEdit="1"/>
            </p:cNvSpPr>
            <p:nvPr/>
          </p:nvSpPr>
          <p:spPr bwMode="auto">
            <a:xfrm>
              <a:off x="1331640" y="1412776"/>
              <a:ext cx="6653212" cy="331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1" name="Freeform 6"/>
            <p:cNvSpPr>
              <a:spLocks/>
            </p:cNvSpPr>
            <p:nvPr/>
          </p:nvSpPr>
          <p:spPr bwMode="auto">
            <a:xfrm>
              <a:off x="1728788" y="1362348"/>
              <a:ext cx="65087" cy="2799833"/>
            </a:xfrm>
            <a:custGeom>
              <a:avLst/>
              <a:gdLst>
                <a:gd name="T0" fmla="*/ 2147483647 w 6"/>
                <a:gd name="T1" fmla="*/ 0 h 353"/>
                <a:gd name="T2" fmla="*/ 2147483647 w 6"/>
                <a:gd name="T3" fmla="*/ 2147483647 h 353"/>
                <a:gd name="T4" fmla="*/ 2147483647 w 6"/>
                <a:gd name="T5" fmla="*/ 2147483647 h 353"/>
                <a:gd name="T6" fmla="*/ 0 w 6"/>
                <a:gd name="T7" fmla="*/ 0 h 353"/>
                <a:gd name="T8" fmla="*/ 2147483647 w 6"/>
                <a:gd name="T9" fmla="*/ 0 h 3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53"/>
                <a:gd name="T17" fmla="*/ 6 w 6"/>
                <a:gd name="T18" fmla="*/ 353 h 3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53">
                  <a:moveTo>
                    <a:pt x="5" y="0"/>
                  </a:moveTo>
                  <a:lnTo>
                    <a:pt x="6" y="353"/>
                  </a:lnTo>
                  <a:lnTo>
                    <a:pt x="2" y="353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2" name="Rectangle 7"/>
            <p:cNvSpPr>
              <a:spLocks noChangeArrowheads="1"/>
            </p:cNvSpPr>
            <p:nvPr/>
          </p:nvSpPr>
          <p:spPr bwMode="auto">
            <a:xfrm>
              <a:off x="1535113" y="4138372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6633" name="Rectangle 10"/>
            <p:cNvSpPr>
              <a:spLocks noChangeArrowheads="1"/>
            </p:cNvSpPr>
            <p:nvPr/>
          </p:nvSpPr>
          <p:spPr bwMode="auto">
            <a:xfrm>
              <a:off x="1771650" y="4138372"/>
              <a:ext cx="4041775" cy="39681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6634" name="Freeform 11"/>
            <p:cNvSpPr>
              <a:spLocks noEditPoints="1"/>
            </p:cNvSpPr>
            <p:nvPr/>
          </p:nvSpPr>
          <p:spPr bwMode="auto">
            <a:xfrm>
              <a:off x="1771650" y="1568684"/>
              <a:ext cx="3781425" cy="2220502"/>
            </a:xfrm>
            <a:custGeom>
              <a:avLst/>
              <a:gdLst>
                <a:gd name="T0" fmla="*/ 0 w 347"/>
                <a:gd name="T1" fmla="*/ 2147483647 h 280"/>
                <a:gd name="T2" fmla="*/ 2147483647 w 347"/>
                <a:gd name="T3" fmla="*/ 2147483647 h 280"/>
                <a:gd name="T4" fmla="*/ 2147483647 w 347"/>
                <a:gd name="T5" fmla="*/ 2147483647 h 280"/>
                <a:gd name="T6" fmla="*/ 0 w 347"/>
                <a:gd name="T7" fmla="*/ 2147483647 h 280"/>
                <a:gd name="T8" fmla="*/ 0 w 347"/>
                <a:gd name="T9" fmla="*/ 2147483647 h 280"/>
                <a:gd name="T10" fmla="*/ 2147483647 w 347"/>
                <a:gd name="T11" fmla="*/ 2147483647 h 280"/>
                <a:gd name="T12" fmla="*/ 2147483647 w 347"/>
                <a:gd name="T13" fmla="*/ 0 h 280"/>
                <a:gd name="T14" fmla="*/ 2147483647 w 347"/>
                <a:gd name="T15" fmla="*/ 2147483647 h 280"/>
                <a:gd name="T16" fmla="*/ 2147483647 w 347"/>
                <a:gd name="T17" fmla="*/ 2147483647 h 280"/>
                <a:gd name="T18" fmla="*/ 2147483647 w 347"/>
                <a:gd name="T19" fmla="*/ 2147483647 h 2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7"/>
                <a:gd name="T31" fmla="*/ 0 h 280"/>
                <a:gd name="T32" fmla="*/ 347 w 347"/>
                <a:gd name="T33" fmla="*/ 280 h 28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7" h="280">
                  <a:moveTo>
                    <a:pt x="0" y="276"/>
                  </a:moveTo>
                  <a:cubicBezTo>
                    <a:pt x="95" y="267"/>
                    <a:pt x="167" y="237"/>
                    <a:pt x="223" y="190"/>
                  </a:cubicBezTo>
                  <a:lnTo>
                    <a:pt x="226" y="193"/>
                  </a:lnTo>
                  <a:cubicBezTo>
                    <a:pt x="170" y="241"/>
                    <a:pt x="96" y="272"/>
                    <a:pt x="0" y="280"/>
                  </a:cubicBezTo>
                  <a:lnTo>
                    <a:pt x="0" y="276"/>
                  </a:lnTo>
                  <a:close/>
                  <a:moveTo>
                    <a:pt x="223" y="190"/>
                  </a:moveTo>
                  <a:cubicBezTo>
                    <a:pt x="278" y="142"/>
                    <a:pt x="316" y="77"/>
                    <a:pt x="342" y="0"/>
                  </a:cubicBezTo>
                  <a:lnTo>
                    <a:pt x="347" y="2"/>
                  </a:lnTo>
                  <a:cubicBezTo>
                    <a:pt x="321" y="80"/>
                    <a:pt x="282" y="145"/>
                    <a:pt x="226" y="193"/>
                  </a:cubicBezTo>
                  <a:lnTo>
                    <a:pt x="223" y="190"/>
                  </a:lnTo>
                  <a:close/>
                </a:path>
              </a:pathLst>
            </a:custGeom>
            <a:solidFill>
              <a:srgbClr val="F48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5" name="Rectangle 12"/>
            <p:cNvSpPr>
              <a:spLocks noChangeArrowheads="1"/>
            </p:cNvSpPr>
            <p:nvPr/>
          </p:nvSpPr>
          <p:spPr bwMode="auto">
            <a:xfrm>
              <a:off x="1760538" y="2741630"/>
              <a:ext cx="4314825" cy="31744"/>
            </a:xfrm>
            <a:prstGeom prst="rect">
              <a:avLst/>
            </a:prstGeom>
            <a:solidFill>
              <a:srgbClr val="24211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latin typeface="Calibri" pitchFamily="34" charset="0"/>
              </a:endParaRPr>
            </a:p>
          </p:txBody>
        </p:sp>
        <p:sp>
          <p:nvSpPr>
            <p:cNvPr id="26636" name="Freeform 13"/>
            <p:cNvSpPr>
              <a:spLocks/>
            </p:cNvSpPr>
            <p:nvPr/>
          </p:nvSpPr>
          <p:spPr bwMode="auto">
            <a:xfrm>
              <a:off x="4625975" y="2757502"/>
              <a:ext cx="65088" cy="1404679"/>
            </a:xfrm>
            <a:custGeom>
              <a:avLst/>
              <a:gdLst>
                <a:gd name="T0" fmla="*/ 2147483647 w 6"/>
                <a:gd name="T1" fmla="*/ 0 h 177"/>
                <a:gd name="T2" fmla="*/ 2147483647 w 6"/>
                <a:gd name="T3" fmla="*/ 2147483647 h 177"/>
                <a:gd name="T4" fmla="*/ 2147483647 w 6"/>
                <a:gd name="T5" fmla="*/ 2147483647 h 177"/>
                <a:gd name="T6" fmla="*/ 0 w 6"/>
                <a:gd name="T7" fmla="*/ 0 h 177"/>
                <a:gd name="T8" fmla="*/ 2147483647 w 6"/>
                <a:gd name="T9" fmla="*/ 0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177"/>
                <a:gd name="T17" fmla="*/ 6 w 6"/>
                <a:gd name="T18" fmla="*/ 177 h 1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177">
                  <a:moveTo>
                    <a:pt x="5" y="0"/>
                  </a:moveTo>
                  <a:lnTo>
                    <a:pt x="6" y="177"/>
                  </a:lnTo>
                  <a:lnTo>
                    <a:pt x="1" y="177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637" name="Rectangle 14"/>
            <p:cNvSpPr>
              <a:spLocks noChangeArrowheads="1"/>
            </p:cNvSpPr>
            <p:nvPr/>
          </p:nvSpPr>
          <p:spPr bwMode="auto">
            <a:xfrm>
              <a:off x="1371600" y="2722583"/>
              <a:ext cx="27305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p0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6638" name="Rectangle 18"/>
            <p:cNvSpPr>
              <a:spLocks noChangeArrowheads="1"/>
            </p:cNvSpPr>
            <p:nvPr/>
          </p:nvSpPr>
          <p:spPr bwMode="auto">
            <a:xfrm flipH="1">
              <a:off x="4572000" y="4398674"/>
              <a:ext cx="2286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q1</a:t>
              </a:r>
            </a:p>
          </p:txBody>
        </p:sp>
        <p:sp>
          <p:nvSpPr>
            <p:cNvPr id="26" name="Freeform 25"/>
            <p:cNvSpPr>
              <a:spLocks noChangeArrowheads="1"/>
            </p:cNvSpPr>
            <p:nvPr/>
          </p:nvSpPr>
          <p:spPr bwMode="auto">
            <a:xfrm>
              <a:off x="2463527" y="1350654"/>
              <a:ext cx="4013200" cy="1439952"/>
            </a:xfrm>
            <a:custGeom>
              <a:avLst/>
              <a:gdLst>
                <a:gd name="T0" fmla="*/ 0 w 4013200"/>
                <a:gd name="T1" fmla="*/ 0 h 1439333"/>
                <a:gd name="T2" fmla="*/ 2184400 w 4013200"/>
                <a:gd name="T3" fmla="*/ 1371600 h 1439333"/>
                <a:gd name="T4" fmla="*/ 4013200 w 4013200"/>
                <a:gd name="T5" fmla="*/ 406400 h 1439333"/>
                <a:gd name="T6" fmla="*/ 0 60000 65536"/>
                <a:gd name="T7" fmla="*/ 0 60000 65536"/>
                <a:gd name="T8" fmla="*/ 0 60000 65536"/>
                <a:gd name="T9" fmla="*/ 0 w 4013200"/>
                <a:gd name="T10" fmla="*/ 0 h 1439333"/>
                <a:gd name="T11" fmla="*/ 4013200 w 4013200"/>
                <a:gd name="T12" fmla="*/ 1439333 h 14393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013200" h="1439333">
                  <a:moveTo>
                    <a:pt x="0" y="0"/>
                  </a:moveTo>
                  <a:cubicBezTo>
                    <a:pt x="757766" y="651933"/>
                    <a:pt x="1515533" y="1303867"/>
                    <a:pt x="2184400" y="1371600"/>
                  </a:cubicBezTo>
                  <a:cubicBezTo>
                    <a:pt x="2853267" y="1439333"/>
                    <a:pt x="4013200" y="406400"/>
                    <a:pt x="4013200" y="406400"/>
                  </a:cubicBezTo>
                </a:path>
              </a:pathLst>
            </a:custGeom>
            <a:noFill/>
            <a:ln w="50800">
              <a:solidFill>
                <a:schemeClr val="accent1">
                  <a:alpha val="56862"/>
                </a:schemeClr>
              </a:solidFill>
              <a:miter lim="800000"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95288" y="4868863"/>
            <a:ext cx="84248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n-GB" sz="2400" b="1">
                <a:latin typeface="Calibri" pitchFamily="34" charset="0"/>
              </a:rPr>
              <a:t>MC = MR is the profit maximising point</a:t>
            </a:r>
          </a:p>
          <a:p>
            <a:pPr>
              <a:buFont typeface="Arial" charset="0"/>
              <a:buChar char="•"/>
            </a:pPr>
            <a:r>
              <a:rPr lang="en-GB" sz="2400" b="1">
                <a:latin typeface="Calibri" pitchFamily="34" charset="0"/>
              </a:rPr>
              <a:t>Minimum of AC is where Productive Efficiency occurs</a:t>
            </a:r>
          </a:p>
          <a:p>
            <a:pPr>
              <a:buFont typeface="Arial" charset="0"/>
              <a:buChar char="•"/>
            </a:pPr>
            <a:r>
              <a:rPr lang="en-GB" sz="2400" b="1">
                <a:latin typeface="Calibri" pitchFamily="34" charset="0"/>
              </a:rPr>
              <a:t>AR = MC is where Allocative Efficiency occurs</a:t>
            </a:r>
          </a:p>
          <a:p>
            <a:pPr>
              <a:buFont typeface="Arial" charset="0"/>
              <a:buChar char="•"/>
            </a:pPr>
            <a:r>
              <a:rPr lang="en-GB" sz="2400" b="1">
                <a:latin typeface="Calibri" pitchFamily="34" charset="0"/>
              </a:rPr>
              <a:t>These are all simultaneously occurring at point</a:t>
            </a:r>
          </a:p>
        </p:txBody>
      </p:sp>
      <p:sp>
        <p:nvSpPr>
          <p:cNvPr id="27651" name="AutoShape 3"/>
          <p:cNvSpPr>
            <a:spLocks noChangeAspect="1" noChangeArrowheads="1" noTextEdit="1"/>
          </p:cNvSpPr>
          <p:nvPr/>
        </p:nvSpPr>
        <p:spPr bwMode="auto">
          <a:xfrm>
            <a:off x="1619250" y="1125538"/>
            <a:ext cx="633730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52" name="AutoShape 5"/>
          <p:cNvSpPr>
            <a:spLocks noChangeAspect="1" noChangeArrowheads="1" noTextEdit="1"/>
          </p:cNvSpPr>
          <p:nvPr/>
        </p:nvSpPr>
        <p:spPr bwMode="auto">
          <a:xfrm>
            <a:off x="1331913" y="1412875"/>
            <a:ext cx="6653212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6073775" y="2619375"/>
            <a:ext cx="11747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D=AR= MR= P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54" name="Text Box 4"/>
          <p:cNvSpPr txBox="1">
            <a:spLocks noChangeArrowheads="1"/>
          </p:cNvSpPr>
          <p:nvPr/>
        </p:nvSpPr>
        <p:spPr bwMode="auto">
          <a:xfrm>
            <a:off x="1692275" y="260350"/>
            <a:ext cx="5256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>
                <a:latin typeface="Calibri" pitchFamily="34" charset="0"/>
              </a:rPr>
              <a:t>Perfect competition</a:t>
            </a:r>
          </a:p>
        </p:txBody>
      </p:sp>
      <p:sp>
        <p:nvSpPr>
          <p:cNvPr id="27655" name="Freeform 6"/>
          <p:cNvSpPr>
            <a:spLocks/>
          </p:cNvSpPr>
          <p:nvPr/>
        </p:nvSpPr>
        <p:spPr bwMode="auto">
          <a:xfrm>
            <a:off x="1728788" y="1362075"/>
            <a:ext cx="65087" cy="2800350"/>
          </a:xfrm>
          <a:custGeom>
            <a:avLst/>
            <a:gdLst>
              <a:gd name="T0" fmla="*/ 2147483647 w 6"/>
              <a:gd name="T1" fmla="*/ 0 h 353"/>
              <a:gd name="T2" fmla="*/ 2147483647 w 6"/>
              <a:gd name="T3" fmla="*/ 2147483647 h 353"/>
              <a:gd name="T4" fmla="*/ 2147483647 w 6"/>
              <a:gd name="T5" fmla="*/ 2147483647 h 353"/>
              <a:gd name="T6" fmla="*/ 0 w 6"/>
              <a:gd name="T7" fmla="*/ 0 h 353"/>
              <a:gd name="T8" fmla="*/ 2147483647 w 6"/>
              <a:gd name="T9" fmla="*/ 0 h 3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353"/>
              <a:gd name="T17" fmla="*/ 6 w 6"/>
              <a:gd name="T18" fmla="*/ 353 h 35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353">
                <a:moveTo>
                  <a:pt x="5" y="0"/>
                </a:moveTo>
                <a:lnTo>
                  <a:pt x="6" y="353"/>
                </a:lnTo>
                <a:lnTo>
                  <a:pt x="2" y="353"/>
                </a:lnTo>
                <a:lnTo>
                  <a:pt x="0" y="0"/>
                </a:lnTo>
                <a:lnTo>
                  <a:pt x="5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56" name="Rectangle 7"/>
          <p:cNvSpPr>
            <a:spLocks noChangeArrowheads="1"/>
          </p:cNvSpPr>
          <p:nvPr/>
        </p:nvSpPr>
        <p:spPr bwMode="auto">
          <a:xfrm>
            <a:off x="1535113" y="4138613"/>
            <a:ext cx="1047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auto">
          <a:xfrm>
            <a:off x="5900738" y="4057650"/>
            <a:ext cx="7493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Quantity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58" name="Rectangle 9"/>
          <p:cNvSpPr>
            <a:spLocks noChangeArrowheads="1"/>
          </p:cNvSpPr>
          <p:nvPr/>
        </p:nvSpPr>
        <p:spPr bwMode="auto">
          <a:xfrm>
            <a:off x="900113" y="1412875"/>
            <a:ext cx="657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b="1">
                <a:solidFill>
                  <a:srgbClr val="000000"/>
                </a:solidFill>
                <a:latin typeface="Calibri" pitchFamily="34" charset="0"/>
              </a:rPr>
              <a:t>Price </a:t>
            </a:r>
            <a:endParaRPr lang="en-GB" b="1">
              <a:latin typeface="Calibri" pitchFamily="34" charset="0"/>
            </a:endParaRPr>
          </a:p>
        </p:txBody>
      </p:sp>
      <p:sp>
        <p:nvSpPr>
          <p:cNvPr id="27659" name="Rectangle 10"/>
          <p:cNvSpPr>
            <a:spLocks noChangeArrowheads="1"/>
          </p:cNvSpPr>
          <p:nvPr/>
        </p:nvSpPr>
        <p:spPr bwMode="auto">
          <a:xfrm>
            <a:off x="1771650" y="4138613"/>
            <a:ext cx="4041775" cy="39687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7660" name="Freeform 11"/>
          <p:cNvSpPr>
            <a:spLocks noEditPoints="1"/>
          </p:cNvSpPr>
          <p:nvPr/>
        </p:nvSpPr>
        <p:spPr bwMode="auto">
          <a:xfrm>
            <a:off x="1771650" y="1568450"/>
            <a:ext cx="3781425" cy="2220913"/>
          </a:xfrm>
          <a:custGeom>
            <a:avLst/>
            <a:gdLst>
              <a:gd name="T0" fmla="*/ 0 w 347"/>
              <a:gd name="T1" fmla="*/ 2147483647 h 280"/>
              <a:gd name="T2" fmla="*/ 2147483647 w 347"/>
              <a:gd name="T3" fmla="*/ 2147483647 h 280"/>
              <a:gd name="T4" fmla="*/ 2147483647 w 347"/>
              <a:gd name="T5" fmla="*/ 2147483647 h 280"/>
              <a:gd name="T6" fmla="*/ 0 w 347"/>
              <a:gd name="T7" fmla="*/ 2147483647 h 280"/>
              <a:gd name="T8" fmla="*/ 0 w 347"/>
              <a:gd name="T9" fmla="*/ 2147483647 h 280"/>
              <a:gd name="T10" fmla="*/ 2147483647 w 347"/>
              <a:gd name="T11" fmla="*/ 2147483647 h 280"/>
              <a:gd name="T12" fmla="*/ 2147483647 w 347"/>
              <a:gd name="T13" fmla="*/ 0 h 280"/>
              <a:gd name="T14" fmla="*/ 2147483647 w 347"/>
              <a:gd name="T15" fmla="*/ 2147483647 h 280"/>
              <a:gd name="T16" fmla="*/ 2147483647 w 347"/>
              <a:gd name="T17" fmla="*/ 2147483647 h 280"/>
              <a:gd name="T18" fmla="*/ 2147483647 w 347"/>
              <a:gd name="T19" fmla="*/ 2147483647 h 28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47"/>
              <a:gd name="T31" fmla="*/ 0 h 280"/>
              <a:gd name="T32" fmla="*/ 347 w 347"/>
              <a:gd name="T33" fmla="*/ 280 h 28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47" h="280">
                <a:moveTo>
                  <a:pt x="0" y="276"/>
                </a:moveTo>
                <a:cubicBezTo>
                  <a:pt x="95" y="267"/>
                  <a:pt x="167" y="237"/>
                  <a:pt x="223" y="190"/>
                </a:cubicBezTo>
                <a:lnTo>
                  <a:pt x="226" y="193"/>
                </a:lnTo>
                <a:cubicBezTo>
                  <a:pt x="170" y="241"/>
                  <a:pt x="96" y="272"/>
                  <a:pt x="0" y="280"/>
                </a:cubicBezTo>
                <a:lnTo>
                  <a:pt x="0" y="276"/>
                </a:lnTo>
                <a:close/>
                <a:moveTo>
                  <a:pt x="223" y="190"/>
                </a:moveTo>
                <a:cubicBezTo>
                  <a:pt x="278" y="142"/>
                  <a:pt x="316" y="77"/>
                  <a:pt x="342" y="0"/>
                </a:cubicBezTo>
                <a:lnTo>
                  <a:pt x="347" y="2"/>
                </a:lnTo>
                <a:cubicBezTo>
                  <a:pt x="321" y="80"/>
                  <a:pt x="282" y="145"/>
                  <a:pt x="226" y="193"/>
                </a:cubicBezTo>
                <a:lnTo>
                  <a:pt x="223" y="190"/>
                </a:lnTo>
                <a:close/>
              </a:path>
            </a:pathLst>
          </a:custGeom>
          <a:solidFill>
            <a:srgbClr val="F48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61" name="Rectangle 12"/>
          <p:cNvSpPr>
            <a:spLocks noChangeArrowheads="1"/>
          </p:cNvSpPr>
          <p:nvPr/>
        </p:nvSpPr>
        <p:spPr bwMode="auto">
          <a:xfrm>
            <a:off x="1760538" y="2741613"/>
            <a:ext cx="4314825" cy="31750"/>
          </a:xfrm>
          <a:prstGeom prst="rect">
            <a:avLst/>
          </a:prstGeom>
          <a:solidFill>
            <a:srgbClr val="24211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7662" name="Freeform 13"/>
          <p:cNvSpPr>
            <a:spLocks/>
          </p:cNvSpPr>
          <p:nvPr/>
        </p:nvSpPr>
        <p:spPr bwMode="auto">
          <a:xfrm>
            <a:off x="4625975" y="2757488"/>
            <a:ext cx="65088" cy="1404937"/>
          </a:xfrm>
          <a:custGeom>
            <a:avLst/>
            <a:gdLst>
              <a:gd name="T0" fmla="*/ 2147483647 w 6"/>
              <a:gd name="T1" fmla="*/ 0 h 177"/>
              <a:gd name="T2" fmla="*/ 2147483647 w 6"/>
              <a:gd name="T3" fmla="*/ 2147483647 h 177"/>
              <a:gd name="T4" fmla="*/ 2147483647 w 6"/>
              <a:gd name="T5" fmla="*/ 2147483647 h 177"/>
              <a:gd name="T6" fmla="*/ 0 w 6"/>
              <a:gd name="T7" fmla="*/ 0 h 177"/>
              <a:gd name="T8" fmla="*/ 2147483647 w 6"/>
              <a:gd name="T9" fmla="*/ 0 h 1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"/>
              <a:gd name="T16" fmla="*/ 0 h 177"/>
              <a:gd name="T17" fmla="*/ 6 w 6"/>
              <a:gd name="T18" fmla="*/ 177 h 1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" h="177">
                <a:moveTo>
                  <a:pt x="5" y="0"/>
                </a:moveTo>
                <a:lnTo>
                  <a:pt x="6" y="177"/>
                </a:lnTo>
                <a:lnTo>
                  <a:pt x="1" y="177"/>
                </a:lnTo>
                <a:lnTo>
                  <a:pt x="0" y="0"/>
                </a:lnTo>
                <a:lnTo>
                  <a:pt x="5" y="0"/>
                </a:lnTo>
                <a:close/>
              </a:path>
            </a:pathLst>
          </a:custGeom>
          <a:solidFill>
            <a:srgbClr val="24211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7663" name="Rectangle 14"/>
          <p:cNvSpPr>
            <a:spLocks noChangeArrowheads="1"/>
          </p:cNvSpPr>
          <p:nvPr/>
        </p:nvSpPr>
        <p:spPr bwMode="auto">
          <a:xfrm>
            <a:off x="1371600" y="2722563"/>
            <a:ext cx="2730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p0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64" name="Rectangle 15"/>
          <p:cNvSpPr>
            <a:spLocks noChangeArrowheads="1"/>
          </p:cNvSpPr>
          <p:nvPr/>
        </p:nvSpPr>
        <p:spPr bwMode="auto">
          <a:xfrm>
            <a:off x="5487988" y="1298575"/>
            <a:ext cx="2889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MC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1046163" y="1093788"/>
            <a:ext cx="1825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b="1">
                <a:solidFill>
                  <a:srgbClr val="000000"/>
                </a:solidFill>
                <a:latin typeface="Calibri" pitchFamily="34" charset="0"/>
              </a:rPr>
              <a:t>£</a:t>
            </a:r>
            <a:endParaRPr lang="en-GB" b="1">
              <a:latin typeface="Calibri" pitchFamily="34" charset="0"/>
            </a:endParaRPr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 flipH="1">
            <a:off x="4572000" y="4398963"/>
            <a:ext cx="2286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q1</a:t>
            </a:r>
          </a:p>
        </p:txBody>
      </p:sp>
      <p:sp>
        <p:nvSpPr>
          <p:cNvPr id="26" name="Freeform 25"/>
          <p:cNvSpPr>
            <a:spLocks noChangeArrowheads="1"/>
          </p:cNvSpPr>
          <p:nvPr/>
        </p:nvSpPr>
        <p:spPr bwMode="auto">
          <a:xfrm>
            <a:off x="2463800" y="1350963"/>
            <a:ext cx="4013200" cy="1439862"/>
          </a:xfrm>
          <a:custGeom>
            <a:avLst/>
            <a:gdLst>
              <a:gd name="T0" fmla="*/ 0 w 4013200"/>
              <a:gd name="T1" fmla="*/ 0 h 1439333"/>
              <a:gd name="T2" fmla="*/ 2184400 w 4013200"/>
              <a:gd name="T3" fmla="*/ 1371600 h 1439333"/>
              <a:gd name="T4" fmla="*/ 4013200 w 4013200"/>
              <a:gd name="T5" fmla="*/ 406400 h 1439333"/>
              <a:gd name="T6" fmla="*/ 0 60000 65536"/>
              <a:gd name="T7" fmla="*/ 0 60000 65536"/>
              <a:gd name="T8" fmla="*/ 0 60000 65536"/>
              <a:gd name="T9" fmla="*/ 0 w 4013200"/>
              <a:gd name="T10" fmla="*/ 0 h 1439333"/>
              <a:gd name="T11" fmla="*/ 4013200 w 4013200"/>
              <a:gd name="T12" fmla="*/ 1439333 h 14393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13200" h="1439333">
                <a:moveTo>
                  <a:pt x="0" y="0"/>
                </a:moveTo>
                <a:cubicBezTo>
                  <a:pt x="757766" y="651933"/>
                  <a:pt x="1515533" y="1303867"/>
                  <a:pt x="2184400" y="1371600"/>
                </a:cubicBezTo>
                <a:cubicBezTo>
                  <a:pt x="2853267" y="1439333"/>
                  <a:pt x="4013200" y="406400"/>
                  <a:pt x="4013200" y="406400"/>
                </a:cubicBezTo>
              </a:path>
            </a:pathLst>
          </a:custGeom>
          <a:noFill/>
          <a:ln w="50800">
            <a:solidFill>
              <a:schemeClr val="accent1">
                <a:alpha val="56862"/>
              </a:schemeClr>
            </a:solidFill>
            <a:miter lim="800000"/>
            <a:headEnd/>
            <a:tailEnd/>
          </a:ln>
          <a:effectLst>
            <a:outerShdw dist="254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7668" name="Rectangle 15"/>
          <p:cNvSpPr>
            <a:spLocks noChangeArrowheads="1"/>
          </p:cNvSpPr>
          <p:nvPr/>
        </p:nvSpPr>
        <p:spPr bwMode="auto">
          <a:xfrm>
            <a:off x="6553200" y="1503363"/>
            <a:ext cx="2317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Calibri" pitchFamily="34" charset="0"/>
              </a:rPr>
              <a:t>AC</a:t>
            </a:r>
            <a:endParaRPr lang="en-GB" sz="1600" b="1">
              <a:latin typeface="Calibri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572000" y="2565400"/>
            <a:ext cx="215900" cy="21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516688" y="6237288"/>
            <a:ext cx="215900" cy="21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17"/>
          <p:cNvGrpSpPr>
            <a:grpSpLocks/>
          </p:cNvGrpSpPr>
          <p:nvPr/>
        </p:nvGrpSpPr>
        <p:grpSpPr bwMode="auto">
          <a:xfrm>
            <a:off x="611188" y="981075"/>
            <a:ext cx="3759200" cy="3775075"/>
            <a:chOff x="609600" y="1268760"/>
            <a:chExt cx="3758952" cy="3774613"/>
          </a:xfrm>
        </p:grpSpPr>
        <p:sp>
          <p:nvSpPr>
            <p:cNvPr id="2" name="Text Box 2"/>
            <p:cNvSpPr txBox="1">
              <a:spLocks noChangeArrowheads="1"/>
            </p:cNvSpPr>
            <p:nvPr/>
          </p:nvSpPr>
          <p:spPr bwMode="auto">
            <a:xfrm>
              <a:off x="1115616" y="1268760"/>
              <a:ext cx="2880320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200" b="1">
                  <a:latin typeface="Calibri" pitchFamily="34" charset="0"/>
                </a:rPr>
                <a:t>Industry in perfect competition</a:t>
              </a:r>
            </a:p>
          </p:txBody>
        </p:sp>
        <p:sp>
          <p:nvSpPr>
            <p:cNvPr id="29701" name="Rectangle 6"/>
            <p:cNvSpPr>
              <a:spLocks noChangeArrowheads="1"/>
            </p:cNvSpPr>
            <p:nvPr/>
          </p:nvSpPr>
          <p:spPr bwMode="auto">
            <a:xfrm>
              <a:off x="1239838" y="4641850"/>
              <a:ext cx="10419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0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2" name="Rectangle 7"/>
            <p:cNvSpPr>
              <a:spLocks noChangeArrowheads="1"/>
            </p:cNvSpPr>
            <p:nvPr/>
          </p:nvSpPr>
          <p:spPr bwMode="auto">
            <a:xfrm>
              <a:off x="3563888" y="4725144"/>
              <a:ext cx="74988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Quantity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3" name="Freeform 9"/>
            <p:cNvSpPr>
              <a:spLocks/>
            </p:cNvSpPr>
            <p:nvPr/>
          </p:nvSpPr>
          <p:spPr bwMode="auto">
            <a:xfrm>
              <a:off x="1295400" y="2209800"/>
              <a:ext cx="66675" cy="2427288"/>
            </a:xfrm>
            <a:custGeom>
              <a:avLst/>
              <a:gdLst>
                <a:gd name="T0" fmla="*/ 2147483647 w 7"/>
                <a:gd name="T1" fmla="*/ 0 h 345"/>
                <a:gd name="T2" fmla="*/ 2147483647 w 7"/>
                <a:gd name="T3" fmla="*/ 2147483647 h 345"/>
                <a:gd name="T4" fmla="*/ 0 w 7"/>
                <a:gd name="T5" fmla="*/ 2147483647 h 345"/>
                <a:gd name="T6" fmla="*/ 2147483647 w 7"/>
                <a:gd name="T7" fmla="*/ 0 h 345"/>
                <a:gd name="T8" fmla="*/ 2147483647 w 7"/>
                <a:gd name="T9" fmla="*/ 0 h 3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345"/>
                <a:gd name="T17" fmla="*/ 7 w 7"/>
                <a:gd name="T18" fmla="*/ 345 h 3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345">
                  <a:moveTo>
                    <a:pt x="7" y="0"/>
                  </a:moveTo>
                  <a:lnTo>
                    <a:pt x="5" y="345"/>
                  </a:lnTo>
                  <a:lnTo>
                    <a:pt x="0" y="345"/>
                  </a:lnTo>
                  <a:lnTo>
                    <a:pt x="2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24211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04" name="Freeform 10"/>
            <p:cNvSpPr>
              <a:spLocks/>
            </p:cNvSpPr>
            <p:nvPr/>
          </p:nvSpPr>
          <p:spPr bwMode="auto">
            <a:xfrm>
              <a:off x="1447800" y="2362200"/>
              <a:ext cx="2495550" cy="2041525"/>
            </a:xfrm>
            <a:custGeom>
              <a:avLst/>
              <a:gdLst>
                <a:gd name="T0" fmla="*/ 2147483647 w 262"/>
                <a:gd name="T1" fmla="*/ 0 h 290"/>
                <a:gd name="T2" fmla="*/ 2147483647 w 262"/>
                <a:gd name="T3" fmla="*/ 2147483647 h 290"/>
                <a:gd name="T4" fmla="*/ 2147483647 w 262"/>
                <a:gd name="T5" fmla="*/ 2147483647 h 290"/>
                <a:gd name="T6" fmla="*/ 0 w 262"/>
                <a:gd name="T7" fmla="*/ 2147483647 h 290"/>
                <a:gd name="T8" fmla="*/ 2147483647 w 262"/>
                <a:gd name="T9" fmla="*/ 0 h 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90"/>
                <a:gd name="T17" fmla="*/ 262 w 262"/>
                <a:gd name="T18" fmla="*/ 290 h 2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90">
                  <a:moveTo>
                    <a:pt x="3" y="0"/>
                  </a:moveTo>
                  <a:lnTo>
                    <a:pt x="262" y="287"/>
                  </a:lnTo>
                  <a:lnTo>
                    <a:pt x="259" y="290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05" name="Freeform 11"/>
            <p:cNvSpPr>
              <a:spLocks/>
            </p:cNvSpPr>
            <p:nvPr/>
          </p:nvSpPr>
          <p:spPr bwMode="auto">
            <a:xfrm>
              <a:off x="1447800" y="2362200"/>
              <a:ext cx="2495550" cy="1760538"/>
            </a:xfrm>
            <a:custGeom>
              <a:avLst/>
              <a:gdLst>
                <a:gd name="T0" fmla="*/ 0 w 262"/>
                <a:gd name="T1" fmla="*/ 2147483647 h 250"/>
                <a:gd name="T2" fmla="*/ 2147483647 w 262"/>
                <a:gd name="T3" fmla="*/ 0 h 250"/>
                <a:gd name="T4" fmla="*/ 2147483647 w 262"/>
                <a:gd name="T5" fmla="*/ 2147483647 h 250"/>
                <a:gd name="T6" fmla="*/ 2147483647 w 262"/>
                <a:gd name="T7" fmla="*/ 2147483647 h 250"/>
                <a:gd name="T8" fmla="*/ 0 w 262"/>
                <a:gd name="T9" fmla="*/ 2147483647 h 2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2"/>
                <a:gd name="T16" fmla="*/ 0 h 250"/>
                <a:gd name="T17" fmla="*/ 262 w 262"/>
                <a:gd name="T18" fmla="*/ 250 h 2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2" h="250">
                  <a:moveTo>
                    <a:pt x="0" y="247"/>
                  </a:moveTo>
                  <a:lnTo>
                    <a:pt x="259" y="0"/>
                  </a:lnTo>
                  <a:lnTo>
                    <a:pt x="262" y="3"/>
                  </a:lnTo>
                  <a:lnTo>
                    <a:pt x="3" y="250"/>
                  </a:lnTo>
                  <a:lnTo>
                    <a:pt x="0" y="247"/>
                  </a:lnTo>
                  <a:close/>
                </a:path>
              </a:pathLst>
            </a:custGeom>
            <a:solidFill>
              <a:srgbClr val="EB3D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706" name="Rectangle 21"/>
            <p:cNvSpPr>
              <a:spLocks noChangeArrowheads="1"/>
            </p:cNvSpPr>
            <p:nvPr/>
          </p:nvSpPr>
          <p:spPr bwMode="auto">
            <a:xfrm>
              <a:off x="609600" y="2209800"/>
              <a:ext cx="42159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Price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7" name="Rectangle 23"/>
            <p:cNvSpPr>
              <a:spLocks noChangeArrowheads="1"/>
            </p:cNvSpPr>
            <p:nvPr/>
          </p:nvSpPr>
          <p:spPr bwMode="auto">
            <a:xfrm flipH="1">
              <a:off x="4063752" y="4334272"/>
              <a:ext cx="30480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D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8" name="Rectangle 24"/>
            <p:cNvSpPr>
              <a:spLocks noChangeArrowheads="1"/>
            </p:cNvSpPr>
            <p:nvPr/>
          </p:nvSpPr>
          <p:spPr bwMode="auto">
            <a:xfrm>
              <a:off x="3995936" y="2132856"/>
              <a:ext cx="169792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S</a:t>
              </a:r>
              <a:endParaRPr lang="en-GB" sz="1600" b="1">
                <a:latin typeface="Calibri" pitchFamily="34" charset="0"/>
              </a:endParaRPr>
            </a:p>
          </p:txBody>
        </p:sp>
        <p:sp>
          <p:nvSpPr>
            <p:cNvPr id="29709" name="Rectangle 19"/>
            <p:cNvSpPr>
              <a:spLocks noChangeArrowheads="1"/>
            </p:cNvSpPr>
            <p:nvPr/>
          </p:nvSpPr>
          <p:spPr bwMode="auto">
            <a:xfrm>
              <a:off x="827584" y="3140968"/>
              <a:ext cx="31122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p0</a:t>
              </a:r>
              <a:endParaRPr lang="en-GB" sz="1600" b="1">
                <a:latin typeface="Calibri" pitchFamily="34" charset="0"/>
              </a:endParaRPr>
            </a:p>
          </p:txBody>
        </p:sp>
        <p:cxnSp>
          <p:nvCxnSpPr>
            <p:cNvPr id="32" name="Straight Connector 31"/>
            <p:cNvCxnSpPr>
              <a:cxnSpLocks noChangeShapeType="1"/>
            </p:cNvCxnSpPr>
            <p:nvPr/>
          </p:nvCxnSpPr>
          <p:spPr bwMode="auto">
            <a:xfrm>
              <a:off x="1371550" y="4648134"/>
              <a:ext cx="2743019" cy="1587"/>
            </a:xfrm>
            <a:prstGeom prst="line">
              <a:avLst/>
            </a:prstGeom>
            <a:noFill/>
            <a:ln w="38100">
              <a:solidFill>
                <a:schemeClr val="tx1">
                  <a:alpha val="92940"/>
                </a:schemeClr>
              </a:solidFill>
              <a:round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</p:cxnSp>
        <p:cxnSp>
          <p:nvCxnSpPr>
            <p:cNvPr id="34" name="Straight Connector 33"/>
            <p:cNvCxnSpPr>
              <a:cxnSpLocks noChangeShapeType="1"/>
            </p:cNvCxnSpPr>
            <p:nvPr/>
          </p:nvCxnSpPr>
          <p:spPr bwMode="auto">
            <a:xfrm rot="5400000">
              <a:off x="1944635" y="4000514"/>
              <a:ext cx="1293655" cy="1587"/>
            </a:xfrm>
            <a:prstGeom prst="line">
              <a:avLst/>
            </a:prstGeom>
            <a:noFill/>
            <a:ln w="38100">
              <a:solidFill>
                <a:schemeClr val="accent1">
                  <a:alpha val="61960"/>
                </a:schemeClr>
              </a:solidFill>
              <a:prstDash val="sysDash"/>
              <a:round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</p:cxnSp>
        <p:cxnSp>
          <p:nvCxnSpPr>
            <p:cNvPr id="36" name="Straight Connector 35"/>
            <p:cNvCxnSpPr>
              <a:cxnSpLocks noChangeShapeType="1"/>
            </p:cNvCxnSpPr>
            <p:nvPr/>
          </p:nvCxnSpPr>
          <p:spPr bwMode="auto">
            <a:xfrm rot="10800000">
              <a:off x="1371550" y="3276702"/>
              <a:ext cx="1142925" cy="1587"/>
            </a:xfrm>
            <a:prstGeom prst="line">
              <a:avLst/>
            </a:prstGeom>
            <a:noFill/>
            <a:ln w="38100">
              <a:solidFill>
                <a:schemeClr val="accent1">
                  <a:alpha val="61960"/>
                </a:schemeClr>
              </a:solidFill>
              <a:prstDash val="sysDash"/>
              <a:round/>
              <a:headEnd/>
              <a:tailEnd/>
            </a:ln>
            <a:effectLst>
              <a:outerShdw dist="25400" dir="5400000" rotWithShape="0">
                <a:srgbClr val="808080">
                  <a:alpha val="34999"/>
                </a:srgbClr>
              </a:outerShdw>
            </a:effectLst>
          </p:spPr>
        </p:cxnSp>
        <p:sp>
          <p:nvSpPr>
            <p:cNvPr id="29713" name="Rectangle 19"/>
            <p:cNvSpPr>
              <a:spLocks noChangeArrowheads="1"/>
            </p:cNvSpPr>
            <p:nvPr/>
          </p:nvSpPr>
          <p:spPr bwMode="auto">
            <a:xfrm>
              <a:off x="2411760" y="4797152"/>
              <a:ext cx="399256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sz="1600" b="1">
                  <a:solidFill>
                    <a:srgbClr val="000000"/>
                  </a:solidFill>
                  <a:latin typeface="Calibri" pitchFamily="34" charset="0"/>
                </a:rPr>
                <a:t>q0</a:t>
              </a:r>
              <a:endParaRPr lang="en-GB" sz="1600" b="1">
                <a:latin typeface="Calibri" pitchFamily="34" charset="0"/>
              </a:endParaRPr>
            </a:p>
          </p:txBody>
        </p:sp>
      </p:grpSp>
      <p:sp>
        <p:nvSpPr>
          <p:cNvPr id="29700" name="TextBox 41"/>
          <p:cNvSpPr txBox="1">
            <a:spLocks noChangeArrowheads="1"/>
          </p:cNvSpPr>
          <p:nvPr/>
        </p:nvSpPr>
        <p:spPr bwMode="auto">
          <a:xfrm>
            <a:off x="4932363" y="333375"/>
            <a:ext cx="3960812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/>
              <a:t>Show what happens to price after:</a:t>
            </a:r>
          </a:p>
          <a:p>
            <a:pPr>
              <a:defRPr/>
            </a:pPr>
            <a:endParaRPr lang="en-US" sz="2000" dirty="0"/>
          </a:p>
          <a:p>
            <a:pPr marL="457200" indent="-457200">
              <a:buFont typeface="+mj-lt"/>
              <a:buAutoNum type="alphaLcPeriod"/>
              <a:defRPr/>
            </a:pPr>
            <a:r>
              <a:rPr lang="en-US" sz="2000" dirty="0"/>
              <a:t>the entry of one new firm to the industry</a:t>
            </a:r>
          </a:p>
          <a:p>
            <a:pPr marL="457200" indent="-457200">
              <a:buFont typeface="+mj-lt"/>
              <a:buAutoNum type="alphaLcPeriod"/>
              <a:defRPr/>
            </a:pPr>
            <a:r>
              <a:rPr lang="en-US" sz="2000" dirty="0"/>
              <a:t>the entry of hundreds of new firms to the industry</a:t>
            </a:r>
          </a:p>
          <a:p>
            <a:pPr marL="457200" indent="-457200">
              <a:buFont typeface="+mj-lt"/>
              <a:buAutoNum type="alphaLcPeriod"/>
              <a:defRPr/>
            </a:pPr>
            <a:r>
              <a:rPr lang="en-US" sz="2000" dirty="0"/>
              <a:t>the exit of firms from the industry</a:t>
            </a:r>
          </a:p>
          <a:p>
            <a:pPr>
              <a:defRPr/>
            </a:pPr>
            <a:endParaRPr lang="en-US" sz="2000" dirty="0"/>
          </a:p>
          <a:p>
            <a:pPr>
              <a:defRPr/>
            </a:pPr>
            <a:r>
              <a:rPr lang="en-US" sz="2000" dirty="0"/>
              <a:t>Use notation to demonstrate the effect on market equilibrium price</a:t>
            </a:r>
          </a:p>
          <a:p>
            <a:pPr>
              <a:defRPr/>
            </a:pPr>
            <a:endParaRPr lang="en-US" sz="2000" dirty="0"/>
          </a:p>
          <a:p>
            <a:pPr marL="457200" indent="-457200">
              <a:buFont typeface="+mj-lt"/>
              <a:buAutoNum type="alphaLcPeriod" startAt="4"/>
              <a:defRPr/>
            </a:pPr>
            <a:r>
              <a:rPr lang="en-US" sz="2000" dirty="0"/>
              <a:t>What types of profits or losses do perfectly competing firms make in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n-US" sz="2000" dirty="0"/>
              <a:t>the short-run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n-US" sz="2000" dirty="0"/>
              <a:t>the long-run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27088" y="836613"/>
          <a:ext cx="7560840" cy="4608513"/>
        </p:xfrm>
        <a:graphic>
          <a:graphicData uri="http://schemas.openxmlformats.org/drawingml/2006/table">
            <a:tbl>
              <a:tblPr/>
              <a:tblGrid>
                <a:gridCol w="12922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4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34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36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latin typeface="Calibri"/>
                          <a:ea typeface="Calibri"/>
                          <a:cs typeface="Times New Roman"/>
                        </a:rPr>
                        <a:t>condition</a:t>
                      </a:r>
                      <a:endParaRPr lang="en-GB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latin typeface="Calibri"/>
                          <a:ea typeface="Calibri"/>
                          <a:cs typeface="Times New Roman"/>
                        </a:rPr>
                        <a:t>profits</a:t>
                      </a:r>
                      <a:endParaRPr lang="en-GB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latin typeface="Calibri"/>
                          <a:ea typeface="Calibri"/>
                          <a:cs typeface="Times New Roman"/>
                        </a:rPr>
                        <a:t>losses</a:t>
                      </a:r>
                      <a:endParaRPr lang="en-GB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6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latin typeface="Calibri"/>
                          <a:ea typeface="Calibri"/>
                          <a:cs typeface="Times New Roman"/>
                        </a:rPr>
                        <a:t>the short run</a:t>
                      </a:r>
                      <a:endParaRPr lang="en-GB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Calibri"/>
                          <a:ea typeface="Calibri"/>
                          <a:cs typeface="Times New Roman"/>
                        </a:rPr>
                        <a:t>Abnormal profits, competing firms are attracted into the</a:t>
                      </a:r>
                      <a:r>
                        <a:rPr lang="en-GB" sz="2000" baseline="0" dirty="0" smtClean="0">
                          <a:latin typeface="Calibri"/>
                          <a:ea typeface="Calibri"/>
                          <a:cs typeface="Times New Roman"/>
                        </a:rPr>
                        <a:t> industry</a:t>
                      </a:r>
                      <a:endParaRPr lang="en-GB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Calibri"/>
                          <a:ea typeface="Calibri"/>
                          <a:cs typeface="Times New Roman"/>
                        </a:rPr>
                        <a:t>Can make losses, whilst establishing</a:t>
                      </a:r>
                      <a:endParaRPr lang="en-GB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61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latin typeface="Calibri"/>
                          <a:ea typeface="Calibri"/>
                          <a:cs typeface="Times New Roman"/>
                        </a:rPr>
                        <a:t>the long run</a:t>
                      </a:r>
                      <a:endParaRPr lang="en-GB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Calibri"/>
                          <a:ea typeface="Calibri"/>
                          <a:cs typeface="Times New Roman"/>
                        </a:rPr>
                        <a:t>Normal profits,</a:t>
                      </a:r>
                      <a:r>
                        <a:rPr lang="en-GB" sz="2000" baseline="0" dirty="0" smtClean="0">
                          <a:latin typeface="Calibri"/>
                          <a:ea typeface="Calibri"/>
                          <a:cs typeface="Times New Roman"/>
                        </a:rPr>
                        <a:t> abnormal profits are competed away</a:t>
                      </a:r>
                      <a:endParaRPr lang="en-GB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 smtClean="0">
                          <a:latin typeface="Calibri"/>
                          <a:ea typeface="Calibri"/>
                          <a:cs typeface="Times New Roman"/>
                        </a:rPr>
                        <a:t>Will not make losses i.e. will shut</a:t>
                      </a:r>
                      <a:r>
                        <a:rPr lang="en-GB" sz="2000" baseline="0" dirty="0" smtClean="0">
                          <a:latin typeface="Calibri"/>
                          <a:ea typeface="Calibri"/>
                          <a:cs typeface="Times New Roman"/>
                        </a:rPr>
                        <a:t> down if losses are made and leave the industry</a:t>
                      </a:r>
                      <a:endParaRPr lang="en-GB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88" marR="66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4040188" cy="733425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buFont typeface="Wingdings 2" charset="2"/>
              <a:buNone/>
              <a:defRPr/>
            </a:pPr>
            <a:r>
              <a:rPr/>
              <a:t>Desirable?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791075" y="1524000"/>
            <a:ext cx="4041775" cy="731838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FFFFFF"/>
                </a:solidFill>
                <a:ea typeface="ＭＳ Ｐゴシック" charset="-128"/>
              </a:rPr>
              <a:t>Not desirable?</a:t>
            </a:r>
          </a:p>
        </p:txBody>
      </p:sp>
      <p:sp>
        <p:nvSpPr>
          <p:cNvPr id="317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smtClean="0"/>
              <a:t>perfectly competitive markets…</a:t>
            </a:r>
          </a:p>
        </p:txBody>
      </p:sp>
      <p:sp>
        <p:nvSpPr>
          <p:cNvPr id="31749" name="Content Placeholder 6"/>
          <p:cNvSpPr>
            <a:spLocks noGrp="1"/>
          </p:cNvSpPr>
          <p:nvPr>
            <p:ph sz="quarter" idx="2"/>
          </p:nvPr>
        </p:nvSpPr>
        <p:spPr>
          <a:xfrm>
            <a:off x="301625" y="2471738"/>
            <a:ext cx="4041775" cy="3817937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31750" name="Content Placeholder 7"/>
          <p:cNvSpPr>
            <a:spLocks noGrp="1"/>
          </p:cNvSpPr>
          <p:nvPr>
            <p:ph sz="quarter" idx="4"/>
          </p:nvPr>
        </p:nvSpPr>
        <p:spPr>
          <a:xfrm>
            <a:off x="4800600" y="2471738"/>
            <a:ext cx="4038600" cy="3821112"/>
          </a:xfrm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4040188" cy="733425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buFont typeface="Wingdings 2" charset="2"/>
              <a:buNone/>
              <a:defRPr/>
            </a:pPr>
            <a:r>
              <a:rPr/>
              <a:t>Desirable?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791075" y="1524000"/>
            <a:ext cx="4041775" cy="731838"/>
          </a:xfrm>
          <a:ln w="9525"/>
          <a:effectLst>
            <a:outerShdw dist="254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FFFFFF"/>
                </a:solidFill>
                <a:ea typeface="ＭＳ Ｐゴシック" charset="-128"/>
              </a:rPr>
              <a:t>Not desirable?</a:t>
            </a:r>
          </a:p>
        </p:txBody>
      </p:sp>
      <p:sp>
        <p:nvSpPr>
          <p:cNvPr id="32772" name="Content Placeholder 2"/>
          <p:cNvSpPr>
            <a:spLocks noGrp="1"/>
          </p:cNvSpPr>
          <p:nvPr>
            <p:ph sz="quarter" idx="2"/>
          </p:nvPr>
        </p:nvSpPr>
        <p:spPr>
          <a:xfrm>
            <a:off x="301625" y="2471738"/>
            <a:ext cx="4041775" cy="3817937"/>
          </a:xfrm>
        </p:spPr>
        <p:txBody>
          <a:bodyPr/>
          <a:lstStyle/>
          <a:p>
            <a:r>
              <a:rPr lang="en-US" sz="2200" dirty="0" smtClean="0"/>
              <a:t>In the long-run, they make normal profits</a:t>
            </a:r>
          </a:p>
          <a:p>
            <a:r>
              <a:rPr lang="en-US" sz="2200" dirty="0" smtClean="0"/>
              <a:t>Firms are </a:t>
            </a:r>
            <a:r>
              <a:rPr lang="en-US" sz="2200" dirty="0" err="1" smtClean="0"/>
              <a:t>allocatively</a:t>
            </a:r>
            <a:r>
              <a:rPr lang="en-US" sz="2200" dirty="0" smtClean="0"/>
              <a:t> efficient</a:t>
            </a:r>
          </a:p>
          <a:p>
            <a:r>
              <a:rPr lang="en-US" sz="2200" dirty="0" smtClean="0"/>
              <a:t>Firms are productively efficient</a:t>
            </a:r>
          </a:p>
          <a:p>
            <a:r>
              <a:rPr lang="en-US" sz="2200" dirty="0" smtClean="0"/>
              <a:t>If firms innovate and earn abnormal profits, there is an incentive for </a:t>
            </a:r>
            <a:r>
              <a:rPr lang="en-US" sz="2200" smtClean="0"/>
              <a:t>other firms </a:t>
            </a:r>
            <a:r>
              <a:rPr lang="en-US" sz="2200" dirty="0" smtClean="0"/>
              <a:t>to enter the industry</a:t>
            </a:r>
          </a:p>
        </p:txBody>
      </p:sp>
      <p:sp>
        <p:nvSpPr>
          <p:cNvPr id="32773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2471738"/>
            <a:ext cx="4038600" cy="3821112"/>
          </a:xfrm>
        </p:spPr>
        <p:txBody>
          <a:bodyPr/>
          <a:lstStyle/>
          <a:p>
            <a:r>
              <a:rPr lang="en-US" sz="2400" smtClean="0"/>
              <a:t>Firms cannot afford research and development</a:t>
            </a:r>
          </a:p>
          <a:p>
            <a:r>
              <a:rPr lang="en-US" sz="2400" smtClean="0"/>
              <a:t>Firms do not grow due to lack of opportunity to make abnormal profits in the long-run</a:t>
            </a:r>
          </a:p>
          <a:p>
            <a:r>
              <a:rPr lang="en-US" sz="2400" smtClean="0"/>
              <a:t>There is a lack of variety for consumers because the product is undifferentiated</a:t>
            </a:r>
          </a:p>
        </p:txBody>
      </p:sp>
      <p:sp>
        <p:nvSpPr>
          <p:cNvPr id="327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smtClean="0"/>
              <a:t>perfectly competitive markets…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2800" dirty="0" smtClean="0"/>
              <a:t>Why do we examine perfectly competitive markets?</a:t>
            </a:r>
            <a:endParaRPr lang="en-GB" sz="2800" dirty="0"/>
          </a:p>
        </p:txBody>
      </p:sp>
      <p:sp>
        <p:nvSpPr>
          <p:cNvPr id="33795" name="Content Placeholder 6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GB" smtClean="0"/>
              <a:t>It acts as a benchmark against which to judge the competitive actions behaviour of imperfectly competitive firms</a:t>
            </a:r>
          </a:p>
          <a:p>
            <a:r>
              <a:rPr lang="en-GB" smtClean="0"/>
              <a:t>We can examine how the perfectly competing firm changes its market conditions in the short-run and the long-run to help us make a comparison with other firms of varying sizes and control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34400" cy="758825"/>
          </a:xfrm>
        </p:spPr>
        <p:txBody>
          <a:bodyPr/>
          <a:lstStyle/>
          <a:p>
            <a:r>
              <a:rPr lang="en-GB" dirty="0" smtClean="0"/>
              <a:t>Showing SR losses and SR profits in perfect competition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Use the perfect competition model to show</a:t>
            </a:r>
          </a:p>
          <a:p>
            <a:endParaRPr lang="en-GB" dirty="0" smtClean="0"/>
          </a:p>
          <a:p>
            <a:endParaRPr lang="en-GB" dirty="0" smtClean="0"/>
          </a:p>
          <a:p>
            <a:pPr>
              <a:buNone/>
            </a:pPr>
            <a:r>
              <a:rPr lang="en-GB" dirty="0" smtClean="0"/>
              <a:t>How SR losses can be made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How SR profits can be made</a:t>
            </a: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2543</TotalTime>
  <Words>1553</Words>
  <Application>Microsoft Office PowerPoint</Application>
  <PresentationFormat>On-screen Show (4:3)</PresentationFormat>
  <Paragraphs>270</Paragraphs>
  <Slides>28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9" baseType="lpstr">
      <vt:lpstr>ＭＳ Ｐゴシック</vt:lpstr>
      <vt:lpstr>Adobe Garamond Pro</vt:lpstr>
      <vt:lpstr>Arial</vt:lpstr>
      <vt:lpstr>Calibri</vt:lpstr>
      <vt:lpstr>Georgia</vt:lpstr>
      <vt:lpstr>Kino MT</vt:lpstr>
      <vt:lpstr>Times New Roman</vt:lpstr>
      <vt:lpstr>Wingdings</vt:lpstr>
      <vt:lpstr>Wingdings 2</vt:lpstr>
      <vt:lpstr>Civic</vt:lpstr>
      <vt:lpstr>1_Civic</vt:lpstr>
      <vt:lpstr>PowerPoint Presentation</vt:lpstr>
      <vt:lpstr>Market structures – the characteristics of a market which determine a firm’s behaviour</vt:lpstr>
      <vt:lpstr>Market structures – the characteristics of a market which determine a firm’s behaviour</vt:lpstr>
      <vt:lpstr>Calculating the Market Concentration Ratio </vt:lpstr>
      <vt:lpstr>Calculating market concentration ratio</vt:lpstr>
      <vt:lpstr>Efficiencies…</vt:lpstr>
      <vt:lpstr>Efficiencies</vt:lpstr>
      <vt:lpstr>PowerPoint Presentation</vt:lpstr>
      <vt:lpstr>What is competitive behaviour?</vt:lpstr>
      <vt:lpstr>What is competitive behaviour?</vt:lpstr>
      <vt:lpstr>What is competitive behaviour?</vt:lpstr>
      <vt:lpstr>Assumptions of perfect competition…consider…</vt:lpstr>
      <vt:lpstr>Assumptions of perfect competition</vt:lpstr>
      <vt:lpstr>Matching exercise discuss and put in the right column</vt:lpstr>
      <vt:lpstr>PowerPoint Presentation</vt:lpstr>
      <vt:lpstr>PowerPoint Presentation</vt:lpstr>
      <vt:lpstr>Roberta’s Taxis Activity</vt:lpstr>
      <vt:lpstr>Answer table…</vt:lpstr>
      <vt:lpstr>Answers…</vt:lpstr>
      <vt:lpstr>D =  AR =  MR</vt:lpstr>
      <vt:lpstr>PowerPoint Presentation</vt:lpstr>
      <vt:lpstr>PowerPoint Presentation</vt:lpstr>
      <vt:lpstr>PowerPoint Presentation</vt:lpstr>
      <vt:lpstr>PowerPoint Presentation</vt:lpstr>
      <vt:lpstr>perfectly competitive markets…</vt:lpstr>
      <vt:lpstr>perfectly competitive markets…</vt:lpstr>
      <vt:lpstr>Why do we examine perfectly competitive markets?</vt:lpstr>
      <vt:lpstr>Showing SR losses and SR profits in perfect competition</vt:lpstr>
    </vt:vector>
  </TitlesOfParts>
  <Company>SEEVIC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Timothy Osadiya</cp:lastModifiedBy>
  <cp:revision>118</cp:revision>
  <cp:lastPrinted>2011-02-07T21:54:10Z</cp:lastPrinted>
  <dcterms:created xsi:type="dcterms:W3CDTF">2011-02-16T18:49:41Z</dcterms:created>
  <dcterms:modified xsi:type="dcterms:W3CDTF">2024-04-06T06:12:41Z</dcterms:modified>
</cp:coreProperties>
</file>