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7" r:id="rId7"/>
    <p:sldId id="268" r:id="rId8"/>
    <p:sldId id="261" r:id="rId9"/>
    <p:sldId id="269" r:id="rId10"/>
    <p:sldId id="270" r:id="rId11"/>
    <p:sldId id="262" r:id="rId12"/>
    <p:sldId id="263" r:id="rId13"/>
    <p:sldId id="271" r:id="rId14"/>
    <p:sldId id="265" r:id="rId15"/>
    <p:sldId id="266" r:id="rId16"/>
    <p:sldId id="272" r:id="rId17"/>
    <p:sldId id="264"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7"/>
  </p:normalViewPr>
  <p:slideViewPr>
    <p:cSldViewPr snapToObjects="1">
      <p:cViewPr varScale="1">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086D3B9-3242-1B47-93BC-218416E65E93}" type="datetimeFigureOut">
              <a:rPr lang="en-US" smtClean="0"/>
              <a:pPr/>
              <a:t>3/23/17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086D3B9-3242-1B47-93BC-218416E65E93}" type="datetimeFigureOut">
              <a:rPr lang="en-US" smtClean="0"/>
              <a:pPr/>
              <a:t>3/23/17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086D3B9-3242-1B47-93BC-218416E65E93}" type="datetimeFigureOut">
              <a:rPr lang="en-US" smtClean="0"/>
              <a:pPr/>
              <a:t>3/23/17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86D3B9-3242-1B47-93BC-218416E65E93}" type="datetimeFigureOut">
              <a:rPr lang="en-US" smtClean="0"/>
              <a:pPr/>
              <a:t>3/23/17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086D3B9-3242-1B47-93BC-218416E65E93}" type="datetimeFigureOut">
              <a:rPr lang="en-US" smtClean="0"/>
              <a:pPr/>
              <a:t>3/23/17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086D3B9-3242-1B47-93BC-218416E65E93}" type="datetimeFigureOut">
              <a:rPr lang="en-US" smtClean="0"/>
              <a:pPr/>
              <a:t>3/23/17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86D3B9-3242-1B47-93BC-218416E65E93}" type="datetimeFigureOut">
              <a:rPr lang="en-US" smtClean="0"/>
              <a:pPr/>
              <a:t>3/23/17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776603-1CCD-F44E-AD97-566DB992E6CC}"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Rhwng</a:t>
            </a:r>
            <a:r>
              <a:rPr lang="en-US" dirty="0" smtClean="0"/>
              <a:t> </a:t>
            </a:r>
            <a:r>
              <a:rPr lang="en-US" dirty="0" err="1" smtClean="0"/>
              <a:t>Dadl</a:t>
            </a:r>
            <a:r>
              <a:rPr lang="en-US" dirty="0" smtClean="0"/>
              <a:t> a </a:t>
            </a:r>
            <a:r>
              <a:rPr lang="en-US" dirty="0" err="1" smtClean="0"/>
              <a:t>Deialog</a:t>
            </a:r>
            <a:endParaRPr lang="en-US" dirty="0"/>
          </a:p>
        </p:txBody>
      </p:sp>
      <p:sp>
        <p:nvSpPr>
          <p:cNvPr id="3" name="Subtitle 2"/>
          <p:cNvSpPr>
            <a:spLocks noGrp="1"/>
          </p:cNvSpPr>
          <p:nvPr>
            <p:ph type="subTitle" idx="1"/>
          </p:nvPr>
        </p:nvSpPr>
        <p:spPr/>
        <p:txBody>
          <a:bodyPr/>
          <a:lstStyle/>
          <a:p>
            <a:r>
              <a:rPr lang="en-US" dirty="0" err="1" smtClean="0"/>
              <a:t>Agweddau</a:t>
            </a:r>
            <a:r>
              <a:rPr lang="en-US" dirty="0" smtClean="0"/>
              <a:t> </a:t>
            </a:r>
            <a:r>
              <a:rPr lang="en-US" dirty="0" err="1" smtClean="0"/>
              <a:t>Diwinyddol</a:t>
            </a:r>
            <a:r>
              <a:rPr lang="en-US" dirty="0" smtClean="0"/>
              <a:t> </a:t>
            </a:r>
          </a:p>
          <a:p>
            <a:r>
              <a:rPr lang="en-US" dirty="0" err="1" smtClean="0"/>
              <a:t>ar</a:t>
            </a:r>
            <a:r>
              <a:rPr lang="en-US" dirty="0" smtClean="0"/>
              <a:t> </a:t>
            </a:r>
            <a:r>
              <a:rPr lang="en-US" dirty="0" err="1" smtClean="0"/>
              <a:t>ôl</a:t>
            </a:r>
            <a:r>
              <a:rPr lang="en-US" dirty="0" smtClean="0"/>
              <a:t> </a:t>
            </a:r>
            <a:r>
              <a:rPr lang="en-US" dirty="0" err="1" smtClean="0"/>
              <a:t>y</a:t>
            </a:r>
            <a:r>
              <a:rPr lang="en-US" dirty="0" smtClean="0"/>
              <a:t> </a:t>
            </a:r>
            <a:r>
              <a:rPr lang="en-US" dirty="0" err="1" smtClean="0"/>
              <a:t>Shoah</a:t>
            </a:r>
            <a:r>
              <a:rPr lang="en-US" dirty="0" smtClean="0"/>
              <a:t>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err="1" smtClean="0"/>
              <a:t>Codi</a:t>
            </a:r>
            <a:r>
              <a:rPr lang="en-US" sz="3200" dirty="0" smtClean="0"/>
              <a:t> </a:t>
            </a:r>
            <a:r>
              <a:rPr lang="en-US" sz="3200" dirty="0" err="1" smtClean="0"/>
              <a:t>Cwestiynau</a:t>
            </a:r>
            <a:r>
              <a:rPr lang="en-US" sz="3200" dirty="0" smtClean="0"/>
              <a:t> </a:t>
            </a:r>
            <a:r>
              <a:rPr lang="en-US" sz="3200" dirty="0" err="1" smtClean="0"/>
              <a:t>ar</a:t>
            </a:r>
            <a:r>
              <a:rPr lang="en-US" sz="3200" dirty="0" smtClean="0"/>
              <a:t> </a:t>
            </a:r>
            <a:r>
              <a:rPr lang="en-US" sz="3200" dirty="0" err="1" smtClean="0"/>
              <a:t>ôl</a:t>
            </a:r>
            <a:r>
              <a:rPr lang="en-US" sz="3200" dirty="0" smtClean="0"/>
              <a:t> </a:t>
            </a:r>
            <a:r>
              <a:rPr lang="en-US" sz="3200" dirty="0" err="1" smtClean="0"/>
              <a:t>y</a:t>
            </a:r>
            <a:r>
              <a:rPr lang="en-US" sz="3200" dirty="0" smtClean="0"/>
              <a:t> </a:t>
            </a:r>
            <a:r>
              <a:rPr lang="en-US" sz="3200" dirty="0" err="1" smtClean="0"/>
              <a:t>Shoah</a:t>
            </a:r>
            <a:endParaRPr lang="en-US" sz="3200" dirty="0"/>
          </a:p>
        </p:txBody>
      </p:sp>
      <p:sp>
        <p:nvSpPr>
          <p:cNvPr id="3" name="Content Placeholder 2"/>
          <p:cNvSpPr>
            <a:spLocks noGrp="1"/>
          </p:cNvSpPr>
          <p:nvPr>
            <p:ph idx="1"/>
          </p:nvPr>
        </p:nvSpPr>
        <p:spPr/>
        <p:txBody>
          <a:bodyPr>
            <a:normAutofit lnSpcReduction="10000"/>
          </a:bodyPr>
          <a:lstStyle/>
          <a:p>
            <a:pPr>
              <a:buNone/>
            </a:pPr>
            <a:r>
              <a:rPr lang="en-US" dirty="0" smtClean="0"/>
              <a:t>	</a:t>
            </a:r>
            <a:r>
              <a:rPr lang="en-US" dirty="0" err="1" smtClean="0"/>
              <a:t>Ar</a:t>
            </a:r>
            <a:r>
              <a:rPr lang="en-US" dirty="0" smtClean="0"/>
              <a:t> </a:t>
            </a:r>
            <a:r>
              <a:rPr lang="en-US" dirty="0" err="1" smtClean="0"/>
              <a:t>ôl</a:t>
            </a:r>
            <a:r>
              <a:rPr lang="en-US" dirty="0" smtClean="0"/>
              <a:t> 20 </a:t>
            </a:r>
            <a:r>
              <a:rPr lang="en-US" dirty="0" err="1" smtClean="0"/>
              <a:t>mlynedd</a:t>
            </a:r>
            <a:r>
              <a:rPr lang="en-US" dirty="0" smtClean="0"/>
              <a:t> </a:t>
            </a:r>
            <a:r>
              <a:rPr lang="en-US" dirty="0" err="1" smtClean="0"/>
              <a:t>o</a:t>
            </a:r>
            <a:r>
              <a:rPr lang="en-US" dirty="0" smtClean="0"/>
              <a:t> </a:t>
            </a:r>
            <a:r>
              <a:rPr lang="en-US" dirty="0" err="1" smtClean="0"/>
              <a:t>dawelwch</a:t>
            </a:r>
            <a:r>
              <a:rPr lang="en-US" dirty="0" smtClean="0"/>
              <a:t>, </a:t>
            </a:r>
            <a:r>
              <a:rPr lang="en-US" dirty="0" err="1" smtClean="0"/>
              <a:t>dechreuwyd</a:t>
            </a:r>
            <a:r>
              <a:rPr lang="en-US" dirty="0" smtClean="0"/>
              <a:t> </a:t>
            </a:r>
            <a:r>
              <a:rPr lang="en-US" dirty="0" err="1" smtClean="0"/>
              <a:t>gofyn</a:t>
            </a:r>
            <a:r>
              <a:rPr lang="en-US" dirty="0" smtClean="0"/>
              <a:t> </a:t>
            </a:r>
            <a:r>
              <a:rPr lang="en-US" dirty="0" err="1" smtClean="0"/>
              <a:t>cwestiynau</a:t>
            </a:r>
            <a:r>
              <a:rPr lang="en-US" dirty="0" smtClean="0"/>
              <a:t> </a:t>
            </a:r>
            <a:r>
              <a:rPr lang="en-US" dirty="0" err="1" smtClean="0"/>
              <a:t>fel</a:t>
            </a:r>
            <a:r>
              <a:rPr lang="en-US" dirty="0" smtClean="0"/>
              <a:t> a </a:t>
            </a:r>
            <a:r>
              <a:rPr lang="en-US" dirty="0" err="1" smtClean="0"/>
              <a:t>ganlyn</a:t>
            </a:r>
            <a:r>
              <a:rPr lang="en-US" dirty="0" smtClean="0"/>
              <a:t>:</a:t>
            </a:r>
          </a:p>
          <a:p>
            <a:pPr>
              <a:buNone/>
            </a:pPr>
            <a:endParaRPr lang="en-US" dirty="0" smtClean="0"/>
          </a:p>
          <a:p>
            <a:r>
              <a:rPr lang="en-US" dirty="0" err="1" smtClean="0"/>
              <a:t>Paham</a:t>
            </a:r>
            <a:r>
              <a:rPr lang="en-US" dirty="0" smtClean="0"/>
              <a:t> </a:t>
            </a:r>
            <a:r>
              <a:rPr lang="en-US" dirty="0" err="1" smtClean="0"/>
              <a:t>mae</a:t>
            </a:r>
            <a:r>
              <a:rPr lang="en-US" dirty="0" smtClean="0"/>
              <a:t> </a:t>
            </a:r>
            <a:r>
              <a:rPr lang="en-US" dirty="0" err="1" smtClean="0"/>
              <a:t>Duw</a:t>
            </a:r>
            <a:r>
              <a:rPr lang="en-US" dirty="0" smtClean="0"/>
              <a:t> </a:t>
            </a:r>
            <a:r>
              <a:rPr lang="en-US" dirty="0" err="1" smtClean="0"/>
              <a:t>wedi</a:t>
            </a:r>
            <a:r>
              <a:rPr lang="en-US" dirty="0" smtClean="0"/>
              <a:t> </a:t>
            </a:r>
            <a:r>
              <a:rPr lang="en-US" dirty="0" err="1" smtClean="0"/>
              <a:t>caniatau</a:t>
            </a:r>
            <a:r>
              <a:rPr lang="en-US" dirty="0" smtClean="0"/>
              <a:t> </a:t>
            </a:r>
            <a:r>
              <a:rPr lang="en-US" dirty="0" err="1" smtClean="0"/>
              <a:t>i’r</a:t>
            </a:r>
            <a:r>
              <a:rPr lang="en-US" dirty="0" smtClean="0"/>
              <a:t> </a:t>
            </a:r>
            <a:r>
              <a:rPr lang="en-US" dirty="0" err="1" smtClean="0"/>
              <a:t>Shoah</a:t>
            </a:r>
            <a:r>
              <a:rPr lang="en-US" dirty="0" smtClean="0"/>
              <a:t> </a:t>
            </a:r>
            <a:r>
              <a:rPr lang="en-US" dirty="0" err="1" smtClean="0"/>
              <a:t>ddigwydd</a:t>
            </a:r>
            <a:r>
              <a:rPr lang="en-US" dirty="0" smtClean="0"/>
              <a:t>?</a:t>
            </a:r>
          </a:p>
          <a:p>
            <a:r>
              <a:rPr lang="en-US" dirty="0" err="1" smtClean="0"/>
              <a:t>Ym</a:t>
            </a:r>
            <a:r>
              <a:rPr lang="en-US" dirty="0" smtClean="0"/>
              <a:t> </a:t>
            </a:r>
            <a:r>
              <a:rPr lang="en-US" dirty="0" err="1" smtClean="0"/>
              <a:t>mha</a:t>
            </a:r>
            <a:r>
              <a:rPr lang="en-US" dirty="0" smtClean="0"/>
              <a:t> </a:t>
            </a:r>
            <a:r>
              <a:rPr lang="en-US" dirty="0" err="1" smtClean="0"/>
              <a:t>fodd</a:t>
            </a:r>
            <a:r>
              <a:rPr lang="en-US" dirty="0" smtClean="0"/>
              <a:t> </a:t>
            </a:r>
            <a:r>
              <a:rPr lang="en-US" dirty="0" err="1" smtClean="0"/>
              <a:t>y</a:t>
            </a:r>
            <a:r>
              <a:rPr lang="en-US" dirty="0" smtClean="0"/>
              <a:t> </a:t>
            </a:r>
            <a:r>
              <a:rPr lang="en-US" dirty="0" err="1" smtClean="0"/>
              <a:t>mae’r</a:t>
            </a:r>
            <a:r>
              <a:rPr lang="en-US" dirty="0" smtClean="0"/>
              <a:t> </a:t>
            </a:r>
            <a:r>
              <a:rPr lang="en-US" dirty="0" err="1" smtClean="0"/>
              <a:t>Eglwys</a:t>
            </a:r>
            <a:r>
              <a:rPr lang="en-US" dirty="0" smtClean="0"/>
              <a:t> </a:t>
            </a:r>
            <a:r>
              <a:rPr lang="en-US" dirty="0" err="1" smtClean="0"/>
              <a:t>wedi</a:t>
            </a:r>
            <a:r>
              <a:rPr lang="en-US" dirty="0" smtClean="0"/>
              <a:t> </a:t>
            </a:r>
            <a:r>
              <a:rPr lang="en-US" dirty="0" err="1" smtClean="0"/>
              <a:t>cyfrannu</a:t>
            </a:r>
            <a:r>
              <a:rPr lang="en-US" dirty="0" smtClean="0"/>
              <a:t> at </a:t>
            </a:r>
            <a:r>
              <a:rPr lang="en-US" dirty="0" err="1" smtClean="0"/>
              <a:t>wrth-Semitiaeth</a:t>
            </a:r>
            <a:r>
              <a:rPr lang="en-US" dirty="0" smtClean="0"/>
              <a:t>?</a:t>
            </a:r>
          </a:p>
          <a:p>
            <a:r>
              <a:rPr lang="en-US" dirty="0" err="1" smtClean="0"/>
              <a:t>Sut</a:t>
            </a:r>
            <a:r>
              <a:rPr lang="en-US" dirty="0" smtClean="0"/>
              <a:t> </a:t>
            </a:r>
            <a:r>
              <a:rPr lang="en-US" dirty="0" err="1" smtClean="0"/>
              <a:t>mae</a:t>
            </a:r>
            <a:r>
              <a:rPr lang="en-US" dirty="0" smtClean="0"/>
              <a:t> </a:t>
            </a:r>
            <a:r>
              <a:rPr lang="en-US" dirty="0" err="1" smtClean="0"/>
              <a:t>Iddewon</a:t>
            </a:r>
            <a:r>
              <a:rPr lang="en-US" dirty="0" smtClean="0"/>
              <a:t> a </a:t>
            </a:r>
            <a:r>
              <a:rPr lang="en-US" dirty="0" err="1" smtClean="0"/>
              <a:t>Christnogion</a:t>
            </a:r>
            <a:r>
              <a:rPr lang="en-US" dirty="0" smtClean="0"/>
              <a:t> </a:t>
            </a:r>
            <a:r>
              <a:rPr lang="en-US" dirty="0" err="1" smtClean="0"/>
              <a:t>yn</a:t>
            </a:r>
            <a:r>
              <a:rPr lang="en-US" dirty="0" smtClean="0"/>
              <a:t> </a:t>
            </a:r>
            <a:r>
              <a:rPr lang="en-US" dirty="0" err="1" smtClean="0"/>
              <a:t>codi</a:t>
            </a:r>
            <a:r>
              <a:rPr lang="en-US" dirty="0" smtClean="0"/>
              <a:t> </a:t>
            </a:r>
            <a:r>
              <a:rPr lang="en-US" dirty="0" err="1" smtClean="0"/>
              <a:t>pontydd</a:t>
            </a:r>
            <a:r>
              <a:rPr lang="en-US" dirty="0" smtClean="0"/>
              <a:t> </a:t>
            </a:r>
            <a:r>
              <a:rPr lang="en-US" dirty="0" err="1" smtClean="0"/>
              <a:t>gyda’i</a:t>
            </a:r>
            <a:r>
              <a:rPr lang="en-US" dirty="0" smtClean="0"/>
              <a:t> </a:t>
            </a:r>
            <a:r>
              <a:rPr lang="en-US" dirty="0" err="1" smtClean="0"/>
              <a:t>gilydd</a:t>
            </a:r>
            <a:r>
              <a:rPr lang="en-US" dirty="0" smtClean="0"/>
              <a:t>?</a:t>
            </a:r>
          </a:p>
          <a:p>
            <a:pPr>
              <a:buNone/>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Goblygiadau</a:t>
            </a:r>
            <a:r>
              <a:rPr lang="en-US" dirty="0" smtClean="0"/>
              <a:t> </a:t>
            </a:r>
            <a:r>
              <a:rPr lang="en-US" dirty="0" err="1" smtClean="0"/>
              <a:t>Diwinyddol</a:t>
            </a:r>
            <a:endParaRPr lang="en-US" dirty="0"/>
          </a:p>
        </p:txBody>
      </p:sp>
      <p:sp>
        <p:nvSpPr>
          <p:cNvPr id="3" name="Content Placeholder 2"/>
          <p:cNvSpPr>
            <a:spLocks noGrp="1"/>
          </p:cNvSpPr>
          <p:nvPr>
            <p:ph idx="1"/>
          </p:nvPr>
        </p:nvSpPr>
        <p:spPr/>
        <p:txBody>
          <a:bodyPr/>
          <a:lstStyle/>
          <a:p>
            <a:endParaRPr lang="en-US" dirty="0" smtClean="0"/>
          </a:p>
          <a:p>
            <a:r>
              <a:rPr lang="en-US" dirty="0" err="1" smtClean="0"/>
              <a:t>Natur</a:t>
            </a:r>
            <a:r>
              <a:rPr lang="en-US" dirty="0" smtClean="0"/>
              <a:t> </a:t>
            </a:r>
            <a:r>
              <a:rPr lang="en-US" dirty="0" err="1" smtClean="0"/>
              <a:t>Duw</a:t>
            </a:r>
            <a:endParaRPr lang="en-US" dirty="0" smtClean="0"/>
          </a:p>
          <a:p>
            <a:r>
              <a:rPr lang="en-US" dirty="0" err="1" smtClean="0"/>
              <a:t>Diwinyddiaeth</a:t>
            </a:r>
            <a:r>
              <a:rPr lang="en-US" dirty="0" smtClean="0"/>
              <a:t> </a:t>
            </a:r>
            <a:r>
              <a:rPr lang="en-US" dirty="0" err="1" smtClean="0"/>
              <a:t>ddisodli/dadleoli</a:t>
            </a:r>
            <a:r>
              <a:rPr lang="en-US" dirty="0" smtClean="0"/>
              <a:t> (‘</a:t>
            </a:r>
            <a:r>
              <a:rPr lang="en-US" dirty="0" err="1" smtClean="0"/>
              <a:t>supersessionist</a:t>
            </a:r>
            <a:r>
              <a:rPr lang="en-US" dirty="0" smtClean="0"/>
              <a:t> theology’)</a:t>
            </a:r>
          </a:p>
          <a:p>
            <a:r>
              <a:rPr lang="en-US" dirty="0" smtClean="0"/>
              <a:t>Y </a:t>
            </a:r>
            <a:r>
              <a:rPr lang="en-US" dirty="0" err="1" smtClean="0"/>
              <a:t>Cyfamod</a:t>
            </a:r>
            <a:endParaRPr lang="en-US" dirty="0" smtClean="0"/>
          </a:p>
          <a:p>
            <a:r>
              <a:rPr lang="en-US" dirty="0" err="1" smtClean="0"/>
              <a:t>Duwladdiad</a:t>
            </a:r>
            <a:r>
              <a:rPr lang="en-US" dirty="0" smtClean="0"/>
              <a:t> (‘deicide’)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Natur</a:t>
            </a:r>
            <a:r>
              <a:rPr lang="en-US" dirty="0" smtClean="0"/>
              <a:t> </a:t>
            </a:r>
            <a:r>
              <a:rPr lang="en-US" dirty="0" err="1" smtClean="0"/>
              <a:t>Duw</a:t>
            </a:r>
            <a:r>
              <a:rPr lang="en-US" dirty="0" smtClean="0"/>
              <a:t>: </a:t>
            </a:r>
            <a:r>
              <a:rPr lang="en-US" dirty="0" err="1" smtClean="0"/>
              <a:t>Safbwyntiau</a:t>
            </a:r>
            <a:r>
              <a:rPr lang="en-US" dirty="0" smtClean="0"/>
              <a:t> </a:t>
            </a:r>
            <a:r>
              <a:rPr lang="en-US" dirty="0" err="1" smtClean="0"/>
              <a:t>Iddewig</a:t>
            </a:r>
            <a:endParaRPr lang="en-US" dirty="0"/>
          </a:p>
        </p:txBody>
      </p:sp>
      <p:sp>
        <p:nvSpPr>
          <p:cNvPr id="3" name="Content Placeholder 2"/>
          <p:cNvSpPr>
            <a:spLocks noGrp="1"/>
          </p:cNvSpPr>
          <p:nvPr>
            <p:ph idx="1"/>
          </p:nvPr>
        </p:nvSpPr>
        <p:spPr>
          <a:xfrm>
            <a:off x="457200" y="1417638"/>
            <a:ext cx="8229600" cy="4983162"/>
          </a:xfrm>
        </p:spPr>
        <p:txBody>
          <a:bodyPr>
            <a:noAutofit/>
          </a:bodyPr>
          <a:lstStyle/>
          <a:p>
            <a:r>
              <a:rPr lang="en-US" sz="2400" dirty="0" err="1" smtClean="0"/>
              <a:t>Ble</a:t>
            </a:r>
            <a:r>
              <a:rPr lang="en-US" sz="2400" dirty="0" smtClean="0"/>
              <a:t> </a:t>
            </a:r>
            <a:r>
              <a:rPr lang="en-US" sz="2400" dirty="0" err="1" smtClean="0"/>
              <a:t>ddiflannodd</a:t>
            </a:r>
            <a:r>
              <a:rPr lang="en-US" sz="2400" dirty="0" smtClean="0"/>
              <a:t> </a:t>
            </a:r>
            <a:r>
              <a:rPr lang="en-US" sz="2400" dirty="0" err="1" smtClean="0"/>
              <a:t>y</a:t>
            </a:r>
            <a:r>
              <a:rPr lang="en-US" sz="2400" dirty="0" smtClean="0"/>
              <a:t> </a:t>
            </a:r>
            <a:r>
              <a:rPr lang="en-US" sz="2400" dirty="0" err="1" smtClean="0"/>
              <a:t>Duw</a:t>
            </a:r>
            <a:r>
              <a:rPr lang="en-US" sz="2400" dirty="0" smtClean="0"/>
              <a:t> </a:t>
            </a:r>
            <a:r>
              <a:rPr lang="en-US" sz="2400" dirty="0" err="1" smtClean="0"/>
              <a:t>trugarog</a:t>
            </a:r>
            <a:r>
              <a:rPr lang="en-US" sz="2400" dirty="0" smtClean="0"/>
              <a:t> a </a:t>
            </a:r>
            <a:r>
              <a:rPr lang="en-US" sz="2400" dirty="0" err="1" smtClean="0"/>
              <a:t>hollalluog</a:t>
            </a:r>
            <a:r>
              <a:rPr lang="en-US" sz="2400" dirty="0" smtClean="0"/>
              <a:t>?</a:t>
            </a:r>
          </a:p>
          <a:p>
            <a:r>
              <a:rPr lang="en-US" sz="2400" dirty="0" err="1" smtClean="0"/>
              <a:t>Cosb</a:t>
            </a:r>
            <a:r>
              <a:rPr lang="en-US" sz="2400" dirty="0" smtClean="0"/>
              <a:t> am </a:t>
            </a:r>
            <a:r>
              <a:rPr lang="en-US" sz="2400" dirty="0" err="1" smtClean="0"/>
              <a:t>bechod</a:t>
            </a:r>
            <a:r>
              <a:rPr lang="en-US" sz="2400" dirty="0" smtClean="0"/>
              <a:t> </a:t>
            </a:r>
            <a:r>
              <a:rPr lang="en-US" sz="2400" dirty="0" err="1" smtClean="0"/>
              <a:t>Iddewon</a:t>
            </a:r>
            <a:r>
              <a:rPr lang="en-US" sz="2400" dirty="0" smtClean="0"/>
              <a:t> </a:t>
            </a:r>
            <a:r>
              <a:rPr lang="en-US" sz="2400" dirty="0" err="1" smtClean="0"/>
              <a:t>Ewrop</a:t>
            </a:r>
            <a:r>
              <a:rPr lang="en-US" sz="2400" dirty="0" smtClean="0"/>
              <a:t> (</a:t>
            </a:r>
            <a:r>
              <a:rPr lang="en-US" sz="2400" dirty="0" err="1" smtClean="0"/>
              <a:t>safbwynt</a:t>
            </a:r>
            <a:r>
              <a:rPr lang="en-US" sz="2400" dirty="0" smtClean="0"/>
              <a:t> </a:t>
            </a:r>
            <a:r>
              <a:rPr lang="en-US" sz="2400" dirty="0" err="1" smtClean="0"/>
              <a:t>Iddewon</a:t>
            </a:r>
            <a:r>
              <a:rPr lang="en-US" sz="2400" dirty="0" smtClean="0"/>
              <a:t> </a:t>
            </a:r>
            <a:r>
              <a:rPr lang="en-US" sz="2400" dirty="0" err="1" smtClean="0"/>
              <a:t>uniongred</a:t>
            </a:r>
            <a:r>
              <a:rPr lang="en-US" sz="2400" dirty="0" smtClean="0"/>
              <a:t> </a:t>
            </a:r>
            <a:r>
              <a:rPr lang="en-US" sz="2400" dirty="0" err="1" smtClean="0"/>
              <a:t>yn</a:t>
            </a:r>
            <a:r>
              <a:rPr lang="en-US" sz="2400" dirty="0" smtClean="0"/>
              <a:t> </a:t>
            </a:r>
            <a:r>
              <a:rPr lang="en-US" sz="2400" dirty="0" err="1" smtClean="0"/>
              <a:t>unol</a:t>
            </a:r>
            <a:r>
              <a:rPr lang="en-US" sz="2400" dirty="0" smtClean="0"/>
              <a:t> </a:t>
            </a:r>
            <a:r>
              <a:rPr lang="en-US" sz="2400" dirty="0" err="1" smtClean="0"/>
              <a:t>â</a:t>
            </a:r>
            <a:r>
              <a:rPr lang="en-US" sz="2400" dirty="0" smtClean="0"/>
              <a:t> </a:t>
            </a:r>
            <a:r>
              <a:rPr lang="en-US" sz="2400" dirty="0" err="1" smtClean="0"/>
              <a:t>thraddodiadau</a:t>
            </a:r>
            <a:r>
              <a:rPr lang="en-US" sz="2400" dirty="0" smtClean="0"/>
              <a:t> </a:t>
            </a:r>
            <a:r>
              <a:rPr lang="en-US" sz="2400" dirty="0" err="1" smtClean="0"/>
              <a:t>rabbinaidd</a:t>
            </a:r>
            <a:r>
              <a:rPr lang="en-US" sz="2400" dirty="0" smtClean="0"/>
              <a:t>).</a:t>
            </a:r>
          </a:p>
          <a:p>
            <a:pPr>
              <a:buNone/>
            </a:pPr>
            <a:endParaRPr lang="en-US" sz="2400" dirty="0" smtClean="0"/>
          </a:p>
          <a:p>
            <a:r>
              <a:rPr lang="en-US" sz="2400" dirty="0" err="1" smtClean="0"/>
              <a:t>Gwrthwynebiad</a:t>
            </a:r>
            <a:r>
              <a:rPr lang="en-US" sz="2400" dirty="0" smtClean="0"/>
              <a:t> </a:t>
            </a:r>
            <a:r>
              <a:rPr lang="en-US" sz="2400" dirty="0" err="1" smtClean="0"/>
              <a:t>tuag</a:t>
            </a:r>
            <a:r>
              <a:rPr lang="en-US" sz="2400" dirty="0" smtClean="0"/>
              <a:t> at </a:t>
            </a:r>
            <a:r>
              <a:rPr lang="en-US" sz="2400" dirty="0" err="1" smtClean="0"/>
              <a:t>y</a:t>
            </a:r>
            <a:r>
              <a:rPr lang="en-US" sz="2400" dirty="0" smtClean="0"/>
              <a:t> </a:t>
            </a:r>
            <a:r>
              <a:rPr lang="en-US" sz="2400" dirty="0" err="1" smtClean="0"/>
              <a:t>syniad</a:t>
            </a:r>
            <a:r>
              <a:rPr lang="en-US" sz="2400" dirty="0" smtClean="0"/>
              <a:t> </a:t>
            </a:r>
            <a:r>
              <a:rPr lang="en-US" sz="2400" dirty="0" err="1" smtClean="0"/>
              <a:t>o</a:t>
            </a:r>
            <a:r>
              <a:rPr lang="en-US" sz="2400" dirty="0" smtClean="0"/>
              <a:t> </a:t>
            </a:r>
            <a:r>
              <a:rPr lang="en-US" sz="2400" dirty="0" err="1" smtClean="0"/>
              <a:t>gosb</a:t>
            </a:r>
            <a:r>
              <a:rPr lang="en-US" sz="2400" dirty="0" smtClean="0"/>
              <a:t>:</a:t>
            </a:r>
          </a:p>
          <a:p>
            <a:pPr marL="514350" indent="-514350">
              <a:buFont typeface="+mj-lt"/>
              <a:buAutoNum type="arabicPeriod"/>
            </a:pPr>
            <a:r>
              <a:rPr lang="en-US" sz="2400" dirty="0" err="1" smtClean="0">
                <a:solidFill>
                  <a:srgbClr val="FFFF00"/>
                </a:solidFill>
              </a:rPr>
              <a:t>Pardduo</a:t>
            </a:r>
            <a:r>
              <a:rPr lang="en-US" sz="2400" dirty="0" smtClean="0">
                <a:solidFill>
                  <a:srgbClr val="FFFF00"/>
                </a:solidFill>
              </a:rPr>
              <a:t> </a:t>
            </a:r>
            <a:r>
              <a:rPr lang="en-US" sz="2400" dirty="0" err="1" smtClean="0">
                <a:solidFill>
                  <a:srgbClr val="FFFF00"/>
                </a:solidFill>
              </a:rPr>
              <a:t>enwau</a:t>
            </a:r>
            <a:r>
              <a:rPr lang="en-US" sz="2400" dirty="0" smtClean="0">
                <a:solidFill>
                  <a:srgbClr val="FFFF00"/>
                </a:solidFill>
              </a:rPr>
              <a:t> </a:t>
            </a:r>
            <a:r>
              <a:rPr lang="en-US" sz="2400" dirty="0" err="1" smtClean="0">
                <a:solidFill>
                  <a:srgbClr val="FFFF00"/>
                </a:solidFill>
              </a:rPr>
              <a:t>Iddewon</a:t>
            </a:r>
            <a:r>
              <a:rPr lang="en-US" sz="2400" dirty="0" smtClean="0">
                <a:solidFill>
                  <a:srgbClr val="FFFF00"/>
                </a:solidFill>
              </a:rPr>
              <a:t> </a:t>
            </a:r>
            <a:r>
              <a:rPr lang="en-US" sz="2400" dirty="0" err="1" smtClean="0">
                <a:solidFill>
                  <a:srgbClr val="FFFF00"/>
                </a:solidFill>
              </a:rPr>
              <a:t>sydd</a:t>
            </a:r>
            <a:r>
              <a:rPr lang="en-US" sz="2400" dirty="0" smtClean="0">
                <a:solidFill>
                  <a:srgbClr val="FFFF00"/>
                </a:solidFill>
              </a:rPr>
              <a:t> </a:t>
            </a:r>
            <a:r>
              <a:rPr lang="en-US" sz="2400" dirty="0" err="1" smtClean="0">
                <a:solidFill>
                  <a:srgbClr val="FFFF00"/>
                </a:solidFill>
              </a:rPr>
              <a:t>eisoes</a:t>
            </a:r>
            <a:r>
              <a:rPr lang="en-US" sz="2400" dirty="0" smtClean="0">
                <a:solidFill>
                  <a:srgbClr val="FFFF00"/>
                </a:solidFill>
              </a:rPr>
              <a:t> </a:t>
            </a:r>
            <a:r>
              <a:rPr lang="en-US" sz="2400" dirty="0" err="1" smtClean="0">
                <a:solidFill>
                  <a:srgbClr val="FFFF00"/>
                </a:solidFill>
              </a:rPr>
              <a:t>wedi</a:t>
            </a:r>
            <a:r>
              <a:rPr lang="en-US" sz="2400" dirty="0" smtClean="0">
                <a:solidFill>
                  <a:srgbClr val="FFFF00"/>
                </a:solidFill>
              </a:rPr>
              <a:t> </a:t>
            </a:r>
            <a:r>
              <a:rPr lang="en-US" sz="2400" dirty="0" err="1" smtClean="0">
                <a:solidFill>
                  <a:srgbClr val="FFFF00"/>
                </a:solidFill>
              </a:rPr>
              <a:t>profi’r</a:t>
            </a:r>
            <a:r>
              <a:rPr lang="en-US" sz="2400" dirty="0" smtClean="0">
                <a:solidFill>
                  <a:srgbClr val="FFFF00"/>
                </a:solidFill>
              </a:rPr>
              <a:t> </a:t>
            </a:r>
            <a:r>
              <a:rPr lang="en-US" sz="2400" dirty="0" err="1" smtClean="0">
                <a:solidFill>
                  <a:srgbClr val="FFFF00"/>
                </a:solidFill>
              </a:rPr>
              <a:t>dioddefaint</a:t>
            </a:r>
            <a:r>
              <a:rPr lang="en-US" sz="2400" dirty="0" smtClean="0">
                <a:solidFill>
                  <a:srgbClr val="FFFF00"/>
                </a:solidFill>
              </a:rPr>
              <a:t> </a:t>
            </a:r>
            <a:r>
              <a:rPr lang="en-US" sz="2400" dirty="0" err="1" smtClean="0">
                <a:solidFill>
                  <a:srgbClr val="FFFF00"/>
                </a:solidFill>
              </a:rPr>
              <a:t>eithaf</a:t>
            </a:r>
            <a:r>
              <a:rPr lang="en-US" sz="2400" dirty="0" smtClean="0">
                <a:solidFill>
                  <a:srgbClr val="FFFF00"/>
                </a:solidFill>
              </a:rPr>
              <a:t>.</a:t>
            </a:r>
          </a:p>
          <a:p>
            <a:pPr marL="514350" indent="-514350">
              <a:buFont typeface="+mj-lt"/>
              <a:buAutoNum type="arabicPeriod"/>
            </a:pPr>
            <a:r>
              <a:rPr lang="en-US" sz="2400" dirty="0" err="1" smtClean="0">
                <a:solidFill>
                  <a:srgbClr val="FFFF00"/>
                </a:solidFill>
              </a:rPr>
              <a:t>Duw</a:t>
            </a:r>
            <a:r>
              <a:rPr lang="en-US" sz="2400" dirty="0" smtClean="0">
                <a:solidFill>
                  <a:srgbClr val="FFFF00"/>
                </a:solidFill>
              </a:rPr>
              <a:t> </a:t>
            </a:r>
            <a:r>
              <a:rPr lang="en-US" sz="2400" dirty="0" err="1" smtClean="0">
                <a:solidFill>
                  <a:srgbClr val="FFFF00"/>
                </a:solidFill>
              </a:rPr>
              <a:t>yn</a:t>
            </a:r>
            <a:r>
              <a:rPr lang="en-US" sz="2400" dirty="0" smtClean="0">
                <a:solidFill>
                  <a:srgbClr val="FFFF00"/>
                </a:solidFill>
              </a:rPr>
              <a:t> </a:t>
            </a:r>
            <a:r>
              <a:rPr lang="en-US" sz="2400" dirty="0" err="1" smtClean="0">
                <a:solidFill>
                  <a:srgbClr val="FFFF00"/>
                </a:solidFill>
              </a:rPr>
              <a:t>guddiedig</a:t>
            </a:r>
            <a:r>
              <a:rPr lang="en-US" sz="2400" dirty="0" smtClean="0">
                <a:solidFill>
                  <a:srgbClr val="FFFF00"/>
                </a:solidFill>
              </a:rPr>
              <a:t> </a:t>
            </a:r>
            <a:r>
              <a:rPr lang="en-US" sz="2400" dirty="0" err="1" smtClean="0">
                <a:solidFill>
                  <a:srgbClr val="FFFF00"/>
                </a:solidFill>
              </a:rPr>
              <a:t>adeg</a:t>
            </a:r>
            <a:r>
              <a:rPr lang="en-US" sz="2400" dirty="0" smtClean="0">
                <a:solidFill>
                  <a:srgbClr val="FFFF00"/>
                </a:solidFill>
              </a:rPr>
              <a:t> </a:t>
            </a:r>
            <a:r>
              <a:rPr lang="en-US" sz="2400" dirty="0" err="1" smtClean="0">
                <a:solidFill>
                  <a:srgbClr val="FFFF00"/>
                </a:solidFill>
              </a:rPr>
              <a:t>y</a:t>
            </a:r>
            <a:r>
              <a:rPr lang="en-US" sz="2400" dirty="0" smtClean="0">
                <a:solidFill>
                  <a:srgbClr val="FFFF00"/>
                </a:solidFill>
              </a:rPr>
              <a:t> </a:t>
            </a:r>
            <a:r>
              <a:rPr lang="en-US" sz="2400" dirty="0" err="1" smtClean="0">
                <a:solidFill>
                  <a:srgbClr val="FFFF00"/>
                </a:solidFill>
              </a:rPr>
              <a:t>Shoah</a:t>
            </a:r>
            <a:r>
              <a:rPr lang="en-US" sz="2400" dirty="0" smtClean="0">
                <a:solidFill>
                  <a:srgbClr val="FFFF00"/>
                </a:solidFill>
              </a:rPr>
              <a:t> </a:t>
            </a:r>
            <a:r>
              <a:rPr lang="en-US" sz="2400" dirty="0" err="1" smtClean="0">
                <a:solidFill>
                  <a:srgbClr val="FFFF00"/>
                </a:solidFill>
              </a:rPr>
              <a:t>ond</a:t>
            </a:r>
            <a:r>
              <a:rPr lang="en-US" sz="2400" dirty="0" smtClean="0">
                <a:solidFill>
                  <a:srgbClr val="FFFF00"/>
                </a:solidFill>
              </a:rPr>
              <a:t> </a:t>
            </a:r>
            <a:r>
              <a:rPr lang="en-US" sz="2400" dirty="0" err="1" smtClean="0">
                <a:solidFill>
                  <a:srgbClr val="FFFF00"/>
                </a:solidFill>
              </a:rPr>
              <a:t>yn</a:t>
            </a:r>
            <a:r>
              <a:rPr lang="en-US" sz="2400" dirty="0" smtClean="0">
                <a:solidFill>
                  <a:srgbClr val="FFFF00"/>
                </a:solidFill>
              </a:rPr>
              <a:t> </a:t>
            </a:r>
            <a:r>
              <a:rPr lang="en-US" sz="2400" dirty="0" err="1" smtClean="0">
                <a:solidFill>
                  <a:srgbClr val="FFFF00"/>
                </a:solidFill>
              </a:rPr>
              <a:t>ei</a:t>
            </a:r>
            <a:r>
              <a:rPr lang="en-US" sz="2400" dirty="0" smtClean="0">
                <a:solidFill>
                  <a:srgbClr val="FFFF00"/>
                </a:solidFill>
              </a:rPr>
              <a:t> </a:t>
            </a:r>
            <a:r>
              <a:rPr lang="en-US" sz="2400" dirty="0" err="1" smtClean="0">
                <a:solidFill>
                  <a:srgbClr val="FFFF00"/>
                </a:solidFill>
              </a:rPr>
              <a:t>amlygu</a:t>
            </a:r>
            <a:r>
              <a:rPr lang="en-US" sz="2400" dirty="0" smtClean="0">
                <a:solidFill>
                  <a:srgbClr val="FFFF00"/>
                </a:solidFill>
              </a:rPr>
              <a:t> </a:t>
            </a:r>
            <a:r>
              <a:rPr lang="en-US" sz="2400" dirty="0" err="1" smtClean="0">
                <a:solidFill>
                  <a:srgbClr val="FFFF00"/>
                </a:solidFill>
              </a:rPr>
              <a:t>ei</a:t>
            </a:r>
            <a:r>
              <a:rPr lang="en-US" sz="2400" dirty="0" smtClean="0">
                <a:solidFill>
                  <a:srgbClr val="FFFF00"/>
                </a:solidFill>
              </a:rPr>
              <a:t> </a:t>
            </a:r>
            <a:r>
              <a:rPr lang="en-US" sz="2400" dirty="0" err="1" smtClean="0">
                <a:solidFill>
                  <a:srgbClr val="FFFF00"/>
                </a:solidFill>
              </a:rPr>
              <a:t>hun</a:t>
            </a:r>
            <a:r>
              <a:rPr lang="en-US" sz="2400" dirty="0" smtClean="0">
                <a:solidFill>
                  <a:srgbClr val="FFFF00"/>
                </a:solidFill>
              </a:rPr>
              <a:t> </a:t>
            </a:r>
            <a:r>
              <a:rPr lang="en-US" sz="2400" dirty="0" err="1" smtClean="0">
                <a:solidFill>
                  <a:srgbClr val="FFFF00"/>
                </a:solidFill>
              </a:rPr>
              <a:t>adeg</a:t>
            </a:r>
            <a:r>
              <a:rPr lang="en-US" sz="2400" dirty="0" smtClean="0">
                <a:solidFill>
                  <a:srgbClr val="FFFF00"/>
                </a:solidFill>
              </a:rPr>
              <a:t> </a:t>
            </a:r>
            <a:r>
              <a:rPr lang="en-US" sz="2400" dirty="0" err="1" smtClean="0">
                <a:solidFill>
                  <a:srgbClr val="FFFF00"/>
                </a:solidFill>
              </a:rPr>
              <a:t>sefydlu’r</a:t>
            </a:r>
            <a:r>
              <a:rPr lang="en-US" sz="2400" dirty="0" smtClean="0">
                <a:solidFill>
                  <a:srgbClr val="FFFF00"/>
                </a:solidFill>
              </a:rPr>
              <a:t> </a:t>
            </a:r>
            <a:r>
              <a:rPr lang="en-US" sz="2400" dirty="0" err="1" smtClean="0">
                <a:solidFill>
                  <a:srgbClr val="FFFF00"/>
                </a:solidFill>
              </a:rPr>
              <a:t>wladwriaeth</a:t>
            </a:r>
            <a:r>
              <a:rPr lang="en-US" sz="2400" dirty="0" smtClean="0">
                <a:solidFill>
                  <a:srgbClr val="FFFF00"/>
                </a:solidFill>
              </a:rPr>
              <a:t> (</a:t>
            </a:r>
            <a:r>
              <a:rPr lang="en-US" sz="2400" dirty="0" err="1" smtClean="0">
                <a:solidFill>
                  <a:srgbClr val="FFFF00"/>
                </a:solidFill>
              </a:rPr>
              <a:t>Eliezer</a:t>
            </a:r>
            <a:r>
              <a:rPr lang="en-US" sz="2400" dirty="0" smtClean="0">
                <a:solidFill>
                  <a:srgbClr val="FFFF00"/>
                </a:solidFill>
              </a:rPr>
              <a:t> </a:t>
            </a:r>
            <a:r>
              <a:rPr lang="en-US" sz="2400" dirty="0" err="1" smtClean="0">
                <a:solidFill>
                  <a:srgbClr val="FFFF00"/>
                </a:solidFill>
              </a:rPr>
              <a:t>Berkovitz</a:t>
            </a:r>
            <a:r>
              <a:rPr lang="en-US" sz="2400" dirty="0" smtClean="0">
                <a:solidFill>
                  <a:srgbClr val="FFFF00"/>
                </a:solidFill>
              </a:rPr>
              <a:t>): ‘</a:t>
            </a:r>
            <a:r>
              <a:rPr lang="en-US" sz="2400" dirty="0" err="1" smtClean="0">
                <a:solidFill>
                  <a:srgbClr val="FFFF00"/>
                </a:solidFill>
              </a:rPr>
              <a:t>atgyfodiad</a:t>
            </a:r>
            <a:r>
              <a:rPr lang="en-US" sz="2400" dirty="0" smtClean="0">
                <a:solidFill>
                  <a:srgbClr val="FFFF00"/>
                </a:solidFill>
              </a:rPr>
              <a:t> </a:t>
            </a:r>
            <a:r>
              <a:rPr lang="en-US" sz="2400" dirty="0" err="1" smtClean="0">
                <a:solidFill>
                  <a:srgbClr val="FFFF00"/>
                </a:solidFill>
              </a:rPr>
              <a:t>y</a:t>
            </a:r>
            <a:r>
              <a:rPr lang="en-US" sz="2400" dirty="0" smtClean="0">
                <a:solidFill>
                  <a:srgbClr val="FFFF00"/>
                </a:solidFill>
              </a:rPr>
              <a:t> </a:t>
            </a:r>
            <a:r>
              <a:rPr lang="en-US" sz="2400" dirty="0" err="1" smtClean="0">
                <a:solidFill>
                  <a:srgbClr val="FFFF00"/>
                </a:solidFill>
              </a:rPr>
              <a:t>genedl</a:t>
            </a:r>
            <a:r>
              <a:rPr lang="en-US" sz="2400" dirty="0" smtClean="0">
                <a:solidFill>
                  <a:srgbClr val="FFFF00"/>
                </a:solidFill>
              </a:rPr>
              <a:t>’.</a:t>
            </a:r>
          </a:p>
          <a:p>
            <a:pPr>
              <a:buNone/>
            </a:pPr>
            <a:r>
              <a:rPr lang="en-US" sz="2400" dirty="0" smtClean="0">
                <a:solidFill>
                  <a:srgbClr val="FFFF00"/>
                </a:solidFill>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Natur</a:t>
            </a:r>
            <a:r>
              <a:rPr lang="en-US" dirty="0" smtClean="0"/>
              <a:t> </a:t>
            </a:r>
            <a:r>
              <a:rPr lang="en-US" dirty="0" err="1" smtClean="0"/>
              <a:t>Duw</a:t>
            </a:r>
            <a:r>
              <a:rPr lang="en-US" dirty="0" smtClean="0"/>
              <a:t>: </a:t>
            </a:r>
            <a:r>
              <a:rPr lang="en-US" dirty="0" err="1" smtClean="0"/>
              <a:t>Safbwyntiau</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normAutofit fontScale="70000" lnSpcReduction="20000"/>
          </a:bodyPr>
          <a:lstStyle/>
          <a:p>
            <a:pPr marL="514350" indent="-514350">
              <a:buFont typeface="+mj-lt"/>
              <a:buAutoNum type="arabicPeriod"/>
            </a:pPr>
            <a:r>
              <a:rPr lang="en-US" sz="2800" dirty="0" err="1" smtClean="0">
                <a:solidFill>
                  <a:srgbClr val="FFFF00"/>
                </a:solidFill>
              </a:rPr>
              <a:t>Duw</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bresennol</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Auschwitz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galw</a:t>
            </a:r>
            <a:r>
              <a:rPr lang="en-US" sz="2800" dirty="0" smtClean="0">
                <a:solidFill>
                  <a:srgbClr val="FFFF00"/>
                </a:solidFill>
              </a:rPr>
              <a:t> </a:t>
            </a:r>
            <a:r>
              <a:rPr lang="en-US" sz="2800" dirty="0" err="1" smtClean="0">
                <a:solidFill>
                  <a:srgbClr val="FFFF00"/>
                </a:solidFill>
              </a:rPr>
              <a:t>ar</a:t>
            </a:r>
            <a:r>
              <a:rPr lang="en-US" sz="2800" dirty="0" smtClean="0">
                <a:solidFill>
                  <a:srgbClr val="FFFF00"/>
                </a:solidFill>
              </a:rPr>
              <a:t> </a:t>
            </a:r>
            <a:r>
              <a:rPr lang="en-US" sz="2800" dirty="0" err="1" smtClean="0">
                <a:solidFill>
                  <a:srgbClr val="FFFF00"/>
                </a:solidFill>
              </a:rPr>
              <a:t>ei</a:t>
            </a:r>
            <a:r>
              <a:rPr lang="en-US" sz="2800" dirty="0" smtClean="0">
                <a:solidFill>
                  <a:srgbClr val="FFFF00"/>
                </a:solidFill>
              </a:rPr>
              <a:t> </a:t>
            </a:r>
            <a:r>
              <a:rPr lang="en-US" sz="2800" dirty="0" err="1" smtClean="0">
                <a:solidFill>
                  <a:srgbClr val="FFFF00"/>
                </a:solidFill>
              </a:rPr>
              <a:t>bobl</a:t>
            </a:r>
            <a:r>
              <a:rPr lang="en-US" sz="2800" dirty="0" smtClean="0">
                <a:solidFill>
                  <a:srgbClr val="FFFF00"/>
                </a:solidFill>
              </a:rPr>
              <a:t> </a:t>
            </a:r>
            <a:r>
              <a:rPr lang="en-US" sz="2800" dirty="0" err="1" smtClean="0">
                <a:solidFill>
                  <a:srgbClr val="FFFF00"/>
                </a:solidFill>
              </a:rPr>
              <a:t>i</a:t>
            </a:r>
            <a:r>
              <a:rPr lang="en-US" sz="2800" dirty="0" smtClean="0">
                <a:solidFill>
                  <a:srgbClr val="FFFF00"/>
                </a:solidFill>
              </a:rPr>
              <a:t> </a:t>
            </a:r>
            <a:r>
              <a:rPr lang="en-US" sz="2800" dirty="0" err="1" smtClean="0">
                <a:solidFill>
                  <a:srgbClr val="FFFF00"/>
                </a:solidFill>
              </a:rPr>
              <a:t>oroesi</a:t>
            </a:r>
            <a:r>
              <a:rPr lang="en-US" sz="2800" dirty="0" smtClean="0">
                <a:solidFill>
                  <a:srgbClr val="FFFF00"/>
                </a:solidFill>
              </a:rPr>
              <a:t> ac </a:t>
            </a:r>
            <a:r>
              <a:rPr lang="en-US" sz="2800" dirty="0" err="1" smtClean="0">
                <a:solidFill>
                  <a:srgbClr val="FFFF00"/>
                </a:solidFill>
              </a:rPr>
              <a:t>i</a:t>
            </a:r>
            <a:r>
              <a:rPr lang="en-US" sz="2800" dirty="0" smtClean="0">
                <a:solidFill>
                  <a:srgbClr val="FFFF00"/>
                </a:solidFill>
              </a:rPr>
              <a:t> </a:t>
            </a:r>
            <a:r>
              <a:rPr lang="en-US" sz="2800" dirty="0" err="1" smtClean="0">
                <a:solidFill>
                  <a:srgbClr val="FFFF00"/>
                </a:solidFill>
              </a:rPr>
              <a:t>wrthsefyll</a:t>
            </a:r>
            <a:r>
              <a:rPr lang="en-US" sz="2800" dirty="0" smtClean="0">
                <a:solidFill>
                  <a:srgbClr val="FFFF00"/>
                </a:solidFill>
              </a:rPr>
              <a:t>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Natsiaid</a:t>
            </a:r>
            <a:r>
              <a:rPr lang="en-US" sz="2800" dirty="0" smtClean="0">
                <a:solidFill>
                  <a:srgbClr val="FFFF00"/>
                </a:solidFill>
              </a:rPr>
              <a:t> (Emil </a:t>
            </a:r>
            <a:r>
              <a:rPr lang="en-US" sz="2800" dirty="0" err="1" smtClean="0">
                <a:solidFill>
                  <a:srgbClr val="FFFF00"/>
                </a:solidFill>
              </a:rPr>
              <a:t>Fackenheim</a:t>
            </a:r>
            <a:r>
              <a:rPr lang="en-US" sz="2800" dirty="0" smtClean="0">
                <a:solidFill>
                  <a:srgbClr val="FFFF00"/>
                </a:solidFill>
              </a:rPr>
              <a:t>). </a:t>
            </a:r>
            <a:r>
              <a:rPr lang="en-US" sz="2800" dirty="0" err="1" smtClean="0">
                <a:solidFill>
                  <a:srgbClr val="FFFF00"/>
                </a:solidFill>
              </a:rPr>
              <a:t>Dylid</a:t>
            </a:r>
            <a:r>
              <a:rPr lang="en-US" sz="2800" dirty="0" smtClean="0">
                <a:solidFill>
                  <a:srgbClr val="FFFF00"/>
                </a:solidFill>
              </a:rPr>
              <a:t> </a:t>
            </a:r>
            <a:r>
              <a:rPr lang="en-US" sz="2800" dirty="0" err="1" smtClean="0">
                <a:solidFill>
                  <a:srgbClr val="FFFF00"/>
                </a:solidFill>
              </a:rPr>
              <a:t>ychwanegu’r</a:t>
            </a:r>
            <a:r>
              <a:rPr lang="en-US" sz="2800" dirty="0" smtClean="0">
                <a:solidFill>
                  <a:srgbClr val="FFFF00"/>
                </a:solidFill>
              </a:rPr>
              <a:t> </a:t>
            </a:r>
            <a:r>
              <a:rPr lang="en-US" sz="2800" dirty="0" err="1" smtClean="0">
                <a:solidFill>
                  <a:srgbClr val="FFFF00"/>
                </a:solidFill>
              </a:rPr>
              <a:t>canlynol</a:t>
            </a:r>
            <a:r>
              <a:rPr lang="en-US" sz="2800" dirty="0" smtClean="0">
                <a:solidFill>
                  <a:srgbClr val="FFFF00"/>
                </a:solidFill>
              </a:rPr>
              <a:t> at </a:t>
            </a:r>
            <a:r>
              <a:rPr lang="en-US" sz="2800" dirty="0" err="1" smtClean="0">
                <a:solidFill>
                  <a:srgbClr val="FFFF00"/>
                </a:solidFill>
              </a:rPr>
              <a:t>y</a:t>
            </a:r>
            <a:r>
              <a:rPr lang="en-US" sz="2800" dirty="0" smtClean="0">
                <a:solidFill>
                  <a:srgbClr val="FFFF00"/>
                </a:solidFill>
              </a:rPr>
              <a:t> 613 </a:t>
            </a:r>
            <a:r>
              <a:rPr lang="en-US" sz="2800" dirty="0" err="1" smtClean="0">
                <a:solidFill>
                  <a:srgbClr val="FFFF00"/>
                </a:solidFill>
              </a:rPr>
              <a:t>gorchymyn</a:t>
            </a:r>
            <a:r>
              <a:rPr lang="en-US" sz="2800" dirty="0" smtClean="0">
                <a:solidFill>
                  <a:srgbClr val="FFFF00"/>
                </a:solidFill>
              </a:rPr>
              <a:t> </a:t>
            </a:r>
            <a:r>
              <a:rPr lang="en-US" sz="2800" dirty="0" err="1" smtClean="0">
                <a:solidFill>
                  <a:srgbClr val="FFFF00"/>
                </a:solidFill>
              </a:rPr>
              <a:t>beiblaidd</a:t>
            </a:r>
            <a:r>
              <a:rPr lang="en-US" sz="2800" dirty="0" smtClean="0">
                <a:solidFill>
                  <a:srgbClr val="FFFF00"/>
                </a:solidFill>
              </a:rPr>
              <a:t>: </a:t>
            </a:r>
            <a:r>
              <a:rPr lang="en-US" sz="2800" dirty="0" err="1" smtClean="0">
                <a:solidFill>
                  <a:srgbClr val="FFFF00"/>
                </a:solidFill>
              </a:rPr>
              <a:t>dyletswydd</a:t>
            </a:r>
            <a:r>
              <a:rPr lang="en-US" sz="2800" dirty="0" smtClean="0">
                <a:solidFill>
                  <a:srgbClr val="FFFF00"/>
                </a:solidFill>
              </a:rPr>
              <a:t> yr </a:t>
            </a:r>
            <a:r>
              <a:rPr lang="en-US" sz="2800" dirty="0" err="1" smtClean="0">
                <a:solidFill>
                  <a:srgbClr val="FFFF00"/>
                </a:solidFill>
              </a:rPr>
              <a:t>Iddew</a:t>
            </a:r>
            <a:r>
              <a:rPr lang="en-US" sz="2800" dirty="0" smtClean="0">
                <a:solidFill>
                  <a:srgbClr val="FFFF00"/>
                </a:solidFill>
              </a:rPr>
              <a:t> </a:t>
            </a:r>
            <a:r>
              <a:rPr lang="en-US" sz="2800" dirty="0" err="1" smtClean="0">
                <a:solidFill>
                  <a:srgbClr val="FFFF00"/>
                </a:solidFill>
              </a:rPr>
              <a:t>yw</a:t>
            </a:r>
            <a:r>
              <a:rPr lang="en-US" sz="2800" dirty="0" smtClean="0">
                <a:solidFill>
                  <a:srgbClr val="FFFF00"/>
                </a:solidFill>
              </a:rPr>
              <a:t> </a:t>
            </a:r>
            <a:r>
              <a:rPr lang="en-US" sz="2800" dirty="0" err="1" smtClean="0">
                <a:solidFill>
                  <a:srgbClr val="FFFF00"/>
                </a:solidFill>
              </a:rPr>
              <a:t>peidio</a:t>
            </a:r>
            <a:r>
              <a:rPr lang="en-US" sz="2800" dirty="0" smtClean="0">
                <a:solidFill>
                  <a:srgbClr val="FFFF00"/>
                </a:solidFill>
              </a:rPr>
              <a:t> </a:t>
            </a:r>
            <a:r>
              <a:rPr lang="en-US" sz="2800" dirty="0" err="1" smtClean="0">
                <a:solidFill>
                  <a:srgbClr val="FFFF00"/>
                </a:solidFill>
              </a:rPr>
              <a:t>â</a:t>
            </a:r>
            <a:r>
              <a:rPr lang="en-US" sz="2800" dirty="0" smtClean="0">
                <a:solidFill>
                  <a:srgbClr val="FFFF00"/>
                </a:solidFill>
              </a:rPr>
              <a:t> </a:t>
            </a:r>
            <a:r>
              <a:rPr lang="en-US" sz="2800" dirty="0" err="1" smtClean="0">
                <a:solidFill>
                  <a:srgbClr val="FFFF00"/>
                </a:solidFill>
              </a:rPr>
              <a:t>gadael</a:t>
            </a:r>
            <a:r>
              <a:rPr lang="en-US" sz="2800" dirty="0" smtClean="0">
                <a:solidFill>
                  <a:srgbClr val="FFFF00"/>
                </a:solidFill>
              </a:rPr>
              <a:t> </a:t>
            </a:r>
            <a:r>
              <a:rPr lang="en-US" sz="2800" dirty="0" err="1" smtClean="0">
                <a:solidFill>
                  <a:srgbClr val="FFFF00"/>
                </a:solidFill>
              </a:rPr>
              <a:t>i</a:t>
            </a:r>
            <a:r>
              <a:rPr lang="en-US" sz="2800" dirty="0" smtClean="0">
                <a:solidFill>
                  <a:srgbClr val="FFFF00"/>
                </a:solidFill>
              </a:rPr>
              <a:t> Hitler </a:t>
            </a:r>
            <a:r>
              <a:rPr lang="en-US" sz="2800" dirty="0" err="1" smtClean="0">
                <a:solidFill>
                  <a:srgbClr val="FFFF00"/>
                </a:solidFill>
              </a:rPr>
              <a:t>gael</a:t>
            </a:r>
            <a:r>
              <a:rPr lang="en-US" sz="2800" dirty="0" smtClean="0">
                <a:solidFill>
                  <a:srgbClr val="FFFF00"/>
                </a:solidFill>
              </a:rPr>
              <a:t> </a:t>
            </a:r>
            <a:r>
              <a:rPr lang="en-US" sz="2800" dirty="0" err="1" smtClean="0">
                <a:solidFill>
                  <a:srgbClr val="FFFF00"/>
                </a:solidFill>
              </a:rPr>
              <a:t>buddugoliaeth</a:t>
            </a:r>
            <a:r>
              <a:rPr lang="en-US" sz="2800" dirty="0" smtClean="0">
                <a:solidFill>
                  <a:srgbClr val="FFFF00"/>
                </a:solidFill>
              </a:rPr>
              <a:t>.</a:t>
            </a:r>
          </a:p>
          <a:p>
            <a:pPr marL="514350" indent="-514350">
              <a:buFont typeface="+mj-lt"/>
              <a:buAutoNum type="arabicPeriod"/>
            </a:pPr>
            <a:endParaRPr lang="en-US" sz="2800" dirty="0" smtClean="0">
              <a:solidFill>
                <a:srgbClr val="FFFF00"/>
              </a:solidFill>
            </a:endParaRPr>
          </a:p>
          <a:p>
            <a:pPr marL="514350" indent="-514350">
              <a:buFont typeface="+mj-lt"/>
              <a:buAutoNum type="arabicPeriod"/>
            </a:pPr>
            <a:r>
              <a:rPr lang="en-US" sz="2800" dirty="0" smtClean="0">
                <a:solidFill>
                  <a:srgbClr val="FFFF00"/>
                </a:solidFill>
              </a:rPr>
              <a:t>Oni </a:t>
            </a:r>
            <a:r>
              <a:rPr lang="en-US" sz="2800" dirty="0" err="1" smtClean="0">
                <a:solidFill>
                  <a:srgbClr val="FFFF00"/>
                </a:solidFill>
              </a:rPr>
              <a:t>ddylid</a:t>
            </a:r>
            <a:r>
              <a:rPr lang="en-US" sz="2800" dirty="0" smtClean="0">
                <a:solidFill>
                  <a:srgbClr val="FFFF00"/>
                </a:solidFill>
              </a:rPr>
              <a:t> </a:t>
            </a:r>
            <a:r>
              <a:rPr lang="en-US" sz="2800" dirty="0" err="1" smtClean="0">
                <a:solidFill>
                  <a:srgbClr val="FFFF00"/>
                </a:solidFill>
              </a:rPr>
              <a:t>gwadu</a:t>
            </a:r>
            <a:r>
              <a:rPr lang="en-US" sz="2800" dirty="0" smtClean="0">
                <a:solidFill>
                  <a:srgbClr val="FFFF00"/>
                </a:solidFill>
              </a:rPr>
              <a:t> </a:t>
            </a:r>
            <a:r>
              <a:rPr lang="en-US" sz="2800" dirty="0" err="1" smtClean="0">
                <a:solidFill>
                  <a:srgbClr val="FFFF00"/>
                </a:solidFill>
              </a:rPr>
              <a:t>bodolaeth</a:t>
            </a:r>
            <a:r>
              <a:rPr lang="en-US" sz="2800" dirty="0" smtClean="0">
                <a:solidFill>
                  <a:srgbClr val="FFFF00"/>
                </a:solidFill>
              </a:rPr>
              <a:t> </a:t>
            </a:r>
            <a:r>
              <a:rPr lang="en-US" sz="2800" dirty="0" err="1" smtClean="0">
                <a:solidFill>
                  <a:srgbClr val="FFFF00"/>
                </a:solidFill>
              </a:rPr>
              <a:t>Duw</a:t>
            </a:r>
            <a:r>
              <a:rPr lang="en-US" sz="2800" dirty="0" smtClean="0">
                <a:solidFill>
                  <a:srgbClr val="FFFF00"/>
                </a:solidFill>
              </a:rPr>
              <a:t>? </a:t>
            </a:r>
            <a:r>
              <a:rPr lang="en-US" sz="2800" dirty="0" err="1" smtClean="0">
                <a:solidFill>
                  <a:srgbClr val="FFFF00"/>
                </a:solidFill>
              </a:rPr>
              <a:t>Onid</a:t>
            </a:r>
            <a:r>
              <a:rPr lang="en-US" sz="2800" dirty="0" smtClean="0">
                <a:solidFill>
                  <a:srgbClr val="FFFF00"/>
                </a:solidFill>
              </a:rPr>
              <a:t> </a:t>
            </a:r>
            <a:r>
              <a:rPr lang="en-US" sz="2800" dirty="0" err="1" smtClean="0">
                <a:solidFill>
                  <a:srgbClr val="FFFF00"/>
                </a:solidFill>
              </a:rPr>
              <a:t>yw’r</a:t>
            </a:r>
            <a:r>
              <a:rPr lang="en-US" sz="2800" dirty="0" smtClean="0">
                <a:solidFill>
                  <a:srgbClr val="FFFF00"/>
                </a:solidFill>
              </a:rPr>
              <a:t> </a:t>
            </a:r>
            <a:r>
              <a:rPr lang="en-US" sz="2800" dirty="0" err="1" smtClean="0">
                <a:solidFill>
                  <a:srgbClr val="FFFF00"/>
                </a:solidFill>
              </a:rPr>
              <a:t>Shoah</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profi</a:t>
            </a:r>
            <a:r>
              <a:rPr lang="en-US" sz="2800" dirty="0" smtClean="0">
                <a:solidFill>
                  <a:srgbClr val="FFFF00"/>
                </a:solidFill>
              </a:rPr>
              <a:t> </a:t>
            </a:r>
            <a:r>
              <a:rPr lang="en-US" sz="2800" dirty="0" err="1" smtClean="0">
                <a:solidFill>
                  <a:srgbClr val="FFFF00"/>
                </a:solidFill>
              </a:rPr>
              <a:t>nad</a:t>
            </a:r>
            <a:r>
              <a:rPr lang="en-US" sz="2800" dirty="0" smtClean="0">
                <a:solidFill>
                  <a:srgbClr val="FFFF00"/>
                </a:solidFill>
              </a:rPr>
              <a:t> </a:t>
            </a:r>
            <a:r>
              <a:rPr lang="en-US" sz="2800" dirty="0" err="1" smtClean="0">
                <a:solidFill>
                  <a:srgbClr val="FFFF00"/>
                </a:solidFill>
              </a:rPr>
              <a:t>cenedl</a:t>
            </a:r>
            <a:r>
              <a:rPr lang="en-US" sz="2800" dirty="0" smtClean="0">
                <a:solidFill>
                  <a:srgbClr val="FFFF00"/>
                </a:solidFill>
              </a:rPr>
              <a:t> </a:t>
            </a:r>
            <a:r>
              <a:rPr lang="en-US" sz="2800" dirty="0" err="1" smtClean="0">
                <a:solidFill>
                  <a:srgbClr val="FFFF00"/>
                </a:solidFill>
              </a:rPr>
              <a:t>etholedig</a:t>
            </a:r>
            <a:r>
              <a:rPr lang="en-US" sz="2800" dirty="0" smtClean="0">
                <a:solidFill>
                  <a:srgbClr val="FFFF00"/>
                </a:solidFill>
              </a:rPr>
              <a:t> mo Israel (Richard Rubenstein)? Mae </a:t>
            </a:r>
            <a:r>
              <a:rPr lang="en-US" sz="2800" dirty="0" err="1" smtClean="0">
                <a:solidFill>
                  <a:srgbClr val="FFFF00"/>
                </a:solidFill>
              </a:rPr>
              <a:t>Duw</a:t>
            </a:r>
            <a:r>
              <a:rPr lang="en-US" sz="2800" dirty="0" smtClean="0">
                <a:solidFill>
                  <a:srgbClr val="FFFF00"/>
                </a:solidFill>
              </a:rPr>
              <a:t> </a:t>
            </a:r>
            <a:r>
              <a:rPr lang="en-US" sz="2800" dirty="0" err="1" smtClean="0">
                <a:solidFill>
                  <a:srgbClr val="FFFF00"/>
                </a:solidFill>
              </a:rPr>
              <a:t>wedi</a:t>
            </a:r>
            <a:r>
              <a:rPr lang="en-US" sz="2800" dirty="0" smtClean="0">
                <a:solidFill>
                  <a:srgbClr val="FFFF00"/>
                </a:solidFill>
              </a:rPr>
              <a:t> </a:t>
            </a:r>
            <a:r>
              <a:rPr lang="en-US" sz="2800" dirty="0" err="1" smtClean="0">
                <a:solidFill>
                  <a:srgbClr val="FFFF00"/>
                </a:solidFill>
              </a:rPr>
              <a:t>marw</a:t>
            </a:r>
            <a:r>
              <a:rPr lang="en-US" sz="2800" dirty="0" smtClean="0">
                <a:solidFill>
                  <a:srgbClr val="FFFF00"/>
                </a:solidFill>
              </a:rPr>
              <a:t>. Dim </a:t>
            </a:r>
            <a:r>
              <a:rPr lang="en-US" sz="2800" dirty="0" err="1" smtClean="0">
                <a:solidFill>
                  <a:srgbClr val="FFFF00"/>
                </a:solidFill>
              </a:rPr>
              <a:t>ond</a:t>
            </a:r>
            <a:r>
              <a:rPr lang="en-US" sz="2800" dirty="0" smtClean="0">
                <a:solidFill>
                  <a:srgbClr val="FFFF00"/>
                </a:solidFill>
              </a:rPr>
              <a:t> </a:t>
            </a:r>
            <a:r>
              <a:rPr lang="en-US" sz="2800" dirty="0" err="1" smtClean="0">
                <a:solidFill>
                  <a:srgbClr val="FFFF00"/>
                </a:solidFill>
              </a:rPr>
              <a:t>pobl</a:t>
            </a:r>
            <a:r>
              <a:rPr lang="en-US" sz="2800" dirty="0" smtClean="0">
                <a:solidFill>
                  <a:srgbClr val="FFFF00"/>
                </a:solidFill>
              </a:rPr>
              <a:t> all </a:t>
            </a:r>
            <a:r>
              <a:rPr lang="en-US" sz="2800" dirty="0" err="1" smtClean="0">
                <a:solidFill>
                  <a:srgbClr val="FFFF00"/>
                </a:solidFill>
              </a:rPr>
              <a:t>greu</a:t>
            </a:r>
            <a:r>
              <a:rPr lang="en-US" sz="2800" dirty="0" smtClean="0">
                <a:solidFill>
                  <a:srgbClr val="FFFF00"/>
                </a:solidFill>
              </a:rPr>
              <a:t> </a:t>
            </a:r>
            <a:r>
              <a:rPr lang="en-US" sz="2800" dirty="0" err="1" smtClean="0">
                <a:solidFill>
                  <a:srgbClr val="FFFF00"/>
                </a:solidFill>
              </a:rPr>
              <a:t>ystyr</a:t>
            </a:r>
            <a:r>
              <a:rPr lang="en-US" sz="2800" dirty="0" smtClean="0">
                <a:solidFill>
                  <a:srgbClr val="FFFF00"/>
                </a:solidFill>
              </a:rPr>
              <a:t> a </a:t>
            </a:r>
            <a:r>
              <a:rPr lang="en-US" sz="2800" dirty="0" err="1" smtClean="0">
                <a:solidFill>
                  <a:srgbClr val="FFFF00"/>
                </a:solidFill>
              </a:rPr>
              <a:t>gwerth</a:t>
            </a:r>
            <a:r>
              <a:rPr lang="en-US" sz="2800" dirty="0" smtClean="0">
                <a:solidFill>
                  <a:srgbClr val="FFFF00"/>
                </a:solidFill>
              </a:rPr>
              <a:t>.</a:t>
            </a:r>
          </a:p>
          <a:p>
            <a:pPr marL="514350" indent="-514350">
              <a:buFont typeface="+mj-lt"/>
              <a:buAutoNum type="arabicPeriod"/>
            </a:pPr>
            <a:endParaRPr lang="en-US" sz="2800" dirty="0" smtClean="0">
              <a:solidFill>
                <a:srgbClr val="FFFF00"/>
              </a:solidFill>
            </a:endParaRPr>
          </a:p>
          <a:p>
            <a:pPr marL="514350" indent="-514350">
              <a:buFont typeface="+mj-lt"/>
              <a:buAutoNum type="arabicPeriod"/>
            </a:pPr>
            <a:r>
              <a:rPr lang="en-US" sz="2800" dirty="0" err="1" smtClean="0">
                <a:solidFill>
                  <a:srgbClr val="FFFF00"/>
                </a:solidFill>
              </a:rPr>
              <a:t>Nid</a:t>
            </a:r>
            <a:r>
              <a:rPr lang="en-US" sz="2800" dirty="0" smtClean="0">
                <a:solidFill>
                  <a:srgbClr val="FFFF00"/>
                </a:solidFill>
              </a:rPr>
              <a:t> </a:t>
            </a:r>
            <a:r>
              <a:rPr lang="en-US" sz="2800" dirty="0" err="1" smtClean="0">
                <a:solidFill>
                  <a:srgbClr val="FFFF00"/>
                </a:solidFill>
              </a:rPr>
              <a:t>yw</a:t>
            </a:r>
            <a:r>
              <a:rPr lang="en-US" sz="2800" dirty="0" smtClean="0">
                <a:solidFill>
                  <a:srgbClr val="FFFF00"/>
                </a:solidFill>
              </a:rPr>
              <a:t> </a:t>
            </a:r>
            <a:r>
              <a:rPr lang="en-US" sz="2800" dirty="0" err="1" smtClean="0">
                <a:solidFill>
                  <a:srgbClr val="FFFF00"/>
                </a:solidFill>
              </a:rPr>
              <a:t>Duw</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bresennol</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Auschwitz;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llais</a:t>
            </a:r>
            <a:r>
              <a:rPr lang="en-US" sz="2800" dirty="0" smtClean="0">
                <a:solidFill>
                  <a:srgbClr val="FFFF00"/>
                </a:solidFill>
              </a:rPr>
              <a:t> a </a:t>
            </a:r>
            <a:r>
              <a:rPr lang="en-US" sz="2800" dirty="0" err="1" smtClean="0">
                <a:solidFill>
                  <a:srgbClr val="FFFF00"/>
                </a:solidFill>
              </a:rPr>
              <a:t>glywir</a:t>
            </a:r>
            <a:r>
              <a:rPr lang="en-US" sz="2800" dirty="0" smtClean="0">
                <a:solidFill>
                  <a:srgbClr val="FFFF00"/>
                </a:solidFill>
              </a:rPr>
              <a:t>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llais</a:t>
            </a:r>
            <a:r>
              <a:rPr lang="en-US" sz="2800" dirty="0" smtClean="0">
                <a:solidFill>
                  <a:srgbClr val="FFFF00"/>
                </a:solidFill>
              </a:rPr>
              <a:t>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diafol</a:t>
            </a:r>
            <a:r>
              <a:rPr lang="en-US" sz="2800" dirty="0" smtClean="0">
                <a:solidFill>
                  <a:srgbClr val="FFFF00"/>
                </a:solidFill>
              </a:rPr>
              <a:t>.</a:t>
            </a:r>
          </a:p>
          <a:p>
            <a:pPr marL="514350" indent="-514350">
              <a:buFont typeface="+mj-lt"/>
              <a:buAutoNum type="arabicPeriod"/>
            </a:pPr>
            <a:endParaRPr lang="en-US" sz="2800" dirty="0" smtClean="0">
              <a:solidFill>
                <a:srgbClr val="FFFF00"/>
              </a:solidFill>
            </a:endParaRPr>
          </a:p>
          <a:p>
            <a:pPr marL="514350" indent="-514350">
              <a:buFont typeface="+mj-lt"/>
              <a:buAutoNum type="arabicPeriod"/>
            </a:pPr>
            <a:r>
              <a:rPr lang="en-US" sz="2800" dirty="0" smtClean="0">
                <a:solidFill>
                  <a:srgbClr val="FFFF00"/>
                </a:solidFill>
              </a:rPr>
              <a:t>Dim </a:t>
            </a:r>
            <a:r>
              <a:rPr lang="en-US" sz="2800" dirty="0" err="1" smtClean="0">
                <a:solidFill>
                  <a:srgbClr val="FFFF00"/>
                </a:solidFill>
              </a:rPr>
              <a:t>trobwynt</a:t>
            </a:r>
            <a:r>
              <a:rPr lang="en-US" sz="2800" dirty="0" smtClean="0">
                <a:solidFill>
                  <a:srgbClr val="FFFF00"/>
                </a:solidFill>
              </a:rPr>
              <a:t> </a:t>
            </a:r>
            <a:r>
              <a:rPr lang="en-US" sz="2800" dirty="0" err="1" smtClean="0">
                <a:solidFill>
                  <a:srgbClr val="FFFF00"/>
                </a:solidFill>
              </a:rPr>
              <a:t>diwinyddol</a:t>
            </a:r>
            <a:r>
              <a:rPr lang="en-US" sz="2800" dirty="0" smtClean="0">
                <a:solidFill>
                  <a:srgbClr val="FFFF00"/>
                </a:solidFill>
              </a:rPr>
              <a:t>: ‘Jews find in the Holocaust no new definition of Jewish identity because we need none. Nothing has changed. The tradition endures’ (Jacob </a:t>
            </a:r>
            <a:r>
              <a:rPr lang="en-US" sz="2800" dirty="0" err="1" smtClean="0">
                <a:solidFill>
                  <a:srgbClr val="FFFF00"/>
                </a:solidFill>
              </a:rPr>
              <a:t>Neusner</a:t>
            </a:r>
            <a:r>
              <a:rPr lang="en-US" sz="2800" dirty="0" smtClean="0">
                <a:solidFill>
                  <a:srgbClr val="FFFF00"/>
                </a:solidFill>
              </a:rPr>
              <a:t>). </a:t>
            </a:r>
          </a:p>
          <a:p>
            <a:pPr>
              <a:buNone/>
            </a:pPr>
            <a:r>
              <a:rPr lang="en-US" dirty="0" smtClean="0">
                <a:solidFill>
                  <a:srgbClr val="FFFF00"/>
                </a:solidFill>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Safbwyntiau</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I’ll tell you, the problem I have with Job is, number one, the children. The ending of Job is superficially happy. He has children again. He gets everything he used to have in excess. He is saturated… I have often thought about this ending, and about the children lost at the beginning of the story. How does it speak to those of us who have experienced great loss and then find our lives again, those of us who survive? The only explanation I can find is in our generation’s children. They saw them go away, never to return’ (Ellie Wiesel).</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Safbwyntiau</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lstStyle/>
          <a:p>
            <a:pPr>
              <a:buNone/>
            </a:pPr>
            <a:r>
              <a:rPr lang="en-US" dirty="0" smtClean="0"/>
              <a:t>	‘Nazism was not a Christian phenomenon. Without the long history of Christian anti-Judaism and Christian violence against Jews, Nazi ideology could not have taken </a:t>
            </a:r>
            <a:r>
              <a:rPr lang="en-US" dirty="0" err="1" smtClean="0"/>
              <a:t>holdnor</a:t>
            </a:r>
            <a:r>
              <a:rPr lang="en-US" dirty="0" smtClean="0"/>
              <a:t> could it have been carried out…. But Nazism itself was not an inevitable outcome of </a:t>
            </a:r>
            <a:r>
              <a:rPr lang="en-US" dirty="0" err="1" smtClean="0"/>
              <a:t>Christianity’(</a:t>
            </a:r>
            <a:r>
              <a:rPr lang="en-US" i="1" dirty="0" err="1" smtClean="0"/>
              <a:t>Dabru</a:t>
            </a:r>
            <a:r>
              <a:rPr lang="en-US" i="1" dirty="0" smtClean="0"/>
              <a:t> </a:t>
            </a:r>
            <a:r>
              <a:rPr lang="en-US" i="1" dirty="0" err="1" smtClean="0"/>
              <a:t>Emet</a:t>
            </a:r>
            <a:r>
              <a:rPr lang="en-US" i="1" dirty="0" smtClean="0"/>
              <a:t>, </a:t>
            </a:r>
            <a:r>
              <a:rPr lang="en-US" dirty="0" smtClean="0"/>
              <a:t>2000).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Natur</a:t>
            </a:r>
            <a:r>
              <a:rPr lang="en-US" dirty="0" smtClean="0"/>
              <a:t> </a:t>
            </a:r>
            <a:r>
              <a:rPr lang="en-US" dirty="0" err="1" smtClean="0"/>
              <a:t>Duw</a:t>
            </a:r>
            <a:r>
              <a:rPr lang="en-US" dirty="0" smtClean="0"/>
              <a:t>: </a:t>
            </a:r>
            <a:r>
              <a:rPr lang="en-US" dirty="0" err="1" smtClean="0"/>
              <a:t>Safbwyntiau</a:t>
            </a:r>
            <a:r>
              <a:rPr lang="en-US" dirty="0" smtClean="0"/>
              <a:t> </a:t>
            </a:r>
            <a:r>
              <a:rPr lang="en-US" dirty="0" err="1" smtClean="0"/>
              <a:t>Cristnogol</a:t>
            </a:r>
            <a:endParaRPr lang="en-US" dirty="0"/>
          </a:p>
        </p:txBody>
      </p:sp>
      <p:sp>
        <p:nvSpPr>
          <p:cNvPr id="3" name="Content Placeholder 2"/>
          <p:cNvSpPr>
            <a:spLocks noGrp="1"/>
          </p:cNvSpPr>
          <p:nvPr>
            <p:ph idx="1"/>
          </p:nvPr>
        </p:nvSpPr>
        <p:spPr/>
        <p:txBody>
          <a:bodyPr>
            <a:normAutofit lnSpcReduction="10000"/>
          </a:bodyPr>
          <a:lstStyle/>
          <a:p>
            <a:r>
              <a:rPr lang="en-US" dirty="0" smtClean="0"/>
              <a:t>Y </a:t>
            </a:r>
            <a:r>
              <a:rPr lang="en-US" dirty="0" err="1" smtClean="0"/>
              <a:t>Duw</a:t>
            </a:r>
            <a:r>
              <a:rPr lang="en-US" dirty="0" smtClean="0"/>
              <a:t> </a:t>
            </a:r>
            <a:r>
              <a:rPr lang="en-US" dirty="0" err="1" smtClean="0"/>
              <a:t>Hollalluog</a:t>
            </a:r>
            <a:r>
              <a:rPr lang="en-US" dirty="0"/>
              <a:t>:</a:t>
            </a:r>
            <a:r>
              <a:rPr lang="en-US" dirty="0" smtClean="0"/>
              <a:t> </a:t>
            </a:r>
            <a:r>
              <a:rPr lang="en-US" dirty="0" err="1" smtClean="0"/>
              <a:t>Onid</a:t>
            </a:r>
            <a:r>
              <a:rPr lang="en-US" dirty="0" smtClean="0"/>
              <a:t> </a:t>
            </a:r>
            <a:r>
              <a:rPr lang="en-US" dirty="0" err="1" smtClean="0"/>
              <a:t>yw’r</a:t>
            </a:r>
            <a:r>
              <a:rPr lang="en-US" dirty="0" smtClean="0"/>
              <a:t> </a:t>
            </a:r>
            <a:r>
              <a:rPr lang="en-US" dirty="0" err="1" smtClean="0"/>
              <a:t>gred</a:t>
            </a:r>
            <a:r>
              <a:rPr lang="en-US" dirty="0" smtClean="0"/>
              <a:t> </a:t>
            </a:r>
            <a:r>
              <a:rPr lang="en-US" dirty="0" err="1" smtClean="0"/>
              <a:t>hon</a:t>
            </a:r>
            <a:r>
              <a:rPr lang="en-US" dirty="0" smtClean="0"/>
              <a:t> </a:t>
            </a:r>
            <a:r>
              <a:rPr lang="en-US" dirty="0" err="1" smtClean="0"/>
              <a:t>yn</a:t>
            </a:r>
            <a:r>
              <a:rPr lang="en-US" dirty="0" smtClean="0"/>
              <a:t> </a:t>
            </a:r>
            <a:r>
              <a:rPr lang="en-US" dirty="0" err="1" smtClean="0"/>
              <a:t>anghyson</a:t>
            </a:r>
            <a:r>
              <a:rPr lang="en-US" dirty="0" smtClean="0"/>
              <a:t> </a:t>
            </a:r>
            <a:r>
              <a:rPr lang="en-US" dirty="0" err="1" smtClean="0"/>
              <a:t>bellach</a:t>
            </a:r>
            <a:r>
              <a:rPr lang="en-US" dirty="0" smtClean="0"/>
              <a:t> </a:t>
            </a:r>
            <a:r>
              <a:rPr lang="en-US" dirty="0" err="1" smtClean="0"/>
              <a:t>â’r</a:t>
            </a:r>
            <a:r>
              <a:rPr lang="en-US" dirty="0" smtClean="0"/>
              <a:t> </a:t>
            </a:r>
            <a:r>
              <a:rPr lang="en-US" dirty="0" err="1" smtClean="0"/>
              <a:t>Duw</a:t>
            </a:r>
            <a:r>
              <a:rPr lang="en-US" dirty="0" smtClean="0"/>
              <a:t> </a:t>
            </a:r>
            <a:r>
              <a:rPr lang="en-US" dirty="0" err="1" smtClean="0"/>
              <a:t>na</a:t>
            </a:r>
            <a:r>
              <a:rPr lang="en-US" dirty="0" smtClean="0"/>
              <a:t> </a:t>
            </a:r>
            <a:r>
              <a:rPr lang="en-US" dirty="0" err="1" smtClean="0"/>
              <a:t>lwyddodd</a:t>
            </a:r>
            <a:r>
              <a:rPr lang="en-US" dirty="0" smtClean="0"/>
              <a:t> </a:t>
            </a:r>
            <a:r>
              <a:rPr lang="en-US" dirty="0" err="1" smtClean="0"/>
              <a:t>i</a:t>
            </a:r>
            <a:r>
              <a:rPr lang="en-US" dirty="0" smtClean="0"/>
              <a:t> </a:t>
            </a:r>
            <a:r>
              <a:rPr lang="en-US" dirty="0" err="1" smtClean="0"/>
              <a:t>ymyrryd</a:t>
            </a:r>
            <a:r>
              <a:rPr lang="en-US" dirty="0" smtClean="0"/>
              <a:t> </a:t>
            </a:r>
            <a:r>
              <a:rPr lang="en-US" dirty="0" err="1" smtClean="0"/>
              <a:t>yn</a:t>
            </a:r>
            <a:r>
              <a:rPr lang="en-US" dirty="0" smtClean="0"/>
              <a:t> Auschwitz?</a:t>
            </a:r>
          </a:p>
          <a:p>
            <a:r>
              <a:rPr lang="en-US" dirty="0" smtClean="0"/>
              <a:t>A </a:t>
            </a:r>
            <a:r>
              <a:rPr lang="en-US" dirty="0" err="1" smtClean="0"/>
              <a:t>yw</a:t>
            </a:r>
            <a:r>
              <a:rPr lang="en-US" dirty="0" smtClean="0"/>
              <a:t> </a:t>
            </a:r>
            <a:r>
              <a:rPr lang="en-US" dirty="0" err="1" smtClean="0"/>
              <a:t>Duw</a:t>
            </a:r>
            <a:r>
              <a:rPr lang="en-US" dirty="0" smtClean="0"/>
              <a:t> </a:t>
            </a:r>
            <a:r>
              <a:rPr lang="en-US" dirty="0" err="1" smtClean="0"/>
              <a:t>yn</a:t>
            </a:r>
            <a:r>
              <a:rPr lang="en-US" dirty="0" smtClean="0"/>
              <a:t> </a:t>
            </a:r>
            <a:r>
              <a:rPr lang="en-US" dirty="0" err="1" smtClean="0"/>
              <a:t>dioddef</a:t>
            </a:r>
            <a:r>
              <a:rPr lang="en-US" dirty="0" smtClean="0"/>
              <a:t> </a:t>
            </a:r>
            <a:r>
              <a:rPr lang="en-US" dirty="0" err="1" smtClean="0"/>
              <a:t>gyda’i</a:t>
            </a:r>
            <a:r>
              <a:rPr lang="en-US" dirty="0" smtClean="0"/>
              <a:t> </a:t>
            </a:r>
            <a:r>
              <a:rPr lang="en-US" dirty="0" err="1" smtClean="0"/>
              <a:t>bobl</a:t>
            </a:r>
            <a:r>
              <a:rPr lang="en-US" dirty="0" smtClean="0"/>
              <a:t>? </a:t>
            </a:r>
            <a:r>
              <a:rPr lang="en-US" dirty="0" err="1" smtClean="0"/>
              <a:t>Daethpwyd</a:t>
            </a:r>
            <a:r>
              <a:rPr lang="en-US" dirty="0" smtClean="0"/>
              <a:t> </a:t>
            </a:r>
            <a:r>
              <a:rPr lang="en-US" dirty="0" err="1" smtClean="0"/>
              <a:t>i</a:t>
            </a:r>
            <a:r>
              <a:rPr lang="en-US" dirty="0" smtClean="0"/>
              <a:t> </a:t>
            </a:r>
            <a:r>
              <a:rPr lang="en-US" dirty="0" err="1" smtClean="0"/>
              <a:t>gredu</a:t>
            </a:r>
            <a:r>
              <a:rPr lang="en-US" dirty="0" smtClean="0"/>
              <a:t> </a:t>
            </a:r>
            <a:r>
              <a:rPr lang="en-US" dirty="0" err="1" smtClean="0"/>
              <a:t>hyn</a:t>
            </a:r>
            <a:r>
              <a:rPr lang="en-US" dirty="0" smtClean="0"/>
              <a:t> </a:t>
            </a:r>
            <a:r>
              <a:rPr lang="en-US" dirty="0" err="1" smtClean="0"/>
              <a:t>ar</a:t>
            </a:r>
            <a:r>
              <a:rPr lang="en-US" dirty="0" smtClean="0"/>
              <a:t> </a:t>
            </a:r>
            <a:r>
              <a:rPr lang="en-US" dirty="0" err="1" smtClean="0"/>
              <a:t>ôl</a:t>
            </a:r>
            <a:r>
              <a:rPr lang="en-US" dirty="0" smtClean="0"/>
              <a:t> </a:t>
            </a:r>
            <a:r>
              <a:rPr lang="en-US" dirty="0" err="1" smtClean="0"/>
              <a:t>y</a:t>
            </a:r>
            <a:r>
              <a:rPr lang="en-US" dirty="0" smtClean="0"/>
              <a:t> </a:t>
            </a:r>
            <a:r>
              <a:rPr lang="en-US" dirty="0" err="1" smtClean="0"/>
              <a:t>Shoah</a:t>
            </a:r>
            <a:r>
              <a:rPr lang="en-US" dirty="0" smtClean="0"/>
              <a:t> </a:t>
            </a:r>
            <a:r>
              <a:rPr lang="en-US" dirty="0" err="1" smtClean="0"/>
              <a:t>a’r</a:t>
            </a:r>
            <a:r>
              <a:rPr lang="en-US" dirty="0" smtClean="0"/>
              <a:t> </a:t>
            </a:r>
            <a:r>
              <a:rPr lang="en-US" dirty="0" err="1" smtClean="0"/>
              <a:t>profiadau</a:t>
            </a:r>
            <a:r>
              <a:rPr lang="en-US" dirty="0" smtClean="0"/>
              <a:t> </a:t>
            </a:r>
            <a:r>
              <a:rPr lang="en-US" dirty="0" err="1" smtClean="0"/>
              <a:t>yn</a:t>
            </a:r>
            <a:r>
              <a:rPr lang="en-US" dirty="0" smtClean="0"/>
              <a:t> </a:t>
            </a:r>
            <a:r>
              <a:rPr lang="en-US" dirty="0" err="1" smtClean="0"/>
              <a:t>y</a:t>
            </a:r>
            <a:r>
              <a:rPr lang="en-US" dirty="0" smtClean="0"/>
              <a:t> </a:t>
            </a:r>
            <a:r>
              <a:rPr lang="en-US" dirty="0" err="1" smtClean="0"/>
              <a:t>gwersylloedd</a:t>
            </a:r>
            <a:r>
              <a:rPr lang="en-US" dirty="0" smtClean="0"/>
              <a:t> </a:t>
            </a:r>
            <a:r>
              <a:rPr lang="en-US" dirty="0" err="1" smtClean="0"/>
              <a:t>cadw</a:t>
            </a:r>
            <a:r>
              <a:rPr lang="en-US" dirty="0" smtClean="0"/>
              <a:t> (‘concentration camps’). </a:t>
            </a:r>
            <a:r>
              <a:rPr lang="en-US" dirty="0" err="1" smtClean="0"/>
              <a:t>Gweler</a:t>
            </a:r>
            <a:r>
              <a:rPr lang="en-US" dirty="0" smtClean="0"/>
              <a:t> </a:t>
            </a:r>
            <a:r>
              <a:rPr lang="en-US" dirty="0" err="1" smtClean="0"/>
              <a:t>yn</a:t>
            </a:r>
            <a:r>
              <a:rPr lang="en-US" dirty="0" smtClean="0"/>
              <a:t> </a:t>
            </a:r>
            <a:r>
              <a:rPr lang="en-US" dirty="0" err="1" smtClean="0"/>
              <a:t>enwedig</a:t>
            </a:r>
            <a:r>
              <a:rPr lang="en-US" dirty="0" smtClean="0"/>
              <a:t> </a:t>
            </a:r>
            <a:r>
              <a:rPr lang="en-US" dirty="0" err="1" smtClean="0"/>
              <a:t>Jürgen</a:t>
            </a:r>
            <a:r>
              <a:rPr lang="en-US" dirty="0" smtClean="0"/>
              <a:t> </a:t>
            </a:r>
            <a:r>
              <a:rPr lang="en-US" dirty="0" err="1" smtClean="0"/>
              <a:t>Moltmann</a:t>
            </a:r>
            <a:r>
              <a:rPr lang="en-US" dirty="0" smtClean="0"/>
              <a:t>, </a:t>
            </a:r>
            <a:r>
              <a:rPr lang="en-US" i="1" dirty="0" smtClean="0"/>
              <a:t>The Crucified </a:t>
            </a:r>
            <a:r>
              <a:rPr lang="en-US" dirty="0" smtClean="0"/>
              <a:t>God (1974): </a:t>
            </a:r>
            <a:r>
              <a:rPr lang="en-US" dirty="0" err="1" smtClean="0"/>
              <a:t>Duw</a:t>
            </a:r>
            <a:r>
              <a:rPr lang="en-US" dirty="0" smtClean="0"/>
              <a:t> </a:t>
            </a:r>
            <a:r>
              <a:rPr lang="en-US" dirty="0" err="1" smtClean="0"/>
              <a:t>yn</a:t>
            </a:r>
            <a:r>
              <a:rPr lang="en-US" dirty="0" smtClean="0"/>
              <a:t> </a:t>
            </a:r>
            <a:r>
              <a:rPr lang="en-US" dirty="0" err="1" smtClean="0"/>
              <a:t>dioddef</a:t>
            </a:r>
            <a:r>
              <a:rPr lang="en-US" dirty="0" smtClean="0"/>
              <a:t> </a:t>
            </a:r>
            <a:r>
              <a:rPr lang="en-US" dirty="0" err="1" smtClean="0"/>
              <a:t>ym</a:t>
            </a:r>
            <a:r>
              <a:rPr lang="en-US" dirty="0" smtClean="0"/>
              <a:t> </a:t>
            </a:r>
            <a:r>
              <a:rPr lang="en-US" dirty="0" err="1" smtClean="0"/>
              <a:t>mhob</a:t>
            </a:r>
            <a:r>
              <a:rPr lang="en-US" dirty="0" smtClean="0"/>
              <a:t> </a:t>
            </a:r>
            <a:r>
              <a:rPr lang="en-US" dirty="0" err="1" smtClean="0"/>
              <a:t>trychineb</a:t>
            </a:r>
            <a:r>
              <a:rPr lang="en-US" dirty="0" smtClean="0"/>
              <a:t> </a:t>
            </a:r>
            <a:r>
              <a:rPr lang="en-US" dirty="0" err="1" smtClean="0"/>
              <a:t>sydd</a:t>
            </a:r>
            <a:r>
              <a:rPr lang="en-US" dirty="0" smtClean="0"/>
              <a:t> </a:t>
            </a:r>
            <a:r>
              <a:rPr lang="en-US" dirty="0" err="1" smtClean="0"/>
              <a:t>yn</a:t>
            </a:r>
            <a:r>
              <a:rPr lang="en-US" dirty="0" smtClean="0"/>
              <a:t> </a:t>
            </a:r>
            <a:r>
              <a:rPr lang="en-US" dirty="0" err="1" smtClean="0"/>
              <a:t>digwydd</a:t>
            </a:r>
            <a:r>
              <a:rPr lang="en-US" dirty="0" smtClean="0"/>
              <a:t> </a:t>
            </a:r>
            <a:r>
              <a:rPr lang="en-US" dirty="0" err="1" smtClean="0"/>
              <a:t>i’w</a:t>
            </a:r>
            <a:r>
              <a:rPr lang="en-US" dirty="0" smtClean="0"/>
              <a:t> </a:t>
            </a:r>
            <a:r>
              <a:rPr lang="en-US" dirty="0" err="1" smtClean="0"/>
              <a:t>blant</a:t>
            </a:r>
            <a:r>
              <a:rPr lang="en-US" dirty="0" smtClean="0"/>
              <a:t>.</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Deg </a:t>
            </a:r>
            <a:r>
              <a:rPr lang="en-US" dirty="0" err="1" smtClean="0"/>
              <a:t>Pwynt</a:t>
            </a:r>
            <a:r>
              <a:rPr lang="en-US" dirty="0" smtClean="0"/>
              <a:t> </a:t>
            </a:r>
            <a:r>
              <a:rPr lang="en-US" dirty="0" err="1" smtClean="0"/>
              <a:t>Seelisberg</a:t>
            </a:r>
            <a:endParaRPr lang="en-US" dirty="0"/>
          </a:p>
        </p:txBody>
      </p:sp>
      <p:sp>
        <p:nvSpPr>
          <p:cNvPr id="3" name="Content Placeholder 2"/>
          <p:cNvSpPr>
            <a:spLocks noGrp="1"/>
          </p:cNvSpPr>
          <p:nvPr>
            <p:ph idx="1"/>
          </p:nvPr>
        </p:nvSpPr>
        <p:spPr/>
        <p:txBody>
          <a:bodyPr>
            <a:normAutofit lnSpcReduction="10000"/>
          </a:bodyPr>
          <a:lstStyle/>
          <a:p>
            <a:r>
              <a:rPr lang="en-US" dirty="0" err="1" smtClean="0"/>
              <a:t>Cyngor</a:t>
            </a:r>
            <a:r>
              <a:rPr lang="en-US" dirty="0" smtClean="0"/>
              <a:t> </a:t>
            </a:r>
            <a:r>
              <a:rPr lang="en-US" dirty="0" err="1" smtClean="0"/>
              <a:t>Rhyngwladol</a:t>
            </a:r>
            <a:r>
              <a:rPr lang="en-US" dirty="0" smtClean="0"/>
              <a:t> </a:t>
            </a:r>
            <a:r>
              <a:rPr lang="en-US" dirty="0" err="1" smtClean="0"/>
              <a:t>rhwng</a:t>
            </a:r>
            <a:r>
              <a:rPr lang="en-US" dirty="0" smtClean="0"/>
              <a:t> </a:t>
            </a:r>
            <a:r>
              <a:rPr lang="en-US" dirty="0" err="1" smtClean="0"/>
              <a:t>Cristnogion</a:t>
            </a:r>
            <a:r>
              <a:rPr lang="en-US" dirty="0" smtClean="0"/>
              <a:t> ac </a:t>
            </a:r>
            <a:r>
              <a:rPr lang="en-US" dirty="0" err="1" smtClean="0"/>
              <a:t>Iddewon</a:t>
            </a:r>
            <a:r>
              <a:rPr lang="en-US" dirty="0" smtClean="0"/>
              <a:t> (ICCJ) </a:t>
            </a:r>
            <a:r>
              <a:rPr lang="en-US" dirty="0" err="1" smtClean="0"/>
              <a:t>yn</a:t>
            </a:r>
            <a:r>
              <a:rPr lang="en-US" dirty="0" smtClean="0"/>
              <a:t> </a:t>
            </a:r>
            <a:r>
              <a:rPr lang="en-US" dirty="0" err="1" smtClean="0"/>
              <a:t>cyfarfod</a:t>
            </a:r>
            <a:r>
              <a:rPr lang="en-US" dirty="0" smtClean="0"/>
              <a:t> </a:t>
            </a:r>
            <a:r>
              <a:rPr lang="en-US" dirty="0" err="1" smtClean="0"/>
              <a:t>yn</a:t>
            </a:r>
            <a:r>
              <a:rPr lang="en-US" dirty="0" smtClean="0"/>
              <a:t> </a:t>
            </a:r>
            <a:r>
              <a:rPr lang="en-US" dirty="0" err="1" smtClean="0"/>
              <a:t>Seelisberg</a:t>
            </a:r>
            <a:r>
              <a:rPr lang="en-US" dirty="0" smtClean="0"/>
              <a:t> </a:t>
            </a:r>
            <a:r>
              <a:rPr lang="en-US" dirty="0" err="1" smtClean="0"/>
              <a:t>yn</a:t>
            </a:r>
            <a:r>
              <a:rPr lang="en-US" dirty="0" smtClean="0"/>
              <a:t> </a:t>
            </a:r>
            <a:r>
              <a:rPr lang="en-US" dirty="0" err="1" smtClean="0"/>
              <a:t>y</a:t>
            </a:r>
            <a:r>
              <a:rPr lang="en-US" dirty="0" smtClean="0"/>
              <a:t> </a:t>
            </a:r>
            <a:r>
              <a:rPr lang="en-US" dirty="0" err="1" smtClean="0"/>
              <a:t>Swisdir</a:t>
            </a:r>
            <a:r>
              <a:rPr lang="en-US" dirty="0" smtClean="0"/>
              <a:t> </a:t>
            </a:r>
            <a:r>
              <a:rPr lang="en-US" dirty="0" err="1" smtClean="0"/>
              <a:t>yn</a:t>
            </a:r>
            <a:r>
              <a:rPr lang="en-US" dirty="0" smtClean="0"/>
              <a:t> 1947</a:t>
            </a:r>
          </a:p>
          <a:p>
            <a:r>
              <a:rPr lang="en-US" dirty="0" err="1" smtClean="0"/>
              <a:t>Pwyslais</a:t>
            </a:r>
            <a:r>
              <a:rPr lang="en-US" dirty="0" smtClean="0"/>
              <a:t> </a:t>
            </a:r>
            <a:r>
              <a:rPr lang="en-US" dirty="0" err="1" smtClean="0"/>
              <a:t>ar</a:t>
            </a:r>
            <a:r>
              <a:rPr lang="en-US" dirty="0" smtClean="0"/>
              <a:t> </a:t>
            </a:r>
            <a:r>
              <a:rPr lang="en-US" dirty="0" err="1" smtClean="0"/>
              <a:t>gymeriad</a:t>
            </a:r>
            <a:r>
              <a:rPr lang="en-US" dirty="0" smtClean="0"/>
              <a:t> </a:t>
            </a:r>
            <a:r>
              <a:rPr lang="en-US" dirty="0" err="1" smtClean="0"/>
              <a:t>Iddewig</a:t>
            </a:r>
            <a:r>
              <a:rPr lang="en-US" dirty="0" smtClean="0"/>
              <a:t> </a:t>
            </a:r>
            <a:r>
              <a:rPr lang="en-US" dirty="0" err="1" smtClean="0"/>
              <a:t>Iesu</a:t>
            </a:r>
            <a:r>
              <a:rPr lang="en-US" dirty="0" smtClean="0"/>
              <a:t> </a:t>
            </a:r>
            <a:r>
              <a:rPr lang="en-US" dirty="0" err="1" smtClean="0"/>
              <a:t>a’r</a:t>
            </a:r>
            <a:r>
              <a:rPr lang="en-US" dirty="0" smtClean="0"/>
              <a:t> </a:t>
            </a:r>
            <a:r>
              <a:rPr lang="en-US" dirty="0" err="1" smtClean="0"/>
              <a:t>Cristnogion</a:t>
            </a:r>
            <a:r>
              <a:rPr lang="en-US" dirty="0" smtClean="0"/>
              <a:t> </a:t>
            </a:r>
            <a:r>
              <a:rPr lang="en-US" dirty="0" err="1" smtClean="0"/>
              <a:t>cynnar</a:t>
            </a:r>
            <a:r>
              <a:rPr lang="en-US" dirty="0" smtClean="0"/>
              <a:t>.</a:t>
            </a:r>
          </a:p>
          <a:p>
            <a:r>
              <a:rPr lang="en-US" dirty="0" err="1" smtClean="0"/>
              <a:t>Gorchymyn</a:t>
            </a:r>
            <a:r>
              <a:rPr lang="en-US" dirty="0" smtClean="0"/>
              <a:t> </a:t>
            </a:r>
            <a:r>
              <a:rPr lang="en-US" dirty="0" err="1" smtClean="0"/>
              <a:t>yn</a:t>
            </a:r>
            <a:r>
              <a:rPr lang="en-US" dirty="0" smtClean="0"/>
              <a:t> </a:t>
            </a:r>
            <a:r>
              <a:rPr lang="en-US" dirty="0" err="1" smtClean="0"/>
              <a:t>gyffredin</a:t>
            </a:r>
            <a:r>
              <a:rPr lang="en-US" dirty="0" smtClean="0"/>
              <a:t>: </a:t>
            </a:r>
            <a:r>
              <a:rPr lang="en-US" dirty="0" err="1" smtClean="0"/>
              <a:t>caru</a:t>
            </a:r>
            <a:r>
              <a:rPr lang="en-US" dirty="0" smtClean="0"/>
              <a:t> </a:t>
            </a:r>
            <a:r>
              <a:rPr lang="en-US" dirty="0" err="1" smtClean="0"/>
              <a:t>Duw</a:t>
            </a:r>
            <a:r>
              <a:rPr lang="en-US" dirty="0" smtClean="0"/>
              <a:t> a </a:t>
            </a:r>
            <a:r>
              <a:rPr lang="en-US" dirty="0" err="1" smtClean="0"/>
              <a:t>charu</a:t>
            </a:r>
            <a:r>
              <a:rPr lang="en-US" dirty="0" smtClean="0"/>
              <a:t> </a:t>
            </a:r>
            <a:r>
              <a:rPr lang="en-US" dirty="0" err="1" smtClean="0"/>
              <a:t>cyd-ddyn</a:t>
            </a:r>
            <a:r>
              <a:rPr lang="en-US" dirty="0" smtClean="0"/>
              <a:t>.</a:t>
            </a:r>
          </a:p>
          <a:p>
            <a:r>
              <a:rPr lang="en-US" dirty="0" err="1" smtClean="0"/>
              <a:t>Dylid</a:t>
            </a:r>
            <a:r>
              <a:rPr lang="en-US" dirty="0" smtClean="0"/>
              <a:t> </a:t>
            </a:r>
            <a:r>
              <a:rPr lang="en-US" dirty="0" err="1" smtClean="0"/>
              <a:t>osgoi</a:t>
            </a:r>
            <a:r>
              <a:rPr lang="en-US" dirty="0" smtClean="0"/>
              <a:t> </a:t>
            </a:r>
            <a:r>
              <a:rPr lang="en-US" dirty="0" err="1" smtClean="0"/>
              <a:t>portreadu’r</a:t>
            </a:r>
            <a:r>
              <a:rPr lang="en-US" dirty="0" smtClean="0"/>
              <a:t> </a:t>
            </a:r>
            <a:r>
              <a:rPr lang="en-US" dirty="0" err="1" smtClean="0"/>
              <a:t>Iddewon</a:t>
            </a:r>
            <a:r>
              <a:rPr lang="en-US" dirty="0" smtClean="0"/>
              <a:t> </a:t>
            </a:r>
            <a:r>
              <a:rPr lang="en-US" dirty="0" err="1" smtClean="0"/>
              <a:t>fel</a:t>
            </a:r>
            <a:r>
              <a:rPr lang="en-US" dirty="0" smtClean="0"/>
              <a:t> </a:t>
            </a:r>
            <a:r>
              <a:rPr lang="en-US" dirty="0" err="1" smtClean="0"/>
              <a:t>gelynion</a:t>
            </a:r>
            <a:r>
              <a:rPr lang="en-US" dirty="0" smtClean="0"/>
              <a:t> </a:t>
            </a:r>
            <a:r>
              <a:rPr lang="en-US" dirty="0" err="1" smtClean="0"/>
              <a:t>Crist</a:t>
            </a:r>
            <a:r>
              <a:rPr lang="en-US" dirty="0" smtClean="0"/>
              <a:t>.</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Nostra </a:t>
            </a:r>
            <a:r>
              <a:rPr lang="en-US" dirty="0" err="1" smtClean="0"/>
              <a:t>Aetate</a:t>
            </a:r>
            <a:r>
              <a:rPr lang="en-US" dirty="0" smtClean="0"/>
              <a:t> (1965)</a:t>
            </a:r>
            <a:endParaRPr lang="en-US" dirty="0"/>
          </a:p>
        </p:txBody>
      </p:sp>
      <p:sp>
        <p:nvSpPr>
          <p:cNvPr id="3" name="Content Placeholder 2"/>
          <p:cNvSpPr>
            <a:spLocks noGrp="1"/>
          </p:cNvSpPr>
          <p:nvPr>
            <p:ph idx="1"/>
          </p:nvPr>
        </p:nvSpPr>
        <p:spPr/>
        <p:txBody>
          <a:bodyPr>
            <a:normAutofit fontScale="85000" lnSpcReduction="20000"/>
          </a:bodyPr>
          <a:lstStyle/>
          <a:p>
            <a:r>
              <a:rPr lang="en-US" dirty="0" err="1" smtClean="0"/>
              <a:t>Agwedd</a:t>
            </a:r>
            <a:r>
              <a:rPr lang="en-US" dirty="0" smtClean="0"/>
              <a:t> </a:t>
            </a:r>
            <a:r>
              <a:rPr lang="en-US" dirty="0" err="1" smtClean="0"/>
              <a:t>newydd</a:t>
            </a:r>
            <a:r>
              <a:rPr lang="en-US" dirty="0" smtClean="0"/>
              <a:t> yr </a:t>
            </a:r>
            <a:r>
              <a:rPr lang="en-US" dirty="0" err="1" smtClean="0"/>
              <a:t>Eglwys</a:t>
            </a:r>
            <a:r>
              <a:rPr lang="en-US" dirty="0" smtClean="0"/>
              <a:t> </a:t>
            </a:r>
            <a:r>
              <a:rPr lang="en-US" dirty="0" err="1" smtClean="0"/>
              <a:t>Gatholig</a:t>
            </a:r>
            <a:r>
              <a:rPr lang="en-US" dirty="0" smtClean="0"/>
              <a:t> </a:t>
            </a:r>
            <a:r>
              <a:rPr lang="en-US" dirty="0" err="1" smtClean="0"/>
              <a:t>tuag</a:t>
            </a:r>
            <a:r>
              <a:rPr lang="en-US" dirty="0" smtClean="0"/>
              <a:t> at </a:t>
            </a:r>
            <a:r>
              <a:rPr lang="en-US" dirty="0" err="1" smtClean="0"/>
              <a:t>Iddewon</a:t>
            </a:r>
            <a:r>
              <a:rPr lang="en-US" dirty="0" smtClean="0"/>
              <a:t> ac </a:t>
            </a:r>
            <a:r>
              <a:rPr lang="en-US" dirty="0" err="1" smtClean="0"/>
              <a:t>Iddewiaeth</a:t>
            </a:r>
            <a:r>
              <a:rPr lang="en-US" dirty="0" smtClean="0"/>
              <a:t>.</a:t>
            </a:r>
          </a:p>
          <a:p>
            <a:r>
              <a:rPr lang="en-US" dirty="0" err="1" smtClean="0"/>
              <a:t>Condemnio</a:t>
            </a:r>
            <a:r>
              <a:rPr lang="en-US" dirty="0" smtClean="0"/>
              <a:t> </a:t>
            </a:r>
            <a:r>
              <a:rPr lang="en-US" dirty="0" err="1" smtClean="0"/>
              <a:t>gwrth-Semitiaeth</a:t>
            </a:r>
            <a:r>
              <a:rPr lang="en-US" dirty="0" smtClean="0"/>
              <a:t>.</a:t>
            </a:r>
          </a:p>
          <a:p>
            <a:r>
              <a:rPr lang="en-US" dirty="0" err="1" smtClean="0"/>
              <a:t>Gwrthod</a:t>
            </a:r>
            <a:r>
              <a:rPr lang="en-US" dirty="0" smtClean="0"/>
              <a:t> </a:t>
            </a:r>
            <a:r>
              <a:rPr lang="en-US" dirty="0" err="1" smtClean="0"/>
              <a:t>y</a:t>
            </a:r>
            <a:r>
              <a:rPr lang="en-US" dirty="0" smtClean="0"/>
              <a:t> </a:t>
            </a:r>
            <a:r>
              <a:rPr lang="en-US" dirty="0" err="1" smtClean="0"/>
              <a:t>cyhuddiad</a:t>
            </a:r>
            <a:r>
              <a:rPr lang="en-US" dirty="0" smtClean="0"/>
              <a:t> </a:t>
            </a:r>
            <a:r>
              <a:rPr lang="en-US" dirty="0" err="1" smtClean="0"/>
              <a:t>mai</a:t>
            </a:r>
            <a:r>
              <a:rPr lang="en-US" dirty="0" smtClean="0"/>
              <a:t> </a:t>
            </a:r>
            <a:r>
              <a:rPr lang="en-US" dirty="0" err="1" smtClean="0"/>
              <a:t>Iddewon</a:t>
            </a:r>
            <a:r>
              <a:rPr lang="en-US" dirty="0" smtClean="0"/>
              <a:t> </a:t>
            </a:r>
            <a:r>
              <a:rPr lang="en-US" dirty="0" err="1" smtClean="0"/>
              <a:t>oedd</a:t>
            </a:r>
            <a:r>
              <a:rPr lang="en-US" dirty="0" smtClean="0"/>
              <a:t> </a:t>
            </a:r>
            <a:r>
              <a:rPr lang="en-US" dirty="0" err="1" smtClean="0"/>
              <a:t>yn</a:t>
            </a:r>
            <a:r>
              <a:rPr lang="en-US" dirty="0" smtClean="0"/>
              <a:t> </a:t>
            </a:r>
            <a:r>
              <a:rPr lang="en-US" dirty="0" err="1" smtClean="0"/>
              <a:t>gyfrifol</a:t>
            </a:r>
            <a:r>
              <a:rPr lang="en-US" dirty="0" smtClean="0"/>
              <a:t> am </a:t>
            </a:r>
            <a:r>
              <a:rPr lang="en-US" dirty="0" err="1" smtClean="0"/>
              <a:t>farwolaeth</a:t>
            </a:r>
            <a:r>
              <a:rPr lang="en-US" dirty="0" smtClean="0"/>
              <a:t> </a:t>
            </a:r>
            <a:r>
              <a:rPr lang="en-US" dirty="0" err="1" smtClean="0"/>
              <a:t>Iesu</a:t>
            </a:r>
            <a:r>
              <a:rPr lang="en-US" dirty="0" smtClean="0"/>
              <a:t>.</a:t>
            </a:r>
          </a:p>
          <a:p>
            <a:r>
              <a:rPr lang="en-US" dirty="0" err="1" smtClean="0"/>
              <a:t>Nid</a:t>
            </a:r>
            <a:r>
              <a:rPr lang="en-US" dirty="0" smtClean="0"/>
              <a:t> </a:t>
            </a:r>
            <a:r>
              <a:rPr lang="en-US" dirty="0" err="1" smtClean="0"/>
              <a:t>yw</a:t>
            </a:r>
            <a:r>
              <a:rPr lang="en-US" dirty="0" smtClean="0"/>
              <a:t> </a:t>
            </a:r>
            <a:r>
              <a:rPr lang="en-US" dirty="0" err="1" smtClean="0"/>
              <a:t>Duw</a:t>
            </a:r>
            <a:r>
              <a:rPr lang="en-US" dirty="0" smtClean="0"/>
              <a:t> </a:t>
            </a:r>
            <a:r>
              <a:rPr lang="en-US" dirty="0" err="1" smtClean="0"/>
              <a:t>wedi</a:t>
            </a:r>
            <a:r>
              <a:rPr lang="en-US" dirty="0" smtClean="0"/>
              <a:t> </a:t>
            </a:r>
            <a:r>
              <a:rPr lang="en-US" dirty="0" err="1" smtClean="0"/>
              <a:t>gwrthod</a:t>
            </a:r>
            <a:r>
              <a:rPr lang="en-US" dirty="0" smtClean="0"/>
              <a:t> yr </a:t>
            </a:r>
            <a:r>
              <a:rPr lang="en-US" dirty="0" err="1" smtClean="0"/>
              <a:t>Iddewon</a:t>
            </a:r>
            <a:r>
              <a:rPr lang="en-US" dirty="0" smtClean="0"/>
              <a:t>.</a:t>
            </a:r>
          </a:p>
          <a:p>
            <a:pPr>
              <a:buNone/>
            </a:pPr>
            <a:r>
              <a:rPr lang="en-US" dirty="0" smtClean="0"/>
              <a:t>	</a:t>
            </a:r>
          </a:p>
          <a:p>
            <a:pPr>
              <a:buNone/>
            </a:pPr>
            <a:r>
              <a:rPr lang="en-US" dirty="0" smtClean="0"/>
              <a:t>	</a:t>
            </a:r>
            <a:r>
              <a:rPr lang="en-US" dirty="0" smtClean="0">
                <a:solidFill>
                  <a:srgbClr val="FFFF00"/>
                </a:solidFill>
              </a:rPr>
              <a:t>It [Nostra </a:t>
            </a:r>
            <a:r>
              <a:rPr lang="en-US" dirty="0" err="1" smtClean="0">
                <a:solidFill>
                  <a:srgbClr val="FFFF00"/>
                </a:solidFill>
              </a:rPr>
              <a:t>Aetate</a:t>
            </a:r>
            <a:r>
              <a:rPr lang="en-US" dirty="0" smtClean="0">
                <a:solidFill>
                  <a:srgbClr val="FFFF00"/>
                </a:solidFill>
              </a:rPr>
              <a:t>] terminated in a stroke a millennial teaching of contempt of Jews and Judaism and unequivocally asserted the Church’s debt to its Jewish heritage’ (Edward Flannery).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Diwinyddiaeth</a:t>
            </a:r>
            <a:r>
              <a:rPr lang="en-US" dirty="0" smtClean="0"/>
              <a:t> </a:t>
            </a:r>
            <a:r>
              <a:rPr lang="en-US" dirty="0" err="1" smtClean="0"/>
              <a:t>Dadleoli</a:t>
            </a:r>
            <a:endParaRPr lang="en-US" dirty="0"/>
          </a:p>
        </p:txBody>
      </p:sp>
      <p:sp>
        <p:nvSpPr>
          <p:cNvPr id="3" name="Content Placeholder 2"/>
          <p:cNvSpPr>
            <a:spLocks noGrp="1"/>
          </p:cNvSpPr>
          <p:nvPr>
            <p:ph idx="1"/>
          </p:nvPr>
        </p:nvSpPr>
        <p:spPr/>
        <p:txBody>
          <a:bodyPr>
            <a:normAutofit fontScale="85000" lnSpcReduction="10000"/>
          </a:bodyPr>
          <a:lstStyle/>
          <a:p>
            <a:r>
              <a:rPr lang="en-US" dirty="0" err="1" smtClean="0"/>
              <a:t>Thema</a:t>
            </a:r>
            <a:r>
              <a:rPr lang="en-US" dirty="0" smtClean="0"/>
              <a:t> </a:t>
            </a:r>
            <a:r>
              <a:rPr lang="en-US" dirty="0" err="1" smtClean="0"/>
              <a:t>gyson</a:t>
            </a:r>
            <a:r>
              <a:rPr lang="en-US" dirty="0" smtClean="0"/>
              <a:t> </a:t>
            </a:r>
            <a:r>
              <a:rPr lang="en-US" dirty="0" err="1" smtClean="0"/>
              <a:t>mewn</a:t>
            </a:r>
            <a:r>
              <a:rPr lang="en-US" dirty="0" smtClean="0"/>
              <a:t> </a:t>
            </a:r>
            <a:r>
              <a:rPr lang="en-US" dirty="0" err="1" smtClean="0"/>
              <a:t>Cristnogaeth</a:t>
            </a:r>
            <a:r>
              <a:rPr lang="en-US" dirty="0" smtClean="0"/>
              <a:t>: </a:t>
            </a:r>
            <a:r>
              <a:rPr lang="en-US" dirty="0" err="1" smtClean="0"/>
              <a:t>mae’r</a:t>
            </a:r>
            <a:r>
              <a:rPr lang="en-US" dirty="0" smtClean="0"/>
              <a:t> </a:t>
            </a:r>
            <a:r>
              <a:rPr lang="en-US" dirty="0" err="1" smtClean="0"/>
              <a:t>Eglwys</a:t>
            </a:r>
            <a:r>
              <a:rPr lang="en-US" dirty="0" smtClean="0"/>
              <a:t> </a:t>
            </a:r>
            <a:r>
              <a:rPr lang="en-US" dirty="0" err="1" smtClean="0"/>
              <a:t>wedi</a:t>
            </a:r>
            <a:r>
              <a:rPr lang="en-US" dirty="0" smtClean="0"/>
              <a:t> </a:t>
            </a:r>
            <a:r>
              <a:rPr lang="en-US" dirty="0" err="1" smtClean="0"/>
              <a:t>disodli’r</a:t>
            </a:r>
            <a:r>
              <a:rPr lang="en-US" dirty="0" smtClean="0"/>
              <a:t> </a:t>
            </a:r>
            <a:r>
              <a:rPr lang="en-US" dirty="0" err="1" smtClean="0"/>
              <a:t>synagog</a:t>
            </a:r>
            <a:r>
              <a:rPr lang="en-US" dirty="0" smtClean="0"/>
              <a:t> (</a:t>
            </a:r>
            <a:r>
              <a:rPr lang="en-US" dirty="0" err="1" smtClean="0"/>
              <a:t>cymh</a:t>
            </a:r>
            <a:r>
              <a:rPr lang="en-US" dirty="0" smtClean="0"/>
              <a:t>. </a:t>
            </a:r>
            <a:r>
              <a:rPr lang="en-US" dirty="0" err="1" smtClean="0"/>
              <a:t>Melito</a:t>
            </a:r>
            <a:r>
              <a:rPr lang="en-US" dirty="0" smtClean="0"/>
              <a:t>, Martin Luther).</a:t>
            </a:r>
          </a:p>
          <a:p>
            <a:r>
              <a:rPr lang="en-US" dirty="0" err="1" smtClean="0"/>
              <a:t>Ymateb</a:t>
            </a:r>
            <a:r>
              <a:rPr lang="en-US" dirty="0" smtClean="0"/>
              <a:t> </a:t>
            </a:r>
            <a:r>
              <a:rPr lang="en-US" dirty="0" err="1" smtClean="0"/>
              <a:t>rhai</a:t>
            </a:r>
            <a:r>
              <a:rPr lang="en-US" dirty="0" smtClean="0"/>
              <a:t> </a:t>
            </a:r>
            <a:r>
              <a:rPr lang="en-US" dirty="0" err="1" smtClean="0"/>
              <a:t>aelodau</a:t>
            </a:r>
            <a:r>
              <a:rPr lang="en-US" dirty="0" smtClean="0"/>
              <a:t> </a:t>
            </a:r>
            <a:r>
              <a:rPr lang="en-US" dirty="0" err="1" smtClean="0"/>
              <a:t>o</a:t>
            </a:r>
            <a:r>
              <a:rPr lang="en-US" dirty="0" smtClean="0"/>
              <a:t> </a:t>
            </a:r>
            <a:r>
              <a:rPr lang="en-US" dirty="0" err="1" smtClean="0"/>
              <a:t>Gyngor</a:t>
            </a:r>
            <a:r>
              <a:rPr lang="en-US" dirty="0" smtClean="0"/>
              <a:t> </a:t>
            </a:r>
            <a:r>
              <a:rPr lang="en-US" dirty="0" err="1" smtClean="0"/>
              <a:t>Eglwysi’r</a:t>
            </a:r>
            <a:r>
              <a:rPr lang="en-US" dirty="0" smtClean="0"/>
              <a:t> </a:t>
            </a:r>
            <a:r>
              <a:rPr lang="en-US" dirty="0" err="1" smtClean="0"/>
              <a:t>Byd</a:t>
            </a:r>
            <a:r>
              <a:rPr lang="en-US" dirty="0" smtClean="0"/>
              <a:t> (</a:t>
            </a:r>
            <a:r>
              <a:rPr lang="en-US" dirty="0" err="1" smtClean="0"/>
              <a:t>Comisiwn</a:t>
            </a:r>
            <a:r>
              <a:rPr lang="en-US" dirty="0" smtClean="0"/>
              <a:t> </a:t>
            </a:r>
            <a:r>
              <a:rPr lang="en-US" dirty="0" err="1" smtClean="0"/>
              <a:t>Ffydd</a:t>
            </a:r>
            <a:r>
              <a:rPr lang="en-US" dirty="0" smtClean="0"/>
              <a:t> a </a:t>
            </a:r>
            <a:r>
              <a:rPr lang="en-US" dirty="0" err="1" smtClean="0"/>
              <a:t>Threfn</a:t>
            </a:r>
            <a:r>
              <a:rPr lang="en-US" dirty="0" smtClean="0"/>
              <a:t>, 1967): ‘It is not enough merely to assert some kind of continuity between the present-day Jews – whether religious or not – and ancient Israel, but that they actually are still Israel’.</a:t>
            </a:r>
          </a:p>
          <a:p>
            <a:r>
              <a:rPr lang="en-US" i="1" dirty="0" smtClean="0"/>
              <a:t>Nostra </a:t>
            </a:r>
            <a:r>
              <a:rPr lang="en-US" i="1" dirty="0" err="1" smtClean="0"/>
              <a:t>aetate</a:t>
            </a:r>
            <a:r>
              <a:rPr lang="en-US" i="1" dirty="0" smtClean="0"/>
              <a:t> </a:t>
            </a:r>
            <a:r>
              <a:rPr lang="en-US" dirty="0" smtClean="0"/>
              <a:t>(1965)</a:t>
            </a:r>
            <a:r>
              <a:rPr lang="en-US" i="1" dirty="0" smtClean="0"/>
              <a:t>: </a:t>
            </a:r>
            <a:r>
              <a:rPr lang="en-US" dirty="0" err="1" smtClean="0"/>
              <a:t>y</a:t>
            </a:r>
            <a:r>
              <a:rPr lang="en-US" dirty="0" smtClean="0"/>
              <a:t> </a:t>
            </a:r>
            <a:r>
              <a:rPr lang="en-US" dirty="0" err="1" smtClean="0"/>
              <a:t>mae</a:t>
            </a:r>
            <a:r>
              <a:rPr lang="en-US" dirty="0" smtClean="0"/>
              <a:t> </a:t>
            </a:r>
            <a:r>
              <a:rPr lang="en-US" dirty="0" err="1" smtClean="0"/>
              <a:t>breintiau’r</a:t>
            </a:r>
            <a:r>
              <a:rPr lang="en-US" dirty="0" smtClean="0"/>
              <a:t> </a:t>
            </a:r>
            <a:r>
              <a:rPr lang="en-US" dirty="0" err="1" smtClean="0"/>
              <a:t>Iddewon</a:t>
            </a:r>
            <a:r>
              <a:rPr lang="en-US" dirty="0" smtClean="0"/>
              <a:t> </a:t>
            </a:r>
            <a:r>
              <a:rPr lang="en-US" dirty="0" err="1" smtClean="0"/>
              <a:t>yn</a:t>
            </a:r>
            <a:r>
              <a:rPr lang="en-US" dirty="0" smtClean="0"/>
              <a:t> </a:t>
            </a:r>
            <a:r>
              <a:rPr lang="en-US" dirty="0" err="1" smtClean="0"/>
              <a:t>parhau</a:t>
            </a:r>
            <a:r>
              <a:rPr lang="en-US" dirty="0" smtClean="0"/>
              <a:t>.</a:t>
            </a:r>
          </a:p>
          <a:p>
            <a:r>
              <a:rPr lang="en-US" dirty="0" err="1" smtClean="0"/>
              <a:t>Cynhadledd</a:t>
            </a:r>
            <a:r>
              <a:rPr lang="en-US" dirty="0" smtClean="0"/>
              <a:t> </a:t>
            </a:r>
            <a:r>
              <a:rPr lang="en-US" dirty="0" err="1" smtClean="0"/>
              <a:t>Lambeth</a:t>
            </a:r>
            <a:r>
              <a:rPr lang="en-US" dirty="0" smtClean="0"/>
              <a:t> (1988): ‘Judaism is a living and still developing religion’.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 </a:t>
            </a:r>
            <a:r>
              <a:rPr lang="en-US" dirty="0" err="1" smtClean="0"/>
              <a:t>Cyfamod</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Yr hen </a:t>
            </a:r>
            <a:r>
              <a:rPr lang="en-US" dirty="0" err="1" smtClean="0"/>
              <a:t>gyfamod</a:t>
            </a:r>
            <a:r>
              <a:rPr lang="en-US" dirty="0" smtClean="0"/>
              <a:t> </a:t>
            </a:r>
            <a:r>
              <a:rPr lang="en-US" dirty="0" err="1" smtClean="0"/>
              <a:t>a’r</a:t>
            </a:r>
            <a:r>
              <a:rPr lang="en-US" dirty="0" smtClean="0"/>
              <a:t> </a:t>
            </a:r>
            <a:r>
              <a:rPr lang="en-US" dirty="0" err="1" smtClean="0"/>
              <a:t>cyfamod</a:t>
            </a:r>
            <a:r>
              <a:rPr lang="en-US" dirty="0" smtClean="0"/>
              <a:t> </a:t>
            </a:r>
            <a:r>
              <a:rPr lang="en-US" dirty="0" err="1" smtClean="0"/>
              <a:t>newydd</a:t>
            </a:r>
            <a:r>
              <a:rPr lang="en-US" dirty="0" smtClean="0"/>
              <a:t>? </a:t>
            </a:r>
            <a:r>
              <a:rPr lang="en-US" dirty="0" err="1" smtClean="0"/>
              <a:t>Pwy</a:t>
            </a:r>
            <a:r>
              <a:rPr lang="en-US" dirty="0" smtClean="0"/>
              <a:t> </a:t>
            </a:r>
            <a:r>
              <a:rPr lang="en-US" dirty="0" err="1" smtClean="0"/>
              <a:t>yw’r</a:t>
            </a:r>
            <a:r>
              <a:rPr lang="en-US" dirty="0" smtClean="0"/>
              <a:t> ‘</a:t>
            </a:r>
            <a:r>
              <a:rPr lang="en-US" dirty="0" err="1" smtClean="0"/>
              <a:t>gwir</a:t>
            </a:r>
            <a:r>
              <a:rPr lang="en-US" dirty="0" smtClean="0"/>
              <a:t> Israel’?</a:t>
            </a:r>
          </a:p>
          <a:p>
            <a:pPr>
              <a:buNone/>
            </a:pPr>
            <a:endParaRPr lang="en-US" dirty="0" smtClean="0"/>
          </a:p>
          <a:p>
            <a:pPr>
              <a:buNone/>
            </a:pPr>
            <a:r>
              <a:rPr lang="en-US" dirty="0" smtClean="0"/>
              <a:t>	</a:t>
            </a:r>
            <a:r>
              <a:rPr lang="en-US" dirty="0" err="1" smtClean="0"/>
              <a:t>Cyfamod</a:t>
            </a:r>
            <a:r>
              <a:rPr lang="en-US" dirty="0" smtClean="0"/>
              <a:t> (</a:t>
            </a:r>
            <a:r>
              <a:rPr lang="en-US" i="1" dirty="0" err="1" smtClean="0"/>
              <a:t>berith</a:t>
            </a:r>
            <a:r>
              <a:rPr lang="en-US" i="1" dirty="0" smtClean="0"/>
              <a:t>)</a:t>
            </a:r>
            <a:r>
              <a:rPr lang="en-US" dirty="0" smtClean="0"/>
              <a:t>: </a:t>
            </a:r>
            <a:r>
              <a:rPr lang="en-US" dirty="0" err="1" smtClean="0"/>
              <a:t>Duw</a:t>
            </a:r>
            <a:r>
              <a:rPr lang="en-US" dirty="0" smtClean="0"/>
              <a:t> </a:t>
            </a:r>
            <a:r>
              <a:rPr lang="en-US" dirty="0" err="1" smtClean="0"/>
              <a:t>yn</a:t>
            </a:r>
            <a:r>
              <a:rPr lang="en-US" dirty="0" smtClean="0"/>
              <a:t> </a:t>
            </a:r>
            <a:r>
              <a:rPr lang="en-US" dirty="0" err="1" smtClean="0"/>
              <a:t>sefydlu</a:t>
            </a:r>
            <a:r>
              <a:rPr lang="en-US" dirty="0" smtClean="0"/>
              <a:t> </a:t>
            </a:r>
            <a:r>
              <a:rPr lang="en-US" dirty="0" err="1" smtClean="0"/>
              <a:t>perthynas</a:t>
            </a:r>
            <a:r>
              <a:rPr lang="en-US" dirty="0" smtClean="0"/>
              <a:t> </a:t>
            </a:r>
            <a:r>
              <a:rPr lang="en-US" dirty="0" err="1" smtClean="0"/>
              <a:t>â</a:t>
            </a:r>
            <a:r>
              <a:rPr lang="en-US" dirty="0" smtClean="0"/>
              <a:t> </a:t>
            </a:r>
            <a:r>
              <a:rPr lang="en-US" dirty="0" err="1" smtClean="0"/>
              <a:t>phobl</a:t>
            </a:r>
            <a:r>
              <a:rPr lang="en-US" dirty="0" smtClean="0"/>
              <a:t>; </a:t>
            </a:r>
            <a:r>
              <a:rPr lang="en-US" dirty="0" err="1" smtClean="0"/>
              <a:t>hwythau</a:t>
            </a:r>
            <a:r>
              <a:rPr lang="en-US" dirty="0" smtClean="0"/>
              <a:t> </a:t>
            </a:r>
            <a:r>
              <a:rPr lang="en-US" dirty="0" err="1" smtClean="0"/>
              <a:t>i</a:t>
            </a:r>
            <a:r>
              <a:rPr lang="en-US" dirty="0" smtClean="0"/>
              <a:t> </a:t>
            </a:r>
            <a:r>
              <a:rPr lang="en-US" dirty="0" err="1" smtClean="0"/>
              <a:t>ymddwyn</a:t>
            </a:r>
            <a:r>
              <a:rPr lang="en-US" dirty="0" smtClean="0"/>
              <a:t> </a:t>
            </a:r>
            <a:r>
              <a:rPr lang="en-US" dirty="0" err="1" smtClean="0"/>
              <a:t>fel</a:t>
            </a:r>
            <a:r>
              <a:rPr lang="en-US" dirty="0" smtClean="0"/>
              <a:t> </a:t>
            </a:r>
            <a:r>
              <a:rPr lang="en-US" dirty="0" err="1" smtClean="0"/>
              <a:t>partneriaid</a:t>
            </a:r>
            <a:r>
              <a:rPr lang="en-US" dirty="0" smtClean="0"/>
              <a:t> </a:t>
            </a:r>
            <a:r>
              <a:rPr lang="en-US" dirty="0" err="1" smtClean="0"/>
              <a:t>o</a:t>
            </a:r>
            <a:r>
              <a:rPr lang="en-US" dirty="0" smtClean="0"/>
              <a:t> </a:t>
            </a:r>
            <a:r>
              <a:rPr lang="en-US" dirty="0" err="1" smtClean="0"/>
              <a:t>fewn</a:t>
            </a:r>
            <a:r>
              <a:rPr lang="en-US" dirty="0" smtClean="0"/>
              <a:t> </a:t>
            </a:r>
            <a:r>
              <a:rPr lang="en-US" dirty="0" err="1" smtClean="0"/>
              <a:t>y</a:t>
            </a:r>
            <a:r>
              <a:rPr lang="en-US" dirty="0" smtClean="0"/>
              <a:t> </a:t>
            </a:r>
            <a:r>
              <a:rPr lang="en-US" dirty="0" err="1" smtClean="0"/>
              <a:t>cyfamod</a:t>
            </a:r>
            <a:r>
              <a:rPr lang="en-US" dirty="0" smtClean="0"/>
              <a:t>. </a:t>
            </a:r>
            <a:r>
              <a:rPr lang="en-US" dirty="0" err="1" smtClean="0"/>
              <a:t>Cytundeb</a:t>
            </a:r>
            <a:r>
              <a:rPr lang="en-US" dirty="0" smtClean="0"/>
              <a:t> </a:t>
            </a:r>
            <a:r>
              <a:rPr lang="en-US" dirty="0" err="1" smtClean="0"/>
              <a:t>ar</a:t>
            </a:r>
            <a:r>
              <a:rPr lang="en-US" dirty="0" smtClean="0"/>
              <a:t> sail </a:t>
            </a:r>
            <a:r>
              <a:rPr lang="en-US" dirty="0" err="1" smtClean="0"/>
              <a:t>perthynas</a:t>
            </a:r>
            <a:r>
              <a:rPr lang="en-US" dirty="0" smtClean="0"/>
              <a:t>.</a:t>
            </a:r>
          </a:p>
          <a:p>
            <a:pPr>
              <a:buNone/>
            </a:pPr>
            <a:r>
              <a:rPr lang="en-US" dirty="0" smtClean="0"/>
              <a:t>	I </a:t>
            </a:r>
            <a:r>
              <a:rPr lang="en-US" dirty="0" err="1" smtClean="0"/>
              <a:t>Gristnogion</a:t>
            </a:r>
            <a:r>
              <a:rPr lang="en-US" dirty="0" smtClean="0"/>
              <a:t> </a:t>
            </a:r>
            <a:r>
              <a:rPr lang="en-US" dirty="0" err="1" smtClean="0"/>
              <a:t>mae</a:t>
            </a:r>
            <a:r>
              <a:rPr lang="en-US" dirty="0" smtClean="0"/>
              <a:t> </a:t>
            </a:r>
            <a:r>
              <a:rPr lang="en-US" dirty="0" err="1" smtClean="0"/>
              <a:t>Duw</a:t>
            </a:r>
            <a:r>
              <a:rPr lang="en-US" dirty="0" smtClean="0"/>
              <a:t> </a:t>
            </a:r>
            <a:r>
              <a:rPr lang="en-US" dirty="0" err="1" smtClean="0"/>
              <a:t>yn</a:t>
            </a:r>
            <a:r>
              <a:rPr lang="en-US" dirty="0" smtClean="0"/>
              <a:t> </a:t>
            </a:r>
            <a:r>
              <a:rPr lang="en-US" dirty="0" err="1" smtClean="0"/>
              <a:t>sefydlu</a:t>
            </a:r>
            <a:r>
              <a:rPr lang="en-US" dirty="0" smtClean="0"/>
              <a:t> </a:t>
            </a:r>
            <a:r>
              <a:rPr lang="en-US" dirty="0" err="1" smtClean="0"/>
              <a:t>cyfamod</a:t>
            </a:r>
            <a:r>
              <a:rPr lang="en-US" dirty="0" smtClean="0"/>
              <a:t> </a:t>
            </a:r>
            <a:r>
              <a:rPr lang="en-US" dirty="0" err="1" smtClean="0"/>
              <a:t>newydd</a:t>
            </a:r>
            <a:r>
              <a:rPr lang="en-US" dirty="0" smtClean="0"/>
              <a:t> </a:t>
            </a:r>
            <a:r>
              <a:rPr lang="en-US" dirty="0" err="1" smtClean="0"/>
              <a:t>ar</a:t>
            </a:r>
            <a:r>
              <a:rPr lang="en-US" dirty="0" smtClean="0"/>
              <a:t> sail </a:t>
            </a:r>
            <a:r>
              <a:rPr lang="en-US" dirty="0" err="1" smtClean="0"/>
              <a:t>marwolaeth</a:t>
            </a:r>
            <a:r>
              <a:rPr lang="en-US" dirty="0" smtClean="0"/>
              <a:t> ac </a:t>
            </a:r>
            <a:r>
              <a:rPr lang="en-US" dirty="0" err="1" smtClean="0"/>
              <a:t>atgyfodiad</a:t>
            </a:r>
            <a:r>
              <a:rPr lang="en-US" dirty="0" smtClean="0"/>
              <a:t> </a:t>
            </a:r>
            <a:r>
              <a:rPr lang="en-US" dirty="0" err="1" smtClean="0"/>
              <a:t>Iesu</a:t>
            </a:r>
            <a:r>
              <a:rPr lang="en-US" dirty="0" smtClean="0"/>
              <a:t>. </a:t>
            </a:r>
            <a:r>
              <a:rPr lang="en-US" dirty="0" err="1" smtClean="0"/>
              <a:t>Cristnogion</a:t>
            </a:r>
            <a:r>
              <a:rPr lang="en-US" dirty="0" smtClean="0"/>
              <a:t> </a:t>
            </a:r>
            <a:r>
              <a:rPr lang="en-US" dirty="0" err="1" smtClean="0"/>
              <a:t>yw</a:t>
            </a:r>
            <a:r>
              <a:rPr lang="en-US" dirty="0" smtClean="0"/>
              <a:t> </a:t>
            </a:r>
            <a:r>
              <a:rPr lang="en-US" dirty="0" err="1" smtClean="0"/>
              <a:t>pobl</a:t>
            </a:r>
            <a:r>
              <a:rPr lang="en-US" dirty="0" smtClean="0"/>
              <a:t> </a:t>
            </a:r>
            <a:r>
              <a:rPr lang="en-US" dirty="0" err="1" smtClean="0"/>
              <a:t>etholedig</a:t>
            </a:r>
            <a:r>
              <a:rPr lang="en-US" dirty="0" smtClean="0"/>
              <a:t> </a:t>
            </a:r>
            <a:r>
              <a:rPr lang="en-US" dirty="0" err="1" smtClean="0"/>
              <a:t>Duw</a:t>
            </a:r>
            <a:r>
              <a:rPr lang="en-US" dirty="0" smtClean="0"/>
              <a:t>.</a:t>
            </a:r>
          </a:p>
          <a:p>
            <a:pPr>
              <a:buNone/>
            </a:pPr>
            <a:r>
              <a:rPr lang="en-US" dirty="0" smtClean="0"/>
              <a:t>	</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Y </a:t>
            </a:r>
            <a:r>
              <a:rPr lang="en-US" dirty="0" err="1" smtClean="0"/>
              <a:t>Cyfamod</a:t>
            </a:r>
            <a:r>
              <a:rPr lang="en-US" dirty="0" smtClean="0"/>
              <a:t>: </a:t>
            </a:r>
            <a:r>
              <a:rPr lang="en-US" dirty="0" err="1" smtClean="0"/>
              <a:t>Safbwyntiau</a:t>
            </a:r>
            <a:r>
              <a:rPr lang="en-US" dirty="0" smtClean="0"/>
              <a:t> </a:t>
            </a:r>
            <a:br>
              <a:rPr lang="en-US" dirty="0" smtClean="0"/>
            </a:br>
            <a:r>
              <a:rPr lang="en-US" dirty="0" err="1" smtClean="0"/>
              <a:t>Iddewig-Cristnogol</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a) Un </a:t>
            </a:r>
            <a:r>
              <a:rPr lang="en-US" dirty="0" err="1" smtClean="0"/>
              <a:t>cyfamod</a:t>
            </a:r>
            <a:r>
              <a:rPr lang="en-US" dirty="0" smtClean="0"/>
              <a:t> (un </a:t>
            </a:r>
            <a:r>
              <a:rPr lang="en-US" dirty="0" err="1" smtClean="0"/>
              <a:t>pobl</a:t>
            </a:r>
            <a:r>
              <a:rPr lang="en-US" dirty="0" smtClean="0"/>
              <a:t>) </a:t>
            </a:r>
            <a:r>
              <a:rPr lang="en-US" dirty="0" err="1" smtClean="0"/>
              <a:t>yn</a:t>
            </a:r>
            <a:r>
              <a:rPr lang="en-US" dirty="0" smtClean="0"/>
              <a:t> </a:t>
            </a:r>
            <a:r>
              <a:rPr lang="en-US" dirty="0" err="1" smtClean="0"/>
              <a:t>cynnwys</a:t>
            </a:r>
            <a:r>
              <a:rPr lang="en-US" dirty="0" smtClean="0"/>
              <a:t> </a:t>
            </a:r>
            <a:r>
              <a:rPr lang="en-US" dirty="0" err="1" smtClean="0"/>
              <a:t>Iddewon</a:t>
            </a:r>
            <a:r>
              <a:rPr lang="en-US" dirty="0" smtClean="0"/>
              <a:t> a </a:t>
            </a:r>
            <a:r>
              <a:rPr lang="en-US" dirty="0" err="1" smtClean="0"/>
              <a:t>Christnogion</a:t>
            </a:r>
            <a:r>
              <a:rPr lang="en-US" dirty="0" smtClean="0"/>
              <a:t>. </a:t>
            </a:r>
            <a:r>
              <a:rPr lang="en-US" dirty="0" err="1" smtClean="0"/>
              <a:t>Duw</a:t>
            </a:r>
            <a:r>
              <a:rPr lang="en-US" dirty="0" smtClean="0"/>
              <a:t> </a:t>
            </a:r>
            <a:r>
              <a:rPr lang="en-US" dirty="0" err="1" smtClean="0"/>
              <a:t>yn</a:t>
            </a:r>
            <a:r>
              <a:rPr lang="en-US" dirty="0" smtClean="0"/>
              <a:t> </a:t>
            </a:r>
            <a:r>
              <a:rPr lang="en-US" dirty="0" err="1" smtClean="0"/>
              <a:t>parhau</a:t>
            </a:r>
            <a:r>
              <a:rPr lang="en-US" dirty="0" smtClean="0"/>
              <a:t> </a:t>
            </a:r>
            <a:r>
              <a:rPr lang="en-US" dirty="0" err="1" smtClean="0"/>
              <a:t>i’w</a:t>
            </a:r>
            <a:r>
              <a:rPr lang="en-US" dirty="0" smtClean="0"/>
              <a:t> </a:t>
            </a:r>
            <a:r>
              <a:rPr lang="en-US" dirty="0" err="1" smtClean="0"/>
              <a:t>ddatguddio’i</a:t>
            </a:r>
            <a:r>
              <a:rPr lang="en-US" dirty="0" smtClean="0"/>
              <a:t> </a:t>
            </a:r>
            <a:r>
              <a:rPr lang="en-US" dirty="0" err="1" smtClean="0"/>
              <a:t>hun</a:t>
            </a:r>
            <a:r>
              <a:rPr lang="en-US" dirty="0" smtClean="0"/>
              <a:t> </a:t>
            </a:r>
            <a:r>
              <a:rPr lang="en-US" dirty="0" err="1" smtClean="0"/>
              <a:t>trwy</a:t>
            </a:r>
            <a:r>
              <a:rPr lang="en-US" dirty="0" smtClean="0"/>
              <a:t> </a:t>
            </a:r>
            <a:r>
              <a:rPr lang="en-US" dirty="0" err="1" smtClean="0"/>
              <a:t>Iddewiaeth</a:t>
            </a:r>
            <a:r>
              <a:rPr lang="en-US" dirty="0" smtClean="0"/>
              <a:t> </a:t>
            </a:r>
            <a:r>
              <a:rPr lang="en-US" dirty="0" err="1" smtClean="0"/>
              <a:t>gyfoes</a:t>
            </a:r>
            <a:r>
              <a:rPr lang="en-US" dirty="0" smtClean="0"/>
              <a:t>; </a:t>
            </a:r>
            <a:r>
              <a:rPr lang="en-US" dirty="0" err="1" smtClean="0"/>
              <a:t>Iesu</a:t>
            </a:r>
            <a:r>
              <a:rPr lang="en-US" dirty="0" smtClean="0"/>
              <a:t> Grist </a:t>
            </a:r>
            <a:r>
              <a:rPr lang="en-US" dirty="0" err="1" smtClean="0"/>
              <a:t>yn</a:t>
            </a:r>
            <a:r>
              <a:rPr lang="en-US" dirty="0" smtClean="0"/>
              <a:t> </a:t>
            </a:r>
            <a:r>
              <a:rPr lang="en-US" dirty="0" err="1" smtClean="0"/>
              <a:t>rhoi</a:t>
            </a:r>
            <a:r>
              <a:rPr lang="en-US" dirty="0" smtClean="0"/>
              <a:t> </a:t>
            </a:r>
            <a:r>
              <a:rPr lang="en-US" dirty="0" err="1" smtClean="0"/>
              <a:t>cyfle</a:t>
            </a:r>
            <a:r>
              <a:rPr lang="en-US" dirty="0" smtClean="0"/>
              <a:t> </a:t>
            </a:r>
            <a:r>
              <a:rPr lang="en-US" dirty="0" err="1" smtClean="0"/>
              <a:t>i</a:t>
            </a:r>
            <a:r>
              <a:rPr lang="en-US" dirty="0" smtClean="0"/>
              <a:t> </a:t>
            </a:r>
            <a:r>
              <a:rPr lang="en-US" dirty="0" err="1" smtClean="0"/>
              <a:t>Genedl-ddynion</a:t>
            </a:r>
            <a:r>
              <a:rPr lang="en-US" dirty="0" smtClean="0"/>
              <a:t> </a:t>
            </a:r>
            <a:r>
              <a:rPr lang="en-US" dirty="0" err="1" smtClean="0"/>
              <a:t>ddod</a:t>
            </a:r>
            <a:r>
              <a:rPr lang="en-US" dirty="0" smtClean="0"/>
              <a:t> </a:t>
            </a:r>
            <a:r>
              <a:rPr lang="en-US" dirty="0" err="1" smtClean="0"/>
              <a:t>i</a:t>
            </a:r>
            <a:r>
              <a:rPr lang="en-US" dirty="0" smtClean="0"/>
              <a:t> </a:t>
            </a:r>
            <a:r>
              <a:rPr lang="en-US" dirty="0" err="1" smtClean="0"/>
              <a:t>berthynas</a:t>
            </a:r>
            <a:r>
              <a:rPr lang="en-US" dirty="0" smtClean="0"/>
              <a:t> </a:t>
            </a:r>
            <a:r>
              <a:rPr lang="en-US" dirty="0" err="1" smtClean="0"/>
              <a:t>â</a:t>
            </a:r>
            <a:r>
              <a:rPr lang="en-US" dirty="0" smtClean="0"/>
              <a:t> </a:t>
            </a:r>
            <a:r>
              <a:rPr lang="en-US" dirty="0" err="1" smtClean="0"/>
              <a:t>Duw</a:t>
            </a:r>
            <a:r>
              <a:rPr lang="en-US" dirty="0" smtClean="0"/>
              <a:t> Abraham.</a:t>
            </a:r>
          </a:p>
          <a:p>
            <a:pPr>
              <a:buNone/>
            </a:pPr>
            <a:r>
              <a:rPr lang="en-US" dirty="0" smtClean="0"/>
              <a:t>	</a:t>
            </a:r>
            <a:r>
              <a:rPr lang="en-US" dirty="0" err="1" smtClean="0"/>
              <a:t>Nid</a:t>
            </a:r>
            <a:r>
              <a:rPr lang="en-US" dirty="0" smtClean="0"/>
              <a:t> </a:t>
            </a:r>
            <a:r>
              <a:rPr lang="en-US" dirty="0" err="1" smtClean="0"/>
              <a:t>yw’r</a:t>
            </a:r>
            <a:r>
              <a:rPr lang="en-US" dirty="0" smtClean="0"/>
              <a:t> </a:t>
            </a:r>
            <a:r>
              <a:rPr lang="en-US" dirty="0" err="1" smtClean="0"/>
              <a:t>holl</a:t>
            </a:r>
            <a:r>
              <a:rPr lang="en-US" dirty="0" smtClean="0"/>
              <a:t> </a:t>
            </a:r>
            <a:r>
              <a:rPr lang="en-US" dirty="0" err="1" smtClean="0"/>
              <a:t>ddisgwyliadau</a:t>
            </a:r>
            <a:r>
              <a:rPr lang="en-US" dirty="0" smtClean="0"/>
              <a:t> </a:t>
            </a:r>
            <a:r>
              <a:rPr lang="en-US" dirty="0" err="1" smtClean="0"/>
              <a:t>wedi</a:t>
            </a:r>
            <a:r>
              <a:rPr lang="en-US" dirty="0" smtClean="0"/>
              <a:t> </a:t>
            </a:r>
            <a:r>
              <a:rPr lang="en-US" dirty="0" err="1" smtClean="0"/>
              <a:t>cael</a:t>
            </a:r>
            <a:r>
              <a:rPr lang="en-US" dirty="0" smtClean="0"/>
              <a:t> </a:t>
            </a:r>
            <a:r>
              <a:rPr lang="en-US" dirty="0" err="1" smtClean="0"/>
              <a:t>eu</a:t>
            </a:r>
            <a:r>
              <a:rPr lang="en-US" dirty="0" smtClean="0"/>
              <a:t> </a:t>
            </a:r>
            <a:r>
              <a:rPr lang="en-US" dirty="0" err="1" smtClean="0"/>
              <a:t>cyflawni</a:t>
            </a:r>
            <a:r>
              <a:rPr lang="en-US" dirty="0" smtClean="0"/>
              <a:t> </a:t>
            </a:r>
            <a:r>
              <a:rPr lang="en-US" dirty="0" err="1" smtClean="0"/>
              <a:t>yng</a:t>
            </a:r>
            <a:r>
              <a:rPr lang="en-US" dirty="0" smtClean="0"/>
              <a:t> </a:t>
            </a:r>
            <a:r>
              <a:rPr lang="en-US" dirty="0" err="1" smtClean="0"/>
              <a:t>Nghrist</a:t>
            </a:r>
            <a:r>
              <a:rPr lang="en-US" dirty="0" smtClean="0"/>
              <a:t>. </a:t>
            </a:r>
          </a:p>
          <a:p>
            <a:pPr>
              <a:buNone/>
            </a:pPr>
            <a:r>
              <a:rPr lang="en-US" dirty="0" smtClean="0"/>
              <a:t>	</a:t>
            </a:r>
            <a:r>
              <a:rPr lang="en-US" dirty="0" err="1" smtClean="0"/>
              <a:t>b</a:t>
            </a:r>
            <a:r>
              <a:rPr lang="en-US" dirty="0" smtClean="0"/>
              <a:t>) </a:t>
            </a:r>
            <a:r>
              <a:rPr lang="en-US" dirty="0" err="1" smtClean="0"/>
              <a:t>Dau</a:t>
            </a:r>
            <a:r>
              <a:rPr lang="en-US" dirty="0" smtClean="0"/>
              <a:t> </a:t>
            </a:r>
            <a:r>
              <a:rPr lang="en-US" dirty="0" err="1" smtClean="0"/>
              <a:t>gyfamod</a:t>
            </a:r>
            <a:r>
              <a:rPr lang="en-US" dirty="0" smtClean="0"/>
              <a:t> (</a:t>
            </a:r>
            <a:r>
              <a:rPr lang="en-US" dirty="0" err="1" smtClean="0"/>
              <a:t>pobl</a:t>
            </a:r>
            <a:r>
              <a:rPr lang="en-US" dirty="0" smtClean="0"/>
              <a:t>) </a:t>
            </a:r>
            <a:r>
              <a:rPr lang="en-US" dirty="0" err="1" smtClean="0"/>
              <a:t>cyfochrog</a:t>
            </a:r>
            <a:r>
              <a:rPr lang="en-US" dirty="0" smtClean="0"/>
              <a:t> - Sinai a </a:t>
            </a:r>
            <a:r>
              <a:rPr lang="en-US" dirty="0" err="1" smtClean="0"/>
              <a:t>Chalfaria</a:t>
            </a:r>
            <a:r>
              <a:rPr lang="en-US" dirty="0" smtClean="0"/>
              <a:t> – </a:t>
            </a:r>
            <a:r>
              <a:rPr lang="en-US" dirty="0" err="1" smtClean="0"/>
              <a:t>sydd</a:t>
            </a:r>
            <a:r>
              <a:rPr lang="en-US" dirty="0" smtClean="0"/>
              <a:t> </a:t>
            </a:r>
            <a:r>
              <a:rPr lang="en-US" dirty="0" err="1" smtClean="0"/>
              <a:t>yn</a:t>
            </a:r>
            <a:r>
              <a:rPr lang="en-US" dirty="0" smtClean="0"/>
              <a:t> </a:t>
            </a:r>
            <a:r>
              <a:rPr lang="en-US" dirty="0" err="1" smtClean="0"/>
              <a:t>gyfwerth</a:t>
            </a:r>
            <a:r>
              <a:rPr lang="en-US" dirty="0" smtClean="0"/>
              <a:t> </a:t>
            </a:r>
            <a:r>
              <a:rPr lang="en-US" dirty="0" err="1" smtClean="0"/>
              <a:t>â’i</a:t>
            </a:r>
            <a:r>
              <a:rPr lang="en-US" dirty="0" smtClean="0"/>
              <a:t> </a:t>
            </a:r>
            <a:r>
              <a:rPr lang="en-US" dirty="0" err="1" smtClean="0"/>
              <a:t>gilydd</a:t>
            </a:r>
            <a:r>
              <a:rPr lang="en-US" dirty="0" smtClean="0"/>
              <a:t>.</a:t>
            </a:r>
          </a:p>
          <a:p>
            <a:pPr>
              <a:buNone/>
            </a:pPr>
            <a:r>
              <a:rPr lang="en-US" dirty="0" smtClean="0"/>
              <a:t>	Franz </a:t>
            </a:r>
            <a:r>
              <a:rPr lang="en-US" dirty="0" err="1" smtClean="0"/>
              <a:t>Rosenzweig</a:t>
            </a:r>
            <a:r>
              <a:rPr lang="en-US" dirty="0" smtClean="0"/>
              <a:t>: </a:t>
            </a:r>
            <a:r>
              <a:rPr lang="en-US" dirty="0" err="1" smtClean="0"/>
              <a:t>Duw</a:t>
            </a:r>
            <a:r>
              <a:rPr lang="en-US" dirty="0" smtClean="0"/>
              <a:t> </a:t>
            </a:r>
            <a:r>
              <a:rPr lang="en-US" dirty="0" err="1" smtClean="0"/>
              <a:t>yn</a:t>
            </a:r>
            <a:r>
              <a:rPr lang="en-US" dirty="0" smtClean="0"/>
              <a:t> </a:t>
            </a:r>
            <a:r>
              <a:rPr lang="en-US" dirty="0" err="1" smtClean="0"/>
              <a:t>ei</a:t>
            </a:r>
            <a:r>
              <a:rPr lang="en-US" dirty="0" smtClean="0"/>
              <a:t> </a:t>
            </a:r>
            <a:r>
              <a:rPr lang="en-US" dirty="0" err="1" smtClean="0"/>
              <a:t>ddatguddio</a:t>
            </a:r>
            <a:r>
              <a:rPr lang="en-US" dirty="0" smtClean="0"/>
              <a:t> </a:t>
            </a:r>
            <a:r>
              <a:rPr lang="en-US" dirty="0" err="1" smtClean="0"/>
              <a:t>ei</a:t>
            </a:r>
            <a:r>
              <a:rPr lang="en-US" dirty="0" smtClean="0"/>
              <a:t> </a:t>
            </a:r>
            <a:r>
              <a:rPr lang="en-US" dirty="0" err="1" smtClean="0"/>
              <a:t>hun</a:t>
            </a:r>
            <a:r>
              <a:rPr lang="en-US" dirty="0" smtClean="0"/>
              <a:t> </a:t>
            </a:r>
            <a:r>
              <a:rPr lang="en-US" dirty="0" err="1" smtClean="0"/>
              <a:t>i</a:t>
            </a:r>
            <a:r>
              <a:rPr lang="en-US" dirty="0" smtClean="0"/>
              <a:t> </a:t>
            </a:r>
            <a:r>
              <a:rPr lang="en-US" dirty="0" err="1" smtClean="0"/>
              <a:t>Iddewon</a:t>
            </a:r>
            <a:r>
              <a:rPr lang="en-US" dirty="0" smtClean="0"/>
              <a:t> a </a:t>
            </a:r>
            <a:r>
              <a:rPr lang="en-US" dirty="0" err="1" smtClean="0"/>
              <a:t>Christnogion</a:t>
            </a:r>
            <a:r>
              <a:rPr lang="en-US" dirty="0" smtClean="0"/>
              <a:t>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Duwladdiad</a:t>
            </a:r>
            <a:endParaRPr lang="en-US" dirty="0"/>
          </a:p>
        </p:txBody>
      </p:sp>
      <p:sp>
        <p:nvSpPr>
          <p:cNvPr id="3" name="Content Placeholder 2"/>
          <p:cNvSpPr>
            <a:spLocks noGrp="1"/>
          </p:cNvSpPr>
          <p:nvPr>
            <p:ph idx="1"/>
          </p:nvPr>
        </p:nvSpPr>
        <p:spPr/>
        <p:txBody>
          <a:bodyPr>
            <a:normAutofit lnSpcReduction="10000"/>
          </a:bodyPr>
          <a:lstStyle/>
          <a:p>
            <a:r>
              <a:rPr lang="en-US" dirty="0" smtClean="0"/>
              <a:t>Auschwitz </a:t>
            </a:r>
            <a:r>
              <a:rPr lang="en-US" dirty="0" err="1" smtClean="0"/>
              <a:t>oedd</a:t>
            </a:r>
            <a:r>
              <a:rPr lang="en-US" dirty="0" smtClean="0"/>
              <a:t> </a:t>
            </a:r>
            <a:r>
              <a:rPr lang="en-US" dirty="0" err="1" smtClean="0"/>
              <a:t>ymateb</a:t>
            </a:r>
            <a:r>
              <a:rPr lang="en-US" dirty="0" smtClean="0"/>
              <a:t> </a:t>
            </a:r>
            <a:r>
              <a:rPr lang="en-US" dirty="0" err="1" smtClean="0"/>
              <a:t>y</a:t>
            </a:r>
            <a:r>
              <a:rPr lang="en-US" dirty="0" smtClean="0"/>
              <a:t> </a:t>
            </a:r>
            <a:r>
              <a:rPr lang="en-US" dirty="0" err="1" smtClean="0"/>
              <a:t>Natsiaid</a:t>
            </a:r>
            <a:r>
              <a:rPr lang="en-US" dirty="0" smtClean="0"/>
              <a:t> </a:t>
            </a:r>
            <a:r>
              <a:rPr lang="en-US" dirty="0" err="1" smtClean="0"/>
              <a:t>i</a:t>
            </a:r>
            <a:r>
              <a:rPr lang="en-US" dirty="0" smtClean="0"/>
              <a:t> </a:t>
            </a:r>
            <a:r>
              <a:rPr lang="en-US" dirty="0" err="1" smtClean="0"/>
              <a:t>dduwladdiad</a:t>
            </a:r>
            <a:r>
              <a:rPr lang="en-US" dirty="0" smtClean="0"/>
              <a:t> </a:t>
            </a:r>
            <a:r>
              <a:rPr lang="en-US" dirty="0" err="1" smtClean="0"/>
              <a:t>Iddewig</a:t>
            </a:r>
            <a:r>
              <a:rPr lang="en-US" dirty="0" smtClean="0"/>
              <a:t>. ‘Dial </a:t>
            </a:r>
            <a:r>
              <a:rPr lang="en-US" dirty="0" err="1" smtClean="0"/>
              <a:t>Duw</a:t>
            </a:r>
            <a:r>
              <a:rPr lang="en-US" dirty="0" smtClean="0"/>
              <a:t> </a:t>
            </a:r>
            <a:r>
              <a:rPr lang="en-US" dirty="0" err="1" smtClean="0"/>
              <a:t>ar</a:t>
            </a:r>
            <a:r>
              <a:rPr lang="en-US" dirty="0" smtClean="0"/>
              <a:t> yr </a:t>
            </a:r>
            <a:r>
              <a:rPr lang="en-US" dirty="0" err="1" smtClean="0"/>
              <a:t>Iddewon</a:t>
            </a:r>
            <a:r>
              <a:rPr lang="en-US" dirty="0" smtClean="0"/>
              <a:t> </a:t>
            </a:r>
            <a:r>
              <a:rPr lang="en-US" dirty="0" err="1" smtClean="0"/>
              <a:t>oedd</a:t>
            </a:r>
            <a:r>
              <a:rPr lang="en-US" dirty="0" smtClean="0"/>
              <a:t> yr </a:t>
            </a:r>
            <a:r>
              <a:rPr lang="en-US" dirty="0" err="1" smtClean="0"/>
              <a:t>Holocost</a:t>
            </a:r>
            <a:r>
              <a:rPr lang="en-US" dirty="0" smtClean="0"/>
              <a:t> am </a:t>
            </a:r>
            <a:r>
              <a:rPr lang="en-US" dirty="0" err="1" smtClean="0"/>
              <a:t>idynt</a:t>
            </a:r>
            <a:r>
              <a:rPr lang="en-US" dirty="0" smtClean="0"/>
              <a:t> </a:t>
            </a:r>
            <a:r>
              <a:rPr lang="en-US" dirty="0" err="1" smtClean="0"/>
              <a:t>wrthod</a:t>
            </a:r>
            <a:r>
              <a:rPr lang="en-US" dirty="0" smtClean="0"/>
              <a:t> </a:t>
            </a:r>
            <a:r>
              <a:rPr lang="en-US" dirty="0" err="1" smtClean="0"/>
              <a:t>Crist</a:t>
            </a:r>
            <a:r>
              <a:rPr lang="en-US" dirty="0" smtClean="0"/>
              <a:t> </a:t>
            </a:r>
            <a:r>
              <a:rPr lang="en-US" dirty="0" err="1" smtClean="0"/>
              <a:t>a’i</a:t>
            </a:r>
            <a:r>
              <a:rPr lang="en-US" dirty="0" smtClean="0"/>
              <a:t> </a:t>
            </a:r>
            <a:r>
              <a:rPr lang="en-US" dirty="0" err="1" smtClean="0"/>
              <a:t>groeshoelio</a:t>
            </a:r>
            <a:r>
              <a:rPr lang="en-US" dirty="0" smtClean="0"/>
              <a:t>; </a:t>
            </a:r>
            <a:r>
              <a:rPr lang="en-US" dirty="0" err="1" smtClean="0"/>
              <a:t>ni</a:t>
            </a:r>
            <a:r>
              <a:rPr lang="en-US" dirty="0" smtClean="0"/>
              <a:t> </a:t>
            </a:r>
            <a:r>
              <a:rPr lang="en-US" dirty="0" err="1" smtClean="0"/>
              <a:t>allant</a:t>
            </a:r>
            <a:r>
              <a:rPr lang="en-US" dirty="0" smtClean="0"/>
              <a:t> </a:t>
            </a:r>
            <a:r>
              <a:rPr lang="en-US" dirty="0" err="1" smtClean="0"/>
              <a:t>feio</a:t>
            </a:r>
            <a:r>
              <a:rPr lang="en-US" dirty="0" smtClean="0"/>
              <a:t> neb </a:t>
            </a:r>
            <a:r>
              <a:rPr lang="en-US" dirty="0" err="1" smtClean="0"/>
              <a:t>ond</a:t>
            </a:r>
            <a:r>
              <a:rPr lang="en-US" dirty="0" smtClean="0"/>
              <a:t> hwy </a:t>
            </a:r>
            <a:r>
              <a:rPr lang="en-US" dirty="0" err="1" smtClean="0"/>
              <a:t>eu</a:t>
            </a:r>
            <a:r>
              <a:rPr lang="en-US" dirty="0" smtClean="0"/>
              <a:t> </a:t>
            </a:r>
            <a:r>
              <a:rPr lang="en-US" dirty="0" err="1" smtClean="0"/>
              <a:t>hunain</a:t>
            </a:r>
            <a:r>
              <a:rPr lang="en-US" dirty="0" smtClean="0"/>
              <a:t>’ (</a:t>
            </a:r>
            <a:r>
              <a:rPr lang="en-US" dirty="0" err="1" smtClean="0"/>
              <a:t>Eglwys</a:t>
            </a:r>
            <a:r>
              <a:rPr lang="en-US" dirty="0" smtClean="0"/>
              <a:t> </a:t>
            </a:r>
            <a:r>
              <a:rPr lang="en-US" dirty="0" err="1" smtClean="0"/>
              <a:t>Efengylaidd</a:t>
            </a:r>
            <a:r>
              <a:rPr lang="en-US" dirty="0" smtClean="0"/>
              <a:t> yr </a:t>
            </a:r>
            <a:r>
              <a:rPr lang="en-US" dirty="0" err="1" smtClean="0"/>
              <a:t>Almaen</a:t>
            </a:r>
            <a:r>
              <a:rPr lang="en-US" dirty="0" smtClean="0"/>
              <a:t>).</a:t>
            </a:r>
          </a:p>
          <a:p>
            <a:r>
              <a:rPr lang="en-US" dirty="0" smtClean="0"/>
              <a:t>Ni </a:t>
            </a:r>
            <a:r>
              <a:rPr lang="en-US" dirty="0" err="1" smtClean="0"/>
              <a:t>ddylid</a:t>
            </a:r>
            <a:r>
              <a:rPr lang="en-US" dirty="0" smtClean="0"/>
              <a:t> </a:t>
            </a:r>
            <a:r>
              <a:rPr lang="en-US" dirty="0" err="1" smtClean="0"/>
              <a:t>beio</a:t>
            </a:r>
            <a:r>
              <a:rPr lang="en-US" dirty="0" smtClean="0"/>
              <a:t> </a:t>
            </a:r>
            <a:r>
              <a:rPr lang="en-US" dirty="0" err="1" smtClean="0"/>
              <a:t>Iddewon</a:t>
            </a:r>
            <a:r>
              <a:rPr lang="en-US" dirty="0" smtClean="0"/>
              <a:t> </a:t>
            </a:r>
            <a:r>
              <a:rPr lang="en-US" dirty="0" err="1" smtClean="0"/>
              <a:t>y</a:t>
            </a:r>
            <a:r>
              <a:rPr lang="en-US" dirty="0" smtClean="0"/>
              <a:t> </a:t>
            </a:r>
            <a:r>
              <a:rPr lang="en-US" dirty="0" err="1" smtClean="0"/>
              <a:t>presennol</a:t>
            </a:r>
            <a:r>
              <a:rPr lang="en-US" dirty="0" smtClean="0"/>
              <a:t> am </a:t>
            </a:r>
            <a:r>
              <a:rPr lang="en-US" dirty="0" err="1" smtClean="0"/>
              <a:t>gamweddau</a:t>
            </a:r>
            <a:r>
              <a:rPr lang="en-US" dirty="0" smtClean="0"/>
              <a:t> </a:t>
            </a:r>
            <a:r>
              <a:rPr lang="en-US" dirty="0" err="1" smtClean="0"/>
              <a:t>tadau’r</a:t>
            </a:r>
            <a:r>
              <a:rPr lang="en-US" dirty="0" smtClean="0"/>
              <a:t> </a:t>
            </a:r>
            <a:r>
              <a:rPr lang="en-US" dirty="0" err="1" smtClean="0"/>
              <a:t>gorffennol</a:t>
            </a:r>
            <a:r>
              <a:rPr lang="en-US" dirty="0" smtClean="0"/>
              <a:t> (</a:t>
            </a:r>
            <a:r>
              <a:rPr lang="en-US" dirty="0" err="1" smtClean="0"/>
              <a:t>beth</a:t>
            </a:r>
            <a:r>
              <a:rPr lang="en-US" dirty="0" smtClean="0"/>
              <a:t> am </a:t>
            </a:r>
            <a:r>
              <a:rPr lang="en-US" dirty="0" err="1" smtClean="0"/>
              <a:t>gyfrifoldeb</a:t>
            </a:r>
            <a:r>
              <a:rPr lang="en-US" dirty="0" smtClean="0"/>
              <a:t> </a:t>
            </a:r>
            <a:r>
              <a:rPr lang="en-US" dirty="0" err="1" smtClean="0"/>
              <a:t>y</a:t>
            </a:r>
            <a:r>
              <a:rPr lang="en-US" dirty="0" smtClean="0"/>
              <a:t> </a:t>
            </a:r>
            <a:r>
              <a:rPr lang="en-US" dirty="0" err="1" smtClean="0"/>
              <a:t>Rhufeiniaid</a:t>
            </a:r>
            <a:r>
              <a:rPr lang="en-US" dirty="0" smtClean="0"/>
              <a:t>?). </a:t>
            </a:r>
            <a:r>
              <a:rPr lang="en-US" dirty="0" err="1" smtClean="0"/>
              <a:t>Dyma</a:t>
            </a:r>
            <a:r>
              <a:rPr lang="en-US" dirty="0" smtClean="0"/>
              <a:t> </a:t>
            </a:r>
            <a:r>
              <a:rPr lang="en-US" dirty="0" err="1" smtClean="0"/>
              <a:t>yw’r</a:t>
            </a:r>
            <a:r>
              <a:rPr lang="en-US" dirty="0" smtClean="0"/>
              <a:t> </a:t>
            </a:r>
            <a:r>
              <a:rPr lang="en-US" dirty="0" err="1" smtClean="0"/>
              <a:t>pwyslais</a:t>
            </a:r>
            <a:r>
              <a:rPr lang="en-US" dirty="0" smtClean="0"/>
              <a:t> </a:t>
            </a:r>
            <a:r>
              <a:rPr lang="en-US" dirty="0" err="1" smtClean="0"/>
              <a:t>yn</a:t>
            </a:r>
            <a:r>
              <a:rPr lang="en-US" dirty="0" smtClean="0"/>
              <a:t> </a:t>
            </a:r>
            <a:r>
              <a:rPr lang="en-US" i="1" dirty="0" smtClean="0"/>
              <a:t>Nostra </a:t>
            </a:r>
            <a:r>
              <a:rPr lang="en-US" i="1" dirty="0" err="1" smtClean="0"/>
              <a:t>aetate</a:t>
            </a:r>
            <a:r>
              <a:rPr lang="en-US" i="1" dirty="0" smtClean="0"/>
              <a:t>.</a:t>
            </a:r>
          </a:p>
          <a:p>
            <a:endParaRPr 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Cenhadaeth</a:t>
            </a:r>
            <a:endParaRPr lang="en-US" dirty="0"/>
          </a:p>
        </p:txBody>
      </p:sp>
      <p:sp>
        <p:nvSpPr>
          <p:cNvPr id="3" name="Content Placeholder 2"/>
          <p:cNvSpPr>
            <a:spLocks noGrp="1"/>
          </p:cNvSpPr>
          <p:nvPr>
            <p:ph idx="1"/>
          </p:nvPr>
        </p:nvSpPr>
        <p:spPr/>
        <p:txBody>
          <a:bodyPr>
            <a:normAutofit fontScale="92500" lnSpcReduction="10000"/>
          </a:bodyPr>
          <a:lstStyle/>
          <a:p>
            <a:r>
              <a:rPr lang="en-US" dirty="0" err="1" smtClean="0"/>
              <a:t>Cynnwys</a:t>
            </a:r>
            <a:r>
              <a:rPr lang="en-US" dirty="0" smtClean="0"/>
              <a:t> </a:t>
            </a:r>
            <a:r>
              <a:rPr lang="en-US" dirty="0" err="1" smtClean="0"/>
              <a:t>Iddewon</a:t>
            </a:r>
            <a:r>
              <a:rPr lang="en-US" dirty="0" smtClean="0"/>
              <a:t> </a:t>
            </a:r>
            <a:r>
              <a:rPr lang="en-US" dirty="0" err="1" smtClean="0"/>
              <a:t>yng</a:t>
            </a:r>
            <a:r>
              <a:rPr lang="en-US" dirty="0" smtClean="0"/>
              <a:t> </a:t>
            </a:r>
            <a:r>
              <a:rPr lang="en-US" dirty="0" err="1" smtClean="0"/>
              <a:t>ngwaith</a:t>
            </a:r>
            <a:r>
              <a:rPr lang="en-US" dirty="0" smtClean="0"/>
              <a:t> </a:t>
            </a:r>
            <a:r>
              <a:rPr lang="en-US" dirty="0" err="1" smtClean="0"/>
              <a:t>cenhadol</a:t>
            </a:r>
            <a:r>
              <a:rPr lang="en-US" dirty="0" smtClean="0"/>
              <a:t> yr </a:t>
            </a:r>
            <a:r>
              <a:rPr lang="en-US" dirty="0" err="1" smtClean="0"/>
              <a:t>Eglwys</a:t>
            </a:r>
            <a:r>
              <a:rPr lang="en-US" dirty="0" smtClean="0"/>
              <a:t>, </a:t>
            </a:r>
            <a:r>
              <a:rPr lang="en-US" dirty="0" err="1" smtClean="0"/>
              <a:t>ond</a:t>
            </a:r>
            <a:r>
              <a:rPr lang="en-US" dirty="0" smtClean="0"/>
              <a:t> </a:t>
            </a:r>
            <a:r>
              <a:rPr lang="en-US" dirty="0" err="1" smtClean="0"/>
              <a:t>heb</a:t>
            </a:r>
            <a:r>
              <a:rPr lang="en-US" dirty="0" smtClean="0"/>
              <a:t> </a:t>
            </a:r>
            <a:r>
              <a:rPr lang="en-US" dirty="0" err="1" smtClean="0"/>
              <a:t>roi</a:t>
            </a:r>
            <a:r>
              <a:rPr lang="en-US" dirty="0" smtClean="0"/>
              <a:t> </a:t>
            </a:r>
            <a:r>
              <a:rPr lang="en-US" dirty="0" err="1" smtClean="0"/>
              <a:t>sylw</a:t>
            </a:r>
            <a:r>
              <a:rPr lang="en-US" dirty="0" smtClean="0"/>
              <a:t> </a:t>
            </a:r>
            <a:r>
              <a:rPr lang="en-US" dirty="0" err="1" smtClean="0"/>
              <a:t>arbennig</a:t>
            </a:r>
            <a:r>
              <a:rPr lang="en-US" dirty="0" smtClean="0"/>
              <a:t> </a:t>
            </a:r>
            <a:r>
              <a:rPr lang="en-US" dirty="0" err="1" smtClean="0"/>
              <a:t>iddynt</a:t>
            </a:r>
            <a:r>
              <a:rPr lang="en-US" dirty="0" smtClean="0"/>
              <a:t>.</a:t>
            </a:r>
          </a:p>
          <a:p>
            <a:r>
              <a:rPr lang="en-US" dirty="0" err="1" smtClean="0"/>
              <a:t>Eraill</a:t>
            </a:r>
            <a:r>
              <a:rPr lang="en-US" dirty="0" smtClean="0"/>
              <a:t> </a:t>
            </a:r>
            <a:r>
              <a:rPr lang="en-US" dirty="0" err="1" smtClean="0"/>
              <a:t>yn</a:t>
            </a:r>
            <a:r>
              <a:rPr lang="en-US" dirty="0" smtClean="0"/>
              <a:t> </a:t>
            </a:r>
            <a:r>
              <a:rPr lang="en-US" dirty="0" err="1" smtClean="0"/>
              <a:t>tybio</a:t>
            </a:r>
            <a:r>
              <a:rPr lang="en-US" dirty="0" smtClean="0"/>
              <a:t> </a:t>
            </a:r>
            <a:r>
              <a:rPr lang="en-US" dirty="0" err="1" smtClean="0"/>
              <a:t>y</a:t>
            </a:r>
            <a:r>
              <a:rPr lang="en-US" dirty="0" smtClean="0"/>
              <a:t> </a:t>
            </a:r>
            <a:r>
              <a:rPr lang="en-US" dirty="0" err="1" smtClean="0"/>
              <a:t>dylid</a:t>
            </a:r>
            <a:r>
              <a:rPr lang="en-US" dirty="0" smtClean="0"/>
              <a:t> </a:t>
            </a:r>
            <a:r>
              <a:rPr lang="en-US" dirty="0" err="1" smtClean="0"/>
              <a:t>canolbwyntio</a:t>
            </a:r>
            <a:r>
              <a:rPr lang="en-US" dirty="0" smtClean="0"/>
              <a:t> </a:t>
            </a:r>
            <a:r>
              <a:rPr lang="en-US" dirty="0" err="1" smtClean="0"/>
              <a:t>ar</a:t>
            </a:r>
            <a:r>
              <a:rPr lang="en-US" dirty="0" smtClean="0"/>
              <a:t> </a:t>
            </a:r>
            <a:r>
              <a:rPr lang="en-US" dirty="0" err="1" smtClean="0"/>
              <a:t>Iddewon</a:t>
            </a:r>
            <a:r>
              <a:rPr lang="en-US" dirty="0" smtClean="0"/>
              <a:t> </a:t>
            </a:r>
            <a:r>
              <a:rPr lang="en-US" dirty="0" err="1" smtClean="0"/>
              <a:t>oherwydd</a:t>
            </a:r>
            <a:r>
              <a:rPr lang="en-US" dirty="0" smtClean="0"/>
              <a:t> a) </a:t>
            </a:r>
            <a:r>
              <a:rPr lang="en-US" dirty="0" err="1" smtClean="0"/>
              <a:t>mae</a:t>
            </a:r>
            <a:r>
              <a:rPr lang="en-US" dirty="0" smtClean="0"/>
              <a:t> </a:t>
            </a:r>
            <a:r>
              <a:rPr lang="en-US" dirty="0" err="1" smtClean="0"/>
              <a:t>eu</a:t>
            </a:r>
            <a:r>
              <a:rPr lang="en-US" dirty="0" smtClean="0"/>
              <a:t> </a:t>
            </a:r>
            <a:r>
              <a:rPr lang="en-US" dirty="0" err="1" smtClean="0"/>
              <a:t>crefydd</a:t>
            </a:r>
            <a:r>
              <a:rPr lang="en-US" dirty="0" smtClean="0"/>
              <a:t> </a:t>
            </a:r>
            <a:r>
              <a:rPr lang="en-US" dirty="0" err="1" smtClean="0"/>
              <a:t>yn</a:t>
            </a:r>
            <a:r>
              <a:rPr lang="en-US" dirty="0" smtClean="0"/>
              <a:t> </a:t>
            </a:r>
            <a:r>
              <a:rPr lang="en-US" dirty="0" err="1" smtClean="0"/>
              <a:t>farw</a:t>
            </a:r>
            <a:r>
              <a:rPr lang="en-US" dirty="0" smtClean="0"/>
              <a:t>; </a:t>
            </a:r>
            <a:r>
              <a:rPr lang="en-US" dirty="0" err="1" smtClean="0"/>
              <a:t>b</a:t>
            </a:r>
            <a:r>
              <a:rPr lang="en-US" dirty="0" smtClean="0"/>
              <a:t>) </a:t>
            </a:r>
            <a:r>
              <a:rPr lang="en-US" dirty="0" err="1" smtClean="0"/>
              <a:t>bydd</a:t>
            </a:r>
            <a:r>
              <a:rPr lang="en-US" dirty="0" smtClean="0"/>
              <a:t> </a:t>
            </a:r>
            <a:r>
              <a:rPr lang="en-US" dirty="0" err="1" smtClean="0"/>
              <a:t>troedigaeth</a:t>
            </a:r>
            <a:r>
              <a:rPr lang="en-US" dirty="0" smtClean="0"/>
              <a:t> </a:t>
            </a:r>
            <a:r>
              <a:rPr lang="en-US" dirty="0" err="1" smtClean="0"/>
              <a:t>Iddewon</a:t>
            </a:r>
            <a:r>
              <a:rPr lang="en-US" dirty="0" smtClean="0"/>
              <a:t> </a:t>
            </a:r>
            <a:r>
              <a:rPr lang="en-US" dirty="0" err="1" smtClean="0"/>
              <a:t>yn</a:t>
            </a:r>
            <a:r>
              <a:rPr lang="en-US" dirty="0" smtClean="0"/>
              <a:t> </a:t>
            </a:r>
            <a:r>
              <a:rPr lang="en-US" dirty="0" err="1" smtClean="0"/>
              <a:t>hybu</a:t>
            </a:r>
            <a:r>
              <a:rPr lang="en-US" dirty="0" smtClean="0"/>
              <a:t> </a:t>
            </a:r>
            <a:r>
              <a:rPr lang="en-US" dirty="0" err="1" smtClean="0"/>
              <a:t>ailddyfodiad</a:t>
            </a:r>
            <a:r>
              <a:rPr lang="en-US" dirty="0" smtClean="0"/>
              <a:t> </a:t>
            </a:r>
            <a:r>
              <a:rPr lang="en-US" dirty="0" err="1" smtClean="0"/>
              <a:t>y</a:t>
            </a:r>
            <a:r>
              <a:rPr lang="en-US" dirty="0" smtClean="0"/>
              <a:t> </a:t>
            </a:r>
            <a:r>
              <a:rPr lang="en-US" dirty="0" err="1" smtClean="0"/>
              <a:t>Meseia</a:t>
            </a:r>
            <a:r>
              <a:rPr lang="en-US" dirty="0" smtClean="0"/>
              <a:t>; </a:t>
            </a:r>
            <a:r>
              <a:rPr lang="en-US" dirty="0" err="1" smtClean="0"/>
              <a:t>c</a:t>
            </a:r>
            <a:r>
              <a:rPr lang="en-US" dirty="0" smtClean="0"/>
              <a:t>) yr </a:t>
            </a:r>
            <a:r>
              <a:rPr lang="en-US" dirty="0" err="1" smtClean="0"/>
              <a:t>unig</a:t>
            </a:r>
            <a:r>
              <a:rPr lang="en-US" dirty="0" smtClean="0"/>
              <a:t> </a:t>
            </a:r>
            <a:r>
              <a:rPr lang="en-US" dirty="0" err="1" smtClean="0"/>
              <a:t>fodd</a:t>
            </a:r>
            <a:r>
              <a:rPr lang="en-US" dirty="0" smtClean="0"/>
              <a:t> </a:t>
            </a:r>
            <a:r>
              <a:rPr lang="en-US" dirty="0" err="1" smtClean="0"/>
              <a:t>i’r</a:t>
            </a:r>
            <a:r>
              <a:rPr lang="en-US" dirty="0" smtClean="0"/>
              <a:t> </a:t>
            </a:r>
            <a:r>
              <a:rPr lang="en-US" dirty="0" err="1" smtClean="0"/>
              <a:t>Iddew</a:t>
            </a:r>
            <a:r>
              <a:rPr lang="en-US" dirty="0" smtClean="0"/>
              <a:t> </a:t>
            </a:r>
            <a:r>
              <a:rPr lang="en-US" dirty="0" err="1" smtClean="0"/>
              <a:t>dderbyn</a:t>
            </a:r>
            <a:r>
              <a:rPr lang="en-US" dirty="0" smtClean="0"/>
              <a:t> </a:t>
            </a:r>
            <a:r>
              <a:rPr lang="en-US" dirty="0" err="1" smtClean="0"/>
              <a:t>maddeuant</a:t>
            </a:r>
            <a:r>
              <a:rPr lang="en-US" dirty="0" smtClean="0"/>
              <a:t>.</a:t>
            </a:r>
          </a:p>
          <a:p>
            <a:r>
              <a:rPr lang="en-US" dirty="0" err="1" smtClean="0"/>
              <a:t>Serch</a:t>
            </a:r>
            <a:r>
              <a:rPr lang="en-US" dirty="0" smtClean="0"/>
              <a:t> </a:t>
            </a:r>
            <a:r>
              <a:rPr lang="en-US" dirty="0" err="1" smtClean="0"/>
              <a:t>hynny</a:t>
            </a:r>
            <a:r>
              <a:rPr lang="en-US" dirty="0" smtClean="0"/>
              <a:t> </a:t>
            </a:r>
            <a:r>
              <a:rPr lang="en-US" dirty="0" err="1" smtClean="0"/>
              <a:t>nid</a:t>
            </a:r>
            <a:r>
              <a:rPr lang="en-US" dirty="0" smtClean="0"/>
              <a:t> </a:t>
            </a:r>
            <a:r>
              <a:rPr lang="en-US" dirty="0" err="1" smtClean="0"/>
              <a:t>yw’r</a:t>
            </a:r>
            <a:r>
              <a:rPr lang="en-US" dirty="0" smtClean="0"/>
              <a:t> </a:t>
            </a:r>
            <a:r>
              <a:rPr lang="en-US" dirty="0" err="1" smtClean="0"/>
              <a:t>holl</a:t>
            </a:r>
            <a:r>
              <a:rPr lang="en-US" dirty="0" smtClean="0"/>
              <a:t> </a:t>
            </a:r>
            <a:r>
              <a:rPr lang="en-US" dirty="0" err="1" smtClean="0"/>
              <a:t>eglwysi</a:t>
            </a:r>
            <a:r>
              <a:rPr lang="en-US" dirty="0" smtClean="0"/>
              <a:t> </a:t>
            </a:r>
            <a:r>
              <a:rPr lang="en-US" dirty="0" err="1" smtClean="0"/>
              <a:t>Protestannaidd</a:t>
            </a:r>
            <a:r>
              <a:rPr lang="en-US" dirty="0" smtClean="0"/>
              <a:t> </a:t>
            </a:r>
            <a:r>
              <a:rPr lang="en-US" dirty="0" err="1" smtClean="0"/>
              <a:t>yn</a:t>
            </a:r>
            <a:r>
              <a:rPr lang="en-US" dirty="0" smtClean="0"/>
              <a:t> </a:t>
            </a:r>
            <a:r>
              <a:rPr lang="en-US" dirty="0" err="1" smtClean="0"/>
              <a:t>coleddu’r</a:t>
            </a:r>
            <a:r>
              <a:rPr lang="en-US" dirty="0" smtClean="0"/>
              <a:t> </a:t>
            </a:r>
            <a:r>
              <a:rPr lang="en-US" dirty="0" err="1" smtClean="0"/>
              <a:t>safbwynt</a:t>
            </a:r>
            <a:r>
              <a:rPr lang="en-US" dirty="0" smtClean="0"/>
              <a:t> </a:t>
            </a:r>
            <a:r>
              <a:rPr lang="en-US" dirty="0" err="1" smtClean="0"/>
              <a:t>yma</a:t>
            </a:r>
            <a:r>
              <a:rPr lang="en-US" dirty="0" smtClean="0"/>
              <a:t>. Mae </a:t>
            </a:r>
            <a:r>
              <a:rPr lang="en-US" dirty="0" err="1" smtClean="0"/>
              <a:t>lle</a:t>
            </a:r>
            <a:r>
              <a:rPr lang="en-US" dirty="0" smtClean="0"/>
              <a:t> </a:t>
            </a:r>
            <a:r>
              <a:rPr lang="en-US" dirty="0" err="1" smtClean="0"/>
              <a:t>i’r</a:t>
            </a:r>
            <a:r>
              <a:rPr lang="en-US" dirty="0" smtClean="0"/>
              <a:t> </a:t>
            </a:r>
            <a:r>
              <a:rPr lang="en-US" dirty="0" err="1" smtClean="0"/>
              <a:t>ddwy</a:t>
            </a:r>
            <a:r>
              <a:rPr lang="en-US" dirty="0" smtClean="0"/>
              <a:t> </a:t>
            </a:r>
            <a:r>
              <a:rPr lang="en-US" dirty="0" err="1" smtClean="0"/>
              <a:t>grefydd</a:t>
            </a:r>
            <a:r>
              <a:rPr lang="en-US" dirty="0" smtClean="0"/>
              <a:t> </a:t>
            </a:r>
            <a:r>
              <a:rPr lang="en-US" dirty="0" err="1" smtClean="0"/>
              <a:t>ar</a:t>
            </a:r>
            <a:r>
              <a:rPr lang="en-US" dirty="0" smtClean="0"/>
              <a:t> </a:t>
            </a:r>
            <a:r>
              <a:rPr lang="en-US" dirty="0" err="1" smtClean="0"/>
              <a:t>wahân</a:t>
            </a:r>
            <a:r>
              <a:rPr lang="en-US" dirty="0" smtClean="0"/>
              <a:t>.</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Cyngor</a:t>
            </a:r>
            <a:r>
              <a:rPr lang="en-US" dirty="0" smtClean="0"/>
              <a:t> </a:t>
            </a:r>
            <a:r>
              <a:rPr lang="en-US" dirty="0" err="1" smtClean="0"/>
              <a:t>Lambeth</a:t>
            </a:r>
            <a:r>
              <a:rPr lang="en-US" dirty="0" smtClean="0"/>
              <a:t> 1988</a:t>
            </a:r>
            <a:endParaRPr lang="en-US" dirty="0"/>
          </a:p>
        </p:txBody>
      </p:sp>
      <p:sp>
        <p:nvSpPr>
          <p:cNvPr id="3" name="Content Placeholder 2"/>
          <p:cNvSpPr>
            <a:spLocks noGrp="1"/>
          </p:cNvSpPr>
          <p:nvPr>
            <p:ph idx="1"/>
          </p:nvPr>
        </p:nvSpPr>
        <p:spPr/>
        <p:txBody>
          <a:bodyPr/>
          <a:lstStyle/>
          <a:p>
            <a:pPr>
              <a:buNone/>
            </a:pPr>
            <a:r>
              <a:rPr lang="en-US" dirty="0" smtClean="0"/>
              <a:t>	‘All these approaches, however, share a common concern to be sensitive to Judaism, to reject all proselytizing, that is, aggressive and manipulative attempts to convert, and of course, any hint of </a:t>
            </a:r>
            <a:r>
              <a:rPr lang="en-US" dirty="0" err="1" smtClean="0"/>
              <a:t>antisemitism</a:t>
            </a:r>
            <a:r>
              <a:rPr lang="en-US" dirty="0" smtClean="0"/>
              <a:t>. Further, Jews, Muslims and Christians have a common mission. They share </a:t>
            </a:r>
            <a:r>
              <a:rPr lang="en-US" smtClean="0"/>
              <a:t>a mission to </a:t>
            </a:r>
            <a:r>
              <a:rPr lang="en-US" dirty="0" smtClean="0"/>
              <a:t>the world that God’s name may be </a:t>
            </a:r>
            <a:r>
              <a:rPr lang="en-US" dirty="0" err="1" smtClean="0"/>
              <a:t>honoured</a:t>
            </a:r>
            <a:r>
              <a:rPr lang="en-US" dirty="0" smtClean="0"/>
              <a:t>’.</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81000" y="762000"/>
            <a:ext cx="8153400" cy="5364163"/>
          </a:xfrm>
        </p:spPr>
        <p:txBody>
          <a:bodyPr>
            <a:normAutofit fontScale="85000" lnSpcReduction="10000"/>
          </a:bodyPr>
          <a:lstStyle/>
          <a:p>
            <a:pPr algn="ctr">
              <a:buNone/>
            </a:pPr>
            <a:r>
              <a:rPr lang="en-US" dirty="0" smtClean="0"/>
              <a:t>	‘Os </a:t>
            </a:r>
            <a:r>
              <a:rPr lang="en-US" dirty="0" err="1" smtClean="0"/>
              <a:t>nad</a:t>
            </a:r>
            <a:r>
              <a:rPr lang="en-US" dirty="0" smtClean="0"/>
              <a:t> </a:t>
            </a:r>
            <a:r>
              <a:rPr lang="en-US" dirty="0" err="1" smtClean="0"/>
              <a:t>yw</a:t>
            </a:r>
            <a:r>
              <a:rPr lang="en-US" dirty="0" smtClean="0"/>
              <a:t> </a:t>
            </a:r>
            <a:r>
              <a:rPr lang="en-US" dirty="0" err="1" smtClean="0"/>
              <a:t>Iddewiaeth</a:t>
            </a:r>
            <a:r>
              <a:rPr lang="en-US" dirty="0" smtClean="0"/>
              <a:t> </a:t>
            </a:r>
            <a:r>
              <a:rPr lang="en-US" dirty="0" err="1" smtClean="0"/>
              <a:t>wedi</a:t>
            </a:r>
            <a:r>
              <a:rPr lang="en-US" dirty="0" smtClean="0"/>
              <a:t> </a:t>
            </a:r>
            <a:r>
              <a:rPr lang="en-US" dirty="0" err="1" smtClean="0"/>
              <a:t>ei</a:t>
            </a:r>
            <a:r>
              <a:rPr lang="en-US" dirty="0" smtClean="0"/>
              <a:t> </a:t>
            </a:r>
            <a:r>
              <a:rPr lang="en-US" dirty="0" err="1" smtClean="0"/>
              <a:t>disodli</a:t>
            </a:r>
            <a:r>
              <a:rPr lang="en-US" dirty="0" smtClean="0"/>
              <a:t>, </a:t>
            </a:r>
            <a:r>
              <a:rPr lang="en-US" dirty="0" err="1" smtClean="0"/>
              <a:t>os</a:t>
            </a:r>
            <a:r>
              <a:rPr lang="en-US" dirty="0" smtClean="0"/>
              <a:t> </a:t>
            </a:r>
            <a:r>
              <a:rPr lang="en-US" dirty="0" err="1" smtClean="0"/>
              <a:t>yw</a:t>
            </a:r>
            <a:r>
              <a:rPr lang="en-US" dirty="0" smtClean="0"/>
              <a:t> </a:t>
            </a:r>
            <a:r>
              <a:rPr lang="en-US" dirty="0" err="1" smtClean="0"/>
              <a:t>cyfamod</a:t>
            </a:r>
            <a:r>
              <a:rPr lang="en-US" dirty="0" smtClean="0"/>
              <a:t> </a:t>
            </a:r>
            <a:r>
              <a:rPr lang="en-US" dirty="0" err="1" smtClean="0"/>
              <a:t>Sinai’n</a:t>
            </a:r>
            <a:r>
              <a:rPr lang="en-US" dirty="0" smtClean="0"/>
              <a:t> </a:t>
            </a:r>
            <a:r>
              <a:rPr lang="en-US" dirty="0" err="1" smtClean="0"/>
              <a:t>parhau</a:t>
            </a:r>
            <a:r>
              <a:rPr lang="en-US" dirty="0" smtClean="0"/>
              <a:t> </a:t>
            </a:r>
            <a:r>
              <a:rPr lang="en-US" dirty="0" err="1" smtClean="0"/>
              <a:t>mewn</a:t>
            </a:r>
            <a:r>
              <a:rPr lang="en-US" dirty="0" smtClean="0"/>
              <a:t> </a:t>
            </a:r>
            <a:r>
              <a:rPr lang="en-US" dirty="0" err="1" smtClean="0"/>
              <a:t>grym</a:t>
            </a:r>
            <a:r>
              <a:rPr lang="en-US" dirty="0" smtClean="0"/>
              <a:t>, </a:t>
            </a:r>
            <a:r>
              <a:rPr lang="en-US" dirty="0" err="1" smtClean="0"/>
              <a:t>os</a:t>
            </a:r>
            <a:r>
              <a:rPr lang="en-US" dirty="0" smtClean="0"/>
              <a:t> </a:t>
            </a:r>
            <a:r>
              <a:rPr lang="en-US" dirty="0" err="1" smtClean="0"/>
              <a:t>na</a:t>
            </a:r>
            <a:r>
              <a:rPr lang="en-US" dirty="0" smtClean="0"/>
              <a:t> </a:t>
            </a:r>
            <a:r>
              <a:rPr lang="en-US" dirty="0" err="1" smtClean="0"/>
              <a:t>ellir</a:t>
            </a:r>
            <a:r>
              <a:rPr lang="en-US" dirty="0" smtClean="0"/>
              <a:t> </a:t>
            </a:r>
            <a:r>
              <a:rPr lang="en-US" dirty="0" err="1" smtClean="0"/>
              <a:t>cyhuddo</a:t>
            </a:r>
            <a:r>
              <a:rPr lang="en-US" dirty="0" smtClean="0"/>
              <a:t> </a:t>
            </a:r>
            <a:r>
              <a:rPr lang="en-US" dirty="0" err="1" smtClean="0"/>
              <a:t>Iddewon</a:t>
            </a:r>
            <a:r>
              <a:rPr lang="en-US" dirty="0" smtClean="0"/>
              <a:t> </a:t>
            </a:r>
            <a:r>
              <a:rPr lang="en-US" dirty="0" err="1" smtClean="0"/>
              <a:t>o</a:t>
            </a:r>
            <a:r>
              <a:rPr lang="en-US" dirty="0" smtClean="0"/>
              <a:t> </a:t>
            </a:r>
            <a:r>
              <a:rPr lang="en-US" dirty="0" err="1" smtClean="0"/>
              <a:t>dduwladdiad</a:t>
            </a:r>
            <a:r>
              <a:rPr lang="en-US" dirty="0" smtClean="0"/>
              <a:t>, </a:t>
            </a:r>
            <a:r>
              <a:rPr lang="en-US" dirty="0" err="1" smtClean="0"/>
              <a:t>yna</a:t>
            </a:r>
            <a:r>
              <a:rPr lang="en-US" dirty="0" smtClean="0"/>
              <a:t> </a:t>
            </a:r>
            <a:r>
              <a:rPr lang="en-US" dirty="0" err="1" smtClean="0"/>
              <a:t>y</a:t>
            </a:r>
            <a:r>
              <a:rPr lang="en-US" dirty="0" smtClean="0"/>
              <a:t> </a:t>
            </a:r>
            <a:r>
              <a:rPr lang="en-US" dirty="0" err="1" smtClean="0"/>
              <a:t>mae’n</a:t>
            </a:r>
            <a:r>
              <a:rPr lang="en-US" dirty="0" smtClean="0"/>
              <a:t> </a:t>
            </a:r>
            <a:r>
              <a:rPr lang="en-US" dirty="0" err="1" smtClean="0"/>
              <a:t>rhaid</a:t>
            </a:r>
            <a:r>
              <a:rPr lang="en-US" dirty="0" smtClean="0"/>
              <a:t> </a:t>
            </a:r>
            <a:r>
              <a:rPr lang="en-US" dirty="0" err="1" smtClean="0"/>
              <a:t>derbyn</a:t>
            </a:r>
            <a:r>
              <a:rPr lang="en-US" dirty="0" smtClean="0"/>
              <a:t> </a:t>
            </a:r>
            <a:r>
              <a:rPr lang="en-US" dirty="0" err="1" smtClean="0"/>
              <a:t>nad</a:t>
            </a:r>
            <a:r>
              <a:rPr lang="en-US" dirty="0" smtClean="0"/>
              <a:t> </a:t>
            </a:r>
            <a:r>
              <a:rPr lang="en-US" dirty="0" err="1" smtClean="0"/>
              <a:t>yw</a:t>
            </a:r>
            <a:r>
              <a:rPr lang="en-US" dirty="0" smtClean="0"/>
              <a:t> </a:t>
            </a:r>
            <a:r>
              <a:rPr lang="en-US" dirty="0" err="1" smtClean="0"/>
              <a:t>Duw</a:t>
            </a:r>
            <a:r>
              <a:rPr lang="en-US" dirty="0" smtClean="0"/>
              <a:t> </a:t>
            </a:r>
            <a:r>
              <a:rPr lang="en-US" dirty="0" err="1" smtClean="0"/>
              <a:t>wedi</a:t>
            </a:r>
            <a:r>
              <a:rPr lang="en-US" dirty="0" smtClean="0"/>
              <a:t> </a:t>
            </a:r>
            <a:r>
              <a:rPr lang="en-US" dirty="0" err="1" smtClean="0"/>
              <a:t>gwadu</a:t>
            </a:r>
            <a:r>
              <a:rPr lang="en-US" dirty="0" smtClean="0"/>
              <a:t> </a:t>
            </a:r>
            <a:r>
              <a:rPr lang="en-US" dirty="0" err="1" smtClean="0"/>
              <a:t>ei</a:t>
            </a:r>
            <a:r>
              <a:rPr lang="en-US" dirty="0" smtClean="0"/>
              <a:t> </a:t>
            </a:r>
            <a:r>
              <a:rPr lang="en-US" dirty="0" err="1" smtClean="0"/>
              <a:t>bobl</a:t>
            </a:r>
            <a:r>
              <a:rPr lang="en-US" dirty="0" smtClean="0"/>
              <a:t>. Ac </a:t>
            </a:r>
            <a:r>
              <a:rPr lang="en-US" dirty="0" err="1" smtClean="0"/>
              <a:t>y</a:t>
            </a:r>
            <a:r>
              <a:rPr lang="en-US" dirty="0" smtClean="0"/>
              <a:t> </a:t>
            </a:r>
            <a:r>
              <a:rPr lang="en-US" dirty="0" err="1" smtClean="0"/>
              <a:t>mae</a:t>
            </a:r>
            <a:r>
              <a:rPr lang="en-US" dirty="0" smtClean="0"/>
              <a:t> </a:t>
            </a:r>
            <a:r>
              <a:rPr lang="en-US" dirty="0" err="1" smtClean="0"/>
              <a:t>parhad</a:t>
            </a:r>
            <a:r>
              <a:rPr lang="en-US" dirty="0" smtClean="0"/>
              <a:t> </a:t>
            </a:r>
            <a:r>
              <a:rPr lang="en-US" dirty="0" err="1" smtClean="0"/>
              <a:t>y</a:t>
            </a:r>
            <a:r>
              <a:rPr lang="en-US" dirty="0" smtClean="0"/>
              <a:t> </a:t>
            </a:r>
            <a:r>
              <a:rPr lang="en-US" dirty="0" err="1" smtClean="0"/>
              <a:t>genedl</a:t>
            </a:r>
            <a:r>
              <a:rPr lang="en-US" dirty="0" smtClean="0"/>
              <a:t>, </a:t>
            </a:r>
            <a:r>
              <a:rPr lang="en-US" dirty="0" err="1" smtClean="0"/>
              <a:t>er</a:t>
            </a:r>
            <a:r>
              <a:rPr lang="en-US" dirty="0" smtClean="0"/>
              <a:t> </a:t>
            </a:r>
            <a:r>
              <a:rPr lang="en-US" dirty="0" err="1" smtClean="0"/>
              <a:t>gwaethaf</a:t>
            </a:r>
            <a:r>
              <a:rPr lang="en-US" dirty="0" smtClean="0"/>
              <a:t> yr </a:t>
            </a:r>
            <a:r>
              <a:rPr lang="en-US" dirty="0" err="1" smtClean="0"/>
              <a:t>holl</a:t>
            </a:r>
            <a:r>
              <a:rPr lang="en-US" dirty="0" smtClean="0"/>
              <a:t> </a:t>
            </a:r>
            <a:r>
              <a:rPr lang="en-US" dirty="0" err="1" smtClean="0"/>
              <a:t>erlid</a:t>
            </a:r>
            <a:r>
              <a:rPr lang="en-US" dirty="0" smtClean="0"/>
              <a:t>, </a:t>
            </a:r>
            <a:r>
              <a:rPr lang="en-US" dirty="0" err="1" smtClean="0"/>
              <a:t>yn</a:t>
            </a:r>
            <a:r>
              <a:rPr lang="en-US" dirty="0" smtClean="0"/>
              <a:t> </a:t>
            </a:r>
            <a:r>
              <a:rPr lang="en-US" dirty="0" err="1" smtClean="0"/>
              <a:t>arwydd</a:t>
            </a:r>
            <a:r>
              <a:rPr lang="en-US" dirty="0" smtClean="0"/>
              <a:t> </a:t>
            </a:r>
            <a:r>
              <a:rPr lang="en-US" dirty="0" err="1" smtClean="0"/>
              <a:t>fod</a:t>
            </a:r>
            <a:r>
              <a:rPr lang="en-US" dirty="0" smtClean="0"/>
              <a:t> </a:t>
            </a:r>
            <a:r>
              <a:rPr lang="en-US" dirty="0" err="1" smtClean="0"/>
              <a:t>gan</a:t>
            </a:r>
            <a:r>
              <a:rPr lang="en-US" dirty="0" smtClean="0"/>
              <a:t> </a:t>
            </a:r>
            <a:r>
              <a:rPr lang="en-US" dirty="0" err="1" smtClean="0"/>
              <a:t>Dduw</a:t>
            </a:r>
            <a:r>
              <a:rPr lang="en-US" dirty="0" smtClean="0"/>
              <a:t> </a:t>
            </a:r>
            <a:r>
              <a:rPr lang="en-US" dirty="0" err="1" smtClean="0"/>
              <a:t>orchwyl</a:t>
            </a:r>
            <a:r>
              <a:rPr lang="en-US" dirty="0" smtClean="0"/>
              <a:t> </a:t>
            </a:r>
            <a:r>
              <a:rPr lang="en-US" dirty="0" err="1" smtClean="0"/>
              <a:t>arbennig</a:t>
            </a:r>
            <a:r>
              <a:rPr lang="en-US" dirty="0" smtClean="0"/>
              <a:t> </a:t>
            </a:r>
            <a:r>
              <a:rPr lang="en-US" dirty="0" err="1" smtClean="0"/>
              <a:t>iddi</a:t>
            </a:r>
            <a:r>
              <a:rPr lang="en-US" dirty="0" smtClean="0"/>
              <a:t> </a:t>
            </a:r>
            <a:r>
              <a:rPr lang="en-US" dirty="0" err="1" smtClean="0"/>
              <a:t>i’w</a:t>
            </a:r>
            <a:r>
              <a:rPr lang="en-US" dirty="0" smtClean="0"/>
              <a:t> </a:t>
            </a:r>
            <a:r>
              <a:rPr lang="en-US" dirty="0" err="1" smtClean="0"/>
              <a:t>chyflawni</a:t>
            </a:r>
            <a:r>
              <a:rPr lang="en-US" dirty="0" smtClean="0"/>
              <a:t>. Os </a:t>
            </a:r>
            <a:r>
              <a:rPr lang="en-US" dirty="0" err="1" smtClean="0"/>
              <a:t>yw</a:t>
            </a:r>
            <a:r>
              <a:rPr lang="en-US" dirty="0" smtClean="0"/>
              <a:t> </a:t>
            </a:r>
            <a:r>
              <a:rPr lang="en-US" dirty="0" err="1" smtClean="0"/>
              <a:t>Iddewiaeth</a:t>
            </a:r>
            <a:r>
              <a:rPr lang="en-US" dirty="0" smtClean="0"/>
              <a:t> </a:t>
            </a:r>
            <a:r>
              <a:rPr lang="en-US" dirty="0" err="1" smtClean="0"/>
              <a:t>yn</a:t>
            </a:r>
            <a:r>
              <a:rPr lang="en-US" dirty="0" smtClean="0"/>
              <a:t> </a:t>
            </a:r>
            <a:r>
              <a:rPr lang="en-US" dirty="0" err="1" smtClean="0"/>
              <a:t>grefydd</a:t>
            </a:r>
            <a:r>
              <a:rPr lang="en-US" dirty="0" smtClean="0"/>
              <a:t> </a:t>
            </a:r>
            <a:r>
              <a:rPr lang="en-US" dirty="0" err="1" smtClean="0"/>
              <a:t>ddilys</a:t>
            </a:r>
            <a:r>
              <a:rPr lang="en-US" dirty="0" smtClean="0"/>
              <a:t>, </a:t>
            </a:r>
            <a:r>
              <a:rPr lang="en-US" dirty="0" err="1" smtClean="0"/>
              <a:t>onid</a:t>
            </a:r>
            <a:r>
              <a:rPr lang="en-US" dirty="0" smtClean="0"/>
              <a:t> </a:t>
            </a:r>
            <a:r>
              <a:rPr lang="en-US" dirty="0" err="1" smtClean="0"/>
              <a:t>yw’n</a:t>
            </a:r>
            <a:r>
              <a:rPr lang="en-US" dirty="0" smtClean="0"/>
              <a:t> </a:t>
            </a:r>
            <a:r>
              <a:rPr lang="en-US" dirty="0" err="1" smtClean="0"/>
              <a:t>fwy</a:t>
            </a:r>
            <a:r>
              <a:rPr lang="en-US" dirty="0" smtClean="0"/>
              <a:t> </a:t>
            </a:r>
            <a:r>
              <a:rPr lang="en-US" dirty="0" err="1" smtClean="0"/>
              <a:t>addas</a:t>
            </a:r>
            <a:r>
              <a:rPr lang="en-US" dirty="0" smtClean="0"/>
              <a:t> </a:t>
            </a:r>
            <a:r>
              <a:rPr lang="en-US" dirty="0" err="1" smtClean="0"/>
              <a:t>i’r</a:t>
            </a:r>
            <a:r>
              <a:rPr lang="en-US" dirty="0" smtClean="0"/>
              <a:t> </a:t>
            </a:r>
            <a:r>
              <a:rPr lang="en-US" dirty="0" err="1" smtClean="0"/>
              <a:t>Cristion</a:t>
            </a:r>
            <a:r>
              <a:rPr lang="en-US" dirty="0" smtClean="0"/>
              <a:t> </a:t>
            </a:r>
            <a:r>
              <a:rPr lang="en-US" dirty="0" err="1" smtClean="0"/>
              <a:t>yn</a:t>
            </a:r>
            <a:r>
              <a:rPr lang="en-US" dirty="0" smtClean="0"/>
              <a:t> </a:t>
            </a:r>
            <a:r>
              <a:rPr lang="en-US" dirty="0" err="1" smtClean="0"/>
              <a:t>ei</a:t>
            </a:r>
            <a:r>
              <a:rPr lang="en-US" dirty="0" smtClean="0"/>
              <a:t> </a:t>
            </a:r>
            <a:r>
              <a:rPr lang="en-US" dirty="0" err="1" smtClean="0"/>
              <a:t>berthynas</a:t>
            </a:r>
            <a:r>
              <a:rPr lang="en-US" dirty="0" smtClean="0"/>
              <a:t> </a:t>
            </a:r>
            <a:r>
              <a:rPr lang="en-US" dirty="0" err="1" smtClean="0"/>
              <a:t>â’r</a:t>
            </a:r>
            <a:r>
              <a:rPr lang="en-US" dirty="0" smtClean="0"/>
              <a:t> </a:t>
            </a:r>
            <a:r>
              <a:rPr lang="en-US" dirty="0" err="1" smtClean="0"/>
              <a:t>Iddew</a:t>
            </a:r>
            <a:r>
              <a:rPr lang="en-US" dirty="0" smtClean="0"/>
              <a:t> </a:t>
            </a:r>
            <a:r>
              <a:rPr lang="en-US" dirty="0" err="1" smtClean="0"/>
              <a:t>feddwl</a:t>
            </a:r>
            <a:r>
              <a:rPr lang="en-US" dirty="0" smtClean="0"/>
              <a:t> </a:t>
            </a:r>
            <a:r>
              <a:rPr lang="en-US" dirty="0" err="1" smtClean="0"/>
              <a:t>yn</a:t>
            </a:r>
            <a:r>
              <a:rPr lang="en-US" dirty="0" smtClean="0"/>
              <a:t> </a:t>
            </a:r>
            <a:r>
              <a:rPr lang="en-US" dirty="0" err="1" smtClean="0"/>
              <a:t>nhermau</a:t>
            </a:r>
            <a:r>
              <a:rPr lang="en-US" dirty="0" smtClean="0"/>
              <a:t> </a:t>
            </a:r>
            <a:r>
              <a:rPr lang="en-US" dirty="0" err="1" smtClean="0"/>
              <a:t>trafodaeth</a:t>
            </a:r>
            <a:r>
              <a:rPr lang="en-US" dirty="0" smtClean="0"/>
              <a:t> </a:t>
            </a:r>
            <a:r>
              <a:rPr lang="en-US" dirty="0" err="1" smtClean="0"/>
              <a:t>yn</a:t>
            </a:r>
            <a:r>
              <a:rPr lang="en-US" dirty="0" smtClean="0"/>
              <a:t> </a:t>
            </a:r>
            <a:r>
              <a:rPr lang="en-US" dirty="0" err="1" smtClean="0"/>
              <a:t>hytrach</a:t>
            </a:r>
            <a:r>
              <a:rPr lang="en-US" dirty="0" smtClean="0"/>
              <a:t> </a:t>
            </a:r>
            <a:r>
              <a:rPr lang="en-US" dirty="0" err="1" smtClean="0"/>
              <a:t>na</a:t>
            </a:r>
            <a:r>
              <a:rPr lang="en-US" smtClean="0"/>
              <a:t> thröedigaeth</a:t>
            </a:r>
            <a:r>
              <a:rPr lang="en-US" dirty="0" smtClean="0"/>
              <a:t>? Oni </a:t>
            </a:r>
            <a:r>
              <a:rPr lang="en-US" dirty="0" err="1" smtClean="0"/>
              <a:t>ddylai’r</a:t>
            </a:r>
            <a:r>
              <a:rPr lang="en-US" dirty="0" smtClean="0"/>
              <a:t> </a:t>
            </a:r>
            <a:r>
              <a:rPr lang="en-US" dirty="0" err="1" smtClean="0"/>
              <a:t>pwyslais</a:t>
            </a:r>
            <a:r>
              <a:rPr lang="en-US" dirty="0" smtClean="0"/>
              <a:t> </a:t>
            </a:r>
            <a:r>
              <a:rPr lang="en-US" dirty="0" err="1" smtClean="0"/>
              <a:t>fod</a:t>
            </a:r>
            <a:r>
              <a:rPr lang="en-US" dirty="0" smtClean="0"/>
              <a:t> </a:t>
            </a:r>
            <a:r>
              <a:rPr lang="en-US" dirty="0" err="1" smtClean="0"/>
              <a:t>ar</a:t>
            </a:r>
            <a:r>
              <a:rPr lang="en-US" dirty="0" smtClean="0"/>
              <a:t> </a:t>
            </a:r>
            <a:r>
              <a:rPr lang="en-US" dirty="0" err="1" smtClean="0"/>
              <a:t>gyd-fyw</a:t>
            </a:r>
            <a:r>
              <a:rPr lang="en-US" dirty="0" smtClean="0"/>
              <a:t> </a:t>
            </a:r>
            <a:r>
              <a:rPr lang="en-US" dirty="0" err="1" smtClean="0"/>
              <a:t>yn</a:t>
            </a:r>
            <a:r>
              <a:rPr lang="en-US" dirty="0" smtClean="0"/>
              <a:t> </a:t>
            </a:r>
            <a:r>
              <a:rPr lang="en-US" dirty="0" err="1" smtClean="0"/>
              <a:t>hytrach</a:t>
            </a:r>
            <a:r>
              <a:rPr lang="en-US" dirty="0" smtClean="0"/>
              <a:t> </a:t>
            </a:r>
            <a:r>
              <a:rPr lang="en-US" dirty="0" err="1" smtClean="0"/>
              <a:t>na</a:t>
            </a:r>
            <a:r>
              <a:rPr lang="en-US" dirty="0" smtClean="0"/>
              <a:t> </a:t>
            </a:r>
            <a:r>
              <a:rPr lang="en-US" dirty="0" err="1" smtClean="0"/>
              <a:t>chenhadu</a:t>
            </a:r>
            <a:r>
              <a:rPr lang="en-US" dirty="0" smtClean="0"/>
              <a:t>?’</a:t>
            </a:r>
          </a:p>
          <a:p>
            <a:pPr algn="ctr">
              <a:buNone/>
            </a:pPr>
            <a:r>
              <a:rPr lang="en-US" dirty="0" smtClean="0"/>
              <a:t> (Gareth Lloyd Jones, </a:t>
            </a:r>
            <a:r>
              <a:rPr lang="en-US" dirty="0" err="1" smtClean="0"/>
              <a:t>Lleisiau</a:t>
            </a:r>
            <a:r>
              <a:rPr lang="en-US" dirty="0" smtClean="0"/>
              <a:t> </a:t>
            </a:r>
            <a:r>
              <a:rPr lang="en-US" dirty="0" err="1" smtClean="0"/>
              <a:t>o’r</a:t>
            </a:r>
            <a:r>
              <a:rPr lang="en-US" dirty="0" smtClean="0"/>
              <a:t> </a:t>
            </a:r>
            <a:r>
              <a:rPr lang="en-US" dirty="0" err="1" smtClean="0"/>
              <a:t>Lludw</a:t>
            </a:r>
            <a:r>
              <a:rPr lang="en-US" dirty="0" smtClean="0"/>
              <a:t>,</a:t>
            </a:r>
          </a:p>
          <a:p>
            <a:pPr algn="ctr">
              <a:buNone/>
            </a:pPr>
            <a:r>
              <a:rPr lang="en-US" dirty="0" smtClean="0"/>
              <a:t> </a:t>
            </a:r>
            <a:r>
              <a:rPr lang="en-US" dirty="0" err="1" smtClean="0"/>
              <a:t>tt</a:t>
            </a:r>
            <a:r>
              <a:rPr lang="en-US" dirty="0" smtClean="0"/>
              <a:t>. 172-173).</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263</TotalTime>
  <Words>656</Words>
  <Application>Microsoft Macintosh PowerPoint</Application>
  <PresentationFormat>On-screen Show (4:3)</PresentationFormat>
  <Paragraphs>79</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Calibri</vt:lpstr>
      <vt:lpstr>Arial</vt:lpstr>
      <vt:lpstr>Office Theme</vt:lpstr>
      <vt:lpstr>Rhwng Dadl a Deialog</vt:lpstr>
      <vt:lpstr>Codi Cwestiynau ar ôl y Shoah</vt:lpstr>
      <vt:lpstr>Goblygiadau Diwinyddol</vt:lpstr>
      <vt:lpstr>Natur Duw: Safbwyntiau Iddewig</vt:lpstr>
      <vt:lpstr>Natur Duw: Safbwyntiau Iddewig</vt:lpstr>
      <vt:lpstr>Safbwyntiau Iddewig</vt:lpstr>
      <vt:lpstr>Safbwyntiau Iddewig</vt:lpstr>
      <vt:lpstr>Natur Duw: Safbwyntiau Cristnogol</vt:lpstr>
      <vt:lpstr>Deg Pwynt Seelisberg</vt:lpstr>
      <vt:lpstr>Nostra Aetate (1965)</vt:lpstr>
      <vt:lpstr>Diwinyddiaeth Dadleoli</vt:lpstr>
      <vt:lpstr>Y Cyfamod</vt:lpstr>
      <vt:lpstr>Y Cyfamod: Safbwyntiau  Iddewig-Cristnogol</vt:lpstr>
      <vt:lpstr>Duwladdiad</vt:lpstr>
      <vt:lpstr>Cenhadaeth</vt:lpstr>
      <vt:lpstr>Cyngor Lambeth 1988</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33</cp:revision>
  <dcterms:created xsi:type="dcterms:W3CDTF">2013-05-01T20:07:25Z</dcterms:created>
  <dcterms:modified xsi:type="dcterms:W3CDTF">2017-03-23T23:03:26Z</dcterms:modified>
</cp:coreProperties>
</file>