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5" r:id="rId1"/>
  </p:sldMasterIdLst>
  <p:sldIdLst>
    <p:sldId id="256" r:id="rId2"/>
    <p:sldId id="261" r:id="rId3"/>
    <p:sldId id="262" r:id="rId4"/>
    <p:sldId id="263" r:id="rId5"/>
    <p:sldId id="264" r:id="rId6"/>
    <p:sldId id="265" r:id="rId7"/>
    <p:sldId id="266" r:id="rId8"/>
    <p:sldId id="267" r:id="rId9"/>
    <p:sldId id="271" r:id="rId10"/>
    <p:sldId id="270" r:id="rId11"/>
    <p:sldId id="272" r:id="rId12"/>
    <p:sldId id="273" r:id="rId13"/>
    <p:sldId id="274" r:id="rId14"/>
    <p:sldId id="275" r:id="rId15"/>
    <p:sldId id="276" r:id="rId16"/>
    <p:sldId id="277" r:id="rId17"/>
    <p:sldId id="278" r:id="rId18"/>
    <p:sldId id="269" r:id="rId19"/>
    <p:sldId id="279" r:id="rId20"/>
    <p:sldId id="280" r:id="rId21"/>
    <p:sldId id="281" r:id="rId22"/>
    <p:sldId id="282" r:id="rId23"/>
    <p:sldId id="283" r:id="rId24"/>
    <p:sldId id="284" r:id="rId25"/>
    <p:sldId id="285" r:id="rId26"/>
    <p:sldId id="286" r:id="rId27"/>
    <p:sldId id="287" r:id="rId28"/>
    <p:sldId id="288" r:id="rId29"/>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83" d="100"/>
          <a:sy n="83" d="100"/>
        </p:scale>
        <p:origin x="45" y="2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6D0F569-AC90-44EB-9EF4-4E5C2F5D823C}" type="datetime1">
              <a:rPr lang="en-US" smtClean="0"/>
              <a:t>11/24/2020</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1781589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2D79EF-17C8-45D8-9866-DAF5723FC604}" type="datetime1">
              <a:rPr lang="en-US" smtClean="0"/>
              <a:t>11/24/2020</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2270227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FFC2ADC-3680-4013-A757-E4663495DB98}" type="datetime1">
              <a:rPr lang="en-US" smtClean="0"/>
              <a:t>11/24/2020</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2934343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751BA94-5DCA-4F19-960F-0FB2BD5EE85A}" type="datetime1">
              <a:rPr lang="en-US" smtClean="0"/>
              <a:t>11/24/2020</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15576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BED947-38D9-44AC-8B89-E79758333B77}" type="datetime1">
              <a:rPr lang="en-US" smtClean="0"/>
              <a:t>11/24/2020</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617089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81E23F-BD3C-4F23-B116-2B758120C8AC}" type="datetime1">
              <a:rPr lang="en-US" smtClean="0"/>
              <a:t>11/24/2020</a:t>
            </a:fld>
            <a:endParaRPr lang="en-US" dirty="0"/>
          </a:p>
        </p:txBody>
      </p:sp>
      <p:sp>
        <p:nvSpPr>
          <p:cNvPr id="4" name="Footer Placeholder 3"/>
          <p:cNvSpPr>
            <a:spLocks noGrp="1"/>
          </p:cNvSpPr>
          <p:nvPr>
            <p:ph type="ftr" sz="quarter" idx="11"/>
          </p:nvPr>
        </p:nvSpPr>
        <p:spPr/>
        <p:txBody>
          <a:bodyPr/>
          <a:lstStyle/>
          <a:p>
            <a:r>
              <a:rPr lang="en-US"/>
              <a:t>Sample Footer Text</a:t>
            </a:r>
            <a:endParaRPr lang="en-US" dirty="0"/>
          </a:p>
        </p:txBody>
      </p:sp>
      <p:sp>
        <p:nvSpPr>
          <p:cNvPr id="5" name="Slide Number Placeholder 4"/>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3923899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3CFAA9-6D59-4D98-869E-ACBDB83B2CA4}" type="datetime1">
              <a:rPr lang="en-US" smtClean="0"/>
              <a:t>11/24/2020</a:t>
            </a:fld>
            <a:endParaRPr lang="en-US"/>
          </a:p>
        </p:txBody>
      </p:sp>
      <p:sp>
        <p:nvSpPr>
          <p:cNvPr id="3" name="Footer Placeholder 2"/>
          <p:cNvSpPr>
            <a:spLocks noGrp="1"/>
          </p:cNvSpPr>
          <p:nvPr>
            <p:ph type="ftr" sz="quarter" idx="11"/>
          </p:nvPr>
        </p:nvSpPr>
        <p:spPr/>
        <p:txBody>
          <a:bodyPr/>
          <a:lstStyle/>
          <a:p>
            <a:r>
              <a:rPr lang="en-US"/>
              <a:t>Sample Footer Text</a:t>
            </a:r>
            <a:endParaRPr lang="en-US" dirty="0"/>
          </a:p>
        </p:txBody>
      </p:sp>
      <p:sp>
        <p:nvSpPr>
          <p:cNvPr id="4" name="Slide Number Placeholder 3"/>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382221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410804-27E3-430A-BB42-B831260DE39A}" type="datetime1">
              <a:rPr lang="en-US" smtClean="0"/>
              <a:t>11/24/2020</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4167985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22DE3-3D1A-4D53-B9A6-6C7463B8C992}" type="datetime1">
              <a:rPr lang="en-US" smtClean="0"/>
              <a:t>11/24/2020</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2093498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CD8B30-1B71-45A1-8314-D59C86F581E1}" type="datetime1">
              <a:rPr lang="en-US" smtClean="0"/>
              <a:pPr/>
              <a:t>11/24/2020</a:t>
            </a:fld>
            <a:endParaRPr lang="en-US" b="1" dirty="0"/>
          </a:p>
        </p:txBody>
      </p:sp>
      <p:sp>
        <p:nvSpPr>
          <p:cNvPr id="5" name="Footer Placeholder 4"/>
          <p:cNvSpPr>
            <a:spLocks noGrp="1"/>
          </p:cNvSpPr>
          <p:nvPr>
            <p:ph type="ftr" sz="quarter" idx="11"/>
          </p:nvPr>
        </p:nvSpPr>
        <p:spPr/>
        <p:txBody>
          <a:bodyPr/>
          <a:lstStyle/>
          <a:p>
            <a:r>
              <a:rPr lang="en-US"/>
              <a:t>Sample Footer Text</a:t>
            </a:r>
            <a:endParaRPr lang="en-US" b="1" dirty="0"/>
          </a:p>
        </p:txBody>
      </p:sp>
      <p:sp>
        <p:nvSpPr>
          <p:cNvPr id="6" name="Slide Number Placeholder 5"/>
          <p:cNvSpPr>
            <a:spLocks noGrp="1"/>
          </p:cNvSpPr>
          <p:nvPr>
            <p:ph type="sldNum" sz="quarter" idx="12"/>
          </p:nvPr>
        </p:nvSpPr>
        <p:spPr/>
        <p:txBody>
          <a:bodyPr/>
          <a:lstStyle/>
          <a:p>
            <a:fld id="{F3450C42-9A0B-4425-92C2-70FCF7C45734}" type="slidenum">
              <a:rPr lang="en-US" smtClean="0"/>
              <a:pPr/>
              <a:t>‹#›</a:t>
            </a:fld>
            <a:endParaRPr lang="en-US" b="1" dirty="0"/>
          </a:p>
        </p:txBody>
      </p:sp>
    </p:spTree>
    <p:extLst>
      <p:ext uri="{BB962C8B-B14F-4D97-AF65-F5344CB8AC3E}">
        <p14:creationId xmlns:p14="http://schemas.microsoft.com/office/powerpoint/2010/main" val="265898734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CD8B30-1B71-45A1-8314-D59C86F581E1}" type="datetime1">
              <a:rPr lang="en-US" smtClean="0"/>
              <a:pPr/>
              <a:t>11/24/2020</a:t>
            </a:fld>
            <a:endParaRPr lang="en-US" b="1" dirty="0"/>
          </a:p>
        </p:txBody>
      </p:sp>
      <p:sp>
        <p:nvSpPr>
          <p:cNvPr id="5" name="Footer Placeholder 4"/>
          <p:cNvSpPr>
            <a:spLocks noGrp="1"/>
          </p:cNvSpPr>
          <p:nvPr>
            <p:ph type="ftr" sz="quarter" idx="11"/>
          </p:nvPr>
        </p:nvSpPr>
        <p:spPr/>
        <p:txBody>
          <a:bodyPr/>
          <a:lstStyle/>
          <a:p>
            <a:r>
              <a:rPr lang="en-US"/>
              <a:t>Sample Footer Text</a:t>
            </a:r>
            <a:endParaRPr lang="en-US" b="1" dirty="0"/>
          </a:p>
        </p:txBody>
      </p:sp>
      <p:sp>
        <p:nvSpPr>
          <p:cNvPr id="6" name="Slide Number Placeholder 5"/>
          <p:cNvSpPr>
            <a:spLocks noGrp="1"/>
          </p:cNvSpPr>
          <p:nvPr>
            <p:ph type="sldNum" sz="quarter" idx="12"/>
          </p:nvPr>
        </p:nvSpPr>
        <p:spPr/>
        <p:txBody>
          <a:bodyPr/>
          <a:lstStyle/>
          <a:p>
            <a:fld id="{F3450C42-9A0B-4425-92C2-70FCF7C45734}" type="slidenum">
              <a:rPr lang="en-US" smtClean="0"/>
              <a:pPr/>
              <a:t>‹#›</a:t>
            </a:fld>
            <a:endParaRPr lang="en-US" b="1"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955906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CD8B30-1B71-45A1-8314-D59C86F581E1}" type="datetime1">
              <a:rPr lang="en-US" smtClean="0"/>
              <a:pPr/>
              <a:t>11/24/2020</a:t>
            </a:fld>
            <a:endParaRPr lang="en-US" b="1" dirty="0"/>
          </a:p>
        </p:txBody>
      </p:sp>
      <p:sp>
        <p:nvSpPr>
          <p:cNvPr id="5" name="Footer Placeholder 4"/>
          <p:cNvSpPr>
            <a:spLocks noGrp="1"/>
          </p:cNvSpPr>
          <p:nvPr>
            <p:ph type="ftr" sz="quarter" idx="11"/>
          </p:nvPr>
        </p:nvSpPr>
        <p:spPr/>
        <p:txBody>
          <a:bodyPr/>
          <a:lstStyle/>
          <a:p>
            <a:r>
              <a:rPr lang="en-US"/>
              <a:t>Sample Footer Text</a:t>
            </a:r>
            <a:endParaRPr lang="en-US" b="1" dirty="0"/>
          </a:p>
        </p:txBody>
      </p:sp>
      <p:sp>
        <p:nvSpPr>
          <p:cNvPr id="6" name="Slide Number Placeholder 5"/>
          <p:cNvSpPr>
            <a:spLocks noGrp="1"/>
          </p:cNvSpPr>
          <p:nvPr>
            <p:ph type="sldNum" sz="quarter" idx="12"/>
          </p:nvPr>
        </p:nvSpPr>
        <p:spPr/>
        <p:txBody>
          <a:bodyPr/>
          <a:lstStyle/>
          <a:p>
            <a:fld id="{F3450C42-9A0B-4425-92C2-70FCF7C45734}" type="slidenum">
              <a:rPr lang="en-US" smtClean="0"/>
              <a:pPr/>
              <a:t>‹#›</a:t>
            </a:fld>
            <a:endParaRPr lang="en-US" b="1" dirty="0"/>
          </a:p>
        </p:txBody>
      </p:sp>
    </p:spTree>
    <p:extLst>
      <p:ext uri="{BB962C8B-B14F-4D97-AF65-F5344CB8AC3E}">
        <p14:creationId xmlns:p14="http://schemas.microsoft.com/office/powerpoint/2010/main" val="712828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CD8B30-1B71-45A1-8314-D59C86F581E1}" type="datetime1">
              <a:rPr lang="en-US" smtClean="0"/>
              <a:pPr/>
              <a:t>11/24/2020</a:t>
            </a:fld>
            <a:endParaRPr lang="en-US" b="1" dirty="0"/>
          </a:p>
        </p:txBody>
      </p:sp>
      <p:sp>
        <p:nvSpPr>
          <p:cNvPr id="5" name="Footer Placeholder 4"/>
          <p:cNvSpPr>
            <a:spLocks noGrp="1"/>
          </p:cNvSpPr>
          <p:nvPr>
            <p:ph type="ftr" sz="quarter" idx="11"/>
          </p:nvPr>
        </p:nvSpPr>
        <p:spPr/>
        <p:txBody>
          <a:bodyPr/>
          <a:lstStyle/>
          <a:p>
            <a:r>
              <a:rPr lang="en-US"/>
              <a:t>Sample Footer Text</a:t>
            </a:r>
            <a:endParaRPr lang="en-US" b="1" dirty="0"/>
          </a:p>
        </p:txBody>
      </p:sp>
      <p:sp>
        <p:nvSpPr>
          <p:cNvPr id="6" name="Slide Number Placeholder 5"/>
          <p:cNvSpPr>
            <a:spLocks noGrp="1"/>
          </p:cNvSpPr>
          <p:nvPr>
            <p:ph type="sldNum" sz="quarter" idx="12"/>
          </p:nvPr>
        </p:nvSpPr>
        <p:spPr/>
        <p:txBody>
          <a:bodyPr/>
          <a:lstStyle/>
          <a:p>
            <a:fld id="{F3450C42-9A0B-4425-92C2-70FCF7C45734}" type="slidenum">
              <a:rPr lang="en-US" smtClean="0"/>
              <a:pPr/>
              <a:t>‹#›</a:t>
            </a:fld>
            <a:endParaRPr lang="en-US" b="1"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37014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CD8B30-1B71-45A1-8314-D59C86F581E1}" type="datetime1">
              <a:rPr lang="en-US" smtClean="0"/>
              <a:pPr/>
              <a:t>11/24/2020</a:t>
            </a:fld>
            <a:endParaRPr lang="en-US" b="1" dirty="0"/>
          </a:p>
        </p:txBody>
      </p:sp>
      <p:sp>
        <p:nvSpPr>
          <p:cNvPr id="5" name="Footer Placeholder 4"/>
          <p:cNvSpPr>
            <a:spLocks noGrp="1"/>
          </p:cNvSpPr>
          <p:nvPr>
            <p:ph type="ftr" sz="quarter" idx="11"/>
          </p:nvPr>
        </p:nvSpPr>
        <p:spPr/>
        <p:txBody>
          <a:bodyPr/>
          <a:lstStyle/>
          <a:p>
            <a:r>
              <a:rPr lang="en-US"/>
              <a:t>Sample Footer Text</a:t>
            </a:r>
            <a:endParaRPr lang="en-US" b="1" dirty="0"/>
          </a:p>
        </p:txBody>
      </p:sp>
      <p:sp>
        <p:nvSpPr>
          <p:cNvPr id="6" name="Slide Number Placeholder 5"/>
          <p:cNvSpPr>
            <a:spLocks noGrp="1"/>
          </p:cNvSpPr>
          <p:nvPr>
            <p:ph type="sldNum" sz="quarter" idx="12"/>
          </p:nvPr>
        </p:nvSpPr>
        <p:spPr/>
        <p:txBody>
          <a:bodyPr/>
          <a:lstStyle/>
          <a:p>
            <a:fld id="{F3450C42-9A0B-4425-92C2-70FCF7C45734}" type="slidenum">
              <a:rPr lang="en-US" smtClean="0"/>
              <a:pPr/>
              <a:t>‹#›</a:t>
            </a:fld>
            <a:endParaRPr lang="en-US" b="1" dirty="0"/>
          </a:p>
        </p:txBody>
      </p:sp>
    </p:spTree>
    <p:extLst>
      <p:ext uri="{BB962C8B-B14F-4D97-AF65-F5344CB8AC3E}">
        <p14:creationId xmlns:p14="http://schemas.microsoft.com/office/powerpoint/2010/main" val="201310339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BA7D41-E8B7-4A0B-B861-3EC4AE88917D}" type="datetime1">
              <a:rPr lang="en-US" smtClean="0"/>
              <a:t>11/24/2020</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32503962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C34823-0B19-4B4E-A643-7A3B0A3D24D6}" type="datetime1">
              <a:rPr lang="en-US" smtClean="0"/>
              <a:t>11/24/2020</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3450C42-9A0B-4425-92C2-70FCF7C45734}" type="slidenum">
              <a:rPr lang="en-US" smtClean="0"/>
              <a:t>‹#›</a:t>
            </a:fld>
            <a:endParaRPr lang="en-US" dirty="0"/>
          </a:p>
        </p:txBody>
      </p:sp>
    </p:spTree>
    <p:extLst>
      <p:ext uri="{BB962C8B-B14F-4D97-AF65-F5344CB8AC3E}">
        <p14:creationId xmlns:p14="http://schemas.microsoft.com/office/powerpoint/2010/main" val="303157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ECD8B30-1B71-45A1-8314-D59C86F581E1}" type="datetime1">
              <a:rPr lang="en-US" smtClean="0"/>
              <a:pPr/>
              <a:t>11/24/2020</a:t>
            </a:fld>
            <a:endParaRPr lang="en-US" b="1"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Sample Footer Text</a:t>
            </a:r>
            <a:endParaRPr lang="en-US" b="1"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3450C42-9A0B-4425-92C2-70FCF7C45734}" type="slidenum">
              <a:rPr lang="en-US" smtClean="0"/>
              <a:pPr/>
              <a:t>‹#›</a:t>
            </a:fld>
            <a:endParaRPr lang="en-US" b="1" dirty="0"/>
          </a:p>
        </p:txBody>
      </p:sp>
    </p:spTree>
    <p:extLst>
      <p:ext uri="{BB962C8B-B14F-4D97-AF65-F5344CB8AC3E}">
        <p14:creationId xmlns:p14="http://schemas.microsoft.com/office/powerpoint/2010/main" val="4085185757"/>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youtu.be/w3OHhFgk1-w"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ing.com/videos/search?q=dominant+vs+subcultural+values&amp;&amp;view=detail&amp;mid=5D96D35F8187699A1DC55D96D35F8187699A1DC5&amp;&amp;FORM=VRDGAR&amp;ru=%2Fvideos%2Fsearch%3Fq%3Ddominant%2Bvs%2Bsubcultural%2Bvalues%26FORM%3DHDRSC4" TargetMode="External"/><Relationship Id="rId1" Type="http://schemas.openxmlformats.org/officeDocument/2006/relationships/slideLayout" Target="../slideLayouts/slideLayout2.xml"/><Relationship Id="rId4" Type="http://schemas.openxmlformats.org/officeDocument/2006/relationships/hyperlink" Target="https://www.youtube.com/watch?v=HKl4yXR0ABE"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79BED-0503-4CFA-AC8D-A458D7707483}"/>
              </a:ext>
            </a:extLst>
          </p:cNvPr>
          <p:cNvSpPr>
            <a:spLocks noGrp="1"/>
          </p:cNvSpPr>
          <p:nvPr>
            <p:ph type="ctrTitle"/>
          </p:nvPr>
        </p:nvSpPr>
        <p:spPr>
          <a:xfrm>
            <a:off x="804672" y="2125013"/>
            <a:ext cx="8043114" cy="1052462"/>
          </a:xfrm>
        </p:spPr>
        <p:txBody>
          <a:bodyPr anchor="b">
            <a:normAutofit/>
          </a:bodyPr>
          <a:lstStyle/>
          <a:p>
            <a:pPr algn="l"/>
            <a:r>
              <a:rPr lang="en-GB" sz="5400" cap="none" spc="-300" dirty="0"/>
              <a:t>The Hidden Curriculum</a:t>
            </a:r>
          </a:p>
        </p:txBody>
      </p:sp>
      <p:sp>
        <p:nvSpPr>
          <p:cNvPr id="3" name="Subtitle 2">
            <a:extLst>
              <a:ext uri="{FF2B5EF4-FFF2-40B4-BE49-F238E27FC236}">
                <a16:creationId xmlns:a16="http://schemas.microsoft.com/office/drawing/2014/main" id="{B12AFB63-F4BD-40CA-A437-0425EC4ABD5C}"/>
              </a:ext>
            </a:extLst>
          </p:cNvPr>
          <p:cNvSpPr>
            <a:spLocks noGrp="1"/>
          </p:cNvSpPr>
          <p:nvPr>
            <p:ph type="subTitle" idx="1"/>
          </p:nvPr>
        </p:nvSpPr>
        <p:spPr>
          <a:xfrm>
            <a:off x="804671" y="4096512"/>
            <a:ext cx="5629995" cy="2016421"/>
          </a:xfrm>
        </p:spPr>
        <p:txBody>
          <a:bodyPr anchor="t">
            <a:normAutofit/>
          </a:bodyPr>
          <a:lstStyle/>
          <a:p>
            <a:pPr algn="l"/>
            <a:r>
              <a:rPr lang="en-GB" sz="3600" spc="-150" dirty="0">
                <a:solidFill>
                  <a:schemeClr val="bg1"/>
                </a:solidFill>
              </a:rPr>
              <a:t>SJIE: 6001</a:t>
            </a:r>
          </a:p>
          <a:p>
            <a:pPr algn="l"/>
            <a:r>
              <a:rPr lang="en-GB" sz="3600" cap="none" spc="-150" dirty="0">
                <a:solidFill>
                  <a:schemeClr val="bg1"/>
                </a:solidFill>
              </a:rPr>
              <a:t>Lianne Bowen</a:t>
            </a:r>
          </a:p>
        </p:txBody>
      </p:sp>
    </p:spTree>
    <p:extLst>
      <p:ext uri="{BB962C8B-B14F-4D97-AF65-F5344CB8AC3E}">
        <p14:creationId xmlns:p14="http://schemas.microsoft.com/office/powerpoint/2010/main" val="264893241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E7725-2E12-4919-875E-6B2EA1704F99}"/>
              </a:ext>
            </a:extLst>
          </p:cNvPr>
          <p:cNvSpPr>
            <a:spLocks noGrp="1"/>
          </p:cNvSpPr>
          <p:nvPr>
            <p:ph type="title"/>
          </p:nvPr>
        </p:nvSpPr>
        <p:spPr/>
        <p:txBody>
          <a:bodyPr/>
          <a:lstStyle/>
          <a:p>
            <a:r>
              <a:rPr lang="en-GB" dirty="0"/>
              <a:t>History of UK Education</a:t>
            </a:r>
          </a:p>
        </p:txBody>
      </p:sp>
      <p:sp>
        <p:nvSpPr>
          <p:cNvPr id="3" name="Content Placeholder 2">
            <a:extLst>
              <a:ext uri="{FF2B5EF4-FFF2-40B4-BE49-F238E27FC236}">
                <a16:creationId xmlns:a16="http://schemas.microsoft.com/office/drawing/2014/main" id="{00479134-BE85-46D1-B409-3C1AC0660AEF}"/>
              </a:ext>
            </a:extLst>
          </p:cNvPr>
          <p:cNvSpPr>
            <a:spLocks noGrp="1"/>
          </p:cNvSpPr>
          <p:nvPr>
            <p:ph idx="1"/>
          </p:nvPr>
        </p:nvSpPr>
        <p:spPr>
          <a:xfrm>
            <a:off x="677334" y="1270000"/>
            <a:ext cx="9515290" cy="4581678"/>
          </a:xfrm>
        </p:spPr>
        <p:txBody>
          <a:bodyPr>
            <a:noAutofit/>
          </a:bodyPr>
          <a:lstStyle/>
          <a:p>
            <a:pPr lvl="0"/>
            <a:r>
              <a:rPr lang="en-GB" sz="2400" dirty="0"/>
              <a:t>The Education Act (1870) known as the ‘Forster Act’, laid down the requirement to establish compulsory, elementary education in England.</a:t>
            </a:r>
          </a:p>
          <a:p>
            <a:pPr lvl="0"/>
            <a:r>
              <a:rPr lang="en-GB" sz="2400" dirty="0"/>
              <a:t>It recognised a dual education system consisting of both voluntary denominational schools and non-denominational state schools. </a:t>
            </a:r>
          </a:p>
          <a:p>
            <a:pPr lvl="0"/>
            <a:r>
              <a:rPr lang="en-GB" sz="2400" dirty="0"/>
              <a:t>These were intended to supplement rather than replace schools already run by the churches, guilds and private individuals or organisations. </a:t>
            </a:r>
          </a:p>
          <a:p>
            <a:pPr lvl="0"/>
            <a:r>
              <a:rPr lang="en-GB" sz="2400" dirty="0"/>
              <a:t>In other countries, the church was less involved in state education but in Britain, as a result of the 1870 Act, the church has continued to play a substantial part in the education of young children ‘Voluntary Schools’ run by churches became widespread in the 19</a:t>
            </a:r>
            <a:r>
              <a:rPr lang="en-GB" sz="2400" baseline="30000" dirty="0"/>
              <a:t>th</a:t>
            </a:r>
            <a:r>
              <a:rPr lang="en-GB" sz="2400" dirty="0"/>
              <a:t> century.</a:t>
            </a:r>
          </a:p>
        </p:txBody>
      </p:sp>
    </p:spTree>
    <p:extLst>
      <p:ext uri="{BB962C8B-B14F-4D97-AF65-F5344CB8AC3E}">
        <p14:creationId xmlns:p14="http://schemas.microsoft.com/office/powerpoint/2010/main" val="3794217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8C31C-D912-420F-A4D9-E24D73732812}"/>
              </a:ext>
            </a:extLst>
          </p:cNvPr>
          <p:cNvSpPr>
            <a:spLocks noGrp="1"/>
          </p:cNvSpPr>
          <p:nvPr>
            <p:ph type="title"/>
          </p:nvPr>
        </p:nvSpPr>
        <p:spPr/>
        <p:txBody>
          <a:bodyPr/>
          <a:lstStyle/>
          <a:p>
            <a:r>
              <a:rPr lang="en-GB" dirty="0"/>
              <a:t>History of Education in the UK</a:t>
            </a:r>
          </a:p>
        </p:txBody>
      </p:sp>
      <p:sp>
        <p:nvSpPr>
          <p:cNvPr id="3" name="Content Placeholder 2">
            <a:extLst>
              <a:ext uri="{FF2B5EF4-FFF2-40B4-BE49-F238E27FC236}">
                <a16:creationId xmlns:a16="http://schemas.microsoft.com/office/drawing/2014/main" id="{1775FC70-D810-46FA-A189-D457E957F089}"/>
              </a:ext>
            </a:extLst>
          </p:cNvPr>
          <p:cNvSpPr>
            <a:spLocks noGrp="1"/>
          </p:cNvSpPr>
          <p:nvPr>
            <p:ph idx="1"/>
          </p:nvPr>
        </p:nvSpPr>
        <p:spPr>
          <a:xfrm>
            <a:off x="677334" y="1507331"/>
            <a:ext cx="9255231" cy="4741069"/>
          </a:xfrm>
        </p:spPr>
        <p:txBody>
          <a:bodyPr>
            <a:normAutofit fontScale="92500" lnSpcReduction="20000"/>
          </a:bodyPr>
          <a:lstStyle/>
          <a:p>
            <a:r>
              <a:rPr lang="en-GB" sz="2400" dirty="0"/>
              <a:t>The curriculum in the 1870’s mainly consisted of the 3 r’s (reading, writing, and ‘</a:t>
            </a:r>
            <a:r>
              <a:rPr lang="en-GB" sz="2400" dirty="0" err="1"/>
              <a:t>rithmetic</a:t>
            </a:r>
            <a:r>
              <a:rPr lang="en-GB" sz="2400" dirty="0"/>
              <a:t>) and religious instruction which was an integral part of school curriculum but was not compulsory. </a:t>
            </a:r>
          </a:p>
          <a:p>
            <a:r>
              <a:rPr lang="en-GB" sz="2400" dirty="0"/>
              <a:t>There were additional subjects such as needle work for girls and carpentry for boys. </a:t>
            </a:r>
          </a:p>
          <a:p>
            <a:r>
              <a:rPr lang="en-GB" sz="2400" dirty="0"/>
              <a:t>In some respects, primary education remains tied to its Victorian roots. </a:t>
            </a:r>
          </a:p>
          <a:p>
            <a:r>
              <a:rPr lang="en-GB" sz="2400" dirty="0"/>
              <a:t>The exceptionally early start for formal schooling, the generalist primary school teacher, the separation of ‘infants’ and ‘juniors’, the focus on the basics at the expense of a broader curriculum remain and have not been seriously questioned.</a:t>
            </a:r>
          </a:p>
          <a:p>
            <a:r>
              <a:rPr lang="en-GB" sz="2400" dirty="0"/>
              <a:t>But the Victorian Elementary School was intended to prepare the poor for their ‘station’ in life rather than to broaden their opportunities.</a:t>
            </a:r>
          </a:p>
          <a:p>
            <a:endParaRPr lang="en-GB" dirty="0"/>
          </a:p>
        </p:txBody>
      </p:sp>
    </p:spTree>
    <p:extLst>
      <p:ext uri="{BB962C8B-B14F-4D97-AF65-F5344CB8AC3E}">
        <p14:creationId xmlns:p14="http://schemas.microsoft.com/office/powerpoint/2010/main" val="397352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4EF3F-33A2-4AB3-888F-1FD23762054C}"/>
              </a:ext>
            </a:extLst>
          </p:cNvPr>
          <p:cNvSpPr>
            <a:spLocks noGrp="1"/>
          </p:cNvSpPr>
          <p:nvPr>
            <p:ph type="title"/>
          </p:nvPr>
        </p:nvSpPr>
        <p:spPr/>
        <p:txBody>
          <a:bodyPr/>
          <a:lstStyle/>
          <a:p>
            <a:r>
              <a:rPr lang="en-GB" dirty="0"/>
              <a:t>1902-1944</a:t>
            </a:r>
          </a:p>
        </p:txBody>
      </p:sp>
      <p:sp>
        <p:nvSpPr>
          <p:cNvPr id="3" name="Content Placeholder 2">
            <a:extLst>
              <a:ext uri="{FF2B5EF4-FFF2-40B4-BE49-F238E27FC236}">
                <a16:creationId xmlns:a16="http://schemas.microsoft.com/office/drawing/2014/main" id="{F103EBDE-4E28-4EB1-9572-57ABB68C78E2}"/>
              </a:ext>
            </a:extLst>
          </p:cNvPr>
          <p:cNvSpPr>
            <a:spLocks noGrp="1"/>
          </p:cNvSpPr>
          <p:nvPr>
            <p:ph idx="1"/>
          </p:nvPr>
        </p:nvSpPr>
        <p:spPr>
          <a:xfrm>
            <a:off x="677333" y="1593909"/>
            <a:ext cx="9439789" cy="4447454"/>
          </a:xfrm>
        </p:spPr>
        <p:txBody>
          <a:bodyPr>
            <a:normAutofit/>
          </a:bodyPr>
          <a:lstStyle/>
          <a:p>
            <a:r>
              <a:rPr lang="en-GB" sz="2800" dirty="0"/>
              <a:t>Three developments during this period:</a:t>
            </a:r>
          </a:p>
          <a:p>
            <a:pPr lvl="1"/>
            <a:r>
              <a:rPr lang="en-GB" sz="2800" dirty="0"/>
              <a:t>The Balfour Act (1902) which created Local Education Authorities. </a:t>
            </a:r>
          </a:p>
          <a:p>
            <a:pPr lvl="1"/>
            <a:r>
              <a:rPr lang="en-GB" sz="2800" dirty="0"/>
              <a:t>The Fisher Act (1918) which raised the school leaving age from 12 to 14.</a:t>
            </a:r>
          </a:p>
          <a:p>
            <a:pPr lvl="1"/>
            <a:r>
              <a:rPr lang="en-GB" sz="2800" dirty="0"/>
              <a:t>The </a:t>
            </a:r>
            <a:r>
              <a:rPr lang="en-GB" sz="2800" dirty="0" err="1"/>
              <a:t>Hadow</a:t>
            </a:r>
            <a:r>
              <a:rPr lang="en-GB" sz="2800" dirty="0"/>
              <a:t> Reports (1923–31) one of which recommended school transfer at 11, so creating the idea of the primary school.</a:t>
            </a:r>
          </a:p>
          <a:p>
            <a:pPr lvl="1"/>
            <a:endParaRPr lang="en-GB" dirty="0"/>
          </a:p>
        </p:txBody>
      </p:sp>
    </p:spTree>
    <p:extLst>
      <p:ext uri="{BB962C8B-B14F-4D97-AF65-F5344CB8AC3E}">
        <p14:creationId xmlns:p14="http://schemas.microsoft.com/office/powerpoint/2010/main" val="3130449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4F9C3-04DC-4159-8844-A3A1773C3092}"/>
              </a:ext>
            </a:extLst>
          </p:cNvPr>
          <p:cNvSpPr>
            <a:spLocks noGrp="1"/>
          </p:cNvSpPr>
          <p:nvPr>
            <p:ph type="title"/>
          </p:nvPr>
        </p:nvSpPr>
        <p:spPr/>
        <p:txBody>
          <a:bodyPr/>
          <a:lstStyle/>
          <a:p>
            <a:r>
              <a:rPr lang="en-GB" dirty="0"/>
              <a:t>1944</a:t>
            </a:r>
          </a:p>
        </p:txBody>
      </p:sp>
      <p:sp>
        <p:nvSpPr>
          <p:cNvPr id="3" name="Content Placeholder 2">
            <a:extLst>
              <a:ext uri="{FF2B5EF4-FFF2-40B4-BE49-F238E27FC236}">
                <a16:creationId xmlns:a16="http://schemas.microsoft.com/office/drawing/2014/main" id="{596049CB-1A18-4480-9541-E5408E858C8C}"/>
              </a:ext>
            </a:extLst>
          </p:cNvPr>
          <p:cNvSpPr>
            <a:spLocks noGrp="1"/>
          </p:cNvSpPr>
          <p:nvPr>
            <p:ph idx="1"/>
          </p:nvPr>
        </p:nvSpPr>
        <p:spPr>
          <a:xfrm>
            <a:off x="677334" y="1468073"/>
            <a:ext cx="8596668" cy="4573289"/>
          </a:xfrm>
        </p:spPr>
        <p:txBody>
          <a:bodyPr>
            <a:normAutofit lnSpcReduction="10000"/>
          </a:bodyPr>
          <a:lstStyle/>
          <a:p>
            <a:r>
              <a:rPr lang="en-GB" sz="2400" dirty="0"/>
              <a:t>Tripartite system for secondary education established</a:t>
            </a:r>
          </a:p>
          <a:p>
            <a:r>
              <a:rPr lang="en-GB" sz="2400" dirty="0"/>
              <a:t>The education system offered primary education, secondary education and further education.</a:t>
            </a:r>
          </a:p>
          <a:p>
            <a:r>
              <a:rPr lang="en-GB" sz="2400" dirty="0"/>
              <a:t>Implemented the Education Act (1944). </a:t>
            </a:r>
          </a:p>
          <a:p>
            <a:r>
              <a:rPr lang="en-GB" sz="2400" dirty="0"/>
              <a:t>Offered 3 types of education after the age of 11.</a:t>
            </a:r>
          </a:p>
          <a:p>
            <a:pPr lvl="1"/>
            <a:r>
              <a:rPr lang="en-GB" sz="2400" dirty="0"/>
              <a:t>Grammar Schools</a:t>
            </a:r>
          </a:p>
          <a:p>
            <a:pPr lvl="1"/>
            <a:r>
              <a:rPr lang="en-GB" sz="2400" dirty="0"/>
              <a:t>Secondary Moderns</a:t>
            </a:r>
          </a:p>
          <a:p>
            <a:pPr lvl="1"/>
            <a:r>
              <a:rPr lang="en-GB" sz="2400" dirty="0"/>
              <a:t>Technical College</a:t>
            </a:r>
          </a:p>
          <a:p>
            <a:r>
              <a:rPr lang="en-GB" sz="2400" dirty="0"/>
              <a:t>Education Act (1944) gave headteachers and governors control of the school curriculum.</a:t>
            </a:r>
          </a:p>
          <a:p>
            <a:pPr marL="0" indent="0">
              <a:buNone/>
            </a:pPr>
            <a:endParaRPr lang="en-GB" dirty="0"/>
          </a:p>
          <a:p>
            <a:endParaRPr lang="en-GB" dirty="0"/>
          </a:p>
        </p:txBody>
      </p:sp>
    </p:spTree>
    <p:extLst>
      <p:ext uri="{BB962C8B-B14F-4D97-AF65-F5344CB8AC3E}">
        <p14:creationId xmlns:p14="http://schemas.microsoft.com/office/powerpoint/2010/main" val="1748924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ACE8A-56D4-42EF-993C-F2099FAE3B03}"/>
              </a:ext>
            </a:extLst>
          </p:cNvPr>
          <p:cNvSpPr>
            <a:spLocks noGrp="1"/>
          </p:cNvSpPr>
          <p:nvPr>
            <p:ph type="title"/>
          </p:nvPr>
        </p:nvSpPr>
        <p:spPr/>
        <p:txBody>
          <a:bodyPr/>
          <a:lstStyle/>
          <a:p>
            <a:r>
              <a:rPr lang="en-GB" dirty="0"/>
              <a:t>Selection Process</a:t>
            </a:r>
          </a:p>
        </p:txBody>
      </p:sp>
      <p:sp>
        <p:nvSpPr>
          <p:cNvPr id="3" name="Content Placeholder 2">
            <a:extLst>
              <a:ext uri="{FF2B5EF4-FFF2-40B4-BE49-F238E27FC236}">
                <a16:creationId xmlns:a16="http://schemas.microsoft.com/office/drawing/2014/main" id="{B0E4AD67-18C3-4DC5-A432-712631529BF3}"/>
              </a:ext>
            </a:extLst>
          </p:cNvPr>
          <p:cNvSpPr>
            <a:spLocks noGrp="1"/>
          </p:cNvSpPr>
          <p:nvPr>
            <p:ph idx="1"/>
          </p:nvPr>
        </p:nvSpPr>
        <p:spPr/>
        <p:txBody>
          <a:bodyPr/>
          <a:lstStyle/>
          <a:p>
            <a:r>
              <a:rPr lang="en-GB" sz="2800" dirty="0"/>
              <a:t>The selection process for secondary education had an effect on primary education.</a:t>
            </a:r>
          </a:p>
          <a:p>
            <a:r>
              <a:rPr lang="en-GB" sz="2800" dirty="0"/>
              <a:t>Large classes in the late 1940’s and 1950’s due to a shortage of teachers.</a:t>
            </a:r>
          </a:p>
          <a:p>
            <a:r>
              <a:rPr lang="en-GB" sz="2800" dirty="0"/>
              <a:t>Whole class teaching continued and the curriculum emphasised basic literacy and numeracy.</a:t>
            </a:r>
          </a:p>
          <a:p>
            <a:endParaRPr lang="en-GB" dirty="0"/>
          </a:p>
        </p:txBody>
      </p:sp>
    </p:spTree>
    <p:extLst>
      <p:ext uri="{BB962C8B-B14F-4D97-AF65-F5344CB8AC3E}">
        <p14:creationId xmlns:p14="http://schemas.microsoft.com/office/powerpoint/2010/main" val="2360507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E0D7C-2DFA-44FA-908E-A44A0D0CEC22}"/>
              </a:ext>
            </a:extLst>
          </p:cNvPr>
          <p:cNvSpPr>
            <a:spLocks noGrp="1"/>
          </p:cNvSpPr>
          <p:nvPr>
            <p:ph type="title"/>
          </p:nvPr>
        </p:nvSpPr>
        <p:spPr/>
        <p:txBody>
          <a:bodyPr/>
          <a:lstStyle/>
          <a:p>
            <a:r>
              <a:rPr lang="en-GB" dirty="0"/>
              <a:t>Plowden Report (1967)</a:t>
            </a:r>
          </a:p>
        </p:txBody>
      </p:sp>
      <p:sp>
        <p:nvSpPr>
          <p:cNvPr id="3" name="Content Placeholder 2">
            <a:extLst>
              <a:ext uri="{FF2B5EF4-FFF2-40B4-BE49-F238E27FC236}">
                <a16:creationId xmlns:a16="http://schemas.microsoft.com/office/drawing/2014/main" id="{7B03BE2B-CA5E-476E-90F2-4E19B18AA88B}"/>
              </a:ext>
            </a:extLst>
          </p:cNvPr>
          <p:cNvSpPr>
            <a:spLocks noGrp="1"/>
          </p:cNvSpPr>
          <p:nvPr>
            <p:ph idx="1"/>
          </p:nvPr>
        </p:nvSpPr>
        <p:spPr>
          <a:xfrm>
            <a:off x="677334" y="1841807"/>
            <a:ext cx="8596668" cy="3880773"/>
          </a:xfrm>
        </p:spPr>
        <p:txBody>
          <a:bodyPr>
            <a:normAutofit/>
          </a:bodyPr>
          <a:lstStyle/>
          <a:p>
            <a:r>
              <a:rPr lang="en-GB" sz="2800" dirty="0"/>
              <a:t>The emphasis of the Plowden Report could be encapsulated in the phrase ‘at the heart of the educational process lies the child’ (Plowden, 1967, p. 9). </a:t>
            </a:r>
          </a:p>
          <a:p>
            <a:r>
              <a:rPr lang="en-GB" sz="2800" dirty="0"/>
              <a:t>The Plowden Report advocated for experiential learning, increased parental involvement, universal pre-school education and opportunities for the less privileged. </a:t>
            </a:r>
          </a:p>
        </p:txBody>
      </p:sp>
    </p:spTree>
    <p:extLst>
      <p:ext uri="{BB962C8B-B14F-4D97-AF65-F5344CB8AC3E}">
        <p14:creationId xmlns:p14="http://schemas.microsoft.com/office/powerpoint/2010/main" val="3535965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C8D09-4ABC-4157-B645-4C2E74021715}"/>
              </a:ext>
            </a:extLst>
          </p:cNvPr>
          <p:cNvSpPr>
            <a:spLocks noGrp="1"/>
          </p:cNvSpPr>
          <p:nvPr>
            <p:ph type="title"/>
          </p:nvPr>
        </p:nvSpPr>
        <p:spPr/>
        <p:txBody>
          <a:bodyPr/>
          <a:lstStyle/>
          <a:p>
            <a:r>
              <a:rPr lang="en-GB" dirty="0"/>
              <a:t>Prepare for Comprehensive Schools!</a:t>
            </a:r>
          </a:p>
        </p:txBody>
      </p:sp>
      <p:sp>
        <p:nvSpPr>
          <p:cNvPr id="3" name="Content Placeholder 2">
            <a:extLst>
              <a:ext uri="{FF2B5EF4-FFF2-40B4-BE49-F238E27FC236}">
                <a16:creationId xmlns:a16="http://schemas.microsoft.com/office/drawing/2014/main" id="{1A0EF200-DBEC-4726-8B0A-2E8BC7BFC90A}"/>
              </a:ext>
            </a:extLst>
          </p:cNvPr>
          <p:cNvSpPr>
            <a:spLocks noGrp="1"/>
          </p:cNvSpPr>
          <p:nvPr>
            <p:ph idx="1"/>
          </p:nvPr>
        </p:nvSpPr>
        <p:spPr>
          <a:xfrm>
            <a:off x="677334" y="1564970"/>
            <a:ext cx="8596668" cy="4928109"/>
          </a:xfrm>
        </p:spPr>
        <p:txBody>
          <a:bodyPr>
            <a:normAutofit lnSpcReduction="10000"/>
          </a:bodyPr>
          <a:lstStyle/>
          <a:p>
            <a:r>
              <a:rPr lang="en-GB" sz="2800" dirty="0"/>
              <a:t>1965 – Government send a circular called the 10/65 to all Education Authorities. They were told to prepare for comprehensive schools.</a:t>
            </a:r>
          </a:p>
          <a:p>
            <a:r>
              <a:rPr lang="en-GB" sz="2800" dirty="0"/>
              <a:t>Single schools taking children of all abilities regardless of their success.</a:t>
            </a:r>
          </a:p>
          <a:p>
            <a:r>
              <a:rPr lang="en-GB" sz="2800" dirty="0"/>
              <a:t>In some areas, local education authorities changed to this new system of educating all children with some speed. In others, local education authorities failed to submit workable plans, and in these areas, there are still grammar schools.</a:t>
            </a:r>
          </a:p>
          <a:p>
            <a:endParaRPr lang="en-GB" dirty="0"/>
          </a:p>
        </p:txBody>
      </p:sp>
    </p:spTree>
    <p:extLst>
      <p:ext uri="{BB962C8B-B14F-4D97-AF65-F5344CB8AC3E}">
        <p14:creationId xmlns:p14="http://schemas.microsoft.com/office/powerpoint/2010/main" val="7569497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42A5A-6E2F-449D-B781-F2265F6A3279}"/>
              </a:ext>
            </a:extLst>
          </p:cNvPr>
          <p:cNvSpPr>
            <a:spLocks noGrp="1"/>
          </p:cNvSpPr>
          <p:nvPr>
            <p:ph type="title"/>
          </p:nvPr>
        </p:nvSpPr>
        <p:spPr/>
        <p:txBody>
          <a:bodyPr/>
          <a:lstStyle/>
          <a:p>
            <a:r>
              <a:rPr lang="en-GB" dirty="0"/>
              <a:t>Education Act (1980)</a:t>
            </a:r>
          </a:p>
        </p:txBody>
      </p:sp>
      <p:sp>
        <p:nvSpPr>
          <p:cNvPr id="3" name="Content Placeholder 2">
            <a:extLst>
              <a:ext uri="{FF2B5EF4-FFF2-40B4-BE49-F238E27FC236}">
                <a16:creationId xmlns:a16="http://schemas.microsoft.com/office/drawing/2014/main" id="{724C2F63-6AC3-42A3-9B0A-BF33F984D89C}"/>
              </a:ext>
            </a:extLst>
          </p:cNvPr>
          <p:cNvSpPr>
            <a:spLocks noGrp="1"/>
          </p:cNvSpPr>
          <p:nvPr>
            <p:ph idx="1"/>
          </p:nvPr>
        </p:nvSpPr>
        <p:spPr>
          <a:xfrm>
            <a:off x="677334" y="1657249"/>
            <a:ext cx="8596668" cy="3880773"/>
          </a:xfrm>
        </p:spPr>
        <p:txBody>
          <a:bodyPr>
            <a:normAutofit/>
          </a:bodyPr>
          <a:lstStyle/>
          <a:p>
            <a:r>
              <a:rPr lang="en-GB" sz="2800" dirty="0"/>
              <a:t>The Education Act (1980) gave more power to parents.</a:t>
            </a:r>
          </a:p>
          <a:p>
            <a:r>
              <a:rPr lang="en-GB" sz="2800" dirty="0"/>
              <a:t>Parents were encourage to serve on governing bodies. </a:t>
            </a:r>
          </a:p>
          <a:p>
            <a:r>
              <a:rPr lang="en-GB" sz="2800" dirty="0"/>
              <a:t>Parents had a right to choose their children’s schools and  appeal if they were not accepted.</a:t>
            </a:r>
          </a:p>
          <a:p>
            <a:r>
              <a:rPr lang="en-GB" sz="2800" dirty="0"/>
              <a:t>League tables were introduced </a:t>
            </a:r>
          </a:p>
        </p:txBody>
      </p:sp>
    </p:spTree>
    <p:extLst>
      <p:ext uri="{BB962C8B-B14F-4D97-AF65-F5344CB8AC3E}">
        <p14:creationId xmlns:p14="http://schemas.microsoft.com/office/powerpoint/2010/main" val="883464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2314C-BBDF-4DB9-939F-A978B79EBCE3}"/>
              </a:ext>
            </a:extLst>
          </p:cNvPr>
          <p:cNvSpPr>
            <a:spLocks noGrp="1"/>
          </p:cNvSpPr>
          <p:nvPr>
            <p:ph type="title"/>
          </p:nvPr>
        </p:nvSpPr>
        <p:spPr/>
        <p:txBody>
          <a:bodyPr/>
          <a:lstStyle/>
          <a:p>
            <a:r>
              <a:rPr lang="en-GB" dirty="0"/>
              <a:t>Education Reform Act (1988)</a:t>
            </a:r>
          </a:p>
        </p:txBody>
      </p:sp>
      <p:sp>
        <p:nvSpPr>
          <p:cNvPr id="3" name="Content Placeholder 2">
            <a:extLst>
              <a:ext uri="{FF2B5EF4-FFF2-40B4-BE49-F238E27FC236}">
                <a16:creationId xmlns:a16="http://schemas.microsoft.com/office/drawing/2014/main" id="{90552E08-C347-45A4-AE5C-F2B3FAF71336}"/>
              </a:ext>
            </a:extLst>
          </p:cNvPr>
          <p:cNvSpPr>
            <a:spLocks noGrp="1"/>
          </p:cNvSpPr>
          <p:nvPr>
            <p:ph idx="1"/>
          </p:nvPr>
        </p:nvSpPr>
        <p:spPr>
          <a:xfrm>
            <a:off x="677334" y="1488613"/>
            <a:ext cx="8596668" cy="3880773"/>
          </a:xfrm>
        </p:spPr>
        <p:txBody>
          <a:bodyPr>
            <a:noAutofit/>
          </a:bodyPr>
          <a:lstStyle/>
          <a:p>
            <a:r>
              <a:rPr lang="en-GB" sz="2800" dirty="0"/>
              <a:t>Seen as the most important Education Act since the 1944 Act, it aimed to give more power to schools. </a:t>
            </a:r>
          </a:p>
          <a:p>
            <a:r>
              <a:rPr lang="en-GB" sz="2800" dirty="0"/>
              <a:t>However from an LEA’s point of view it was taking power away from them and giving it to the Secretary of State.</a:t>
            </a:r>
          </a:p>
          <a:p>
            <a:r>
              <a:rPr lang="en-GB" sz="2800" dirty="0"/>
              <a:t>Forward thinking document referred to ‘areas of learning and experience’.</a:t>
            </a:r>
          </a:p>
          <a:p>
            <a:r>
              <a:rPr lang="en-GB" sz="2800" dirty="0"/>
              <a:t>Was developed in the introduction of a National Curriculum in the Education Reform Act (1988).</a:t>
            </a:r>
          </a:p>
        </p:txBody>
      </p:sp>
    </p:spTree>
    <p:extLst>
      <p:ext uri="{BB962C8B-B14F-4D97-AF65-F5344CB8AC3E}">
        <p14:creationId xmlns:p14="http://schemas.microsoft.com/office/powerpoint/2010/main" val="1553088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C9F13-9D30-4C9B-B4C0-01C0C6AB6FCA}"/>
              </a:ext>
            </a:extLst>
          </p:cNvPr>
          <p:cNvSpPr>
            <a:spLocks noGrp="1"/>
          </p:cNvSpPr>
          <p:nvPr>
            <p:ph type="title"/>
          </p:nvPr>
        </p:nvSpPr>
        <p:spPr/>
        <p:txBody>
          <a:bodyPr/>
          <a:lstStyle/>
          <a:p>
            <a:pPr algn="ctr"/>
            <a:r>
              <a:rPr lang="en-GB" dirty="0"/>
              <a:t>Education Reform Act 1988</a:t>
            </a:r>
          </a:p>
        </p:txBody>
      </p:sp>
      <p:sp>
        <p:nvSpPr>
          <p:cNvPr id="3" name="Content Placeholder 2">
            <a:extLst>
              <a:ext uri="{FF2B5EF4-FFF2-40B4-BE49-F238E27FC236}">
                <a16:creationId xmlns:a16="http://schemas.microsoft.com/office/drawing/2014/main" id="{C4FE9CAF-44AA-4D77-B6FB-26C3AE561AFC}"/>
              </a:ext>
            </a:extLst>
          </p:cNvPr>
          <p:cNvSpPr>
            <a:spLocks noGrp="1"/>
          </p:cNvSpPr>
          <p:nvPr>
            <p:ph idx="1"/>
          </p:nvPr>
        </p:nvSpPr>
        <p:spPr>
          <a:xfrm>
            <a:off x="677334" y="1581748"/>
            <a:ext cx="8596668" cy="4735162"/>
          </a:xfrm>
        </p:spPr>
        <p:txBody>
          <a:bodyPr>
            <a:normAutofit fontScale="92500" lnSpcReduction="10000"/>
          </a:bodyPr>
          <a:lstStyle/>
          <a:p>
            <a:r>
              <a:rPr lang="en-GB" sz="2800" dirty="0"/>
              <a:t>The government proposed a common curriculum for pupils aged 5 to 16, a National Curriculum. </a:t>
            </a:r>
          </a:p>
          <a:p>
            <a:r>
              <a:rPr lang="en-GB" sz="2800" dirty="0"/>
              <a:t>This was a shift away from teachers deciding what was taught to central government having control. </a:t>
            </a:r>
          </a:p>
          <a:p>
            <a:r>
              <a:rPr lang="en-GB" sz="2800" dirty="0"/>
              <a:t>The curriculum of all schools had to provide pupils with the following areas of learning and experience: aesthetic and creative, human and social, linguistic and literary, mathematical, moral, physical, scientific, spiritual and technological.</a:t>
            </a:r>
          </a:p>
          <a:p>
            <a:r>
              <a:rPr lang="en-GB" sz="2800" dirty="0"/>
              <a:t>Prior to this, teachers wrote schemes of work they considered appropriate for their pupils.</a:t>
            </a:r>
          </a:p>
          <a:p>
            <a:endParaRPr lang="en-GB" dirty="0"/>
          </a:p>
        </p:txBody>
      </p:sp>
    </p:spTree>
    <p:extLst>
      <p:ext uri="{BB962C8B-B14F-4D97-AF65-F5344CB8AC3E}">
        <p14:creationId xmlns:p14="http://schemas.microsoft.com/office/powerpoint/2010/main" val="7350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1A7A8-A2AB-4145-AC4E-0C44DBC47A5F}"/>
              </a:ext>
            </a:extLst>
          </p:cNvPr>
          <p:cNvSpPr>
            <a:spLocks noGrp="1"/>
          </p:cNvSpPr>
          <p:nvPr>
            <p:ph type="title"/>
          </p:nvPr>
        </p:nvSpPr>
        <p:spPr/>
        <p:txBody>
          <a:bodyPr/>
          <a:lstStyle/>
          <a:p>
            <a:r>
              <a:rPr lang="en-GB" dirty="0"/>
              <a:t>Back to basics 1998</a:t>
            </a:r>
          </a:p>
        </p:txBody>
      </p:sp>
      <p:sp>
        <p:nvSpPr>
          <p:cNvPr id="3" name="Content Placeholder 2">
            <a:extLst>
              <a:ext uri="{FF2B5EF4-FFF2-40B4-BE49-F238E27FC236}">
                <a16:creationId xmlns:a16="http://schemas.microsoft.com/office/drawing/2014/main" id="{0A0C3012-9CFB-4BD5-9E79-0A380CEE57B4}"/>
              </a:ext>
            </a:extLst>
          </p:cNvPr>
          <p:cNvSpPr>
            <a:spLocks noGrp="1"/>
          </p:cNvSpPr>
          <p:nvPr>
            <p:ph idx="1"/>
          </p:nvPr>
        </p:nvSpPr>
        <p:spPr/>
        <p:txBody>
          <a:bodyPr/>
          <a:lstStyle/>
          <a:p>
            <a:r>
              <a:rPr lang="en-GB" sz="2800" dirty="0"/>
              <a:t>Yet again the ‘back to basics’ theme returned, and schools no longer had to teach National Curriculum programmes of study in all subjects, just in the three core subjects. </a:t>
            </a:r>
          </a:p>
          <a:p>
            <a:r>
              <a:rPr lang="en-GB" sz="2800" dirty="0"/>
              <a:t>This set up the background for introducing the literacy and numeracy strategies.</a:t>
            </a:r>
          </a:p>
          <a:p>
            <a:endParaRPr lang="en-GB" i="1" dirty="0"/>
          </a:p>
        </p:txBody>
      </p:sp>
    </p:spTree>
    <p:extLst>
      <p:ext uri="{BB962C8B-B14F-4D97-AF65-F5344CB8AC3E}">
        <p14:creationId xmlns:p14="http://schemas.microsoft.com/office/powerpoint/2010/main" val="2655173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FD685-C908-40DF-A99E-9473EA52C3C0}"/>
              </a:ext>
            </a:extLst>
          </p:cNvPr>
          <p:cNvSpPr>
            <a:spLocks noGrp="1"/>
          </p:cNvSpPr>
          <p:nvPr>
            <p:ph type="title"/>
          </p:nvPr>
        </p:nvSpPr>
        <p:spPr/>
        <p:txBody>
          <a:bodyPr/>
          <a:lstStyle/>
          <a:p>
            <a:r>
              <a:rPr lang="en-GB" dirty="0"/>
              <a:t>Testing</a:t>
            </a:r>
          </a:p>
        </p:txBody>
      </p:sp>
      <p:sp>
        <p:nvSpPr>
          <p:cNvPr id="3" name="Content Placeholder 2">
            <a:extLst>
              <a:ext uri="{FF2B5EF4-FFF2-40B4-BE49-F238E27FC236}">
                <a16:creationId xmlns:a16="http://schemas.microsoft.com/office/drawing/2014/main" id="{6E74CC31-B192-45A0-9F71-CD0599DA1210}"/>
              </a:ext>
            </a:extLst>
          </p:cNvPr>
          <p:cNvSpPr>
            <a:spLocks noGrp="1"/>
          </p:cNvSpPr>
          <p:nvPr>
            <p:ph idx="1"/>
          </p:nvPr>
        </p:nvSpPr>
        <p:spPr>
          <a:xfrm>
            <a:off x="677334" y="1459685"/>
            <a:ext cx="8596668" cy="4581678"/>
          </a:xfrm>
        </p:spPr>
        <p:txBody>
          <a:bodyPr>
            <a:noAutofit/>
          </a:bodyPr>
          <a:lstStyle/>
          <a:p>
            <a:r>
              <a:rPr lang="en-GB" sz="2400" dirty="0"/>
              <a:t>2001 – Wales scrapped league table and parents and teachers called for an abolishment of testing.</a:t>
            </a:r>
          </a:p>
          <a:p>
            <a:r>
              <a:rPr lang="en-GB" sz="2400" dirty="0"/>
              <a:t>2004 – Wales scrapped SAT’s test for 11-14 year olds. </a:t>
            </a:r>
          </a:p>
          <a:p>
            <a:r>
              <a:rPr lang="en-GB" sz="2400" dirty="0"/>
              <a:t>2006 – Wales joined the Programme for International Student Assessment (PISA)</a:t>
            </a:r>
          </a:p>
          <a:p>
            <a:r>
              <a:rPr lang="en-GB" sz="2400" dirty="0"/>
              <a:t>2015 – Wales reintroduced the publication of performance information with colour codes of green, yellow, amber and red to raise standards</a:t>
            </a:r>
          </a:p>
          <a:p>
            <a:r>
              <a:rPr lang="en-GB" sz="2400" dirty="0"/>
              <a:t>2016 – Wales introduced national reading and numeracy tests in response to Wales’ poor PISA results.  </a:t>
            </a:r>
          </a:p>
        </p:txBody>
      </p:sp>
    </p:spTree>
    <p:extLst>
      <p:ext uri="{BB962C8B-B14F-4D97-AF65-F5344CB8AC3E}">
        <p14:creationId xmlns:p14="http://schemas.microsoft.com/office/powerpoint/2010/main" val="18903789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8774D-76BB-4ACD-8324-C720DF796813}"/>
              </a:ext>
            </a:extLst>
          </p:cNvPr>
          <p:cNvSpPr>
            <a:spLocks noGrp="1"/>
          </p:cNvSpPr>
          <p:nvPr>
            <p:ph type="title"/>
          </p:nvPr>
        </p:nvSpPr>
        <p:spPr/>
        <p:txBody>
          <a:bodyPr/>
          <a:lstStyle/>
          <a:p>
            <a:r>
              <a:rPr lang="en-GB" dirty="0"/>
              <a:t>PISA</a:t>
            </a:r>
          </a:p>
        </p:txBody>
      </p:sp>
      <p:sp>
        <p:nvSpPr>
          <p:cNvPr id="3" name="Content Placeholder 2">
            <a:extLst>
              <a:ext uri="{FF2B5EF4-FFF2-40B4-BE49-F238E27FC236}">
                <a16:creationId xmlns:a16="http://schemas.microsoft.com/office/drawing/2014/main" id="{2A0035F0-0B69-4191-84EF-EAE12199C62E}"/>
              </a:ext>
            </a:extLst>
          </p:cNvPr>
          <p:cNvSpPr>
            <a:spLocks noGrp="1"/>
          </p:cNvSpPr>
          <p:nvPr>
            <p:ph idx="1"/>
          </p:nvPr>
        </p:nvSpPr>
        <p:spPr>
          <a:xfrm>
            <a:off x="677334" y="1442906"/>
            <a:ext cx="8596668" cy="5415093"/>
          </a:xfrm>
        </p:spPr>
        <p:txBody>
          <a:bodyPr>
            <a:normAutofit/>
          </a:bodyPr>
          <a:lstStyle/>
          <a:p>
            <a:r>
              <a:rPr lang="en-GB" sz="2400" dirty="0"/>
              <a:t>The programme for international student assessment (PISA) is </a:t>
            </a:r>
            <a:r>
              <a:rPr lang="en-GB" sz="2400" dirty="0" err="1"/>
              <a:t>anb</a:t>
            </a:r>
            <a:r>
              <a:rPr lang="en-GB" sz="2400" dirty="0"/>
              <a:t> international evaluation of the skills and knowledge of 15 year olds</a:t>
            </a:r>
          </a:p>
          <a:p>
            <a:r>
              <a:rPr lang="en-GB" sz="2400" dirty="0"/>
              <a:t>PISA assesses students; performance on ‘real life’ tasks that are considered relevant for effective participation in adult society and for life long learning.</a:t>
            </a:r>
          </a:p>
          <a:p>
            <a:r>
              <a:rPr lang="en-GB" sz="2400" dirty="0"/>
              <a:t>Since the year 2000 PISA has been implemented every 3 years</a:t>
            </a:r>
          </a:p>
          <a:p>
            <a:r>
              <a:rPr lang="en-GB" sz="2400" dirty="0"/>
              <a:t>The subject areas that are assessed by PISA are reading, literacy, mathematics and science</a:t>
            </a:r>
          </a:p>
          <a:p>
            <a:r>
              <a:rPr lang="en-GB" sz="2400" dirty="0"/>
              <a:t>The number of countries participating in PISA has increased form 32 in 2000 to 79, making it one of largest studies of its kind.</a:t>
            </a:r>
          </a:p>
          <a:p>
            <a:endParaRPr lang="en-GB" dirty="0"/>
          </a:p>
          <a:p>
            <a:endParaRPr lang="en-GB" dirty="0"/>
          </a:p>
          <a:p>
            <a:endParaRPr lang="en-GB" dirty="0"/>
          </a:p>
        </p:txBody>
      </p:sp>
    </p:spTree>
    <p:extLst>
      <p:ext uri="{BB962C8B-B14F-4D97-AF65-F5344CB8AC3E}">
        <p14:creationId xmlns:p14="http://schemas.microsoft.com/office/powerpoint/2010/main" val="2566692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D1140-4027-4A66-8D6B-04BB21CC7808}"/>
              </a:ext>
            </a:extLst>
          </p:cNvPr>
          <p:cNvSpPr>
            <a:spLocks noGrp="1"/>
          </p:cNvSpPr>
          <p:nvPr>
            <p:ph type="title"/>
          </p:nvPr>
        </p:nvSpPr>
        <p:spPr/>
        <p:txBody>
          <a:bodyPr>
            <a:normAutofit fontScale="90000"/>
          </a:bodyPr>
          <a:lstStyle/>
          <a:p>
            <a:r>
              <a:rPr lang="en-GB" dirty="0"/>
              <a:t>How wales scored in the latest PISA tests (2018)</a:t>
            </a:r>
            <a:br>
              <a:rPr lang="en-GB" dirty="0"/>
            </a:br>
            <a:endParaRPr lang="en-GB" dirty="0"/>
          </a:p>
        </p:txBody>
      </p:sp>
      <p:sp>
        <p:nvSpPr>
          <p:cNvPr id="3" name="Content Placeholder 2">
            <a:extLst>
              <a:ext uri="{FF2B5EF4-FFF2-40B4-BE49-F238E27FC236}">
                <a16:creationId xmlns:a16="http://schemas.microsoft.com/office/drawing/2014/main" id="{F5B6BB62-00E2-4B93-8175-DB13A1F8738F}"/>
              </a:ext>
            </a:extLst>
          </p:cNvPr>
          <p:cNvSpPr>
            <a:spLocks noGrp="1"/>
          </p:cNvSpPr>
          <p:nvPr>
            <p:ph idx="1"/>
          </p:nvPr>
        </p:nvSpPr>
        <p:spPr/>
        <p:txBody>
          <a:bodyPr/>
          <a:lstStyle/>
          <a:p>
            <a:pPr lvl="0" fontAlgn="base"/>
            <a:r>
              <a:rPr lang="en-GB" sz="2400" dirty="0"/>
              <a:t>On reading, Wales scored 483 - trailing England on 505, Scotland on 504 and Northern Ireland on 501. The average for developed nations (OECD) for reading is 487</a:t>
            </a:r>
          </a:p>
          <a:p>
            <a:pPr lvl="0" fontAlgn="base"/>
            <a:r>
              <a:rPr lang="en-GB" sz="2400" dirty="0"/>
              <a:t>In maths, Wales scored 487 which was close to Scotland on 489 and Northern Ireland on 492. However England was significantly ahead on 504. The OECD average is 489</a:t>
            </a:r>
          </a:p>
          <a:p>
            <a:pPr lvl="0" fontAlgn="base"/>
            <a:r>
              <a:rPr lang="en-GB" sz="2400" dirty="0"/>
              <a:t>When it came to science, Wales scored 488. Again, this was close to Scotland on 490 and Northern Ireland on 491. England was again ahead on 507. The OECD average is 489</a:t>
            </a:r>
          </a:p>
          <a:p>
            <a:pPr marL="0" indent="0">
              <a:buNone/>
            </a:pPr>
            <a:endParaRPr lang="en-GB" dirty="0"/>
          </a:p>
        </p:txBody>
      </p:sp>
    </p:spTree>
    <p:extLst>
      <p:ext uri="{BB962C8B-B14F-4D97-AF65-F5344CB8AC3E}">
        <p14:creationId xmlns:p14="http://schemas.microsoft.com/office/powerpoint/2010/main" val="3795592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94297-EEBA-400E-8FBE-DAA0B392112B}"/>
              </a:ext>
            </a:extLst>
          </p:cNvPr>
          <p:cNvSpPr>
            <a:spLocks noGrp="1"/>
          </p:cNvSpPr>
          <p:nvPr>
            <p:ph type="title"/>
          </p:nvPr>
        </p:nvSpPr>
        <p:spPr/>
        <p:txBody>
          <a:bodyPr/>
          <a:lstStyle/>
          <a:p>
            <a:r>
              <a:rPr lang="en-GB" dirty="0"/>
              <a:t>The Formal/Official Curriculum</a:t>
            </a:r>
          </a:p>
        </p:txBody>
      </p:sp>
      <p:sp>
        <p:nvSpPr>
          <p:cNvPr id="3" name="Content Placeholder 2">
            <a:extLst>
              <a:ext uri="{FF2B5EF4-FFF2-40B4-BE49-F238E27FC236}">
                <a16:creationId xmlns:a16="http://schemas.microsoft.com/office/drawing/2014/main" id="{2D40448A-8FF7-4DBC-B73B-7A66C8DB9A91}"/>
              </a:ext>
            </a:extLst>
          </p:cNvPr>
          <p:cNvSpPr>
            <a:spLocks noGrp="1"/>
          </p:cNvSpPr>
          <p:nvPr>
            <p:ph idx="1"/>
          </p:nvPr>
        </p:nvSpPr>
        <p:spPr/>
        <p:txBody>
          <a:bodyPr/>
          <a:lstStyle/>
          <a:p>
            <a:r>
              <a:rPr lang="en-GB" sz="2800" dirty="0"/>
              <a:t>The term ‘curriculum’ can be visualised from many different perspectives. </a:t>
            </a:r>
          </a:p>
          <a:p>
            <a:r>
              <a:rPr lang="en-GB" sz="2800" dirty="0"/>
              <a:t>What societies visualise as important teaching and learning constitutes as the formal curriculum. It is also referred as the official or written curriculum in literature.</a:t>
            </a:r>
          </a:p>
          <a:p>
            <a:endParaRPr lang="en-GB" dirty="0"/>
          </a:p>
        </p:txBody>
      </p:sp>
    </p:spTree>
    <p:extLst>
      <p:ext uri="{BB962C8B-B14F-4D97-AF65-F5344CB8AC3E}">
        <p14:creationId xmlns:p14="http://schemas.microsoft.com/office/powerpoint/2010/main" val="27341033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7CF66-98C7-4110-977B-01FCCA63032B}"/>
              </a:ext>
            </a:extLst>
          </p:cNvPr>
          <p:cNvSpPr>
            <a:spLocks noGrp="1"/>
          </p:cNvSpPr>
          <p:nvPr>
            <p:ph type="title"/>
          </p:nvPr>
        </p:nvSpPr>
        <p:spPr/>
        <p:txBody>
          <a:bodyPr/>
          <a:lstStyle/>
          <a:p>
            <a:r>
              <a:rPr lang="en-GB" dirty="0"/>
              <a:t>The Hidden Curriculum</a:t>
            </a:r>
          </a:p>
        </p:txBody>
      </p:sp>
      <p:sp>
        <p:nvSpPr>
          <p:cNvPr id="3" name="Content Placeholder 2">
            <a:extLst>
              <a:ext uri="{FF2B5EF4-FFF2-40B4-BE49-F238E27FC236}">
                <a16:creationId xmlns:a16="http://schemas.microsoft.com/office/drawing/2014/main" id="{F7B0524E-EC01-4910-8547-D04A0C47D978}"/>
              </a:ext>
            </a:extLst>
          </p:cNvPr>
          <p:cNvSpPr>
            <a:spLocks noGrp="1"/>
          </p:cNvSpPr>
          <p:nvPr>
            <p:ph idx="1"/>
          </p:nvPr>
        </p:nvSpPr>
        <p:spPr>
          <a:xfrm>
            <a:off x="585055" y="1363635"/>
            <a:ext cx="8596668" cy="3880773"/>
          </a:xfrm>
        </p:spPr>
        <p:txBody>
          <a:bodyPr>
            <a:noAutofit/>
          </a:bodyPr>
          <a:lstStyle/>
          <a:p>
            <a:r>
              <a:rPr lang="en-GB" sz="2800" dirty="0"/>
              <a:t>In addition to the formal curriculum there is also a hidden curriculum. </a:t>
            </a:r>
          </a:p>
          <a:p>
            <a:r>
              <a:rPr lang="en-GB" sz="2800" dirty="0"/>
              <a:t>There are many terms and expressions which relate to the hidden curriculum, these include the unwritten, unofficial, unstudied, implicit, covert, latent and silent curriculum.</a:t>
            </a:r>
          </a:p>
          <a:p>
            <a:r>
              <a:rPr lang="en-GB" sz="2800" dirty="0"/>
              <a:t>It is generally cited that Phillip Jackson coined the term ‘hidden curriculum’ in his book ‘Life in Classroom’ in 1968. Yet it appears to have been used by William Waller in the early 1930’s. </a:t>
            </a:r>
          </a:p>
          <a:p>
            <a:r>
              <a:rPr lang="en-GB" sz="2800" dirty="0"/>
              <a:t>It is a by-product of the education system.</a:t>
            </a:r>
          </a:p>
        </p:txBody>
      </p:sp>
    </p:spTree>
    <p:extLst>
      <p:ext uri="{BB962C8B-B14F-4D97-AF65-F5344CB8AC3E}">
        <p14:creationId xmlns:p14="http://schemas.microsoft.com/office/powerpoint/2010/main" val="2033665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F4207-438D-4BAE-AD9C-0FA478FA8052}"/>
              </a:ext>
            </a:extLst>
          </p:cNvPr>
          <p:cNvSpPr>
            <a:spLocks noGrp="1"/>
          </p:cNvSpPr>
          <p:nvPr>
            <p:ph type="title"/>
          </p:nvPr>
        </p:nvSpPr>
        <p:spPr/>
        <p:txBody>
          <a:bodyPr/>
          <a:lstStyle/>
          <a:p>
            <a:r>
              <a:rPr lang="en-GB" dirty="0"/>
              <a:t>Socialisation in Education</a:t>
            </a:r>
          </a:p>
        </p:txBody>
      </p:sp>
      <p:sp>
        <p:nvSpPr>
          <p:cNvPr id="3" name="Content Placeholder 2">
            <a:extLst>
              <a:ext uri="{FF2B5EF4-FFF2-40B4-BE49-F238E27FC236}">
                <a16:creationId xmlns:a16="http://schemas.microsoft.com/office/drawing/2014/main" id="{33EB416D-62DA-4FD9-ADEE-D0919AAD1A33}"/>
              </a:ext>
            </a:extLst>
          </p:cNvPr>
          <p:cNvSpPr>
            <a:spLocks noGrp="1"/>
          </p:cNvSpPr>
          <p:nvPr>
            <p:ph idx="1"/>
          </p:nvPr>
        </p:nvSpPr>
        <p:spPr>
          <a:xfrm>
            <a:off x="360027" y="1510018"/>
            <a:ext cx="10017154" cy="4816135"/>
          </a:xfrm>
        </p:spPr>
        <p:txBody>
          <a:bodyPr>
            <a:normAutofit lnSpcReduction="10000"/>
          </a:bodyPr>
          <a:lstStyle/>
          <a:p>
            <a:r>
              <a:rPr lang="en-GB" sz="2400" dirty="0"/>
              <a:t>Much of the organisation and culture of schooling now referred to as the hidden curriculum was once explicit assertive socialisation. </a:t>
            </a:r>
          </a:p>
          <a:p>
            <a:r>
              <a:rPr lang="en-GB" sz="2400" dirty="0"/>
              <a:t>Socialisation is the process of learning the rules and knowledge valued by a culture. </a:t>
            </a:r>
          </a:p>
          <a:p>
            <a:r>
              <a:rPr lang="en-GB" sz="2400" dirty="0"/>
              <a:t>In the 19</a:t>
            </a:r>
            <a:r>
              <a:rPr lang="en-GB" sz="2400" baseline="30000" dirty="0"/>
              <a:t>th</a:t>
            </a:r>
            <a:r>
              <a:rPr lang="en-GB" sz="2400" dirty="0"/>
              <a:t> century for example schools included things such as good behaviour, passivity, punctuality, respect for authority.</a:t>
            </a:r>
          </a:p>
          <a:p>
            <a:r>
              <a:rPr lang="en-GB" sz="2400" dirty="0"/>
              <a:t>One of the most important agencies of secondary socialisation is the education system. </a:t>
            </a:r>
          </a:p>
          <a:p>
            <a:r>
              <a:rPr lang="en-GB" sz="2400" dirty="0"/>
              <a:t>It is known as an </a:t>
            </a:r>
            <a:r>
              <a:rPr lang="en-GB" sz="2400" b="1" dirty="0"/>
              <a:t>agency of formal socialisation</a:t>
            </a:r>
            <a:r>
              <a:rPr lang="en-GB" sz="2400" dirty="0"/>
              <a:t>, because schools and education systems deliberately set out to influence people's behaviour.</a:t>
            </a:r>
          </a:p>
          <a:p>
            <a:r>
              <a:rPr lang="en-GB" sz="2400" dirty="0"/>
              <a:t>The teachings became implicit, if not hidden by the 20</a:t>
            </a:r>
            <a:r>
              <a:rPr lang="en-GB" sz="2400" baseline="30000" dirty="0"/>
              <a:t>th</a:t>
            </a:r>
            <a:r>
              <a:rPr lang="en-GB" sz="2400" dirty="0"/>
              <a:t> century</a:t>
            </a:r>
          </a:p>
          <a:p>
            <a:endParaRPr lang="en-GB" dirty="0"/>
          </a:p>
        </p:txBody>
      </p:sp>
    </p:spTree>
    <p:extLst>
      <p:ext uri="{BB962C8B-B14F-4D97-AF65-F5344CB8AC3E}">
        <p14:creationId xmlns:p14="http://schemas.microsoft.com/office/powerpoint/2010/main" val="34542955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2B38A-6D25-4E8A-B5C6-23604E6E672B}"/>
              </a:ext>
            </a:extLst>
          </p:cNvPr>
          <p:cNvSpPr>
            <a:spLocks noGrp="1"/>
          </p:cNvSpPr>
          <p:nvPr>
            <p:ph type="title"/>
          </p:nvPr>
        </p:nvSpPr>
        <p:spPr/>
        <p:txBody>
          <a:bodyPr/>
          <a:lstStyle/>
          <a:p>
            <a:r>
              <a:rPr lang="en-GB" dirty="0"/>
              <a:t>The Hidden Curriculum</a:t>
            </a:r>
          </a:p>
        </p:txBody>
      </p:sp>
      <p:sp>
        <p:nvSpPr>
          <p:cNvPr id="3" name="Content Placeholder 2">
            <a:extLst>
              <a:ext uri="{FF2B5EF4-FFF2-40B4-BE49-F238E27FC236}">
                <a16:creationId xmlns:a16="http://schemas.microsoft.com/office/drawing/2014/main" id="{0074505D-2FDB-4B03-8BEB-8E15CEA0679D}"/>
              </a:ext>
            </a:extLst>
          </p:cNvPr>
          <p:cNvSpPr>
            <a:spLocks noGrp="1"/>
          </p:cNvSpPr>
          <p:nvPr>
            <p:ph idx="1"/>
          </p:nvPr>
        </p:nvSpPr>
        <p:spPr>
          <a:xfrm>
            <a:off x="677334" y="1690805"/>
            <a:ext cx="8596668" cy="3880773"/>
          </a:xfrm>
        </p:spPr>
        <p:txBody>
          <a:bodyPr>
            <a:normAutofit fontScale="85000" lnSpcReduction="20000"/>
          </a:bodyPr>
          <a:lstStyle/>
          <a:p>
            <a:r>
              <a:rPr lang="en-GB" sz="2800" dirty="0"/>
              <a:t>The concept of the hidden curriculum is very ambiguous. In terms of education it refers to the characteristics that are taken for granted. </a:t>
            </a:r>
          </a:p>
          <a:p>
            <a:r>
              <a:rPr lang="en-GB" sz="2800" dirty="0"/>
              <a:t>It is a range of attitudes, opinions and values pupils need learn, they do this through their experiences at school.</a:t>
            </a:r>
          </a:p>
          <a:p>
            <a:r>
              <a:rPr lang="en-GB" sz="2800" dirty="0"/>
              <a:t>Is not set by any teachers, it is a general process by which students learn to conform and adapt to the expectations of society.</a:t>
            </a:r>
          </a:p>
          <a:p>
            <a:r>
              <a:rPr lang="en-GB" sz="2800" dirty="0"/>
              <a:t>It conveys unintended messages indirectly to students, these include things such as norms, values, and procedures.</a:t>
            </a:r>
          </a:p>
          <a:p>
            <a:endParaRPr lang="en-GB" dirty="0"/>
          </a:p>
        </p:txBody>
      </p:sp>
    </p:spTree>
    <p:extLst>
      <p:ext uri="{BB962C8B-B14F-4D97-AF65-F5344CB8AC3E}">
        <p14:creationId xmlns:p14="http://schemas.microsoft.com/office/powerpoint/2010/main" val="1750395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86315-EC40-4561-9CEA-9DCEF32C517B}"/>
              </a:ext>
            </a:extLst>
          </p:cNvPr>
          <p:cNvSpPr>
            <a:spLocks noGrp="1"/>
          </p:cNvSpPr>
          <p:nvPr>
            <p:ph type="title"/>
          </p:nvPr>
        </p:nvSpPr>
        <p:spPr/>
        <p:txBody>
          <a:bodyPr/>
          <a:lstStyle/>
          <a:p>
            <a:r>
              <a:rPr lang="en-GB" dirty="0"/>
              <a:t>Norms, Values and Procedures</a:t>
            </a:r>
          </a:p>
        </p:txBody>
      </p:sp>
      <p:sp>
        <p:nvSpPr>
          <p:cNvPr id="3" name="Content Placeholder 2">
            <a:extLst>
              <a:ext uri="{FF2B5EF4-FFF2-40B4-BE49-F238E27FC236}">
                <a16:creationId xmlns:a16="http://schemas.microsoft.com/office/drawing/2014/main" id="{FC946380-E5DF-4971-8E95-B9570E692D92}"/>
              </a:ext>
            </a:extLst>
          </p:cNvPr>
          <p:cNvSpPr>
            <a:spLocks noGrp="1"/>
          </p:cNvSpPr>
          <p:nvPr>
            <p:ph idx="1"/>
          </p:nvPr>
        </p:nvSpPr>
        <p:spPr>
          <a:xfrm>
            <a:off x="610222" y="1732750"/>
            <a:ext cx="8596668" cy="3880773"/>
          </a:xfrm>
        </p:spPr>
        <p:txBody>
          <a:bodyPr>
            <a:normAutofit lnSpcReduction="10000"/>
          </a:bodyPr>
          <a:lstStyle/>
          <a:p>
            <a:r>
              <a:rPr lang="en-GB" sz="2800" dirty="0"/>
              <a:t>There are three related aspects of that can be distinguished by the hidden curriculum, these are:</a:t>
            </a:r>
          </a:p>
          <a:p>
            <a:pPr lvl="0"/>
            <a:r>
              <a:rPr lang="en-GB" sz="2800" dirty="0"/>
              <a:t>Norms</a:t>
            </a:r>
          </a:p>
          <a:p>
            <a:pPr lvl="0"/>
            <a:r>
              <a:rPr lang="en-GB" sz="2800" dirty="0"/>
              <a:t>Values</a:t>
            </a:r>
          </a:p>
          <a:p>
            <a:pPr lvl="0"/>
            <a:r>
              <a:rPr lang="en-GB" sz="2800" dirty="0"/>
              <a:t>Procedures</a:t>
            </a:r>
          </a:p>
          <a:p>
            <a:pPr lvl="0"/>
            <a:r>
              <a:rPr lang="en-GB" sz="2800" dirty="0"/>
              <a:t>These can be both positive and negative, they can also affect student’s attainment, influence and impact on educational outcomes. </a:t>
            </a:r>
          </a:p>
          <a:p>
            <a:pPr marL="0" indent="0">
              <a:buNone/>
            </a:pPr>
            <a:endParaRPr lang="en-GB" dirty="0"/>
          </a:p>
        </p:txBody>
      </p:sp>
    </p:spTree>
    <p:extLst>
      <p:ext uri="{BB962C8B-B14F-4D97-AF65-F5344CB8AC3E}">
        <p14:creationId xmlns:p14="http://schemas.microsoft.com/office/powerpoint/2010/main" val="1156862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2DDDC-277B-40A4-BC73-1BBD21EADADC}"/>
              </a:ext>
            </a:extLst>
          </p:cNvPr>
          <p:cNvSpPr>
            <a:spLocks noGrp="1"/>
          </p:cNvSpPr>
          <p:nvPr>
            <p:ph type="title"/>
          </p:nvPr>
        </p:nvSpPr>
        <p:spPr/>
        <p:txBody>
          <a:bodyPr/>
          <a:lstStyle/>
          <a:p>
            <a:r>
              <a:rPr lang="en-GB" dirty="0"/>
              <a:t>Norms</a:t>
            </a:r>
          </a:p>
        </p:txBody>
      </p:sp>
      <p:sp>
        <p:nvSpPr>
          <p:cNvPr id="3" name="Content Placeholder 2">
            <a:extLst>
              <a:ext uri="{FF2B5EF4-FFF2-40B4-BE49-F238E27FC236}">
                <a16:creationId xmlns:a16="http://schemas.microsoft.com/office/drawing/2014/main" id="{496873C0-DB0E-4760-A7B3-06620C3964ED}"/>
              </a:ext>
            </a:extLst>
          </p:cNvPr>
          <p:cNvSpPr>
            <a:spLocks noGrp="1"/>
          </p:cNvSpPr>
          <p:nvPr>
            <p:ph idx="1"/>
          </p:nvPr>
        </p:nvSpPr>
        <p:spPr>
          <a:xfrm>
            <a:off x="677334" y="1488613"/>
            <a:ext cx="9464956" cy="5256136"/>
          </a:xfrm>
        </p:spPr>
        <p:txBody>
          <a:bodyPr>
            <a:normAutofit fontScale="92500" lnSpcReduction="10000"/>
          </a:bodyPr>
          <a:lstStyle/>
          <a:p>
            <a:pPr marL="0" indent="0">
              <a:buNone/>
            </a:pPr>
            <a:r>
              <a:rPr lang="en-GB" sz="2400" dirty="0"/>
              <a:t>These are the authoritative standards, the widely acceptable way of behaving or doing things that most people would agree with. For example:</a:t>
            </a:r>
          </a:p>
          <a:p>
            <a:pPr lvl="1"/>
            <a:r>
              <a:rPr lang="en-GB" sz="2400" dirty="0"/>
              <a:t>Raising a hand in the classroom to answer a question or to leave the room.</a:t>
            </a:r>
          </a:p>
          <a:p>
            <a:pPr lvl="1"/>
            <a:r>
              <a:rPr lang="en-GB" sz="2400" dirty="0"/>
              <a:t>Walking in corridors</a:t>
            </a:r>
          </a:p>
          <a:p>
            <a:pPr lvl="1"/>
            <a:r>
              <a:rPr lang="en-GB" sz="2400" dirty="0"/>
              <a:t>Respecting staff</a:t>
            </a:r>
          </a:p>
          <a:p>
            <a:pPr lvl="1"/>
            <a:r>
              <a:rPr lang="en-GB" sz="2400" dirty="0"/>
              <a:t>Punctuality</a:t>
            </a:r>
          </a:p>
          <a:p>
            <a:pPr lvl="1"/>
            <a:r>
              <a:rPr lang="en-GB" sz="2400" dirty="0"/>
              <a:t>Lining up in the yard</a:t>
            </a:r>
          </a:p>
          <a:p>
            <a:pPr lvl="1"/>
            <a:r>
              <a:rPr lang="en-GB" sz="2400" dirty="0"/>
              <a:t>Taking turns</a:t>
            </a:r>
          </a:p>
          <a:p>
            <a:pPr lvl="1"/>
            <a:r>
              <a:rPr lang="en-GB" sz="2400" dirty="0"/>
              <a:t>Sit at the desk</a:t>
            </a:r>
          </a:p>
          <a:p>
            <a:pPr lvl="1"/>
            <a:r>
              <a:rPr lang="en-GB" sz="2400" dirty="0"/>
              <a:t>Manners</a:t>
            </a:r>
          </a:p>
          <a:p>
            <a:pPr lvl="1"/>
            <a:r>
              <a:rPr lang="en-GB" sz="2400" dirty="0"/>
              <a:t>Attendance</a:t>
            </a:r>
          </a:p>
          <a:p>
            <a:endParaRPr lang="en-GB" dirty="0"/>
          </a:p>
        </p:txBody>
      </p:sp>
    </p:spTree>
    <p:extLst>
      <p:ext uri="{BB962C8B-B14F-4D97-AF65-F5344CB8AC3E}">
        <p14:creationId xmlns:p14="http://schemas.microsoft.com/office/powerpoint/2010/main" val="15007845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5E29E-70C5-4853-8288-072EA0451DF3}"/>
              </a:ext>
            </a:extLst>
          </p:cNvPr>
          <p:cNvSpPr>
            <a:spLocks noGrp="1"/>
          </p:cNvSpPr>
          <p:nvPr>
            <p:ph type="title"/>
          </p:nvPr>
        </p:nvSpPr>
        <p:spPr/>
        <p:txBody>
          <a:bodyPr/>
          <a:lstStyle/>
          <a:p>
            <a:r>
              <a:rPr lang="en-GB" dirty="0"/>
              <a:t>Values</a:t>
            </a:r>
          </a:p>
        </p:txBody>
      </p:sp>
      <p:sp>
        <p:nvSpPr>
          <p:cNvPr id="3" name="Content Placeholder 2">
            <a:extLst>
              <a:ext uri="{FF2B5EF4-FFF2-40B4-BE49-F238E27FC236}">
                <a16:creationId xmlns:a16="http://schemas.microsoft.com/office/drawing/2014/main" id="{1EF9E6A0-7CEA-4586-A2F5-3A7929636ACE}"/>
              </a:ext>
            </a:extLst>
          </p:cNvPr>
          <p:cNvSpPr>
            <a:spLocks noGrp="1"/>
          </p:cNvSpPr>
          <p:nvPr>
            <p:ph idx="1"/>
          </p:nvPr>
        </p:nvSpPr>
        <p:spPr/>
        <p:txBody>
          <a:bodyPr/>
          <a:lstStyle/>
          <a:p>
            <a:pPr marL="0" indent="0">
              <a:buNone/>
            </a:pPr>
            <a:r>
              <a:rPr lang="en-GB" sz="2800" dirty="0"/>
              <a:t>The core fundamental values reflect in the way we live and work. For example:</a:t>
            </a:r>
          </a:p>
          <a:p>
            <a:pPr lvl="1"/>
            <a:r>
              <a:rPr lang="en-GB" sz="2800" dirty="0"/>
              <a:t>Academic ambition</a:t>
            </a:r>
          </a:p>
          <a:p>
            <a:pPr lvl="1"/>
            <a:r>
              <a:rPr lang="en-GB" sz="2800" dirty="0"/>
              <a:t>Working hard</a:t>
            </a:r>
          </a:p>
          <a:p>
            <a:pPr lvl="1"/>
            <a:r>
              <a:rPr lang="en-GB" sz="2800" dirty="0"/>
              <a:t>Producing your best work</a:t>
            </a:r>
          </a:p>
          <a:p>
            <a:pPr lvl="1"/>
            <a:r>
              <a:rPr lang="en-GB" sz="2800" dirty="0"/>
              <a:t>Conforming to rules</a:t>
            </a:r>
          </a:p>
          <a:p>
            <a:endParaRPr lang="en-GB" dirty="0"/>
          </a:p>
        </p:txBody>
      </p:sp>
    </p:spTree>
    <p:extLst>
      <p:ext uri="{BB962C8B-B14F-4D97-AF65-F5344CB8AC3E}">
        <p14:creationId xmlns:p14="http://schemas.microsoft.com/office/powerpoint/2010/main" val="40963191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FA9B6-1998-460D-9F40-535A5B52F4EE}"/>
              </a:ext>
            </a:extLst>
          </p:cNvPr>
          <p:cNvSpPr>
            <a:spLocks noGrp="1"/>
          </p:cNvSpPr>
          <p:nvPr>
            <p:ph type="title"/>
          </p:nvPr>
        </p:nvSpPr>
        <p:spPr/>
        <p:txBody>
          <a:bodyPr/>
          <a:lstStyle/>
          <a:p>
            <a:r>
              <a:rPr lang="en-GB" dirty="0"/>
              <a:t>Procedures</a:t>
            </a:r>
          </a:p>
        </p:txBody>
      </p:sp>
      <p:sp>
        <p:nvSpPr>
          <p:cNvPr id="3" name="Content Placeholder 2">
            <a:extLst>
              <a:ext uri="{FF2B5EF4-FFF2-40B4-BE49-F238E27FC236}">
                <a16:creationId xmlns:a16="http://schemas.microsoft.com/office/drawing/2014/main" id="{3807209F-20BD-47E2-890F-E1B92466713C}"/>
              </a:ext>
            </a:extLst>
          </p:cNvPr>
          <p:cNvSpPr>
            <a:spLocks noGrp="1"/>
          </p:cNvSpPr>
          <p:nvPr>
            <p:ph idx="1"/>
          </p:nvPr>
        </p:nvSpPr>
        <p:spPr>
          <a:xfrm>
            <a:off x="677334" y="1774695"/>
            <a:ext cx="8596668" cy="3880773"/>
          </a:xfrm>
        </p:spPr>
        <p:txBody>
          <a:bodyPr>
            <a:normAutofit fontScale="92500" lnSpcReduction="20000"/>
          </a:bodyPr>
          <a:lstStyle/>
          <a:p>
            <a:r>
              <a:rPr lang="en-GB" sz="3000" dirty="0"/>
              <a:t>Are</a:t>
            </a:r>
            <a:r>
              <a:rPr lang="en-GB" sz="2800" dirty="0"/>
              <a:t> the way the rules of how the school policy is applied. They are the standards of quality learning and safety, expectations and accountability. </a:t>
            </a:r>
          </a:p>
          <a:p>
            <a:r>
              <a:rPr lang="en-GB" sz="2800" dirty="0"/>
              <a:t>Without procedures schools would lack the structure and function to provide students needs.  with sanctions and detentions. </a:t>
            </a:r>
          </a:p>
          <a:p>
            <a:r>
              <a:rPr lang="en-GB" sz="2800" dirty="0"/>
              <a:t>Examples:</a:t>
            </a:r>
          </a:p>
          <a:p>
            <a:r>
              <a:rPr lang="en-GB" sz="2800" dirty="0"/>
              <a:t> Enforcement of policies </a:t>
            </a:r>
          </a:p>
          <a:p>
            <a:pPr marL="0" indent="0">
              <a:buNone/>
            </a:pPr>
            <a:r>
              <a:rPr lang="en-GB" sz="2800" dirty="0"/>
              <a:t> 	- Uniform Policy, Behaviour Policy (with sanctions and detentions)</a:t>
            </a:r>
          </a:p>
        </p:txBody>
      </p:sp>
    </p:spTree>
    <p:extLst>
      <p:ext uri="{BB962C8B-B14F-4D97-AF65-F5344CB8AC3E}">
        <p14:creationId xmlns:p14="http://schemas.microsoft.com/office/powerpoint/2010/main" val="4264101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86135-C951-4C50-B384-5B3FDC607AAA}"/>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4D201B2A-73F8-46B9-B963-3B1BDD281E20}"/>
              </a:ext>
            </a:extLst>
          </p:cNvPr>
          <p:cNvSpPr>
            <a:spLocks noGrp="1"/>
          </p:cNvSpPr>
          <p:nvPr>
            <p:ph idx="1"/>
          </p:nvPr>
        </p:nvSpPr>
        <p:spPr>
          <a:xfrm>
            <a:off x="423334" y="1737256"/>
            <a:ext cx="9635066" cy="3880773"/>
          </a:xfrm>
        </p:spPr>
        <p:txBody>
          <a:bodyPr/>
          <a:lstStyle/>
          <a:p>
            <a:pPr>
              <a:buFont typeface="Wingdings" panose="05000000000000000000" pitchFamily="2" charset="2"/>
              <a:buChar char="§"/>
            </a:pPr>
            <a:r>
              <a:rPr lang="en-GB" sz="2800" dirty="0"/>
              <a:t>Think about your experiences of school, either within your own settings or your first day at school as a young child. It is characterised by a set of rules, routines and procedures that were to be learnt and obeyed. </a:t>
            </a:r>
          </a:p>
          <a:p>
            <a:pPr>
              <a:buFont typeface="Wingdings" panose="05000000000000000000" pitchFamily="2" charset="2"/>
              <a:buChar char="§"/>
            </a:pPr>
            <a:endParaRPr lang="en-GB" sz="2800" dirty="0"/>
          </a:p>
          <a:p>
            <a:pPr>
              <a:buFont typeface="Wingdings" panose="05000000000000000000" pitchFamily="2" charset="2"/>
              <a:buChar char="§"/>
            </a:pPr>
            <a:r>
              <a:rPr lang="en-GB" sz="2800" dirty="0"/>
              <a:t>What rules routines and procedures do you remember or are familiar with in your settings?</a:t>
            </a:r>
          </a:p>
          <a:p>
            <a:pPr marL="0" indent="0">
              <a:buNone/>
            </a:pPr>
            <a:endParaRPr lang="en-GB" dirty="0"/>
          </a:p>
          <a:p>
            <a:endParaRPr lang="en-GB" dirty="0"/>
          </a:p>
        </p:txBody>
      </p:sp>
    </p:spTree>
    <p:extLst>
      <p:ext uri="{BB962C8B-B14F-4D97-AF65-F5344CB8AC3E}">
        <p14:creationId xmlns:p14="http://schemas.microsoft.com/office/powerpoint/2010/main" val="25516614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FCDA5-9400-4064-85D0-925231E56013}"/>
              </a:ext>
            </a:extLst>
          </p:cNvPr>
          <p:cNvSpPr>
            <a:spLocks noGrp="1"/>
          </p:cNvSpPr>
          <p:nvPr>
            <p:ph type="title"/>
          </p:nvPr>
        </p:nvSpPr>
        <p:spPr/>
        <p:txBody>
          <a:bodyPr/>
          <a:lstStyle/>
          <a:p>
            <a:r>
              <a:rPr lang="en-GB" dirty="0"/>
              <a:t>Values Education</a:t>
            </a:r>
          </a:p>
        </p:txBody>
      </p:sp>
      <p:sp>
        <p:nvSpPr>
          <p:cNvPr id="3" name="Content Placeholder 2">
            <a:extLst>
              <a:ext uri="{FF2B5EF4-FFF2-40B4-BE49-F238E27FC236}">
                <a16:creationId xmlns:a16="http://schemas.microsoft.com/office/drawing/2014/main" id="{BBA52FC3-DED1-4447-87B4-17556309BC16}"/>
              </a:ext>
            </a:extLst>
          </p:cNvPr>
          <p:cNvSpPr>
            <a:spLocks noGrp="1"/>
          </p:cNvSpPr>
          <p:nvPr>
            <p:ph idx="1"/>
          </p:nvPr>
        </p:nvSpPr>
        <p:spPr>
          <a:xfrm>
            <a:off x="677334" y="1690805"/>
            <a:ext cx="9733404" cy="4819052"/>
          </a:xfrm>
        </p:spPr>
        <p:txBody>
          <a:bodyPr/>
          <a:lstStyle/>
          <a:p>
            <a:r>
              <a:rPr lang="en-GB" sz="2800" dirty="0"/>
              <a:t>Values define our morality and aspirations. </a:t>
            </a:r>
          </a:p>
          <a:p>
            <a:r>
              <a:rPr lang="en-GB" sz="2800" dirty="0"/>
              <a:t>Represent our vision of the person we would like to be – they drive our behaviour</a:t>
            </a:r>
          </a:p>
          <a:p>
            <a:r>
              <a:rPr lang="en-GB" sz="2800" dirty="0"/>
              <a:t>Common approach needed between home and school</a:t>
            </a:r>
          </a:p>
          <a:p>
            <a:r>
              <a:rPr lang="en-GB" sz="2800" dirty="0"/>
              <a:t>Examples include: </a:t>
            </a:r>
          </a:p>
          <a:p>
            <a:r>
              <a:rPr lang="en-GB" sz="2800" dirty="0"/>
              <a:t>       Values-Based Education</a:t>
            </a:r>
          </a:p>
          <a:p>
            <a:pPr marL="0" indent="0">
              <a:buNone/>
            </a:pPr>
            <a:endParaRPr lang="en-GB" dirty="0"/>
          </a:p>
        </p:txBody>
      </p:sp>
    </p:spTree>
    <p:extLst>
      <p:ext uri="{BB962C8B-B14F-4D97-AF65-F5344CB8AC3E}">
        <p14:creationId xmlns:p14="http://schemas.microsoft.com/office/powerpoint/2010/main" val="340285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97654-709F-47FA-850A-FB10C93DA80E}"/>
              </a:ext>
            </a:extLst>
          </p:cNvPr>
          <p:cNvSpPr>
            <a:spLocks noGrp="1"/>
          </p:cNvSpPr>
          <p:nvPr>
            <p:ph type="title"/>
          </p:nvPr>
        </p:nvSpPr>
        <p:spPr/>
        <p:txBody>
          <a:bodyPr/>
          <a:lstStyle/>
          <a:p>
            <a:r>
              <a:rPr lang="en-GB" dirty="0"/>
              <a:t>Values Education</a:t>
            </a:r>
          </a:p>
        </p:txBody>
      </p:sp>
      <p:sp>
        <p:nvSpPr>
          <p:cNvPr id="3" name="Content Placeholder 2">
            <a:extLst>
              <a:ext uri="{FF2B5EF4-FFF2-40B4-BE49-F238E27FC236}">
                <a16:creationId xmlns:a16="http://schemas.microsoft.com/office/drawing/2014/main" id="{FB40CFE9-60A5-4C90-AA31-D0615A097C7F}"/>
              </a:ext>
            </a:extLst>
          </p:cNvPr>
          <p:cNvSpPr>
            <a:spLocks noGrp="1"/>
          </p:cNvSpPr>
          <p:nvPr>
            <p:ph idx="1"/>
          </p:nvPr>
        </p:nvSpPr>
        <p:spPr>
          <a:xfrm>
            <a:off x="677334" y="1930400"/>
            <a:ext cx="9246842" cy="3880773"/>
          </a:xfrm>
        </p:spPr>
        <p:txBody>
          <a:bodyPr/>
          <a:lstStyle/>
          <a:p>
            <a:pPr lvl="0"/>
            <a:r>
              <a:rPr lang="en-GB" sz="2800" dirty="0"/>
              <a:t>School as a microcosm of the world</a:t>
            </a:r>
          </a:p>
          <a:p>
            <a:pPr lvl="0"/>
            <a:r>
              <a:rPr lang="en-US" sz="2800" dirty="0"/>
              <a:t>Values-based schools promote an educational philosophy based on valuing self, others and the environment through the consideration of ethical values and principles that guide behaviour. </a:t>
            </a:r>
            <a:endParaRPr lang="en-GB" sz="2800" dirty="0"/>
          </a:p>
          <a:p>
            <a:pPr lvl="0"/>
            <a:r>
              <a:rPr lang="en-US" sz="2800" dirty="0"/>
              <a:t>Adults model values and give time for reflective practices that aim to empower individuals to be effective learners and good citizens.</a:t>
            </a:r>
            <a:endParaRPr lang="en-GB" sz="2800" dirty="0"/>
          </a:p>
          <a:p>
            <a:endParaRPr lang="en-GB" dirty="0"/>
          </a:p>
        </p:txBody>
      </p:sp>
      <p:pic>
        <p:nvPicPr>
          <p:cNvPr id="4" name="Picture 3">
            <a:hlinkClick r:id="rId2"/>
            <a:extLst>
              <a:ext uri="{FF2B5EF4-FFF2-40B4-BE49-F238E27FC236}">
                <a16:creationId xmlns:a16="http://schemas.microsoft.com/office/drawing/2014/main" id="{EC78E559-1531-4FC3-A951-C43E80A6EE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8466" y="5565043"/>
            <a:ext cx="981046" cy="1034802"/>
          </a:xfrm>
          <a:prstGeom prst="rect">
            <a:avLst/>
          </a:prstGeom>
        </p:spPr>
      </p:pic>
    </p:spTree>
    <p:extLst>
      <p:ext uri="{BB962C8B-B14F-4D97-AF65-F5344CB8AC3E}">
        <p14:creationId xmlns:p14="http://schemas.microsoft.com/office/powerpoint/2010/main" val="215133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E10D5-41E3-4F11-8CA7-0FD28C230DE8}"/>
              </a:ext>
            </a:extLst>
          </p:cNvPr>
          <p:cNvSpPr>
            <a:spLocks noGrp="1"/>
          </p:cNvSpPr>
          <p:nvPr>
            <p:ph type="title"/>
          </p:nvPr>
        </p:nvSpPr>
        <p:spPr/>
        <p:txBody>
          <a:bodyPr/>
          <a:lstStyle/>
          <a:p>
            <a:r>
              <a:rPr lang="en-GB" b="1" dirty="0"/>
              <a:t>But Who’s Values</a:t>
            </a:r>
          </a:p>
        </p:txBody>
      </p:sp>
      <p:sp>
        <p:nvSpPr>
          <p:cNvPr id="3" name="Content Placeholder 2">
            <a:extLst>
              <a:ext uri="{FF2B5EF4-FFF2-40B4-BE49-F238E27FC236}">
                <a16:creationId xmlns:a16="http://schemas.microsoft.com/office/drawing/2014/main" id="{12992E91-8C0C-4B8F-9020-E54358AD4AA7}"/>
              </a:ext>
            </a:extLst>
          </p:cNvPr>
          <p:cNvSpPr>
            <a:spLocks noGrp="1"/>
          </p:cNvSpPr>
          <p:nvPr>
            <p:ph idx="1"/>
          </p:nvPr>
        </p:nvSpPr>
        <p:spPr>
          <a:xfrm>
            <a:off x="838200" y="1690688"/>
            <a:ext cx="3849710" cy="4898399"/>
          </a:xfrm>
        </p:spPr>
        <p:txBody>
          <a:bodyPr/>
          <a:lstStyle/>
          <a:p>
            <a:pPr marL="0" indent="0" algn="ctr">
              <a:lnSpc>
                <a:spcPct val="150000"/>
              </a:lnSpc>
              <a:buNone/>
            </a:pPr>
            <a:r>
              <a:rPr lang="en-GB" sz="2800" b="1" dirty="0"/>
              <a:t>‘Dominant’ Values</a:t>
            </a:r>
          </a:p>
          <a:p>
            <a:pPr marL="457200" indent="-457200">
              <a:lnSpc>
                <a:spcPct val="150000"/>
              </a:lnSpc>
            </a:pPr>
            <a:r>
              <a:rPr lang="en-GB" sz="2800" dirty="0"/>
              <a:t>middle class’ values</a:t>
            </a:r>
          </a:p>
          <a:p>
            <a:pPr marL="457200" indent="-457200">
              <a:lnSpc>
                <a:spcPct val="150000"/>
              </a:lnSpc>
            </a:pPr>
            <a:r>
              <a:rPr lang="en-GB" sz="2800" dirty="0"/>
              <a:t>‘ruling class’ values</a:t>
            </a:r>
          </a:p>
          <a:p>
            <a:pPr marL="457200" indent="-457200">
              <a:lnSpc>
                <a:spcPct val="150000"/>
              </a:lnSpc>
            </a:pPr>
            <a:r>
              <a:rPr lang="en-GB" sz="2800" dirty="0"/>
              <a:t>political system</a:t>
            </a:r>
          </a:p>
          <a:p>
            <a:pPr marL="457200" indent="-457200">
              <a:lnSpc>
                <a:spcPct val="150000"/>
              </a:lnSpc>
            </a:pPr>
            <a:r>
              <a:rPr lang="en-GB" sz="2800" dirty="0"/>
              <a:t>legal system</a:t>
            </a:r>
          </a:p>
          <a:p>
            <a:pPr marL="457200" indent="-457200">
              <a:lnSpc>
                <a:spcPct val="150000"/>
              </a:lnSpc>
            </a:pPr>
            <a:r>
              <a:rPr lang="en-GB" sz="2800" dirty="0"/>
              <a:t>state religion</a:t>
            </a:r>
          </a:p>
          <a:p>
            <a:endParaRPr lang="en-GB" dirty="0"/>
          </a:p>
        </p:txBody>
      </p:sp>
      <p:sp>
        <p:nvSpPr>
          <p:cNvPr id="4" name="Rectangle 3">
            <a:extLst>
              <a:ext uri="{FF2B5EF4-FFF2-40B4-BE49-F238E27FC236}">
                <a16:creationId xmlns:a16="http://schemas.microsoft.com/office/drawing/2014/main" id="{74CD85B7-177B-4714-9503-D06BBBAB2050}"/>
              </a:ext>
            </a:extLst>
          </p:cNvPr>
          <p:cNvSpPr/>
          <p:nvPr/>
        </p:nvSpPr>
        <p:spPr>
          <a:xfrm>
            <a:off x="5257800" y="1690688"/>
            <a:ext cx="6096000" cy="4549835"/>
          </a:xfrm>
          <a:prstGeom prst="rect">
            <a:avLst/>
          </a:prstGeom>
        </p:spPr>
        <p:txBody>
          <a:bodyPr>
            <a:spAutoFit/>
          </a:bodyPr>
          <a:lstStyle/>
          <a:p>
            <a:pPr algn="ctr">
              <a:lnSpc>
                <a:spcPct val="150000"/>
              </a:lnSpc>
            </a:pPr>
            <a:r>
              <a:rPr lang="en-GB" sz="2800" b="1" dirty="0"/>
              <a:t>‘Sub-Cultural’ Values</a:t>
            </a:r>
          </a:p>
          <a:p>
            <a:pPr marL="457200" indent="-457200">
              <a:lnSpc>
                <a:spcPct val="150000"/>
              </a:lnSpc>
              <a:buFont typeface="Arial" panose="020B0604020202020204" pitchFamily="34" charset="0"/>
              <a:buChar char="•"/>
            </a:pPr>
            <a:r>
              <a:rPr lang="en-GB" sz="2800" dirty="0"/>
              <a:t>‘working class’ values</a:t>
            </a:r>
          </a:p>
          <a:p>
            <a:pPr marL="457200" indent="-457200">
              <a:lnSpc>
                <a:spcPct val="150000"/>
              </a:lnSpc>
              <a:buFont typeface="Arial" panose="020B0604020202020204" pitchFamily="34" charset="0"/>
              <a:buChar char="•"/>
            </a:pPr>
            <a:r>
              <a:rPr lang="en-GB" sz="2800" dirty="0"/>
              <a:t>‘under-class’ values</a:t>
            </a:r>
          </a:p>
          <a:p>
            <a:pPr marL="457200" indent="-457200">
              <a:lnSpc>
                <a:spcPct val="150000"/>
              </a:lnSpc>
              <a:buFont typeface="Arial" panose="020B0604020202020204" pitchFamily="34" charset="0"/>
              <a:buChar char="•"/>
            </a:pPr>
            <a:r>
              <a:rPr lang="en-GB" sz="2800" dirty="0"/>
              <a:t>peer group values e.g.</a:t>
            </a:r>
          </a:p>
          <a:p>
            <a:pPr lvl="1">
              <a:lnSpc>
                <a:spcPct val="150000"/>
              </a:lnSpc>
            </a:pPr>
            <a:r>
              <a:rPr lang="en-GB" sz="2800" dirty="0"/>
              <a:t>gangs, goths</a:t>
            </a:r>
          </a:p>
          <a:p>
            <a:pPr marL="457200" indent="-457200">
              <a:lnSpc>
                <a:spcPct val="150000"/>
              </a:lnSpc>
              <a:buFont typeface="Arial" panose="020B0604020202020204" pitchFamily="34" charset="0"/>
              <a:buChar char="•"/>
            </a:pPr>
            <a:r>
              <a:rPr lang="en-GB" sz="2800" dirty="0"/>
              <a:t>‘radical’ values e.g.</a:t>
            </a:r>
          </a:p>
          <a:p>
            <a:pPr lvl="1">
              <a:lnSpc>
                <a:spcPct val="150000"/>
              </a:lnSpc>
            </a:pPr>
            <a:r>
              <a:rPr lang="en-GB" sz="2800" dirty="0"/>
              <a:t>feminism, environmentalism</a:t>
            </a:r>
          </a:p>
        </p:txBody>
      </p:sp>
      <p:pic>
        <p:nvPicPr>
          <p:cNvPr id="5" name="Picture 4">
            <a:hlinkClick r:id="rId2"/>
            <a:extLst>
              <a:ext uri="{FF2B5EF4-FFF2-40B4-BE49-F238E27FC236}">
                <a16:creationId xmlns:a16="http://schemas.microsoft.com/office/drawing/2014/main" id="{A88944E7-59EA-4507-90C1-E84C075C6E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811" y="1412999"/>
            <a:ext cx="981046" cy="1034802"/>
          </a:xfrm>
          <a:prstGeom prst="rect">
            <a:avLst/>
          </a:prstGeom>
        </p:spPr>
      </p:pic>
      <p:pic>
        <p:nvPicPr>
          <p:cNvPr id="6" name="Picture 5">
            <a:hlinkClick r:id="rId4"/>
            <a:extLst>
              <a:ext uri="{FF2B5EF4-FFF2-40B4-BE49-F238E27FC236}">
                <a16:creationId xmlns:a16="http://schemas.microsoft.com/office/drawing/2014/main" id="{F361D6DB-6FF7-472D-A7C4-F990B00849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9299" y="1412999"/>
            <a:ext cx="981046" cy="1034802"/>
          </a:xfrm>
          <a:prstGeom prst="rect">
            <a:avLst/>
          </a:prstGeom>
        </p:spPr>
      </p:pic>
    </p:spTree>
    <p:extLst>
      <p:ext uri="{BB962C8B-B14F-4D97-AF65-F5344CB8AC3E}">
        <p14:creationId xmlns:p14="http://schemas.microsoft.com/office/powerpoint/2010/main" val="1290549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EAA56-9A6C-48A2-88C5-7B82799A7927}"/>
              </a:ext>
            </a:extLst>
          </p:cNvPr>
          <p:cNvSpPr>
            <a:spLocks noGrp="1"/>
          </p:cNvSpPr>
          <p:nvPr>
            <p:ph type="title"/>
          </p:nvPr>
        </p:nvSpPr>
        <p:spPr/>
        <p:txBody>
          <a:bodyPr/>
          <a:lstStyle/>
          <a:p>
            <a:r>
              <a:rPr lang="en-GB" b="1" dirty="0"/>
              <a:t>Dominant vs Subcultural Values</a:t>
            </a:r>
          </a:p>
        </p:txBody>
      </p:sp>
      <p:sp>
        <p:nvSpPr>
          <p:cNvPr id="3" name="Content Placeholder 2">
            <a:extLst>
              <a:ext uri="{FF2B5EF4-FFF2-40B4-BE49-F238E27FC236}">
                <a16:creationId xmlns:a16="http://schemas.microsoft.com/office/drawing/2014/main" id="{3C48F0CC-6699-46D9-8D26-AB0EB086ABDC}"/>
              </a:ext>
            </a:extLst>
          </p:cNvPr>
          <p:cNvSpPr>
            <a:spLocks noGrp="1"/>
          </p:cNvSpPr>
          <p:nvPr>
            <p:ph idx="1"/>
          </p:nvPr>
        </p:nvSpPr>
        <p:spPr/>
        <p:txBody>
          <a:bodyPr>
            <a:normAutofit/>
          </a:bodyPr>
          <a:lstStyle/>
          <a:p>
            <a:r>
              <a:rPr lang="en-GB" dirty="0"/>
              <a:t>“</a:t>
            </a:r>
            <a:r>
              <a:rPr lang="en-GB" i="1" dirty="0"/>
              <a:t>Work gives you a sense of purpose and reward and allows you to contribute to society by paying taxes and taking part in the economy”</a:t>
            </a:r>
          </a:p>
          <a:p>
            <a:pPr marL="0" indent="0">
              <a:buNone/>
            </a:pPr>
            <a:endParaRPr lang="en-GB" dirty="0"/>
          </a:p>
          <a:p>
            <a:r>
              <a:rPr lang="en-GB" dirty="0"/>
              <a:t>“</a:t>
            </a:r>
            <a:r>
              <a:rPr lang="en-GB" i="1" dirty="0"/>
              <a:t>Work is a mug’s game. You get told what to do and treated like dirt. The only reason to work is to earn money”.</a:t>
            </a:r>
            <a:endParaRPr lang="en-GB" dirty="0"/>
          </a:p>
          <a:p>
            <a:endParaRPr lang="en-GB" i="1" dirty="0"/>
          </a:p>
          <a:p>
            <a:r>
              <a:rPr lang="en-GB" i="1" dirty="0"/>
              <a:t>Task</a:t>
            </a:r>
          </a:p>
          <a:p>
            <a:pPr marL="0" indent="0">
              <a:buNone/>
            </a:pPr>
            <a:r>
              <a:rPr lang="en-GB" i="1" dirty="0"/>
              <a:t>Discuss what might be considered to be ‘dominant’ and ‘sub-cultural’ values. How many of can you think of. Share these with the whole group.</a:t>
            </a:r>
          </a:p>
          <a:p>
            <a:endParaRPr lang="en-GB" dirty="0"/>
          </a:p>
        </p:txBody>
      </p:sp>
    </p:spTree>
    <p:extLst>
      <p:ext uri="{BB962C8B-B14F-4D97-AF65-F5344CB8AC3E}">
        <p14:creationId xmlns:p14="http://schemas.microsoft.com/office/powerpoint/2010/main" val="429409793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6452</TotalTime>
  <Words>2002</Words>
  <Application>Microsoft Office PowerPoint</Application>
  <PresentationFormat>Widescreen</PresentationFormat>
  <Paragraphs>158</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Trebuchet MS</vt:lpstr>
      <vt:lpstr>Wingdings</vt:lpstr>
      <vt:lpstr>Wingdings 3</vt:lpstr>
      <vt:lpstr>Facet</vt:lpstr>
      <vt:lpstr>The Hidden Curriculum</vt:lpstr>
      <vt:lpstr>History of UK Education</vt:lpstr>
      <vt:lpstr>History of Education in the UK</vt:lpstr>
      <vt:lpstr>1902-1944</vt:lpstr>
      <vt:lpstr>1944</vt:lpstr>
      <vt:lpstr>Selection Process</vt:lpstr>
      <vt:lpstr>Plowden Report (1967)</vt:lpstr>
      <vt:lpstr>Prepare for Comprehensive Schools!</vt:lpstr>
      <vt:lpstr>Education Act (1980)</vt:lpstr>
      <vt:lpstr>Education Reform Act (1988)</vt:lpstr>
      <vt:lpstr>Education Reform Act 1988</vt:lpstr>
      <vt:lpstr>Back to basics 1998</vt:lpstr>
      <vt:lpstr>Testing</vt:lpstr>
      <vt:lpstr>PISA</vt:lpstr>
      <vt:lpstr>How wales scored in the latest PISA tests (2018) </vt:lpstr>
      <vt:lpstr>The Formal/Official Curriculum</vt:lpstr>
      <vt:lpstr>The Hidden Curriculum</vt:lpstr>
      <vt:lpstr>Socialisation in Education</vt:lpstr>
      <vt:lpstr>The Hidden Curriculum</vt:lpstr>
      <vt:lpstr>Norms, Values and Procedures</vt:lpstr>
      <vt:lpstr>Norms</vt:lpstr>
      <vt:lpstr>Values</vt:lpstr>
      <vt:lpstr>Procedures</vt:lpstr>
      <vt:lpstr>Task</vt:lpstr>
      <vt:lpstr>Values Education</vt:lpstr>
      <vt:lpstr>Values Education</vt:lpstr>
      <vt:lpstr>But Who’s Values</vt:lpstr>
      <vt:lpstr>Dominant vs Subcultural Values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Hidden Curriculum</dc:title>
  <dc:creator>Lianne Bowen</dc:creator>
  <cp:lastModifiedBy>Lianne Bowen</cp:lastModifiedBy>
  <cp:revision>32</cp:revision>
  <cp:lastPrinted>2020-11-23T15:00:41Z</cp:lastPrinted>
  <dcterms:created xsi:type="dcterms:W3CDTF">2020-11-11T20:29:32Z</dcterms:created>
  <dcterms:modified xsi:type="dcterms:W3CDTF">2020-11-24T09:54:41Z</dcterms:modified>
</cp:coreProperties>
</file>