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media/image2.png" ContentType="image/png"/>
  <Override PartName="/ppt/media/image12.png" ContentType="image/png"/>
  <Override PartName="/ppt/media/image10.png" ContentType="image/png"/>
  <Override PartName="/ppt/media/image41.png" ContentType="image/png"/>
  <Override PartName="/ppt/media/image3.png" ContentType="image/png"/>
  <Override PartName="/ppt/media/image13.png" ContentType="image/png"/>
  <Override PartName="/ppt/media/image11.png" ContentType="image/png"/>
  <Override PartName="/ppt/media/image42.png" ContentType="image/png"/>
  <Override PartName="/ppt/media/image1.png" ContentType="image/png"/>
  <Override PartName="/ppt/media/image4.png" ContentType="image/png"/>
  <Override PartName="/ppt/media/image27.png" ContentType="image/png"/>
  <Override PartName="/ppt/media/image14.png" ContentType="image/png"/>
  <Override PartName="/ppt/media/image5.png" ContentType="image/png"/>
  <Override PartName="/ppt/media/image28.png" ContentType="image/png"/>
  <Override PartName="/ppt/media/image15.png" ContentType="image/png"/>
  <Override PartName="/ppt/media/image6.png" ContentType="image/png"/>
  <Override PartName="/ppt/media/image29.png" ContentType="image/png"/>
  <Override PartName="/ppt/media/image16.png" ContentType="image/png"/>
  <Override PartName="/ppt/media/image9.jpeg" ContentType="image/jpeg"/>
  <Override PartName="/ppt/media/image7.png" ContentType="image/png"/>
  <Override PartName="/ppt/media/image17.png" ContentType="image/png"/>
  <Override PartName="/ppt/media/image19.png" ContentType="image/png"/>
  <Override PartName="/ppt/media/image21.png" ContentType="image/png"/>
  <Override PartName="/ppt/media/image22.png" ContentType="image/png"/>
  <Override PartName="/ppt/media/image23.jpeg" ContentType="image/jpeg"/>
  <Override PartName="/ppt/media/image8.png" ContentType="image/png"/>
  <Override PartName="/ppt/media/image18.png" ContentType="image/png"/>
  <Override PartName="/ppt/media/image20.png" ContentType="image/png"/>
  <Override PartName="/ppt/media/image25.jpeg" ContentType="image/jpeg"/>
  <Override PartName="/ppt/media/image26.jpeg" ContentType="image/jpeg"/>
  <Override PartName="/ppt/media/image30.png" ContentType="image/png"/>
  <Override PartName="/ppt/media/image31.png" ContentType="image/png"/>
  <Override PartName="/ppt/media/image32.png" ContentType="image/png"/>
  <Override PartName="/ppt/media/image33.png" ContentType="image/png"/>
  <Override PartName="/ppt/media/image34.png" ContentType="image/png"/>
  <Override PartName="/ppt/media/image35.png" ContentType="image/png"/>
  <Override PartName="/ppt/media/image24.jpeg" ContentType="image/jpeg"/>
  <Override PartName="/ppt/media/image37.png" ContentType="image/png"/>
  <Override PartName="/ppt/media/image38.png" ContentType="image/png"/>
  <Override PartName="/ppt/media/image40.png" ContentType="image/png"/>
  <Override PartName="/ppt/media/image39.png" ContentType="image/png"/>
  <Override PartName="/ppt/media/image36.png" ContentType="image/png"/>
  <Override PartName="/ppt/_rels/presentation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_rels/slideMaster7.xml.rels" ContentType="application/vnd.openxmlformats-package.relationships+xml"/>
  <Override PartName="/ppt/slideMasters/_rels/slideMaster6.xml.rels" ContentType="application/vnd.openxmlformats-package.relationships+xml"/>
  <Override PartName="/ppt/slideMasters/_rels/slideMaster5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7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_rels/slideLayout70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73.xml.rels" ContentType="application/vnd.openxmlformats-package.relationships+xml"/>
  <Override PartName="/ppt/slideLayouts/_rels/slideLayout61.xml.rels" ContentType="application/vnd.openxmlformats-package.relationships+xml"/>
  <Override PartName="/ppt/slideLayouts/_rels/slideLayout52.xml.rels" ContentType="application/vnd.openxmlformats-package.relationships+xml"/>
  <Override PartName="/ppt/slideLayouts/_rels/slideLayout83.xml.rels" ContentType="application/vnd.openxmlformats-package.relationships+xml"/>
  <Override PartName="/ppt/slideLayouts/_rels/slideLayout80.xml.rels" ContentType="application/vnd.openxmlformats-package.relationships+xml"/>
  <Override PartName="/ppt/slideLayouts/_rels/slideLayout51.xml.rels" ContentType="application/vnd.openxmlformats-package.relationships+xml"/>
  <Override PartName="/ppt/slideLayouts/_rels/slideLayout82.xml.rels" ContentType="application/vnd.openxmlformats-package.relationships+xml"/>
  <Override PartName="/ppt/slideLayouts/_rels/slideLayout72.xml.rels" ContentType="application/vnd.openxmlformats-package.relationships+xml"/>
  <Override PartName="/ppt/slideLayouts/_rels/slideLayout63.xml.rels" ContentType="application/vnd.openxmlformats-package.relationships+xml"/>
  <Override PartName="/ppt/slideLayouts/_rels/slideLayout62.xml.rels" ContentType="application/vnd.openxmlformats-package.relationships+xml"/>
  <Override PartName="/ppt/slideLayouts/_rels/slideLayout60.xml.rels" ContentType="application/vnd.openxmlformats-package.relationships+xml"/>
  <Override PartName="/ppt/slideLayouts/_rels/slideLayout53.xml.rels" ContentType="application/vnd.openxmlformats-package.relationships+xml"/>
  <Override PartName="/ppt/slideLayouts/_rels/slideLayout50.xml.rels" ContentType="application/vnd.openxmlformats-package.relationships+xml"/>
  <Override PartName="/ppt/slideLayouts/_rels/slideLayout84.xml.rels" ContentType="application/vnd.openxmlformats-package.relationships+xml"/>
  <Override PartName="/ppt/slideLayouts/_rels/slideLayout81.xml.rels" ContentType="application/vnd.openxmlformats-package.relationships+xml"/>
  <Override PartName="/ppt/slideLayouts/_rels/slideLayout74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71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69.xml.rels" ContentType="application/vnd.openxmlformats-package.relationships+xml"/>
  <Override PartName="/ppt/slideLayouts/_rels/slideLayout66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68.xml.rels" ContentType="application/vnd.openxmlformats-package.relationships+xml"/>
  <Override PartName="/ppt/slideLayouts/_rels/slideLayout65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67.xml.rels" ContentType="application/vnd.openxmlformats-package.relationships+xml"/>
  <Override PartName="/ppt/slideLayouts/_rels/slideLayout64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79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78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49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77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75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59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57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54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58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56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76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55.xml.rels" ContentType="application/vnd.openxmlformats-package.relationships+xml"/>
  <Override PartName="/ppt/slideLayouts/_rels/slideLayout8.xml.rels" ContentType="application/vnd.openxmlformats-package.relationships+xml"/>
  <Override PartName="/ppt/slideLayouts/slideLayout4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12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9.xml" ContentType="application/vnd.openxmlformats-officedocument.presentationml.slide+xml"/>
  <Override PartName="/ppt/slides/slide20.xml" ContentType="application/vnd.openxmlformats-officedocument.presentationml.slide+xml"/>
  <Override PartName="/ppt/slides/slide13.xml" ContentType="application/vnd.openxmlformats-officedocument.presentationml.slide+xml"/>
  <Override PartName="/ppt/slides/slide19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_rels/slide29.xml.rels" ContentType="application/vnd.openxmlformats-package.relationships+xml"/>
  <Override PartName="/ppt/slides/_rels/slide31.xml.rels" ContentType="application/vnd.openxmlformats-package.relationships+xml"/>
  <Override PartName="/ppt/slides/_rels/slide28.xml.rels" ContentType="application/vnd.openxmlformats-package.relationships+xml"/>
  <Override PartName="/ppt/slides/_rels/slide30.xml.rels" ContentType="application/vnd.openxmlformats-package.relationships+xml"/>
  <Override PartName="/ppt/slides/_rels/slide25.xml.rels" ContentType="application/vnd.openxmlformats-package.relationships+xml"/>
  <Override PartName="/ppt/slides/_rels/slide7.xml.rels" ContentType="application/vnd.openxmlformats-package.relationships+xml"/>
  <Override PartName="/ppt/slides/_rels/slide24.xml.rels" ContentType="application/vnd.openxmlformats-package.relationships+xml"/>
  <Override PartName="/ppt/slides/_rels/slide6.xml.rels" ContentType="application/vnd.openxmlformats-package.relationships+xml"/>
  <Override PartName="/ppt/slides/_rels/slide23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22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19.xml.rels" ContentType="application/vnd.openxmlformats-package.relationships+xml"/>
  <Override PartName="/ppt/slides/_rels/slide9.xml.rels" ContentType="application/vnd.openxmlformats-package.relationships+xml"/>
  <Override PartName="/ppt/slides/_rels/slide27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18.xml.rels" ContentType="application/vnd.openxmlformats-package.relationships+xml"/>
  <Override PartName="/ppt/slides/_rels/slide17.xml.rels" ContentType="application/vnd.openxmlformats-package.relationships+xml"/>
  <Override PartName="/ppt/slides/_rels/slide16.xml.rels" ContentType="application/vnd.openxmlformats-package.relationships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15.xml.rels" ContentType="application/vnd.openxmlformats-package.relationships+xml"/>
  <Override PartName="/ppt/slides/_rels/slide26.xml.rels" ContentType="application/vnd.openxmlformats-package.relationships+xml"/>
  <Override PartName="/ppt/slides/_rels/slide8.xml.rels" ContentType="application/vnd.openxmlformats-package.relationships+xml"/>
  <Override PartName="/ppt/slides/_rels/slide11.xml.rels" ContentType="application/vnd.openxmlformats-package.relationships+xml"/>
  <Override PartName="/ppt/slides/_rels/slide10.xml.rels" ContentType="application/vnd.openxmlformats-package.relationships+xml"/>
  <Override PartName="/ppt/slides/_rels/slide14.xml.rels" ContentType="application/vnd.openxmlformats-package.relationships+xml"/>
  <Override PartName="/ppt/slides/_rels/slide1.xml.rels" ContentType="application/vnd.openxmlformats-package.relationships+xml"/>
  <Override PartName="/ppt/slides/slide26.xml" ContentType="application/vnd.openxmlformats-officedocument.presentationml.slide+xml"/>
  <Override PartName="/ppt/slides/slide30.xml" ContentType="application/vnd.openxmlformats-officedocument.presentationml.slide+xml"/>
  <Override PartName="/ppt/slides/slide28.xml" ContentType="application/vnd.openxmlformats-officedocument.presentationml.slide+xml"/>
  <Override PartName="/ppt/slides/slide31.xml" ContentType="application/vnd.openxmlformats-officedocument.presentationml.slide+xml"/>
  <Override PartName="/ppt/slides/slide29.xml" ContentType="application/vnd.openxmlformats-officedocument.presentationml.slide+xml"/>
  <Override PartName="/ppt/slides/slide27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  <p:sldMasterId id="2147483687" r:id="rId5"/>
    <p:sldMasterId id="2147483700" r:id="rId6"/>
    <p:sldMasterId id="2147483713" r:id="rId7"/>
    <p:sldMasterId id="2147483726" r:id="rId8"/>
  </p:sldMasterIdLst>
  <p:sldIdLst>
    <p:sldId id="256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75" r:id="rId28"/>
    <p:sldId id="276" r:id="rId29"/>
    <p:sldId id="277" r:id="rId30"/>
    <p:sldId id="278" r:id="rId31"/>
    <p:sldId id="279" r:id="rId32"/>
    <p:sldId id="280" r:id="rId33"/>
    <p:sldId id="281" r:id="rId34"/>
    <p:sldId id="282" r:id="rId35"/>
    <p:sldId id="283" r:id="rId36"/>
    <p:sldId id="284" r:id="rId37"/>
    <p:sldId id="285" r:id="rId38"/>
    <p:sldId id="286" r:id="rId39"/>
  </p:sldIdLst>
  <p:sldSz cx="9144000" cy="514350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Master" Target="slideMasters/slideMaster6.xml"/><Relationship Id="rId8" Type="http://schemas.openxmlformats.org/officeDocument/2006/relationships/slideMaster" Target="slideMasters/slideMaster7.xml"/><Relationship Id="rId9" Type="http://schemas.openxmlformats.org/officeDocument/2006/relationships/slide" Target="slides/slide1.xml"/><Relationship Id="rId10" Type="http://schemas.openxmlformats.org/officeDocument/2006/relationships/slide" Target="slides/slide2.xml"/><Relationship Id="rId11" Type="http://schemas.openxmlformats.org/officeDocument/2006/relationships/slide" Target="slides/slide3.xml"/><Relationship Id="rId12" Type="http://schemas.openxmlformats.org/officeDocument/2006/relationships/slide" Target="slides/slide4.xml"/><Relationship Id="rId13" Type="http://schemas.openxmlformats.org/officeDocument/2006/relationships/slide" Target="slides/slide5.xml"/><Relationship Id="rId14" Type="http://schemas.openxmlformats.org/officeDocument/2006/relationships/slide" Target="slides/slide6.xml"/><Relationship Id="rId15" Type="http://schemas.openxmlformats.org/officeDocument/2006/relationships/slide" Target="slides/slide7.xml"/><Relationship Id="rId16" Type="http://schemas.openxmlformats.org/officeDocument/2006/relationships/slide" Target="slides/slide8.xml"/><Relationship Id="rId17" Type="http://schemas.openxmlformats.org/officeDocument/2006/relationships/slide" Target="slides/slide9.xml"/><Relationship Id="rId18" Type="http://schemas.openxmlformats.org/officeDocument/2006/relationships/slide" Target="slides/slide10.xml"/><Relationship Id="rId19" Type="http://schemas.openxmlformats.org/officeDocument/2006/relationships/slide" Target="slides/slide11.xml"/><Relationship Id="rId20" Type="http://schemas.openxmlformats.org/officeDocument/2006/relationships/slide" Target="slides/slide12.xml"/><Relationship Id="rId21" Type="http://schemas.openxmlformats.org/officeDocument/2006/relationships/slide" Target="slides/slide13.xml"/><Relationship Id="rId22" Type="http://schemas.openxmlformats.org/officeDocument/2006/relationships/slide" Target="slides/slide14.xml"/><Relationship Id="rId23" Type="http://schemas.openxmlformats.org/officeDocument/2006/relationships/slide" Target="slides/slide15.xml"/><Relationship Id="rId24" Type="http://schemas.openxmlformats.org/officeDocument/2006/relationships/slide" Target="slides/slide16.xml"/><Relationship Id="rId25" Type="http://schemas.openxmlformats.org/officeDocument/2006/relationships/slide" Target="slides/slide17.xml"/><Relationship Id="rId26" Type="http://schemas.openxmlformats.org/officeDocument/2006/relationships/slide" Target="slides/slide18.xml"/><Relationship Id="rId27" Type="http://schemas.openxmlformats.org/officeDocument/2006/relationships/slide" Target="slides/slide19.xml"/><Relationship Id="rId28" Type="http://schemas.openxmlformats.org/officeDocument/2006/relationships/slide" Target="slides/slide20.xml"/><Relationship Id="rId29" Type="http://schemas.openxmlformats.org/officeDocument/2006/relationships/slide" Target="slides/slide21.xml"/><Relationship Id="rId30" Type="http://schemas.openxmlformats.org/officeDocument/2006/relationships/slide" Target="slides/slide22.xml"/><Relationship Id="rId31" Type="http://schemas.openxmlformats.org/officeDocument/2006/relationships/slide" Target="slides/slide23.xml"/><Relationship Id="rId32" Type="http://schemas.openxmlformats.org/officeDocument/2006/relationships/slide" Target="slides/slide24.xml"/><Relationship Id="rId33" Type="http://schemas.openxmlformats.org/officeDocument/2006/relationships/slide" Target="slides/slide25.xml"/><Relationship Id="rId34" Type="http://schemas.openxmlformats.org/officeDocument/2006/relationships/slide" Target="slides/slide26.xml"/><Relationship Id="rId35" Type="http://schemas.openxmlformats.org/officeDocument/2006/relationships/slide" Target="slides/slide27.xml"/><Relationship Id="rId36" Type="http://schemas.openxmlformats.org/officeDocument/2006/relationships/slide" Target="slides/slide28.xml"/><Relationship Id="rId37" Type="http://schemas.openxmlformats.org/officeDocument/2006/relationships/slide" Target="slides/slide29.xml"/><Relationship Id="rId38" Type="http://schemas.openxmlformats.org/officeDocument/2006/relationships/slide" Target="slides/slide30.xml"/><Relationship Id="rId39" Type="http://schemas.openxmlformats.org/officeDocument/2006/relationships/slide" Target="slides/slide31.xml"/><Relationship Id="rId40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6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7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7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7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7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7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7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4A628E83-388C-446E-869F-D6133C187B4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DD27A7EC-0DDE-436F-B2BE-BD57BD268AEC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A21A85BD-3067-4A49-8A5B-75C2E93289CF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A4BA7243-3FC5-46B3-B6BA-C3BAF164B385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7A0A4F67-3FA1-4465-8FAD-EE49115BF1EA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52346EAF-7DA9-4386-8E9C-1F7A343D9503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8152A14E-D518-4DBF-85F6-980B7594A244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1FBE1009-1D22-4D33-92B7-DC1481D01C6A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C25CB892-D482-4823-8D3A-97B6CD14DBA7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73734E1B-0C78-412D-999A-D60D0FDB2814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7336A930-29CF-43A9-BB15-5DB2678D9013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2"/>
          </p:nvPr>
        </p:nvSpPr>
        <p:spPr/>
        <p:txBody>
          <a:bodyPr/>
          <a:p>
            <a:fld id="{C3D531A2-0694-4BC4-8BA4-71D1F4570B31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8301452A-7F70-4B4A-AED7-E89F36F253F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BC0F290B-0C10-40FE-A3C6-95975F49BBD7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46FD34D5-387F-4CA9-A23C-CD9BE542424D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556F9A39-3EAE-46FF-90CE-1C14B0513FC0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84924930-2B97-4D37-9A71-0F5D53787C8F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7FABF35E-B3EB-4EBE-BBF1-D606582BC441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A140CBFE-F167-4178-A73D-EA0C06A74CC2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EF001C9D-B906-43A5-AD6F-FA29E15D49AD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49CBF5C8-F260-4092-B920-7947D7011773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037AF9A7-8BB0-4707-A4D6-4DF3A2764DF6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FF8057AB-F490-445E-BC38-30C90E5AAA51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5"/>
          </p:nvPr>
        </p:nvSpPr>
        <p:spPr/>
        <p:txBody>
          <a:bodyPr/>
          <a:p>
            <a:fld id="{B5DD70A7-8F25-4371-8DC5-38C661F2E15F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91A770F8-0375-4648-BD01-33F138E9571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DA04CB1B-5FA4-41CA-A680-E5662E09A9CE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8A991951-307E-4901-8B6C-19CE67EEDE04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669FD243-45F8-4959-93D8-A43CF2DC2D3E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88EBD1D8-E186-4FCA-A42E-0E063684E270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9195A547-8EF1-4E01-8392-5AD899F078A5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79BD54EC-F85B-4BD7-8095-AB805F44F1E6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394BB303-9DC0-40E7-9CA3-F32B07839552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23C147E6-FE5E-4B27-A43D-78CB0CD7051E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9FBD9FDE-92E3-454C-AE14-BC392F8F5D77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4C79C2FD-8602-4687-8191-0DCF0F479A08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8"/>
          </p:nvPr>
        </p:nvSpPr>
        <p:spPr/>
        <p:txBody>
          <a:bodyPr/>
          <a:p>
            <a:fld id="{9FA58C3F-9CB1-4959-A716-C7444F75DC19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35E4966E-D141-4187-A587-96AF721ABE1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6D66AF60-5273-42D3-904B-E72F8B0E24F1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74E79CF8-D658-4832-89AA-5FB8A0043066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51B23806-2DFB-4E6F-BF76-146395ECF11B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34A7A56C-1315-43EC-AE7C-9490B88B7128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6C49C1E8-6303-44A9-9CBE-7A813599CA08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8FF2CB84-523D-41A7-80C5-80FA41B4C62A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9A801072-5133-4CED-B294-D9F1B540E57A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98E56F74-94E7-4D07-ACF5-F62BA477CB65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14D3EECC-6628-4788-963D-DC59F35730F6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AAE60602-A350-40E8-A504-F028A424D914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1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11"/>
          </p:nvPr>
        </p:nvSpPr>
        <p:spPr/>
        <p:txBody>
          <a:bodyPr/>
          <a:p>
            <a:fld id="{50585E3D-6B40-44BC-A049-9460377778B0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1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A691F14D-61CF-4669-94CA-D285298F51A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AFD4143E-A607-4636-8CDA-EB731CFB4454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4B80D6A0-BF10-45F4-BCE5-46E9B0977CBD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4C84815B-6439-4421-8103-19F82FBC8EA3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84881BAD-33C4-4FCF-B185-A50BE859D36B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14027B83-2D86-46F9-BD00-C52224834A63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F9339FAD-860D-4962-B26F-507B71BFA1B8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190D9FCD-3225-4B93-9D28-97BA6783AE1D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FF05E534-61EA-4F42-898B-6CF0F11DE549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6D9F5CF3-EEB1-4A17-8B4C-35F9429961AF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D426C2DB-FA06-4ED5-85A2-DFDE0E3BA0FF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1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14"/>
          </p:nvPr>
        </p:nvSpPr>
        <p:spPr/>
        <p:txBody>
          <a:bodyPr/>
          <a:p>
            <a:fld id="{649B66B7-A299-4BBA-ABBF-6266600E53AF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1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3A2C51A7-48E5-41B0-8F0C-E46EDDAC22D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A73FB0C9-4B04-44C9-9B9D-7880B11EC6D9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83F53FCF-2231-4FF6-824B-694E84DA1801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185CA38A-6FBA-43E1-A953-54540207919C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3C9B8573-DA0E-4133-ADB3-6296165E9121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15ED4CC4-09A3-4410-A84B-930FAEA69292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B1D46342-1944-4CFA-B10C-E41434CC5988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49955AC4-FC99-4DA6-95CD-17CE327CBFB4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5BFC7D1D-C3E9-424D-89AD-81DF09E6D37A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8B1C7089-2996-441F-B23A-CE0F6762DC28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1C2D8EE4-1F4F-49DB-AE9A-106094A96AFB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1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17"/>
          </p:nvPr>
        </p:nvSpPr>
        <p:spPr/>
        <p:txBody>
          <a:bodyPr/>
          <a:p>
            <a:fld id="{82ED924B-010A-4F30-B445-730C4FE622EB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1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87DF6A79-4417-4034-8F24-9387079DF88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4098990C-BB8F-4B85-B5B6-AC6C30FEC3E7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8883DB2A-95FF-450F-B036-2E319CA96694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1D7B438B-2C15-4C9A-B459-57F88976E7DD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3F70DE2D-C2E3-4998-91F2-D775A5EAE10B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4C0A2F3D-6E28-4EC2-9B01-90BF0F29AF35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229431E7-46BE-44B2-A151-21246D1A3931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8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006AE03E-9447-4F73-8279-CF11AD955300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8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869AB8D7-1F04-4D2F-A674-4A64E9DC289E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8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5940E1EF-A105-40AB-B12E-DEEA1A19A0D9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8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B61BEC6F-40D4-4B26-A0E6-4C4009FA543C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8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1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20"/>
          </p:nvPr>
        </p:nvSpPr>
        <p:spPr/>
        <p:txBody>
          <a:bodyPr/>
          <a:p>
            <a:fld id="{CEFE32CB-7B83-4DD3-B781-D0CF7C773ABC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2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9.xml"/><Relationship Id="rId5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48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slideLayout" Target="../slideLayouts/slideLayout49.xml"/><Relationship Id="rId3" Type="http://schemas.openxmlformats.org/officeDocument/2006/relationships/slideLayout" Target="../slideLayouts/slideLayout50.xml"/><Relationship Id="rId4" Type="http://schemas.openxmlformats.org/officeDocument/2006/relationships/slideLayout" Target="../slideLayouts/slideLayout51.xml"/><Relationship Id="rId5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4.xml"/><Relationship Id="rId8" Type="http://schemas.openxmlformats.org/officeDocument/2006/relationships/slideLayout" Target="../slideLayouts/slideLayout55.xml"/><Relationship Id="rId9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0.xml"/>
</Relationships>
</file>

<file path=ppt/slideMasters/_rels/slideMaster6.xml.rels><?xml version="1.0" encoding="UTF-8"?>
<Relationships xmlns="http://schemas.openxmlformats.org/package/2006/relationships"><Relationship Id="rId1" Type="http://schemas.openxmlformats.org/officeDocument/2006/relationships/theme" Target="../theme/theme6.xml"/><Relationship Id="rId2" Type="http://schemas.openxmlformats.org/officeDocument/2006/relationships/slideLayout" Target="../slideLayouts/slideLayout61.xml"/><Relationship Id="rId3" Type="http://schemas.openxmlformats.org/officeDocument/2006/relationships/slideLayout" Target="../slideLayouts/slideLayout62.xml"/><Relationship Id="rId4" Type="http://schemas.openxmlformats.org/officeDocument/2006/relationships/slideLayout" Target="../slideLayouts/slideLayout63.xml"/><Relationship Id="rId5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6.xml"/><Relationship Id="rId8" Type="http://schemas.openxmlformats.org/officeDocument/2006/relationships/slideLayout" Target="../slideLayouts/slideLayout67.xml"/><Relationship Id="rId9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0.xml"/><Relationship Id="rId12" Type="http://schemas.openxmlformats.org/officeDocument/2006/relationships/slideLayout" Target="../slideLayouts/slideLayout71.xml"/><Relationship Id="rId13" Type="http://schemas.openxmlformats.org/officeDocument/2006/relationships/slideLayout" Target="../slideLayouts/slideLayout72.xml"/>
</Relationships>
</file>

<file path=ppt/slideMasters/_rels/slideMaster7.xml.rels><?xml version="1.0" encoding="UTF-8"?>
<Relationships xmlns="http://schemas.openxmlformats.org/package/2006/relationships"><Relationship Id="rId1" Type="http://schemas.openxmlformats.org/officeDocument/2006/relationships/theme" Target="../theme/theme7.xml"/><Relationship Id="rId2" Type="http://schemas.openxmlformats.org/officeDocument/2006/relationships/slideLayout" Target="../slideLayouts/slideLayout73.xml"/><Relationship Id="rId3" Type="http://schemas.openxmlformats.org/officeDocument/2006/relationships/slideLayout" Target="../slideLayouts/slideLayout74.xml"/><Relationship Id="rId4" Type="http://schemas.openxmlformats.org/officeDocument/2006/relationships/slideLayout" Target="../slideLayouts/slideLayout75.xml"/><Relationship Id="rId5" Type="http://schemas.openxmlformats.org/officeDocument/2006/relationships/slideLayout" Target="../slideLayouts/slideLayout76.xml"/><Relationship Id="rId6" Type="http://schemas.openxmlformats.org/officeDocument/2006/relationships/slideLayout" Target="../slideLayouts/slideLayout77.xml"/><Relationship Id="rId7" Type="http://schemas.openxmlformats.org/officeDocument/2006/relationships/slideLayout" Target="../slideLayouts/slideLayout78.xml"/><Relationship Id="rId8" Type="http://schemas.openxmlformats.org/officeDocument/2006/relationships/slideLayout" Target="../slideLayouts/slideLayout79.xml"/><Relationship Id="rId9" Type="http://schemas.openxmlformats.org/officeDocument/2006/relationships/slideLayout" Target="../slideLayouts/slideLayout80.xml"/><Relationship Id="rId10" Type="http://schemas.openxmlformats.org/officeDocument/2006/relationships/slideLayout" Target="../slideLayouts/slideLayout81.xml"/><Relationship Id="rId11" Type="http://schemas.openxmlformats.org/officeDocument/2006/relationships/slideLayout" Target="../slideLayouts/slideLayout82.xml"/><Relationship Id="rId12" Type="http://schemas.openxmlformats.org/officeDocument/2006/relationships/slideLayout" Target="../slideLayouts/slideLayout83.xml"/><Relationship Id="rId13" Type="http://schemas.openxmlformats.org/officeDocument/2006/relationships/slideLayout" Target="../slideLayouts/slideLayout8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8880" cy="858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ftr" idx="1"/>
          </p:nvPr>
        </p:nvSpPr>
        <p:spPr>
          <a:xfrm>
            <a:off x="3028320" y="4767480"/>
            <a:ext cx="308412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sldNum" idx="2"/>
          </p:nvPr>
        </p:nvSpPr>
        <p:spPr>
          <a:xfrm>
            <a:off x="645768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828C0B7B-E9BE-4709-8407-5399A05BE798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dt" idx="3"/>
          </p:nvPr>
        </p:nvSpPr>
        <p:spPr>
          <a:xfrm>
            <a:off x="62820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ftr" idx="4"/>
          </p:nvPr>
        </p:nvSpPr>
        <p:spPr>
          <a:xfrm>
            <a:off x="3028320" y="4767480"/>
            <a:ext cx="308412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sldNum" idx="5"/>
          </p:nvPr>
        </p:nvSpPr>
        <p:spPr>
          <a:xfrm>
            <a:off x="645768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D1BDEFA3-4BFF-4F6B-92AB-51B58C4B57A4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 type="dt" idx="6"/>
          </p:nvPr>
        </p:nvSpPr>
        <p:spPr>
          <a:xfrm>
            <a:off x="62820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8880" cy="858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4015440" cy="2982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87222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body"/>
          </p:nvPr>
        </p:nvSpPr>
        <p:spPr>
          <a:xfrm>
            <a:off x="4674240" y="1203480"/>
            <a:ext cx="4015440" cy="2982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87222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4"/>
          <p:cNvSpPr>
            <a:spLocks noGrp="1"/>
          </p:cNvSpPr>
          <p:nvPr>
            <p:ph type="ftr" idx="7"/>
          </p:nvPr>
        </p:nvSpPr>
        <p:spPr>
          <a:xfrm>
            <a:off x="3028320" y="4767480"/>
            <a:ext cx="308412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6" name="PlaceHolder 5"/>
          <p:cNvSpPr>
            <a:spLocks noGrp="1"/>
          </p:cNvSpPr>
          <p:nvPr>
            <p:ph type="sldNum" idx="8"/>
          </p:nvPr>
        </p:nvSpPr>
        <p:spPr>
          <a:xfrm>
            <a:off x="645768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DDD993D7-BB15-4E2D-8B07-4BE786D2BE8A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7" name="PlaceHolder 6"/>
          <p:cNvSpPr>
            <a:spLocks noGrp="1"/>
          </p:cNvSpPr>
          <p:nvPr>
            <p:ph type="dt" idx="9"/>
          </p:nvPr>
        </p:nvSpPr>
        <p:spPr>
          <a:xfrm>
            <a:off x="62820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ftr" idx="10"/>
          </p:nvPr>
        </p:nvSpPr>
        <p:spPr>
          <a:xfrm>
            <a:off x="3028320" y="4767480"/>
            <a:ext cx="308412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sldNum" idx="11"/>
          </p:nvPr>
        </p:nvSpPr>
        <p:spPr>
          <a:xfrm>
            <a:off x="645768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E3CC8E25-9EBD-48EB-AA25-6915DE06F51B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6" name="PlaceHolder 3"/>
          <p:cNvSpPr>
            <a:spLocks noGrp="1"/>
          </p:cNvSpPr>
          <p:nvPr>
            <p:ph type="dt" idx="12"/>
          </p:nvPr>
        </p:nvSpPr>
        <p:spPr>
          <a:xfrm>
            <a:off x="62820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7" name="PlaceHolder 4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5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8880" cy="858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4015440" cy="2982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87222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3"/>
          <p:cNvSpPr>
            <a:spLocks noGrp="1"/>
          </p:cNvSpPr>
          <p:nvPr>
            <p:ph type="body"/>
          </p:nvPr>
        </p:nvSpPr>
        <p:spPr>
          <a:xfrm>
            <a:off x="4674240" y="1203480"/>
            <a:ext cx="4015440" cy="2982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87222"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4"/>
          <p:cNvSpPr>
            <a:spLocks noGrp="1"/>
          </p:cNvSpPr>
          <p:nvPr>
            <p:ph type="ftr" idx="13"/>
          </p:nvPr>
        </p:nvSpPr>
        <p:spPr>
          <a:xfrm>
            <a:off x="3028320" y="4767480"/>
            <a:ext cx="308412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9" name="PlaceHolder 5"/>
          <p:cNvSpPr>
            <a:spLocks noGrp="1"/>
          </p:cNvSpPr>
          <p:nvPr>
            <p:ph type="sldNum" idx="14"/>
          </p:nvPr>
        </p:nvSpPr>
        <p:spPr>
          <a:xfrm>
            <a:off x="645768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9A622326-13C1-4052-A98A-E1E239243E49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0" name="PlaceHolder 6"/>
          <p:cNvSpPr>
            <a:spLocks noGrp="1"/>
          </p:cNvSpPr>
          <p:nvPr>
            <p:ph type="dt" idx="15"/>
          </p:nvPr>
        </p:nvSpPr>
        <p:spPr>
          <a:xfrm>
            <a:off x="62820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</p:sldMaster>
</file>

<file path=ppt/slideMasters/slideMaster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PlaceHolder 1"/>
          <p:cNvSpPr>
            <a:spLocks noGrp="1"/>
          </p:cNvSpPr>
          <p:nvPr>
            <p:ph type="ftr" idx="16"/>
          </p:nvPr>
        </p:nvSpPr>
        <p:spPr>
          <a:xfrm>
            <a:off x="3028320" y="4767480"/>
            <a:ext cx="308412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sldNum" idx="17"/>
          </p:nvPr>
        </p:nvSpPr>
        <p:spPr>
          <a:xfrm>
            <a:off x="645768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02B77F10-65B4-42E4-83C7-B8F4CF2022FF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9" name="PlaceHolder 3"/>
          <p:cNvSpPr>
            <a:spLocks noGrp="1"/>
          </p:cNvSpPr>
          <p:nvPr>
            <p:ph type="dt" idx="18"/>
          </p:nvPr>
        </p:nvSpPr>
        <p:spPr>
          <a:xfrm>
            <a:off x="62820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0" name="PlaceHolder 4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5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</p:sldLayoutIdLst>
</p:sldMaster>
</file>

<file path=ppt/slideMasters/slideMaster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PlaceHolder 1"/>
          <p:cNvSpPr>
            <a:spLocks noGrp="1"/>
          </p:cNvSpPr>
          <p:nvPr>
            <p:ph type="ftr" idx="19"/>
          </p:nvPr>
        </p:nvSpPr>
        <p:spPr>
          <a:xfrm>
            <a:off x="3028320" y="4767480"/>
            <a:ext cx="308412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9" name="PlaceHolder 2"/>
          <p:cNvSpPr>
            <a:spLocks noGrp="1"/>
          </p:cNvSpPr>
          <p:nvPr>
            <p:ph type="sldNum" idx="20"/>
          </p:nvPr>
        </p:nvSpPr>
        <p:spPr>
          <a:xfrm>
            <a:off x="645768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algn="l" pos="0"/>
              </a:tabLst>
            </a:pPr>
            <a:fld id="{986154AA-DE09-429E-A941-A174278EAEBA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0" name="PlaceHolder 3"/>
          <p:cNvSpPr>
            <a:spLocks noGrp="1"/>
          </p:cNvSpPr>
          <p:nvPr>
            <p:ph type="dt" idx="21"/>
          </p:nvPr>
        </p:nvSpPr>
        <p:spPr>
          <a:xfrm>
            <a:off x="628200" y="4767480"/>
            <a:ext cx="2055600" cy="27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1" name="PlaceHolder 4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r>
              <a:rPr b="0" lang="en-GB" sz="4400" spc="-1" strike="noStrike">
                <a:solidFill>
                  <a:srgbClr val="000000"/>
                </a:solidFill>
                <a:latin typeface="Arial"/>
              </a:rPr>
              <a:t>Click to edit the title text format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5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Arial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solidFill>
                  <a:srgbClr val="000000"/>
                </a:solidFill>
                <a:latin typeface="Arial"/>
              </a:rPr>
              <a:t>Second Outline Level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solidFill>
                  <a:srgbClr val="000000"/>
                </a:solidFill>
                <a:latin typeface="Arial"/>
              </a:rPr>
              <a:t>Third Outline Level</a:t>
            </a:r>
            <a:endParaRPr b="0" lang="en-GB" sz="2400" spc="-1" strike="noStrike">
              <a:solidFill>
                <a:srgbClr val="000000"/>
              </a:solidFill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8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37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52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image" Target="../media/image4.png"/><Relationship Id="rId3" Type="http://schemas.openxmlformats.org/officeDocument/2006/relationships/slideLayout" Target="../slideLayouts/slideLayout52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hyperlink" Target="https://iiif.durham.ac.uk/index.html?manifest=t2mcz30ps641&amp;canvas=t2t41687h44t" TargetMode="External"/><Relationship Id="rId2" Type="http://schemas.openxmlformats.org/officeDocument/2006/relationships/image" Target="../media/image5.png"/><Relationship Id="rId3" Type="http://schemas.openxmlformats.org/officeDocument/2006/relationships/slideLayout" Target="../slideLayouts/slideLayout52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image" Target="../media/image7.png"/><Relationship Id="rId3" Type="http://schemas.openxmlformats.org/officeDocument/2006/relationships/slideLayout" Target="../slideLayouts/slideLayout52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slideLayout" Target="../slideLayouts/slideLayout61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9.jpeg"/><Relationship Id="rId2" Type="http://schemas.openxmlformats.org/officeDocument/2006/relationships/slideLayout" Target="../slideLayouts/slideLayout52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hyperlink" Target="https://iiif.durham.ac.uk/index.html?manifest=t2mgf06g269d" TargetMode="External"/><Relationship Id="rId3" Type="http://schemas.openxmlformats.org/officeDocument/2006/relationships/image" Target="../media/image11.png"/><Relationship Id="rId4" Type="http://schemas.openxmlformats.org/officeDocument/2006/relationships/slideLayout" Target="../slideLayouts/slideLayout52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12.png"/><Relationship Id="rId2" Type="http://schemas.openxmlformats.org/officeDocument/2006/relationships/image" Target="../media/image13.png"/><Relationship Id="rId3" Type="http://schemas.openxmlformats.org/officeDocument/2006/relationships/slideLayout" Target="../slideLayouts/slideLayout7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14.png"/><Relationship Id="rId2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image" Target="../media/image16.png"/><Relationship Id="rId3" Type="http://schemas.openxmlformats.org/officeDocument/2006/relationships/slideLayout" Target="../slideLayouts/slideLayout7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17.png"/><Relationship Id="rId2" Type="http://schemas.openxmlformats.org/officeDocument/2006/relationships/image" Target="../media/image18.png"/><Relationship Id="rId3" Type="http://schemas.openxmlformats.org/officeDocument/2006/relationships/slideLayout" Target="../slideLayouts/slideLayout7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19.png"/><Relationship Id="rId2" Type="http://schemas.openxmlformats.org/officeDocument/2006/relationships/slideLayout" Target="../slideLayouts/slideLayout7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20.png"/><Relationship Id="rId2" Type="http://schemas.openxmlformats.org/officeDocument/2006/relationships/image" Target="../media/image21.png"/><Relationship Id="rId3" Type="http://schemas.openxmlformats.org/officeDocument/2006/relationships/slideLayout" Target="../slideLayouts/slideLayout7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hyperlink" Target="https://parker.stanford.edu/parker/catalog/nm203xw8381" TargetMode="External"/><Relationship Id="rId2" Type="http://schemas.openxmlformats.org/officeDocument/2006/relationships/image" Target="../media/image22.png"/><Relationship Id="rId3" Type="http://schemas.openxmlformats.org/officeDocument/2006/relationships/slideLayout" Target="../slideLayouts/slideLayout52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23.jpeg"/><Relationship Id="rId2" Type="http://schemas.openxmlformats.org/officeDocument/2006/relationships/image" Target="../media/image24.jpeg"/><Relationship Id="rId3" Type="http://schemas.openxmlformats.org/officeDocument/2006/relationships/slideLayout" Target="../slideLayouts/slideLayout7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25.jpeg"/><Relationship Id="rId2" Type="http://schemas.openxmlformats.org/officeDocument/2006/relationships/image" Target="../media/image26.jpeg"/><Relationship Id="rId3" Type="http://schemas.openxmlformats.org/officeDocument/2006/relationships/slideLayout" Target="../slideLayouts/slideLayout7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hyperlink" Target="https://www.bl.uk/manuscripts/FullDisplay.aspx?ref=Add_MS_47682" TargetMode="External"/><Relationship Id="rId2" Type="http://schemas.openxmlformats.org/officeDocument/2006/relationships/image" Target="../media/image27.png"/><Relationship Id="rId3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28.png"/><Relationship Id="rId2" Type="http://schemas.openxmlformats.org/officeDocument/2006/relationships/slideLayout" Target="../slideLayouts/slideLayout7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29.png"/><Relationship Id="rId2" Type="http://schemas.openxmlformats.org/officeDocument/2006/relationships/image" Target="../media/image30.png"/><Relationship Id="rId3" Type="http://schemas.openxmlformats.org/officeDocument/2006/relationships/slideLayout" Target="../slideLayouts/slideLayout7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31.png"/><Relationship Id="rId2" Type="http://schemas.openxmlformats.org/officeDocument/2006/relationships/image" Target="../media/image32.png"/><Relationship Id="rId3" Type="http://schemas.openxmlformats.org/officeDocument/2006/relationships/slideLayout" Target="../slideLayouts/slideLayout7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33.png"/><Relationship Id="rId2" Type="http://schemas.openxmlformats.org/officeDocument/2006/relationships/slideLayout" Target="../slideLayouts/slideLayout7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34.png"/><Relationship Id="rId2" Type="http://schemas.openxmlformats.org/officeDocument/2006/relationships/image" Target="../media/image35.png"/><Relationship Id="rId3" Type="http://schemas.openxmlformats.org/officeDocument/2006/relationships/slideLayout" Target="../slideLayouts/slideLayout52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36.png"/><Relationship Id="rId2" Type="http://schemas.openxmlformats.org/officeDocument/2006/relationships/slideLayout" Target="../slideLayouts/slideLayout7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37.png"/><Relationship Id="rId2" Type="http://schemas.openxmlformats.org/officeDocument/2006/relationships/image" Target="../media/image38.png"/><Relationship Id="rId3" Type="http://schemas.openxmlformats.org/officeDocument/2006/relationships/image" Target="../media/image39.png"/><Relationship Id="rId4" Type="http://schemas.openxmlformats.org/officeDocument/2006/relationships/slideLayout" Target="../slideLayouts/slideLayout7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image" Target="../media/image40.png"/><Relationship Id="rId2" Type="http://schemas.openxmlformats.org/officeDocument/2006/relationships/slideLayout" Target="../slideLayouts/slideLayout7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41.png"/><Relationship Id="rId2" Type="http://schemas.openxmlformats.org/officeDocument/2006/relationships/image" Target="../media/image42.png"/><Relationship Id="rId3" Type="http://schemas.openxmlformats.org/officeDocument/2006/relationships/slideLayout" Target="../slideLayouts/slideLayout7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PlaceHolder 1"/>
          <p:cNvSpPr>
            <a:spLocks noGrp="1"/>
          </p:cNvSpPr>
          <p:nvPr>
            <p:ph type="title"/>
          </p:nvPr>
        </p:nvSpPr>
        <p:spPr>
          <a:xfrm>
            <a:off x="674640" y="1577160"/>
            <a:ext cx="7884720" cy="1222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9600" spc="-1" strike="noStrike">
                <a:solidFill>
                  <a:schemeClr val="dk1"/>
                </a:solidFill>
                <a:latin typeface="Luminari"/>
              </a:rPr>
              <a:t>The Bible</a:t>
            </a:r>
            <a:endParaRPr b="0" lang="en-GB" sz="96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PlaceHolder 1"/>
          <p:cNvSpPr>
            <a:spLocks noGrp="1"/>
          </p:cNvSpPr>
          <p:nvPr>
            <p:ph type="title"/>
          </p:nvPr>
        </p:nvSpPr>
        <p:spPr>
          <a:xfrm>
            <a:off x="628200" y="273600"/>
            <a:ext cx="7884720" cy="992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90000"/>
              </a:lnSpc>
              <a:buNone/>
              <a:tabLst>
                <a:tab algn="l" pos="0"/>
              </a:tabLst>
            </a:pPr>
            <a:r>
              <a:rPr b="0" lang="en-GB" sz="4400" spc="-1" strike="noStrike">
                <a:solidFill>
                  <a:schemeClr val="dk1"/>
                </a:solidFill>
                <a:latin typeface="Gill Sans"/>
              </a:rPr>
              <a:t>Discussion questions: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2"/>
          <p:cNvSpPr>
            <a:spLocks noGrp="1"/>
          </p:cNvSpPr>
          <p:nvPr>
            <p:ph/>
          </p:nvPr>
        </p:nvSpPr>
        <p:spPr>
          <a:xfrm>
            <a:off x="628200" y="1369080"/>
            <a:ext cx="7884720" cy="3261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How important are these manuscripts and subsequently printed books? 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What can the images tell us about their status?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How are these Bibles supposed to be used? 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Can we know?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What else can they tell us about society?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PlaceHolder 1"/>
          <p:cNvSpPr>
            <a:spLocks noGrp="1"/>
          </p:cNvSpPr>
          <p:nvPr>
            <p:ph type="title"/>
          </p:nvPr>
        </p:nvSpPr>
        <p:spPr>
          <a:xfrm>
            <a:off x="628200" y="209520"/>
            <a:ext cx="7884720" cy="1121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5800" spc="-1" strike="noStrike">
                <a:solidFill>
                  <a:schemeClr val="dk1"/>
                </a:solidFill>
                <a:latin typeface="Luminari"/>
              </a:rPr>
              <a:t>What it is...</a:t>
            </a:r>
            <a:endParaRPr b="0" lang="en-GB" sz="5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2"/>
          <p:cNvSpPr>
            <a:spLocks noGrp="1"/>
          </p:cNvSpPr>
          <p:nvPr>
            <p:ph/>
          </p:nvPr>
        </p:nvSpPr>
        <p:spPr>
          <a:xfrm>
            <a:off x="628200" y="1369080"/>
            <a:ext cx="3846960" cy="3261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93333"/>
          </a:bodyPr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The Hebrew </a:t>
            </a:r>
            <a:r>
              <a:rPr b="1" lang="en-GB" sz="2800" spc="-1" strike="noStrike">
                <a:solidFill>
                  <a:schemeClr val="dk1"/>
                </a:solidFill>
                <a:latin typeface="Gill Sans"/>
              </a:rPr>
              <a:t>Mikra</a:t>
            </a: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, or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1" lang="en-GB" sz="2800" spc="-1" strike="noStrike">
                <a:solidFill>
                  <a:schemeClr val="dk1"/>
                </a:solidFill>
                <a:latin typeface="Gill Sans"/>
              </a:rPr>
              <a:t>T</a:t>
            </a: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orah (law)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(a)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1" lang="en-GB" sz="2800" spc="-1" strike="noStrike">
                <a:solidFill>
                  <a:schemeClr val="dk1"/>
                </a:solidFill>
                <a:latin typeface="Gill Sans"/>
              </a:rPr>
              <a:t>N</a:t>
            </a: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evim (prophets)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(a)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1" lang="en-GB" sz="2800" spc="-1" strike="noStrike">
                <a:solidFill>
                  <a:schemeClr val="dk1"/>
                </a:solidFill>
                <a:latin typeface="Gill Sans"/>
                <a:ea typeface="PingFang SC"/>
              </a:rPr>
              <a:t>K</a:t>
            </a:r>
            <a:r>
              <a:rPr b="0" lang="en-GB" sz="2800" spc="-1" strike="noStrike">
                <a:solidFill>
                  <a:schemeClr val="dk1"/>
                </a:solidFill>
                <a:latin typeface="Gill Sans"/>
                <a:ea typeface="PingFang SC"/>
              </a:rPr>
              <a:t>etuvim (writings)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0" lang="en-GB" sz="2800" spc="-1" strike="noStrike">
                <a:solidFill>
                  <a:schemeClr val="dk1"/>
                </a:solidFill>
                <a:latin typeface="Gill Sans"/>
                <a:ea typeface="PingFang SC"/>
              </a:rPr>
              <a:t>(h) 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3"/>
          <p:cNvSpPr>
            <a:spLocks noGrp="1"/>
          </p:cNvSpPr>
          <p:nvPr>
            <p:ph/>
          </p:nvPr>
        </p:nvSpPr>
        <p:spPr>
          <a:xfrm>
            <a:off x="4669200" y="1369080"/>
            <a:ext cx="3846600" cy="3261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 fontScale="81111"/>
          </a:bodyPr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1" lang="en-GB" sz="2800" spc="-1" strike="noStrike">
                <a:solidFill>
                  <a:schemeClr val="dk1"/>
                </a:solidFill>
                <a:latin typeface="Gill Sans"/>
              </a:rPr>
              <a:t>Septuagint</a:t>
            </a: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:  Tanakh, translated into Greek 3rd/2nd centuries BC (though only named 4</a:t>
            </a:r>
            <a:r>
              <a:rPr b="0" lang="en-GB" sz="2800" spc="-1" strike="noStrike" baseline="33000">
                <a:solidFill>
                  <a:schemeClr val="dk1"/>
                </a:solidFill>
                <a:latin typeface="Gill Sans"/>
              </a:rPr>
              <a:t>th</a:t>
            </a:r>
            <a:r>
              <a:rPr b="0" lang="en-GB" sz="2800" spc="-1" strike="noStrike">
                <a:solidFill>
                  <a:schemeClr val="dk1"/>
                </a:solidFill>
                <a:latin typeface="Gill Sans"/>
              </a:rPr>
              <a:t> century AD)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  <a:p>
            <a:pPr indent="0">
              <a:lnSpc>
                <a:spcPct val="115000"/>
              </a:lnSpc>
              <a:buNone/>
              <a:tabLst>
                <a:tab algn="l" pos="0"/>
              </a:tabLst>
            </a:pPr>
            <a:r>
              <a:rPr b="1" lang="en-GB" sz="2800" spc="-1" strike="noStrike">
                <a:solidFill>
                  <a:schemeClr val="dk1"/>
                </a:solidFill>
                <a:latin typeface="Gill Sans"/>
                <a:ea typeface="PingFang SC"/>
              </a:rPr>
              <a:t>New Testament</a:t>
            </a:r>
            <a:r>
              <a:rPr b="0" lang="en-GB" sz="2800" spc="-1" strike="noStrike">
                <a:solidFill>
                  <a:schemeClr val="dk1"/>
                </a:solidFill>
                <a:latin typeface="Gill Sans"/>
                <a:ea typeface="PingFang SC"/>
              </a:rPr>
              <a:t>: composed in Greek; translated into Coptic, Syriac, Latin</a:t>
            </a: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"/>
          <p:cNvSpPr/>
          <p:nvPr/>
        </p:nvSpPr>
        <p:spPr>
          <a:xfrm>
            <a:off x="3158640" y="1890000"/>
            <a:ext cx="1236960" cy="360"/>
          </a:xfrm>
          <a:prstGeom prst="line">
            <a:avLst/>
          </a:prstGeom>
          <a:ln w="76320">
            <a:solidFill>
              <a:srgbClr val="ff8c00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  <p:txBody>
          <a:bodyPr lIns="128160" rIns="128160" tIns="-83160" bIns="-8316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Gill Sans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PlaceHolder 1"/>
          <p:cNvSpPr>
            <a:spLocks noGrp="1"/>
          </p:cNvSpPr>
          <p:nvPr>
            <p:ph type="title"/>
          </p:nvPr>
        </p:nvSpPr>
        <p:spPr>
          <a:xfrm>
            <a:off x="628200" y="158400"/>
            <a:ext cx="7884720" cy="12229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7200" spc="-1" strike="noStrike">
                <a:solidFill>
                  <a:srgbClr val="ffffff"/>
                </a:solidFill>
                <a:latin typeface="Luminari"/>
              </a:rPr>
              <a:t>Latin</a:t>
            </a:r>
            <a:endParaRPr b="0" lang="en-GB" sz="7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PlaceHolder 2"/>
          <p:cNvSpPr>
            <a:spLocks noGrp="1"/>
          </p:cNvSpPr>
          <p:nvPr>
            <p:ph/>
          </p:nvPr>
        </p:nvSpPr>
        <p:spPr>
          <a:xfrm>
            <a:off x="628200" y="1485000"/>
            <a:ext cx="4230000" cy="3146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4200" spc="-1" strike="noStrike">
                <a:solidFill>
                  <a:srgbClr val="ffffff"/>
                </a:solidFill>
                <a:latin typeface="Gill Sans"/>
              </a:rPr>
              <a:t>Vetus Latina</a:t>
            </a:r>
            <a:endParaRPr b="0" lang="en-GB" sz="4200" spc="-1" strike="noStrike">
              <a:solidFill>
                <a:srgbClr val="ffffff"/>
              </a:solidFill>
              <a:latin typeface="Arial"/>
            </a:endParaRPr>
          </a:p>
          <a:p>
            <a:pPr marL="432000" indent="-324000">
              <a:lnSpc>
                <a:spcPct val="90000"/>
              </a:lnSpc>
              <a:spcBef>
                <a:spcPts val="1417"/>
              </a:spcBef>
              <a:buClr>
                <a:srgbClr val="ffffff"/>
              </a:buClr>
              <a:buSzPct val="45000"/>
              <a:buFont typeface="Wingdings" charset="2"/>
              <a:buChar char=""/>
            </a:pPr>
            <a:r>
              <a:rPr b="0" lang="en-GB" sz="4200" spc="-1" strike="noStrike">
                <a:solidFill>
                  <a:srgbClr val="ffffff"/>
                </a:solidFill>
                <a:latin typeface="Gill Sans"/>
              </a:rPr>
              <a:t>Vulgate (4</a:t>
            </a:r>
            <a:r>
              <a:rPr b="0" lang="en-GB" sz="4200" spc="-1" strike="noStrike" baseline="33000">
                <a:solidFill>
                  <a:srgbClr val="ffffff"/>
                </a:solidFill>
                <a:latin typeface="Gill Sans"/>
              </a:rPr>
              <a:t>th</a:t>
            </a:r>
            <a:r>
              <a:rPr b="0" lang="en-GB" sz="4200" spc="-1" strike="noStrike">
                <a:solidFill>
                  <a:srgbClr val="ffffff"/>
                </a:solidFill>
                <a:latin typeface="Gill Sans"/>
              </a:rPr>
              <a:t> century AD)</a:t>
            </a:r>
            <a:endParaRPr b="0" lang="en-GB" sz="42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98" name="" descr=""/>
          <p:cNvPicPr/>
          <p:nvPr/>
        </p:nvPicPr>
        <p:blipFill>
          <a:blip r:embed="rId1"/>
          <a:stretch/>
        </p:blipFill>
        <p:spPr>
          <a:xfrm>
            <a:off x="4500000" y="72000"/>
            <a:ext cx="3813480" cy="50040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PlaceHolder 1"/>
          <p:cNvSpPr>
            <a:spLocks noGrp="1"/>
          </p:cNvSpPr>
          <p:nvPr>
            <p:ph type="title"/>
          </p:nvPr>
        </p:nvSpPr>
        <p:spPr>
          <a:xfrm>
            <a:off x="628200" y="273600"/>
            <a:ext cx="7884720" cy="992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90000"/>
              </a:lnSpc>
              <a:buNone/>
              <a:tabLst>
                <a:tab algn="l" pos="0"/>
              </a:tabLst>
            </a:pPr>
            <a:r>
              <a:rPr b="1" lang="en-GB" sz="6600" spc="-1" strike="noStrike">
                <a:solidFill>
                  <a:schemeClr val="dk1"/>
                </a:solidFill>
                <a:latin typeface="Luminari"/>
              </a:rPr>
              <a:t>Medieval Bibles</a:t>
            </a:r>
            <a:endParaRPr b="0" lang="en-GB" sz="66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2"/>
          <p:cNvSpPr>
            <a:spLocks noGrp="1"/>
          </p:cNvSpPr>
          <p:nvPr>
            <p:ph/>
          </p:nvPr>
        </p:nvSpPr>
        <p:spPr>
          <a:xfrm>
            <a:off x="628200" y="1369080"/>
            <a:ext cx="7884720" cy="3261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rmAutofit fontScale="68333"/>
          </a:bodyPr>
          <a:p>
            <a:pPr marL="216000" indent="-216000" defTabSz="914400">
              <a:lnSpc>
                <a:spcPct val="115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400" spc="-1" strike="noStrike">
                <a:solidFill>
                  <a:schemeClr val="dk1"/>
                </a:solidFill>
                <a:latin typeface="Gill Sans"/>
              </a:rPr>
              <a:t>Partial or complete (pandect)?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 defTabSz="914400">
              <a:lnSpc>
                <a:spcPct val="115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400" spc="-1" strike="noStrike">
                <a:solidFill>
                  <a:schemeClr val="dk1"/>
                </a:solidFill>
                <a:latin typeface="Gill Sans"/>
              </a:rPr>
              <a:t>Octateuch; Gospels; Psalms (Psalter)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 defTabSz="914400">
              <a:lnSpc>
                <a:spcPct val="115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400" spc="-1" strike="noStrike">
                <a:solidFill>
                  <a:schemeClr val="dk1"/>
                </a:solidFill>
                <a:latin typeface="Gill Sans"/>
              </a:rPr>
              <a:t>Atlantic or Giant Bibles (11</a:t>
            </a:r>
            <a:r>
              <a:rPr b="0" lang="en-GB" sz="4400" spc="-1" strike="noStrike" baseline="30000">
                <a:solidFill>
                  <a:schemeClr val="dk1"/>
                </a:solidFill>
                <a:latin typeface="Gill Sans"/>
              </a:rPr>
              <a:t>th</a:t>
            </a:r>
            <a:r>
              <a:rPr b="0" lang="en-GB" sz="4400" spc="-1" strike="noStrike">
                <a:solidFill>
                  <a:schemeClr val="dk1"/>
                </a:solidFill>
                <a:latin typeface="Gill Sans"/>
              </a:rPr>
              <a:t> and 12</a:t>
            </a:r>
            <a:r>
              <a:rPr b="0" lang="en-GB" sz="4400" spc="-1" strike="noStrike" baseline="30000">
                <a:solidFill>
                  <a:schemeClr val="dk1"/>
                </a:solidFill>
                <a:latin typeface="Gill Sans"/>
              </a:rPr>
              <a:t>th</a:t>
            </a:r>
            <a:r>
              <a:rPr b="0" lang="en-GB" sz="4400" spc="-1" strike="noStrike">
                <a:solidFill>
                  <a:schemeClr val="dk1"/>
                </a:solidFill>
                <a:latin typeface="Gill Sans"/>
              </a:rPr>
              <a:t> centuries)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 defTabSz="914400">
              <a:lnSpc>
                <a:spcPct val="115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400" spc="-1" strike="noStrike">
                <a:solidFill>
                  <a:schemeClr val="dk1"/>
                </a:solidFill>
                <a:latin typeface="Gill Sans"/>
              </a:rPr>
              <a:t>Glossed Bibles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 defTabSz="914400">
              <a:lnSpc>
                <a:spcPct val="115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400" spc="-1" strike="noStrike">
                <a:solidFill>
                  <a:schemeClr val="dk1"/>
                </a:solidFill>
                <a:latin typeface="Gill Sans"/>
              </a:rPr>
              <a:t>13</a:t>
            </a:r>
            <a:r>
              <a:rPr b="0" lang="en-GB" sz="4400" spc="-1" strike="noStrike" baseline="30000">
                <a:solidFill>
                  <a:schemeClr val="dk1"/>
                </a:solidFill>
                <a:latin typeface="Gill Sans"/>
              </a:rPr>
              <a:t>th</a:t>
            </a:r>
            <a:r>
              <a:rPr b="0" lang="en-GB" sz="4400" spc="-1" strike="noStrike">
                <a:solidFill>
                  <a:schemeClr val="dk1"/>
                </a:solidFill>
                <a:latin typeface="Gill Sans"/>
              </a:rPr>
              <a:t>–century Bibles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  <a:p>
            <a:pPr marL="216000" indent="-216000" defTabSz="914400">
              <a:lnSpc>
                <a:spcPct val="115000"/>
              </a:lnSpc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4400" spc="-1" strike="noStrike">
                <a:solidFill>
                  <a:schemeClr val="dk1"/>
                </a:solidFill>
                <a:latin typeface="Gill Sans"/>
              </a:rPr>
              <a:t>Bible Picture Books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  <a:p>
            <a:pPr marL="274320" indent="0" defTabSz="914400">
              <a:lnSpc>
                <a:spcPct val="115000"/>
              </a:lnSpc>
              <a:buNone/>
              <a:tabLst>
                <a:tab algn="l" pos="0"/>
              </a:tabLst>
            </a:pPr>
            <a:endParaRPr b="0" lang="en-GB" sz="2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PlaceHolder 1"/>
          <p:cNvSpPr>
            <a:spLocks noGrp="1"/>
          </p:cNvSpPr>
          <p:nvPr>
            <p:ph type="title"/>
          </p:nvPr>
        </p:nvSpPr>
        <p:spPr>
          <a:xfrm>
            <a:off x="269640" y="411480"/>
            <a:ext cx="3212280" cy="16693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rmAutofit/>
          </a:bodyPr>
          <a:p>
            <a:pPr indent="0" defTabSz="914400">
              <a:lnSpc>
                <a:spcPct val="90000"/>
              </a:lnSpc>
              <a:buNone/>
              <a:tabLst>
                <a:tab algn="l" pos="0"/>
              </a:tabLst>
            </a:pPr>
            <a:r>
              <a:rPr b="0" lang="en-GB" sz="4000" spc="-1" strike="noStrike">
                <a:solidFill>
                  <a:srgbClr val="ffffff"/>
                </a:solidFill>
                <a:latin typeface="Luminari"/>
              </a:rPr>
              <a:t>Codex Amitianus</a:t>
            </a:r>
            <a:endParaRPr b="0" lang="en-GB" sz="4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PlaceHolder 2"/>
          <p:cNvSpPr>
            <a:spLocks noGrp="1"/>
          </p:cNvSpPr>
          <p:nvPr>
            <p:ph/>
          </p:nvPr>
        </p:nvSpPr>
        <p:spPr>
          <a:xfrm>
            <a:off x="269640" y="1755000"/>
            <a:ext cx="3212280" cy="28224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rmAutofit fontScale="75000" lnSpcReduction="10000"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Monkwearmouth-Jarrow, Northumbria, 688–716)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Massive – nearly 2’ by over 1’ and 7” thick! (100s of cattle died for this.)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Vulgate – v. important copy; pandect; unusual features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Decoration – late Antique rather than insular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Intended for Pope Gregory II but ended up in Tuscan monastery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03" name="" descr=""/>
          <p:cNvPicPr/>
          <p:nvPr/>
        </p:nvPicPr>
        <p:blipFill>
          <a:blip r:embed="rId1"/>
          <a:stretch/>
        </p:blipFill>
        <p:spPr>
          <a:xfrm>
            <a:off x="3780000" y="180000"/>
            <a:ext cx="4913640" cy="46800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PlaceHolder 1"/>
          <p:cNvSpPr>
            <a:spLocks noGrp="1"/>
          </p:cNvSpPr>
          <p:nvPr>
            <p:ph type="title"/>
          </p:nvPr>
        </p:nvSpPr>
        <p:spPr>
          <a:xfrm>
            <a:off x="50400" y="352080"/>
            <a:ext cx="2883240" cy="8863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rmAutofit fontScale="44999"/>
          </a:bodyPr>
          <a:p>
            <a:pPr indent="0" algn="ctr" defTabSz="914400">
              <a:lnSpc>
                <a:spcPct val="115000"/>
              </a:lnSpc>
              <a:buNone/>
              <a:tabLst>
                <a:tab algn="l" pos="0"/>
              </a:tabLst>
            </a:pPr>
            <a:r>
              <a:rPr b="0" lang="en-GB" sz="4400" spc="-1" strike="noStrike">
                <a:solidFill>
                  <a:srgbClr val="ffffff"/>
                </a:solidFill>
                <a:latin typeface="Luminari"/>
              </a:rPr>
              <a:t>Bible of Bishop William of Saint-Calais</a:t>
            </a:r>
            <a:endParaRPr b="0" lang="en-GB" sz="4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PlaceHolder 2"/>
          <p:cNvSpPr>
            <a:spLocks noGrp="1"/>
          </p:cNvSpPr>
          <p:nvPr>
            <p:ph/>
          </p:nvPr>
        </p:nvSpPr>
        <p:spPr>
          <a:xfrm>
            <a:off x="158400" y="1447560"/>
            <a:ext cx="2779560" cy="34297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rmAutofit fontScale="77777"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0"/>
              </a:buClr>
              <a:buFont typeface="Arial"/>
              <a:buChar char="•"/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</a:rPr>
              <a:t>Abbot of Saint-Vincent the Martyr, le Mans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0"/>
              </a:buClr>
              <a:buFont typeface="Arial"/>
              <a:buChar char="•"/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</a:rPr>
              <a:t>Bishop of Durham, 1080–96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0"/>
              </a:buClr>
              <a:buFont typeface="Arial"/>
              <a:buChar char="•"/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</a:rPr>
              <a:t>Sponsors monastic reform at Durham, 1083 onwards = invests in books and materials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06" name="" descr=""/>
          <p:cNvPicPr/>
          <p:nvPr/>
        </p:nvPicPr>
        <p:blipFill>
          <a:blip r:embed="rId1"/>
          <a:stretch/>
        </p:blipFill>
        <p:spPr>
          <a:xfrm>
            <a:off x="3219480" y="108000"/>
            <a:ext cx="3816000" cy="4874400"/>
          </a:xfrm>
          <a:prstGeom prst="rect">
            <a:avLst/>
          </a:prstGeom>
          <a:ln w="0">
            <a:noFill/>
          </a:ln>
        </p:spPr>
      </p:pic>
      <p:pic>
        <p:nvPicPr>
          <p:cNvPr id="307" name="" descr=""/>
          <p:cNvPicPr/>
          <p:nvPr/>
        </p:nvPicPr>
        <p:blipFill>
          <a:blip r:embed="rId2"/>
          <a:stretch/>
        </p:blipFill>
        <p:spPr>
          <a:xfrm>
            <a:off x="7038720" y="0"/>
            <a:ext cx="2131200" cy="51480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PlaceHolder 1"/>
          <p:cNvSpPr>
            <a:spLocks noGrp="1"/>
          </p:cNvSpPr>
          <p:nvPr>
            <p:ph type="title"/>
          </p:nvPr>
        </p:nvSpPr>
        <p:spPr>
          <a:xfrm>
            <a:off x="374760" y="273600"/>
            <a:ext cx="4664160" cy="992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defTabSz="914400">
              <a:lnSpc>
                <a:spcPct val="90000"/>
              </a:lnSpc>
              <a:buNone/>
              <a:tabLst>
                <a:tab algn="l" pos="0"/>
              </a:tabLst>
            </a:pPr>
            <a:r>
              <a:rPr b="0" lang="en-GB" sz="3200" spc="-1" strike="noStrike">
                <a:solidFill>
                  <a:srgbClr val="ffffff"/>
                </a:solidFill>
                <a:latin typeface="Luminari"/>
              </a:rPr>
              <a:t>William’s Bible </a:t>
            </a:r>
            <a:endParaRPr b="0" lang="en-GB" sz="3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PlaceHolder 2"/>
          <p:cNvSpPr>
            <a:spLocks noGrp="1"/>
          </p:cNvSpPr>
          <p:nvPr>
            <p:ph/>
          </p:nvPr>
        </p:nvSpPr>
        <p:spPr>
          <a:xfrm>
            <a:off x="269640" y="4185000"/>
            <a:ext cx="8741160" cy="7556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rmAutofit/>
          </a:bodyPr>
          <a:p>
            <a:pPr indent="0" algn="r" defTabSz="914400">
              <a:lnSpc>
                <a:spcPct val="90000"/>
              </a:lnSpc>
              <a:buNone/>
              <a:tabLst>
                <a:tab algn="l" pos="0"/>
              </a:tabLst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</a:rPr>
              <a:t>Durham, Dean and Chapter Library MS A.ii.4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indent="0" algn="r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0" lang="en-GB" sz="1800" spc="-1" strike="noStrike" u="sng">
                <a:solidFill>
                  <a:srgbClr val="0563c1"/>
                </a:solidFill>
                <a:uFillTx/>
                <a:latin typeface="Gill Sans"/>
                <a:hlinkClick r:id="rId1"/>
              </a:rPr>
              <a:t>https://iiif.durham.ac.uk/index.html?manifest=t2mcz30ps641&amp;canvas=t2t41687h44t</a:t>
            </a:r>
            <a:r>
              <a:rPr b="0" lang="en-GB" sz="1800" spc="-1" strike="noStrike">
                <a:solidFill>
                  <a:srgbClr val="ffffff"/>
                </a:solidFill>
                <a:latin typeface="Gill Sans"/>
              </a:rPr>
              <a:t> 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TextBox 4"/>
          <p:cNvSpPr/>
          <p:nvPr/>
        </p:nvSpPr>
        <p:spPr>
          <a:xfrm>
            <a:off x="360" y="1215000"/>
            <a:ext cx="3311640" cy="3106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</a:rPr>
              <a:t>Second of two volumes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</a:rPr>
              <a:t>c. 50cm x 30 cm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</a:rPr>
              <a:t>Large, neat hand: wide margins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</a:rPr>
              <a:t>Probably made in Normandy and transported to Durham: Bayeux?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ffffff"/>
              </a:buClr>
              <a:buFont typeface="Arial"/>
              <a:buChar char="•"/>
            </a:pPr>
            <a:r>
              <a:rPr b="0" lang="en-GB" sz="2200" spc="-1" strike="noStrike">
                <a:solidFill>
                  <a:srgbClr val="ffffff"/>
                </a:solidFill>
                <a:latin typeface="Gill Sans"/>
              </a:rPr>
              <a:t>Colours used?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11" name="" descr=""/>
          <p:cNvPicPr/>
          <p:nvPr/>
        </p:nvPicPr>
        <p:blipFill>
          <a:blip r:embed="rId2"/>
          <a:stretch/>
        </p:blipFill>
        <p:spPr>
          <a:xfrm>
            <a:off x="3367800" y="396000"/>
            <a:ext cx="5668560" cy="35701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2" name="" descr=""/>
          <p:cNvPicPr/>
          <p:nvPr/>
        </p:nvPicPr>
        <p:blipFill>
          <a:blip r:embed="rId1"/>
          <a:stretch/>
        </p:blipFill>
        <p:spPr>
          <a:xfrm>
            <a:off x="540000" y="0"/>
            <a:ext cx="3582000" cy="5148000"/>
          </a:xfrm>
          <a:prstGeom prst="rect">
            <a:avLst/>
          </a:prstGeom>
          <a:ln w="0">
            <a:noFill/>
          </a:ln>
        </p:spPr>
      </p:pic>
      <p:pic>
        <p:nvPicPr>
          <p:cNvPr id="313" name="" descr=""/>
          <p:cNvPicPr/>
          <p:nvPr/>
        </p:nvPicPr>
        <p:blipFill>
          <a:blip r:embed="rId2"/>
          <a:stretch/>
        </p:blipFill>
        <p:spPr>
          <a:xfrm>
            <a:off x="5004000" y="0"/>
            <a:ext cx="3645720" cy="51436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4" name="" descr=""/>
          <p:cNvPicPr/>
          <p:nvPr/>
        </p:nvPicPr>
        <p:blipFill>
          <a:blip r:embed="rId1"/>
          <a:stretch/>
        </p:blipFill>
        <p:spPr>
          <a:xfrm>
            <a:off x="821160" y="0"/>
            <a:ext cx="7503120" cy="51436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PlaceHolder 1"/>
          <p:cNvSpPr>
            <a:spLocks noGrp="1"/>
          </p:cNvSpPr>
          <p:nvPr>
            <p:ph type="title"/>
          </p:nvPr>
        </p:nvSpPr>
        <p:spPr>
          <a:xfrm>
            <a:off x="459000" y="448920"/>
            <a:ext cx="4699440" cy="11502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rmAutofit fontScale="93333" lnSpcReduction="20000"/>
          </a:bodyPr>
          <a:p>
            <a:pPr indent="0" defTabSz="914400">
              <a:lnSpc>
                <a:spcPct val="90000"/>
              </a:lnSpc>
              <a:buNone/>
              <a:tabLst>
                <a:tab algn="l" pos="0"/>
              </a:tabLst>
            </a:pPr>
            <a:r>
              <a:rPr b="0" lang="en-GB" sz="5200" spc="-1" strike="noStrike">
                <a:solidFill>
                  <a:srgbClr val="fffff0"/>
                </a:solidFill>
                <a:latin typeface="Luminari"/>
              </a:rPr>
              <a:t>Winchester Bible</a:t>
            </a:r>
            <a:endParaRPr b="0" lang="en-GB" sz="5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PlaceHolder 2"/>
          <p:cNvSpPr>
            <a:spLocks noGrp="1"/>
          </p:cNvSpPr>
          <p:nvPr>
            <p:ph/>
          </p:nvPr>
        </p:nvSpPr>
        <p:spPr>
          <a:xfrm>
            <a:off x="269640" y="1600200"/>
            <a:ext cx="4891320" cy="30340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rmAutofit fontScale="75000"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600" spc="-1" strike="noStrike">
                <a:solidFill>
                  <a:srgbClr val="fffff0"/>
                </a:solidFill>
                <a:latin typeface="Gill Sans"/>
              </a:rPr>
              <a:t>Winchester, 1150-75</a:t>
            </a:r>
            <a:endParaRPr b="0" lang="en-GB" sz="26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600" spc="-1" strike="noStrike">
                <a:solidFill>
                  <a:srgbClr val="fffff0"/>
                </a:solidFill>
                <a:latin typeface="Gill Sans"/>
              </a:rPr>
              <a:t>936 pages = about 250 calves</a:t>
            </a:r>
            <a:endParaRPr b="0" lang="en-GB" sz="26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600" spc="-1" strike="noStrike">
                <a:solidFill>
                  <a:srgbClr val="fffff0"/>
                </a:solidFill>
                <a:latin typeface="Gill Sans"/>
              </a:rPr>
              <a:t>Largest surviving medieval English Bible</a:t>
            </a:r>
            <a:endParaRPr b="0" lang="en-GB" sz="26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600" spc="-1" strike="noStrike">
                <a:solidFill>
                  <a:srgbClr val="fffff0"/>
                </a:solidFill>
                <a:latin typeface="Gill Sans"/>
              </a:rPr>
              <a:t>Now in four volumes</a:t>
            </a:r>
            <a:endParaRPr b="0" lang="en-GB" sz="26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600" spc="-1" strike="noStrike">
                <a:solidFill>
                  <a:srgbClr val="fffff0"/>
                </a:solidFill>
                <a:latin typeface="Gill Sans"/>
              </a:rPr>
              <a:t>Six different artists</a:t>
            </a:r>
            <a:endParaRPr b="0" lang="en-GB" sz="26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600" spc="-1" strike="noStrike">
                <a:solidFill>
                  <a:srgbClr val="fffff0"/>
                </a:solidFill>
                <a:latin typeface="Gill Sans"/>
              </a:rPr>
              <a:t>Not all the illustrations are finished!</a:t>
            </a:r>
            <a:endParaRPr b="0" lang="en-GB" sz="26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600" spc="-1" strike="noStrike">
                <a:solidFill>
                  <a:srgbClr val="fffff0"/>
                </a:solidFill>
                <a:latin typeface="Gill Sans"/>
              </a:rPr>
              <a:t>Now in Winchester Cathedral (except the ‘Morgan Leaf’, NY)</a:t>
            </a:r>
            <a:endParaRPr b="0" lang="en-GB" sz="26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17" name="Picture 2" descr="Winchester Bible - Wikipedia"/>
          <p:cNvPicPr/>
          <p:nvPr/>
        </p:nvPicPr>
        <p:blipFill>
          <a:blip r:embed="rId1"/>
          <a:srcRect l="3701" t="0" r="310" b="0"/>
          <a:stretch/>
        </p:blipFill>
        <p:spPr>
          <a:xfrm>
            <a:off x="5762520" y="0"/>
            <a:ext cx="3378960" cy="51418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8" name="" descr=""/>
          <p:cNvPicPr/>
          <p:nvPr/>
        </p:nvPicPr>
        <p:blipFill>
          <a:blip r:embed="rId1"/>
          <a:stretch/>
        </p:blipFill>
        <p:spPr>
          <a:xfrm>
            <a:off x="4965840" y="4680"/>
            <a:ext cx="4178160" cy="5143320"/>
          </a:xfrm>
          <a:prstGeom prst="rect">
            <a:avLst/>
          </a:prstGeom>
          <a:ln w="0">
            <a:noFill/>
          </a:ln>
        </p:spPr>
      </p:pic>
      <p:sp>
        <p:nvSpPr>
          <p:cNvPr id="319" name="PlaceHolder 1"/>
          <p:cNvSpPr>
            <a:spLocks noGrp="1"/>
          </p:cNvSpPr>
          <p:nvPr>
            <p:ph type="title"/>
          </p:nvPr>
        </p:nvSpPr>
        <p:spPr>
          <a:xfrm>
            <a:off x="404640" y="222120"/>
            <a:ext cx="4183560" cy="9921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algn="ctr" defTabSz="914400">
              <a:lnSpc>
                <a:spcPct val="90000"/>
              </a:lnSpc>
              <a:buNone/>
              <a:tabLst>
                <a:tab algn="l" pos="0"/>
              </a:tabLst>
            </a:pPr>
            <a:r>
              <a:rPr b="0" lang="en-GB" sz="4400" spc="-1" strike="noStrike">
                <a:solidFill>
                  <a:srgbClr val="fffff0"/>
                </a:solidFill>
                <a:latin typeface="Luminari"/>
              </a:rPr>
              <a:t>Bible of Hugh </a:t>
            </a:r>
            <a:br>
              <a:rPr sz="4400"/>
            </a:br>
            <a:r>
              <a:rPr b="0" lang="en-GB" sz="4400" spc="-1" strike="noStrike">
                <a:solidFill>
                  <a:srgbClr val="fffff0"/>
                </a:solidFill>
                <a:latin typeface="Luminari"/>
              </a:rPr>
              <a:t>de Puiset</a:t>
            </a:r>
            <a:endParaRPr b="0" lang="en-GB" sz="4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PlaceHolder 2"/>
          <p:cNvSpPr>
            <a:spLocks noGrp="1"/>
          </p:cNvSpPr>
          <p:nvPr>
            <p:ph/>
          </p:nvPr>
        </p:nvSpPr>
        <p:spPr>
          <a:xfrm>
            <a:off x="628200" y="1369080"/>
            <a:ext cx="3884400" cy="3261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rmAutofit fontScale="68333"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800" spc="-1" strike="noStrike">
                <a:solidFill>
                  <a:srgbClr val="fffff0"/>
                </a:solidFill>
                <a:latin typeface="Gill Sans"/>
              </a:rPr>
              <a:t>Bishop of Durham, 1153-95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800" spc="-1" strike="noStrike">
                <a:solidFill>
                  <a:srgbClr val="fffff0"/>
                </a:solidFill>
                <a:latin typeface="Gill Sans"/>
              </a:rPr>
              <a:t>Bible = 1175-96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800" spc="-1" strike="noStrike">
                <a:solidFill>
                  <a:srgbClr val="fffff0"/>
                </a:solidFill>
                <a:latin typeface="Gill Sans"/>
              </a:rPr>
              <a:t>Twelfth-century list of Durham books credits Hugh with giving the Bible to the priory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800" spc="-1" strike="noStrike">
                <a:solidFill>
                  <a:srgbClr val="fffff0"/>
                </a:solidFill>
                <a:latin typeface="Gill Sans"/>
              </a:rPr>
              <a:t>Now in four volumes, but most of the decorative images are lost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800" spc="-1" strike="noStrike">
                <a:solidFill>
                  <a:srgbClr val="fffff0"/>
                </a:solidFill>
                <a:latin typeface="Gill Sans"/>
              </a:rPr>
              <a:t>Available online: </a:t>
            </a:r>
            <a:r>
              <a:rPr b="0" lang="en-GB" sz="2800" spc="-1" strike="noStrike" u="sng">
                <a:solidFill>
                  <a:srgbClr val="0563c1"/>
                </a:solidFill>
                <a:uFillTx/>
                <a:latin typeface="Gill Sans"/>
                <a:hlinkClick r:id="rId2"/>
              </a:rPr>
              <a:t>https://iiif.durham.ac.uk/index.html?manifest=t2mgf06g269d</a:t>
            </a:r>
            <a:r>
              <a:rPr b="0" lang="en-GB" sz="2800" spc="-1" strike="noStrike">
                <a:solidFill>
                  <a:srgbClr val="fffff0"/>
                </a:solidFill>
                <a:latin typeface="Gill Sans"/>
              </a:rPr>
              <a:t> 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21" name="Content Placeholder 1" descr="Text&#10;&#10;Description automatically generated"/>
          <p:cNvPicPr/>
          <p:nvPr/>
        </p:nvPicPr>
        <p:blipFill>
          <a:blip r:embed="rId3"/>
          <a:stretch/>
        </p:blipFill>
        <p:spPr>
          <a:xfrm>
            <a:off x="4971960" y="364320"/>
            <a:ext cx="4038840" cy="46353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2" name="" descr=""/>
          <p:cNvPicPr/>
          <p:nvPr/>
        </p:nvPicPr>
        <p:blipFill>
          <a:blip r:embed="rId1"/>
          <a:stretch/>
        </p:blipFill>
        <p:spPr>
          <a:xfrm>
            <a:off x="636840" y="360"/>
            <a:ext cx="3323160" cy="5143320"/>
          </a:xfrm>
          <a:prstGeom prst="rect">
            <a:avLst/>
          </a:prstGeom>
          <a:ln w="0">
            <a:noFill/>
          </a:ln>
        </p:spPr>
      </p:pic>
      <p:pic>
        <p:nvPicPr>
          <p:cNvPr id="323" name="" descr=""/>
          <p:cNvPicPr/>
          <p:nvPr/>
        </p:nvPicPr>
        <p:blipFill>
          <a:blip r:embed="rId2"/>
          <a:stretch/>
        </p:blipFill>
        <p:spPr>
          <a:xfrm>
            <a:off x="5111640" y="17640"/>
            <a:ext cx="3366000" cy="51433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PlaceHolder 1"/>
          <p:cNvSpPr>
            <a:spLocks noGrp="1"/>
          </p:cNvSpPr>
          <p:nvPr>
            <p:ph type="title"/>
          </p:nvPr>
        </p:nvSpPr>
        <p:spPr>
          <a:xfrm>
            <a:off x="3723840" y="471960"/>
            <a:ext cx="4937760" cy="9630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rmAutofit/>
          </a:bodyPr>
          <a:p>
            <a:pPr indent="0" defTabSz="914400">
              <a:lnSpc>
                <a:spcPct val="90000"/>
              </a:lnSpc>
              <a:buNone/>
              <a:tabLst>
                <a:tab algn="l" pos="0"/>
              </a:tabLst>
            </a:pPr>
            <a:r>
              <a:rPr b="0" lang="en-GB" sz="4400" spc="-1" strike="noStrike">
                <a:solidFill>
                  <a:srgbClr val="ffffff"/>
                </a:solidFill>
                <a:latin typeface="Luminari"/>
              </a:rPr>
              <a:t>Lampeter Bible</a:t>
            </a:r>
            <a:endParaRPr b="0" lang="en-GB" sz="4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PlaceHolder 2"/>
          <p:cNvSpPr>
            <a:spLocks noGrp="1"/>
          </p:cNvSpPr>
          <p:nvPr>
            <p:ph/>
          </p:nvPr>
        </p:nvSpPr>
        <p:spPr>
          <a:xfrm>
            <a:off x="3723840" y="1436040"/>
            <a:ext cx="5049360" cy="34225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rmAutofit fontScale="83888" lnSpcReduction="10000"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</a:rPr>
              <a:t>Vulgate Bible with illuminated capitals and miniatures 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</a:rPr>
              <a:t>Latin verse at end says copied for use at the monastery of St. Pierre-sur-Dives in Normandy, at the instructions of Abbot Jacobus. 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</a:rPr>
              <a:t>The scribe was a lame monk from Fecamp known as "G" and it took over 3 years to finish (completed in 1279)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</a:rPr>
              <a:t>Many of the capitals are faces of the monks. 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400" spc="-1" strike="noStrike">
                <a:solidFill>
                  <a:srgbClr val="ffffff"/>
                </a:solidFill>
                <a:latin typeface="Gill Sans"/>
              </a:rPr>
              <a:t>The volume is not complete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26" name="" descr=""/>
          <p:cNvPicPr/>
          <p:nvPr/>
        </p:nvPicPr>
        <p:blipFill>
          <a:blip r:embed="rId1"/>
          <a:stretch/>
        </p:blipFill>
        <p:spPr>
          <a:xfrm>
            <a:off x="0" y="0"/>
            <a:ext cx="3388680" cy="51433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" name="" descr=""/>
          <p:cNvPicPr/>
          <p:nvPr/>
        </p:nvPicPr>
        <p:blipFill>
          <a:blip r:embed="rId1"/>
          <a:stretch/>
        </p:blipFill>
        <p:spPr>
          <a:xfrm>
            <a:off x="3056760" y="180000"/>
            <a:ext cx="5943240" cy="4593240"/>
          </a:xfrm>
          <a:prstGeom prst="rect">
            <a:avLst/>
          </a:prstGeom>
          <a:ln w="0">
            <a:noFill/>
          </a:ln>
        </p:spPr>
      </p:pic>
      <p:sp>
        <p:nvSpPr>
          <p:cNvPr id="328" name="TextBox 2"/>
          <p:cNvSpPr/>
          <p:nvPr/>
        </p:nvSpPr>
        <p:spPr>
          <a:xfrm>
            <a:off x="1902960" y="4752000"/>
            <a:ext cx="15620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b="0" lang="en-GB" sz="1800" spc="-1" strike="noStrike">
                <a:solidFill>
                  <a:srgbClr val="fffff0"/>
                </a:solidFill>
                <a:latin typeface="Gill Sans"/>
              </a:rPr>
              <a:t>Folio 1r, details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29" name="" descr=""/>
          <p:cNvPicPr/>
          <p:nvPr/>
        </p:nvPicPr>
        <p:blipFill>
          <a:blip r:embed="rId2"/>
          <a:stretch/>
        </p:blipFill>
        <p:spPr>
          <a:xfrm>
            <a:off x="428040" y="360000"/>
            <a:ext cx="5871960" cy="39002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7" dur="indefinite" restart="never" nodeType="tmRoot">
          <p:childTnLst>
            <p:seq>
              <p:cTn id="8" dur="indefinite" nodeType="mainSeq">
                <p:childTnLst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Text Box 6"/>
          <p:cNvSpPr/>
          <p:nvPr/>
        </p:nvSpPr>
        <p:spPr>
          <a:xfrm>
            <a:off x="2471760" y="4761000"/>
            <a:ext cx="372636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b="0" lang="en-GB" sz="1800" spc="-1" strike="noStrike">
                <a:solidFill>
                  <a:srgbClr val="fffff0"/>
                </a:solidFill>
                <a:latin typeface="Gill Sans"/>
              </a:rPr>
              <a:t>Lampeter Bible, fol. 1r, descender of ‘F’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31" name="" descr=""/>
          <p:cNvPicPr/>
          <p:nvPr/>
        </p:nvPicPr>
        <p:blipFill>
          <a:blip r:embed="rId1"/>
          <a:stretch/>
        </p:blipFill>
        <p:spPr>
          <a:xfrm>
            <a:off x="36000" y="108000"/>
            <a:ext cx="4284000" cy="4718160"/>
          </a:xfrm>
          <a:prstGeom prst="rect">
            <a:avLst/>
          </a:prstGeom>
          <a:ln w="0">
            <a:noFill/>
          </a:ln>
        </p:spPr>
      </p:pic>
      <p:pic>
        <p:nvPicPr>
          <p:cNvPr id="332" name="" descr=""/>
          <p:cNvPicPr/>
          <p:nvPr/>
        </p:nvPicPr>
        <p:blipFill>
          <a:blip r:embed="rId2"/>
          <a:stretch/>
        </p:blipFill>
        <p:spPr>
          <a:xfrm>
            <a:off x="4500000" y="108000"/>
            <a:ext cx="4478400" cy="47196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Text Box 6"/>
          <p:cNvSpPr/>
          <p:nvPr/>
        </p:nvSpPr>
        <p:spPr>
          <a:xfrm>
            <a:off x="1657080" y="4515120"/>
            <a:ext cx="136440" cy="432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spAutoFit/>
          </a:bodyPr>
          <a:p>
            <a:pPr defTabSz="914400">
              <a:lnSpc>
                <a:spcPct val="100000"/>
              </a:lnSpc>
            </a:pPr>
            <a:endParaRPr b="1" lang="en-GB" sz="3200" spc="-1" strike="noStrike">
              <a:solidFill>
                <a:schemeClr val="dk1"/>
              </a:solidFill>
              <a:latin typeface="Arial"/>
            </a:endParaRPr>
          </a:p>
        </p:txBody>
      </p:sp>
      <p:sp>
        <p:nvSpPr>
          <p:cNvPr id="334" name="Text Box 7"/>
          <p:cNvSpPr/>
          <p:nvPr/>
        </p:nvSpPr>
        <p:spPr>
          <a:xfrm>
            <a:off x="2833200" y="4514760"/>
            <a:ext cx="318240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b="0" lang="en-GB" sz="1800" spc="-1" strike="noStrike">
                <a:solidFill>
                  <a:srgbClr val="fffff0"/>
                </a:solidFill>
                <a:latin typeface="Gill Sans"/>
              </a:rPr>
              <a:t>Lampeter Bible, fol. 1r, base of ‘F’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35" name="" descr=""/>
          <p:cNvPicPr/>
          <p:nvPr/>
        </p:nvPicPr>
        <p:blipFill>
          <a:blip r:embed="rId1"/>
          <a:stretch/>
        </p:blipFill>
        <p:spPr>
          <a:xfrm>
            <a:off x="1243440" y="36000"/>
            <a:ext cx="6804720" cy="45000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6" name="" descr=""/>
          <p:cNvPicPr/>
          <p:nvPr/>
        </p:nvPicPr>
        <p:blipFill>
          <a:blip r:embed="rId1"/>
          <a:stretch/>
        </p:blipFill>
        <p:spPr>
          <a:xfrm>
            <a:off x="5460120" y="0"/>
            <a:ext cx="3682440" cy="5141880"/>
          </a:xfrm>
          <a:prstGeom prst="rect">
            <a:avLst/>
          </a:prstGeom>
          <a:ln w="0">
            <a:noFill/>
          </a:ln>
        </p:spPr>
      </p:pic>
      <p:pic>
        <p:nvPicPr>
          <p:cNvPr id="337" name="" descr=""/>
          <p:cNvPicPr/>
          <p:nvPr/>
        </p:nvPicPr>
        <p:blipFill>
          <a:blip r:embed="rId2"/>
          <a:stretch/>
        </p:blipFill>
        <p:spPr>
          <a:xfrm>
            <a:off x="0" y="0"/>
            <a:ext cx="3453480" cy="5141880"/>
          </a:xfrm>
          <a:prstGeom prst="rect">
            <a:avLst/>
          </a:prstGeom>
          <a:ln w="0">
            <a:noFill/>
          </a:ln>
        </p:spPr>
      </p:pic>
      <p:sp>
        <p:nvSpPr>
          <p:cNvPr id="338" name=""/>
          <p:cNvSpPr/>
          <p:nvPr/>
        </p:nvSpPr>
        <p:spPr>
          <a:xfrm>
            <a:off x="3564000" y="0"/>
            <a:ext cx="1978920" cy="529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defTabSz="914400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Lampeter Bible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left, fol. 5r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Genesis: fifth and sixth days of Creation;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Temptation &amp; Fall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right, fol. 22r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Beginning of Exodus;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Initial ‘H’;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The Entry of Christ into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2000" spc="-1" strike="noStrike">
                <a:solidFill>
                  <a:srgbClr val="ffffff"/>
                </a:solidFill>
                <a:latin typeface="Gill Sans"/>
              </a:rPr>
              <a:t>Jerusalem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PlaceHolder 1"/>
          <p:cNvSpPr>
            <a:spLocks noGrp="1"/>
          </p:cNvSpPr>
          <p:nvPr>
            <p:ph type="title"/>
          </p:nvPr>
        </p:nvSpPr>
        <p:spPr>
          <a:xfrm>
            <a:off x="3972960" y="246600"/>
            <a:ext cx="4686120" cy="1335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rmAutofit fontScale="94444" lnSpcReduction="10000"/>
          </a:bodyPr>
          <a:p>
            <a:pPr indent="0" defTabSz="914400">
              <a:lnSpc>
                <a:spcPct val="90000"/>
              </a:lnSpc>
              <a:buNone/>
              <a:tabLst>
                <a:tab algn="l" pos="0"/>
              </a:tabLst>
            </a:pPr>
            <a:r>
              <a:rPr b="0" lang="en-GB" sz="5400" spc="-1" strike="noStrike">
                <a:solidFill>
                  <a:srgbClr val="ffffff"/>
                </a:solidFill>
                <a:latin typeface="Luminari"/>
              </a:rPr>
              <a:t>The Bury Bible</a:t>
            </a:r>
            <a:endParaRPr b="0" lang="en-GB" sz="5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sketchy lin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72960" y="1780920"/>
            <a:ext cx="3180960" cy="11880"/>
          </a:xfrm>
          <a:custGeom>
            <a:avLst/>
            <a:gdLst>
              <a:gd name="textAreaLeft" fmla="*/ 0 w 3180960"/>
              <a:gd name="textAreaRight" fmla="*/ 3182760 w 3180960"/>
              <a:gd name="textAreaTop" fmla="*/ 0 h 11880"/>
              <a:gd name="textAreaBottom" fmla="*/ 13680 h 11880"/>
            </a:gdLst>
            <a:ahLst/>
            <a:rect l="textAreaLeft" t="textAreaTop" r="textAreaRight" b="textAreaBottom"/>
            <a:pathLst>
              <a:path fill="none" w="4243589" h="18288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stroke="0" w="4243589" h="18288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w="44450">
            <a:solidFill>
              <a:srgbClr val="ed7d3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-26640" bIns="-26640" anchor="ctr">
            <a:noAutofit/>
          </a:bodyPr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41" name="PlaceHolder 2"/>
          <p:cNvSpPr>
            <a:spLocks noGrp="1"/>
          </p:cNvSpPr>
          <p:nvPr>
            <p:ph/>
          </p:nvPr>
        </p:nvSpPr>
        <p:spPr>
          <a:xfrm>
            <a:off x="3644640" y="2029680"/>
            <a:ext cx="5014440" cy="29635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rmAutofit fontScale="87222" lnSpcReduction="10000"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ffffff"/>
                </a:solidFill>
                <a:latin typeface="Gill Sans"/>
              </a:rPr>
              <a:t>Bury St Edmunds, c.1135</a:t>
            </a:r>
            <a:endParaRPr b="0" lang="en-GB" sz="32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ffffff"/>
                </a:solidFill>
                <a:latin typeface="Gill Sans"/>
              </a:rPr>
              <a:t>Illustrated by ‘Master Hugo’</a:t>
            </a:r>
            <a:endParaRPr b="0" lang="en-GB" sz="3200" spc="-1" strike="noStrike">
              <a:solidFill>
                <a:srgbClr val="ffffff"/>
              </a:solidFill>
              <a:latin typeface="Arial"/>
            </a:endParaRPr>
          </a:p>
          <a:p>
            <a:pPr marL="228600" indent="0" defTabSz="914400">
              <a:lnSpc>
                <a:spcPct val="90000"/>
              </a:lnSpc>
              <a:spcBef>
                <a:spcPts val="1001"/>
              </a:spcBef>
              <a:buNone/>
              <a:tabLst>
                <a:tab algn="l" pos="0"/>
              </a:tabLst>
            </a:pPr>
            <a:r>
              <a:rPr b="0" lang="en-GB" sz="3200" spc="-1" strike="noStrike">
                <a:solidFill>
                  <a:srgbClr val="ffffff"/>
                </a:solidFill>
                <a:latin typeface="Gill Sans"/>
              </a:rPr>
              <a:t> </a:t>
            </a:r>
            <a:endParaRPr b="0" lang="en-GB" sz="32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3200" spc="-1" strike="noStrike">
                <a:solidFill>
                  <a:srgbClr val="ffffff"/>
                </a:solidFill>
                <a:latin typeface="Gill Sans"/>
              </a:rPr>
              <a:t>Cambridge, Corpus Christi College MS 2 (volumes i, ii and iii)</a:t>
            </a:r>
            <a:r>
              <a:rPr b="0" lang="en-GB" sz="2200" spc="-1" strike="noStrike">
                <a:solidFill>
                  <a:srgbClr val="ffffff"/>
                </a:solidFill>
                <a:latin typeface="Gill Sans"/>
              </a:rPr>
              <a:t> </a:t>
            </a:r>
            <a:r>
              <a:rPr b="0" lang="en-GB" sz="2200" spc="-1" strike="noStrike" u="sng">
                <a:solidFill>
                  <a:srgbClr val="0563c1"/>
                </a:solidFill>
                <a:uFillTx/>
                <a:latin typeface="Gill Sans"/>
                <a:hlinkClick r:id="rId1"/>
              </a:rPr>
              <a:t>https://parker.stanford.edu/parker/catalog/nm203xw8381</a:t>
            </a:r>
            <a:r>
              <a:rPr b="0" lang="en-GB" sz="2200" spc="-1" strike="noStrike">
                <a:solidFill>
                  <a:srgbClr val="ffffff"/>
                </a:solidFill>
                <a:latin typeface="Gill Sans"/>
              </a:rPr>
              <a:t> 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42" name="" descr=""/>
          <p:cNvPicPr/>
          <p:nvPr/>
        </p:nvPicPr>
        <p:blipFill>
          <a:blip r:embed="rId2"/>
          <a:stretch/>
        </p:blipFill>
        <p:spPr>
          <a:xfrm>
            <a:off x="0" y="11160"/>
            <a:ext cx="3492000" cy="51408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3" name="" descr=""/>
          <p:cNvPicPr/>
          <p:nvPr/>
        </p:nvPicPr>
        <p:blipFill>
          <a:blip r:embed="rId1"/>
          <a:stretch/>
        </p:blipFill>
        <p:spPr>
          <a:xfrm>
            <a:off x="12240" y="0"/>
            <a:ext cx="3855960" cy="5141880"/>
          </a:xfrm>
          <a:prstGeom prst="rect">
            <a:avLst/>
          </a:prstGeom>
          <a:ln w="0">
            <a:noFill/>
          </a:ln>
        </p:spPr>
      </p:pic>
      <p:pic>
        <p:nvPicPr>
          <p:cNvPr id="344" name="" descr=""/>
          <p:cNvPicPr/>
          <p:nvPr/>
        </p:nvPicPr>
        <p:blipFill>
          <a:blip r:embed="rId2"/>
          <a:stretch/>
        </p:blipFill>
        <p:spPr>
          <a:xfrm>
            <a:off x="5286600" y="0"/>
            <a:ext cx="3855960" cy="5141880"/>
          </a:xfrm>
          <a:prstGeom prst="rect">
            <a:avLst/>
          </a:prstGeom>
          <a:ln w="0">
            <a:noFill/>
          </a:ln>
        </p:spPr>
      </p:pic>
      <p:sp>
        <p:nvSpPr>
          <p:cNvPr id="345" name=""/>
          <p:cNvSpPr/>
          <p:nvPr/>
        </p:nvSpPr>
        <p:spPr>
          <a:xfrm>
            <a:off x="3960000" y="360000"/>
            <a:ext cx="1258920" cy="1670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</a:rPr>
              <a:t>Cambridge University Library, MS E.e.6: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</a:rPr>
              <a:t>Proto-Paris Bible 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6" name="" descr=""/>
          <p:cNvPicPr/>
          <p:nvPr/>
        </p:nvPicPr>
        <p:blipFill>
          <a:blip r:embed="rId1"/>
          <a:stretch/>
        </p:blipFill>
        <p:spPr>
          <a:xfrm>
            <a:off x="180000" y="360"/>
            <a:ext cx="3856320" cy="5142240"/>
          </a:xfrm>
          <a:prstGeom prst="rect">
            <a:avLst/>
          </a:prstGeom>
          <a:ln w="0">
            <a:noFill/>
          </a:ln>
        </p:spPr>
      </p:pic>
      <p:pic>
        <p:nvPicPr>
          <p:cNvPr id="347" name="" descr=""/>
          <p:cNvPicPr/>
          <p:nvPr/>
        </p:nvPicPr>
        <p:blipFill>
          <a:blip r:embed="rId2"/>
          <a:stretch/>
        </p:blipFill>
        <p:spPr>
          <a:xfrm>
            <a:off x="5142600" y="360"/>
            <a:ext cx="3856320" cy="51422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PlaceHolder 1"/>
          <p:cNvSpPr>
            <a:spLocks noGrp="1"/>
          </p:cNvSpPr>
          <p:nvPr>
            <p:ph type="title"/>
          </p:nvPr>
        </p:nvSpPr>
        <p:spPr>
          <a:xfrm>
            <a:off x="479520" y="244080"/>
            <a:ext cx="3659400" cy="14659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rmAutofit/>
          </a:bodyPr>
          <a:p>
            <a:pPr indent="0" defTabSz="914400">
              <a:lnSpc>
                <a:spcPct val="90000"/>
              </a:lnSpc>
              <a:buNone/>
              <a:tabLst>
                <a:tab algn="l" pos="0"/>
              </a:tabLst>
            </a:pPr>
            <a:r>
              <a:rPr b="0" lang="en-GB" sz="4000" spc="-1" strike="noStrike">
                <a:solidFill>
                  <a:srgbClr val="fffff0"/>
                </a:solidFill>
                <a:latin typeface="Luminari"/>
              </a:rPr>
              <a:t>Bible picture books</a:t>
            </a:r>
            <a:endParaRPr b="0" lang="en-GB" sz="4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PlaceHolder 2"/>
          <p:cNvSpPr>
            <a:spLocks noGrp="1"/>
          </p:cNvSpPr>
          <p:nvPr>
            <p:ph/>
          </p:nvPr>
        </p:nvSpPr>
        <p:spPr>
          <a:xfrm>
            <a:off x="515520" y="1686600"/>
            <a:ext cx="3443400" cy="26323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000" spc="-1" strike="noStrike">
                <a:solidFill>
                  <a:srgbClr val="fffff0"/>
                </a:solidFill>
                <a:latin typeface="Gill Sans"/>
              </a:rPr>
              <a:t>Holkham Bible: now London, British Library Additional MS 47682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000" spc="-1" strike="noStrike">
                <a:solidFill>
                  <a:srgbClr val="fffff0"/>
                </a:solidFill>
                <a:latin typeface="Gill Sans"/>
              </a:rPr>
              <a:t>Picture Book, with Norman French, previously kept at Holkham Hall (Norfolk)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000" spc="-1" strike="noStrike">
                <a:solidFill>
                  <a:srgbClr val="fffff0"/>
                </a:solidFill>
                <a:latin typeface="Gill Sans"/>
              </a:rPr>
              <a:t>Dates c.1320x30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ffffff"/>
              </a:buClr>
              <a:buFont typeface="Arial"/>
              <a:buChar char="•"/>
            </a:pPr>
            <a:r>
              <a:rPr b="0" lang="en-GB" sz="2000" spc="-1" strike="noStrike">
                <a:solidFill>
                  <a:srgbClr val="fffff0"/>
                </a:solidFill>
                <a:latin typeface="Gill Sans"/>
              </a:rPr>
              <a:t>Available online: </a:t>
            </a:r>
            <a:r>
              <a:rPr b="0" lang="en-GB" sz="2000" spc="-1" strike="noStrike" u="sng">
                <a:solidFill>
                  <a:srgbClr val="0563c1"/>
                </a:solidFill>
                <a:uFillTx/>
                <a:latin typeface="Gill Sans"/>
                <a:hlinkClick r:id="rId1"/>
              </a:rPr>
              <a:t>https://www.bl.uk/manuscripts/FullDisplay.aspx?ref=Add_MS_47682</a:t>
            </a:r>
            <a:r>
              <a:rPr b="0" lang="en-GB" sz="2000" spc="-1" strike="noStrike">
                <a:solidFill>
                  <a:srgbClr val="fffff0"/>
                </a:solidFill>
                <a:latin typeface="Gill Sans"/>
              </a:rPr>
              <a:t> 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50" name="" descr=""/>
          <p:cNvPicPr/>
          <p:nvPr/>
        </p:nvPicPr>
        <p:blipFill>
          <a:blip r:embed="rId2"/>
          <a:stretch/>
        </p:blipFill>
        <p:spPr>
          <a:xfrm>
            <a:off x="3996000" y="48600"/>
            <a:ext cx="5169600" cy="49554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Text Box 6"/>
          <p:cNvSpPr/>
          <p:nvPr/>
        </p:nvSpPr>
        <p:spPr>
          <a:xfrm>
            <a:off x="5117040" y="399960"/>
            <a:ext cx="2291040" cy="393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</a:rPr>
              <a:t>Holkham Bible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</a:rPr>
              <a:t>Picture Book,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</a:rPr>
              <a:t>c. 1320 x 1330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2800" spc="-1" strike="noStrike">
                <a:solidFill>
                  <a:srgbClr val="ffffff"/>
                </a:solidFill>
                <a:latin typeface="Gill Sans"/>
              </a:rPr>
              <a:t>Creation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52" name="" descr=""/>
          <p:cNvPicPr/>
          <p:nvPr/>
        </p:nvPicPr>
        <p:blipFill>
          <a:blip r:embed="rId1"/>
          <a:stretch/>
        </p:blipFill>
        <p:spPr>
          <a:xfrm>
            <a:off x="545400" y="-720"/>
            <a:ext cx="3816000" cy="51696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"/>
          <p:cNvSpPr/>
          <p:nvPr/>
        </p:nvSpPr>
        <p:spPr>
          <a:xfrm>
            <a:off x="3914640" y="945000"/>
            <a:ext cx="1483560" cy="2023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defTabSz="914400">
              <a:lnSpc>
                <a:spcPct val="100000"/>
              </a:lnSpc>
            </a:pPr>
            <a:r>
              <a:rPr b="0" lang="en-GB" sz="1800" spc="-1" strike="noStrike">
                <a:solidFill>
                  <a:srgbClr val="fffff0"/>
                </a:solidFill>
                <a:latin typeface="Gill Sans"/>
              </a:rPr>
              <a:t>Fol. 4r: Adam and Eve expelled from paradise = work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1800" spc="-1" strike="noStrike">
                <a:solidFill>
                  <a:srgbClr val="fffff0"/>
                </a:solidFill>
                <a:latin typeface="Gill Sans"/>
              </a:rPr>
              <a:t>Fol. 6r: The Labours of Cain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54" name="" descr=""/>
          <p:cNvPicPr/>
          <p:nvPr/>
        </p:nvPicPr>
        <p:blipFill>
          <a:blip r:embed="rId1"/>
          <a:stretch/>
        </p:blipFill>
        <p:spPr>
          <a:xfrm>
            <a:off x="0" y="0"/>
            <a:ext cx="3741480" cy="5143320"/>
          </a:xfrm>
          <a:prstGeom prst="rect">
            <a:avLst/>
          </a:prstGeom>
          <a:ln w="0">
            <a:noFill/>
          </a:ln>
        </p:spPr>
      </p:pic>
      <p:pic>
        <p:nvPicPr>
          <p:cNvPr id="355" name="" descr=""/>
          <p:cNvPicPr/>
          <p:nvPr/>
        </p:nvPicPr>
        <p:blipFill>
          <a:blip r:embed="rId2"/>
          <a:stretch/>
        </p:blipFill>
        <p:spPr>
          <a:xfrm>
            <a:off x="5376240" y="0"/>
            <a:ext cx="3781800" cy="51436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Text Box 6"/>
          <p:cNvSpPr/>
          <p:nvPr/>
        </p:nvSpPr>
        <p:spPr>
          <a:xfrm>
            <a:off x="4077720" y="180000"/>
            <a:ext cx="1501560" cy="475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</a:rPr>
              <a:t>Fol. 13r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</a:rPr>
              <a:t>Shepherds in the fields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</a:rPr>
              <a:t>Shepherds at the birth of Christ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</a:rPr>
              <a:t>fol. 14v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</a:rPr>
              <a:t>The Flight into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1800" spc="-1" strike="noStrike">
                <a:solidFill>
                  <a:srgbClr val="ffffff"/>
                </a:solidFill>
                <a:latin typeface="Gill Sans"/>
              </a:rPr>
              <a:t>Egypt &amp; robbery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57" name="" descr=""/>
          <p:cNvPicPr/>
          <p:nvPr/>
        </p:nvPicPr>
        <p:blipFill>
          <a:blip r:embed="rId1"/>
          <a:stretch/>
        </p:blipFill>
        <p:spPr>
          <a:xfrm>
            <a:off x="108000" y="144000"/>
            <a:ext cx="3800160" cy="4821840"/>
          </a:xfrm>
          <a:prstGeom prst="rect">
            <a:avLst/>
          </a:prstGeom>
          <a:ln w="0">
            <a:noFill/>
          </a:ln>
        </p:spPr>
      </p:pic>
      <p:pic>
        <p:nvPicPr>
          <p:cNvPr id="358" name="" descr=""/>
          <p:cNvPicPr/>
          <p:nvPr/>
        </p:nvPicPr>
        <p:blipFill>
          <a:blip r:embed="rId2"/>
          <a:stretch/>
        </p:blipFill>
        <p:spPr>
          <a:xfrm>
            <a:off x="5364000" y="144000"/>
            <a:ext cx="3656880" cy="48600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9" name="" descr=""/>
          <p:cNvPicPr/>
          <p:nvPr/>
        </p:nvPicPr>
        <p:blipFill>
          <a:blip r:embed="rId1"/>
          <a:stretch/>
        </p:blipFill>
        <p:spPr>
          <a:xfrm>
            <a:off x="2716200" y="25560"/>
            <a:ext cx="3762720" cy="51426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PlaceHolder 1"/>
          <p:cNvSpPr>
            <a:spLocks noGrp="1"/>
          </p:cNvSpPr>
          <p:nvPr>
            <p:ph type="title"/>
          </p:nvPr>
        </p:nvSpPr>
        <p:spPr>
          <a:xfrm>
            <a:off x="3972960" y="246600"/>
            <a:ext cx="4686120" cy="1335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rmAutofit fontScale="94444" lnSpcReduction="10000"/>
          </a:bodyPr>
          <a:p>
            <a:pPr indent="0" defTabSz="914400">
              <a:lnSpc>
                <a:spcPct val="90000"/>
              </a:lnSpc>
              <a:buNone/>
              <a:tabLst>
                <a:tab algn="l" pos="0"/>
              </a:tabLst>
            </a:pPr>
            <a:r>
              <a:rPr b="0" lang="en-GB" sz="5400" spc="-1" strike="noStrike">
                <a:solidFill>
                  <a:srgbClr val="ffffff"/>
                </a:solidFill>
                <a:latin typeface="Luminari"/>
              </a:rPr>
              <a:t>The Bury Bible</a:t>
            </a:r>
            <a:endParaRPr b="0" lang="en-GB" sz="5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1" name="Picture 3"/>
          <p:cNvSpPr/>
          <p:nvPr/>
        </p:nvSpPr>
        <p:spPr>
          <a:xfrm>
            <a:off x="0" y="360"/>
            <a:ext cx="3491280" cy="5141520"/>
          </a:xfrm>
          <a:custGeom>
            <a:avLst/>
            <a:gdLst>
              <a:gd name="textAreaLeft" fmla="*/ 0 w 3491280"/>
              <a:gd name="textAreaRight" fmla="*/ 3493080 w 3491280"/>
              <a:gd name="textAreaTop" fmla="*/ 0 h 5141520"/>
              <a:gd name="textAreaBottom" fmla="*/ 5143320 h 5141520"/>
            </a:gdLst>
            <a:ahLst/>
            <a:rect l="textAreaLeft" t="textAreaTop" r="textAreaRight" b="textAreaBottom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blipFill rotWithShape="0">
            <a:blip r:embed="rId1"/>
            <a:srcRect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Gill Sans"/>
            </a:endParaRPr>
          </a:p>
        </p:txBody>
      </p:sp>
      <p:sp>
        <p:nvSpPr>
          <p:cNvPr id="362" name="PlaceHolder 2"/>
          <p:cNvSpPr>
            <a:spLocks noGrp="1"/>
          </p:cNvSpPr>
          <p:nvPr>
            <p:ph/>
          </p:nvPr>
        </p:nvSpPr>
        <p:spPr>
          <a:xfrm>
            <a:off x="3644640" y="2029680"/>
            <a:ext cx="5014440" cy="29635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rmAutofit/>
          </a:bodyPr>
          <a:p>
            <a:pPr marL="228600" indent="-228600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ffffff"/>
                </a:solidFill>
                <a:latin typeface="Gill Sans"/>
              </a:rPr>
              <a:t>Rescued by...</a:t>
            </a:r>
            <a:endParaRPr b="0" lang="en-GB" sz="32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63" name="" descr=""/>
          <p:cNvPicPr/>
          <p:nvPr/>
        </p:nvPicPr>
        <p:blipFill>
          <a:blip r:embed="rId2"/>
          <a:stretch/>
        </p:blipFill>
        <p:spPr>
          <a:xfrm>
            <a:off x="4682160" y="2974320"/>
            <a:ext cx="4194360" cy="18878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3" dur="indefinite" restart="never" nodeType="tmRoot">
          <p:childTnLst>
            <p:seq>
              <p:cTn id="14" dur="indefinite" nodeType="mainSeq">
                <p:childTnLst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4" name="" descr=""/>
          <p:cNvPicPr/>
          <p:nvPr/>
        </p:nvPicPr>
        <p:blipFill>
          <a:blip r:embed="rId1"/>
          <a:stretch/>
        </p:blipFill>
        <p:spPr>
          <a:xfrm>
            <a:off x="837360" y="0"/>
            <a:ext cx="7482240" cy="51436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" descr=""/>
          <p:cNvPicPr/>
          <p:nvPr/>
        </p:nvPicPr>
        <p:blipFill>
          <a:blip r:embed="rId1"/>
          <a:stretch/>
        </p:blipFill>
        <p:spPr>
          <a:xfrm>
            <a:off x="2585520" y="133200"/>
            <a:ext cx="3806640" cy="2413440"/>
          </a:xfrm>
          <a:prstGeom prst="rect">
            <a:avLst/>
          </a:prstGeom>
          <a:ln w="0">
            <a:noFill/>
          </a:ln>
        </p:spPr>
      </p:pic>
      <p:sp>
        <p:nvSpPr>
          <p:cNvPr id="366" name=""/>
          <p:cNvSpPr/>
          <p:nvPr/>
        </p:nvSpPr>
        <p:spPr>
          <a:xfrm>
            <a:off x="6557760" y="297720"/>
            <a:ext cx="2487240" cy="2019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2800" spc="-1" strike="noStrike">
                <a:solidFill>
                  <a:srgbClr val="ffffff"/>
                </a:solidFill>
                <a:latin typeface="Trattatello"/>
              </a:rPr>
              <a:t>Geneva “Breeches” Bible 1557 (this one 1580) 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67" name="" descr=""/>
          <p:cNvPicPr/>
          <p:nvPr/>
        </p:nvPicPr>
        <p:blipFill>
          <a:blip r:embed="rId2"/>
          <a:stretch/>
        </p:blipFill>
        <p:spPr>
          <a:xfrm>
            <a:off x="340560" y="227160"/>
            <a:ext cx="1748160" cy="2557080"/>
          </a:xfrm>
          <a:prstGeom prst="rect">
            <a:avLst/>
          </a:prstGeom>
          <a:ln w="0">
            <a:noFill/>
          </a:ln>
        </p:spPr>
      </p:pic>
      <p:sp>
        <p:nvSpPr>
          <p:cNvPr id="368" name=""/>
          <p:cNvSpPr/>
          <p:nvPr/>
        </p:nvSpPr>
        <p:spPr>
          <a:xfrm>
            <a:off x="200520" y="2814480"/>
            <a:ext cx="1979280" cy="1376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 algn="ctr">
              <a:lnSpc>
                <a:spcPct val="100000"/>
              </a:lnSpc>
            </a:pPr>
            <a:r>
              <a:rPr b="0" lang="en-GB" sz="2800" spc="-1" strike="noStrike">
                <a:solidFill>
                  <a:srgbClr val="ffffff"/>
                </a:solidFill>
                <a:latin typeface="Trattatello"/>
              </a:rPr>
              <a:t>Great Bible 1539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69" name="" descr=""/>
          <p:cNvPicPr/>
          <p:nvPr/>
        </p:nvPicPr>
        <p:blipFill>
          <a:blip r:embed="rId3"/>
          <a:stretch/>
        </p:blipFill>
        <p:spPr>
          <a:xfrm>
            <a:off x="3810960" y="2764440"/>
            <a:ext cx="4999680" cy="2163600"/>
          </a:xfrm>
          <a:prstGeom prst="rect">
            <a:avLst/>
          </a:prstGeom>
          <a:ln w="0">
            <a:noFill/>
          </a:ln>
        </p:spPr>
      </p:pic>
      <p:sp>
        <p:nvSpPr>
          <p:cNvPr id="370" name=""/>
          <p:cNvSpPr/>
          <p:nvPr/>
        </p:nvSpPr>
        <p:spPr>
          <a:xfrm>
            <a:off x="2212920" y="3827160"/>
            <a:ext cx="1580400" cy="73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r>
              <a:rPr b="0" lang="en-GB" sz="2800" spc="-1" strike="noStrike">
                <a:solidFill>
                  <a:srgbClr val="ffffff"/>
                </a:solidFill>
                <a:latin typeface="Trattatello"/>
              </a:rPr>
              <a:t>KJV, 1631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9" dur="indefinite" restart="never" nodeType="tmRoot">
          <p:childTnLst>
            <p:seq>
              <p:cTn id="20" dur="indefinite" nodeType="mainSeq">
                <p:childTnLst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1" name="" descr=""/>
          <p:cNvPicPr/>
          <p:nvPr/>
        </p:nvPicPr>
        <p:blipFill>
          <a:blip r:embed="rId1"/>
          <a:stretch/>
        </p:blipFill>
        <p:spPr>
          <a:xfrm>
            <a:off x="2881080" y="0"/>
            <a:ext cx="3439440" cy="51436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2" name="" descr=""/>
          <p:cNvPicPr/>
          <p:nvPr/>
        </p:nvPicPr>
        <p:blipFill>
          <a:blip r:embed="rId1"/>
          <a:stretch/>
        </p:blipFill>
        <p:spPr>
          <a:xfrm rot="20674800">
            <a:off x="1764720" y="538200"/>
            <a:ext cx="2649960" cy="3987000"/>
          </a:xfrm>
          <a:prstGeom prst="rect">
            <a:avLst/>
          </a:prstGeom>
          <a:ln w="0">
            <a:noFill/>
          </a:ln>
        </p:spPr>
      </p:pic>
      <p:pic>
        <p:nvPicPr>
          <p:cNvPr id="373" name="" descr=""/>
          <p:cNvPicPr/>
          <p:nvPr/>
        </p:nvPicPr>
        <p:blipFill>
          <a:blip r:embed="rId2"/>
          <a:stretch/>
        </p:blipFill>
        <p:spPr>
          <a:xfrm rot="531600">
            <a:off x="5057280" y="577800"/>
            <a:ext cx="3244320" cy="383796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6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ppt/theme/theme7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 pitchFamily="0" charset="1"/>
        <a:ea typeface=""/>
        <a:cs typeface=""/>
      </a:majorFont>
      <a:minorFont>
        <a:latin typeface="Calibri" panose="020F050202020403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</TotalTime>
  <Application>LibreOffice/7.6.2.1$MacOSX_AARCH64 LibreOffice_project/56f7684011345957bbf33a7ee678afaf4d2ba333</Application>
  <AppVersion>15.0000</AppVersion>
  <Words>638</Words>
  <Paragraphs>112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2021-12-14T09:34:42Z</dcterms:created>
  <dc:creator>ROZIER, CHARLIE C.</dc:creator>
  <dc:description/>
  <dc:language>en-GB</dc:language>
  <cp:lastModifiedBy>KRH</cp:lastModifiedBy>
  <dcterms:modified xsi:type="dcterms:W3CDTF">2024-09-27T08:25:48Z</dcterms:modified>
  <cp:revision>15</cp:revision>
  <dc:subject/>
  <dc:title>Medieval Bibles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Widescreen</vt:lpwstr>
  </property>
  <property fmtid="{D5CDD505-2E9C-101B-9397-08002B2CF9AE}" pid="3" name="Slides">
    <vt:i4>26</vt:i4>
  </property>
</Properties>
</file>