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7" r:id="rId1"/>
  </p:sldMasterIdLst>
  <p:notesMasterIdLst>
    <p:notesMasterId r:id="rId69"/>
  </p:notesMasterIdLst>
  <p:sldIdLst>
    <p:sldId id="271" r:id="rId2"/>
    <p:sldId id="272" r:id="rId3"/>
    <p:sldId id="273" r:id="rId4"/>
    <p:sldId id="274" r:id="rId5"/>
    <p:sldId id="276" r:id="rId6"/>
    <p:sldId id="332" r:id="rId7"/>
    <p:sldId id="325" r:id="rId8"/>
    <p:sldId id="326" r:id="rId9"/>
    <p:sldId id="280" r:id="rId10"/>
    <p:sldId id="281" r:id="rId11"/>
    <p:sldId id="282" r:id="rId12"/>
    <p:sldId id="283" r:id="rId13"/>
    <p:sldId id="285" r:id="rId14"/>
    <p:sldId id="304" r:id="rId15"/>
    <p:sldId id="286" r:id="rId16"/>
    <p:sldId id="287" r:id="rId17"/>
    <p:sldId id="291" r:id="rId18"/>
    <p:sldId id="292" r:id="rId19"/>
    <p:sldId id="293" r:id="rId20"/>
    <p:sldId id="344" r:id="rId21"/>
    <p:sldId id="345" r:id="rId22"/>
    <p:sldId id="290" r:id="rId23"/>
    <p:sldId id="259" r:id="rId24"/>
    <p:sldId id="308" r:id="rId25"/>
    <p:sldId id="309" r:id="rId26"/>
    <p:sldId id="310" r:id="rId27"/>
    <p:sldId id="311" r:id="rId28"/>
    <p:sldId id="312" r:id="rId29"/>
    <p:sldId id="313" r:id="rId30"/>
    <p:sldId id="314" r:id="rId31"/>
    <p:sldId id="315" r:id="rId32"/>
    <p:sldId id="316" r:id="rId33"/>
    <p:sldId id="317" r:id="rId34"/>
    <p:sldId id="318" r:id="rId35"/>
    <p:sldId id="319" r:id="rId36"/>
    <p:sldId id="320" r:id="rId37"/>
    <p:sldId id="321" r:id="rId38"/>
    <p:sldId id="322" r:id="rId39"/>
    <p:sldId id="323" r:id="rId40"/>
    <p:sldId id="260" r:id="rId41"/>
    <p:sldId id="264" r:id="rId42"/>
    <p:sldId id="266" r:id="rId43"/>
    <p:sldId id="268" r:id="rId44"/>
    <p:sldId id="294" r:id="rId45"/>
    <p:sldId id="298" r:id="rId46"/>
    <p:sldId id="303" r:id="rId47"/>
    <p:sldId id="299" r:id="rId48"/>
    <p:sldId id="300" r:id="rId49"/>
    <p:sldId id="301" r:id="rId50"/>
    <p:sldId id="305" r:id="rId51"/>
    <p:sldId id="269" r:id="rId52"/>
    <p:sldId id="328" r:id="rId53"/>
    <p:sldId id="327" r:id="rId54"/>
    <p:sldId id="324" r:id="rId55"/>
    <p:sldId id="335" r:id="rId56"/>
    <p:sldId id="340" r:id="rId57"/>
    <p:sldId id="342" r:id="rId58"/>
    <p:sldId id="334" r:id="rId59"/>
    <p:sldId id="343" r:id="rId60"/>
    <p:sldId id="262" r:id="rId61"/>
    <p:sldId id="329" r:id="rId62"/>
    <p:sldId id="330" r:id="rId63"/>
    <p:sldId id="333" r:id="rId64"/>
    <p:sldId id="339" r:id="rId65"/>
    <p:sldId id="307" r:id="rId66"/>
    <p:sldId id="337" r:id="rId67"/>
    <p:sldId id="338" r:id="rId6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65"/>
    <p:restoredTop sz="93333"/>
  </p:normalViewPr>
  <p:slideViewPr>
    <p:cSldViewPr snapToGrid="0" snapToObjects="1">
      <p:cViewPr>
        <p:scale>
          <a:sx n="89" d="100"/>
          <a:sy n="89" d="100"/>
        </p:scale>
        <p:origin x="1432" y="152"/>
      </p:cViewPr>
      <p:guideLst>
        <p:guide orient="horz" pos="2160"/>
        <p:guide pos="2880"/>
      </p:guideLst>
    </p:cSldViewPr>
  </p:slideViewPr>
  <p:notesTextViewPr>
    <p:cViewPr>
      <p:scale>
        <a:sx n="100" d="100"/>
        <a:sy n="100" d="100"/>
      </p:scale>
      <p:origin x="0" y="0"/>
    </p:cViewPr>
  </p:notesTextViewPr>
  <p:sorterViewPr>
    <p:cViewPr>
      <p:scale>
        <a:sx n="115" d="100"/>
        <a:sy n="115" d="100"/>
      </p:scale>
      <p:origin x="0" y="0"/>
    </p:cViewPr>
  </p:sorterViewPr>
  <p:notesViewPr>
    <p:cSldViewPr snapToGrid="0" snapToObjects="1">
      <p:cViewPr varScale="1">
        <p:scale>
          <a:sx n="83" d="100"/>
          <a:sy n="83" d="100"/>
        </p:scale>
        <p:origin x="3352" y="20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7BA35C-1F7D-0A40-9DBB-D215236FF2F6}" type="doc">
      <dgm:prSet loTypeId="urn:microsoft.com/office/officeart/2005/8/layout/radial1" loCatId="relationship" qsTypeId="urn:microsoft.com/office/officeart/2005/8/quickstyle/simple4" qsCatId="simple" csTypeId="urn:microsoft.com/office/officeart/2005/8/colors/accent1_2" csCatId="accent1" phldr="1"/>
      <dgm:spPr/>
      <dgm:t>
        <a:bodyPr/>
        <a:lstStyle/>
        <a:p>
          <a:endParaRPr lang="en-US"/>
        </a:p>
      </dgm:t>
    </dgm:pt>
    <dgm:pt modelId="{6BCA5A5B-C7A2-9C40-B0C2-0EBBDE24E45E}">
      <dgm:prSet phldrT="[Text]"/>
      <dgm:spPr/>
      <dgm:t>
        <a:bodyPr/>
        <a:lstStyle/>
        <a:p>
          <a:r>
            <a:rPr lang="en-US" b="1" dirty="0">
              <a:solidFill>
                <a:schemeClr val="bg1"/>
              </a:solidFill>
            </a:rPr>
            <a:t>What can we see in a </a:t>
          </a:r>
        </a:p>
        <a:p>
          <a:r>
            <a:rPr lang="en-US" b="1" dirty="0">
              <a:solidFill>
                <a:schemeClr val="bg1"/>
              </a:solidFill>
            </a:rPr>
            <a:t>”Thinking school"? </a:t>
          </a:r>
        </a:p>
      </dgm:t>
    </dgm:pt>
    <dgm:pt modelId="{82884E85-507A-FB40-B26C-43170ECF0649}" type="parTrans" cxnId="{E348B75B-42FF-4A43-9AE2-16A4DB5F7743}">
      <dgm:prSet/>
      <dgm:spPr/>
      <dgm:t>
        <a:bodyPr/>
        <a:lstStyle/>
        <a:p>
          <a:endParaRPr lang="en-US"/>
        </a:p>
      </dgm:t>
    </dgm:pt>
    <dgm:pt modelId="{0197BF5E-88C7-254B-BF57-83B398D08770}" type="sibTrans" cxnId="{E348B75B-42FF-4A43-9AE2-16A4DB5F7743}">
      <dgm:prSet/>
      <dgm:spPr/>
      <dgm:t>
        <a:bodyPr/>
        <a:lstStyle/>
        <a:p>
          <a:endParaRPr lang="en-US"/>
        </a:p>
      </dgm:t>
    </dgm:pt>
    <dgm:pt modelId="{68719685-50C1-DC43-9E36-16F4F4C7878E}">
      <dgm:prSet phldrT="[Text]"/>
      <dgm:spPr/>
      <dgm:t>
        <a:bodyPr/>
        <a:lstStyle/>
        <a:p>
          <a:r>
            <a:rPr lang="en-US" dirty="0">
              <a:solidFill>
                <a:schemeClr val="bg1"/>
              </a:solidFill>
            </a:rPr>
            <a:t>a consistent whole school approach</a:t>
          </a:r>
        </a:p>
      </dgm:t>
    </dgm:pt>
    <dgm:pt modelId="{6AFCBF42-D766-7248-ABE7-B6CDA8FDE22C}" type="parTrans" cxnId="{07DE71AF-4A4A-D84D-A3A7-26A296E2B721}">
      <dgm:prSet/>
      <dgm:spPr/>
      <dgm:t>
        <a:bodyPr/>
        <a:lstStyle/>
        <a:p>
          <a:endParaRPr lang="en-US">
            <a:solidFill>
              <a:schemeClr val="tx1"/>
            </a:solidFill>
          </a:endParaRPr>
        </a:p>
      </dgm:t>
    </dgm:pt>
    <dgm:pt modelId="{2F852809-F0F9-DC48-AB82-EC416CE8AEEA}" type="sibTrans" cxnId="{07DE71AF-4A4A-D84D-A3A7-26A296E2B721}">
      <dgm:prSet/>
      <dgm:spPr/>
      <dgm:t>
        <a:bodyPr/>
        <a:lstStyle/>
        <a:p>
          <a:endParaRPr lang="en-US"/>
        </a:p>
      </dgm:t>
    </dgm:pt>
    <dgm:pt modelId="{62E9A75A-A6B4-7F47-8B55-2CDBF4333537}">
      <dgm:prSet phldrT="[Text]"/>
      <dgm:spPr/>
      <dgm:t>
        <a:bodyPr/>
        <a:lstStyle/>
        <a:p>
          <a:r>
            <a:rPr lang="en-US" dirty="0">
              <a:solidFill>
                <a:schemeClr val="bg1"/>
              </a:solidFill>
            </a:rPr>
            <a:t>chosen resources and strategies</a:t>
          </a:r>
        </a:p>
      </dgm:t>
    </dgm:pt>
    <dgm:pt modelId="{6E5B30C0-34A7-3443-8D5B-31CE19CF691F}" type="parTrans" cxnId="{2CA99F2B-E820-4B45-82CD-52487682B2E8}">
      <dgm:prSet/>
      <dgm:spPr/>
      <dgm:t>
        <a:bodyPr/>
        <a:lstStyle/>
        <a:p>
          <a:endParaRPr lang="en-US">
            <a:solidFill>
              <a:schemeClr val="tx1"/>
            </a:solidFill>
          </a:endParaRPr>
        </a:p>
      </dgm:t>
    </dgm:pt>
    <dgm:pt modelId="{134E5534-1B50-AF41-A2D4-33848E5B745E}" type="sibTrans" cxnId="{2CA99F2B-E820-4B45-82CD-52487682B2E8}">
      <dgm:prSet/>
      <dgm:spPr/>
      <dgm:t>
        <a:bodyPr/>
        <a:lstStyle/>
        <a:p>
          <a:endParaRPr lang="en-US"/>
        </a:p>
      </dgm:t>
    </dgm:pt>
    <dgm:pt modelId="{2C7525D4-41D7-0A41-BCD6-26E85790B178}">
      <dgm:prSet phldrT="[Text]"/>
      <dgm:spPr/>
      <dgm:t>
        <a:bodyPr/>
        <a:lstStyle/>
        <a:p>
          <a:r>
            <a:rPr lang="en-US" dirty="0">
              <a:solidFill>
                <a:schemeClr val="bg1"/>
              </a:solidFill>
            </a:rPr>
            <a:t>linked to professional development and performance management</a:t>
          </a:r>
        </a:p>
      </dgm:t>
    </dgm:pt>
    <dgm:pt modelId="{7D2D99C8-246E-9049-B722-BA83A22F3EC3}" type="parTrans" cxnId="{91F056E1-853A-234A-A063-D358E2130F40}">
      <dgm:prSet/>
      <dgm:spPr/>
      <dgm:t>
        <a:bodyPr/>
        <a:lstStyle/>
        <a:p>
          <a:endParaRPr lang="en-US">
            <a:solidFill>
              <a:schemeClr val="tx1"/>
            </a:solidFill>
          </a:endParaRPr>
        </a:p>
      </dgm:t>
    </dgm:pt>
    <dgm:pt modelId="{E9DF544C-8E9B-EE4F-A678-DBBCCF890373}" type="sibTrans" cxnId="{91F056E1-853A-234A-A063-D358E2130F40}">
      <dgm:prSet/>
      <dgm:spPr/>
      <dgm:t>
        <a:bodyPr/>
        <a:lstStyle/>
        <a:p>
          <a:endParaRPr lang="en-US"/>
        </a:p>
      </dgm:t>
    </dgm:pt>
    <dgm:pt modelId="{59A5B9B0-A4CE-C642-B406-FE2CABB0A73E}">
      <dgm:prSet phldrT="[Text]"/>
      <dgm:spPr/>
      <dgm:t>
        <a:bodyPr/>
        <a:lstStyle/>
        <a:p>
          <a:r>
            <a:rPr lang="en-US" dirty="0">
              <a:solidFill>
                <a:schemeClr val="bg1"/>
              </a:solidFill>
            </a:rPr>
            <a:t>direct teaching of thinking</a:t>
          </a:r>
        </a:p>
      </dgm:t>
    </dgm:pt>
    <dgm:pt modelId="{4A160BE1-492B-E244-B21A-02012D7361A2}" type="parTrans" cxnId="{CC42CB91-683E-2A49-9369-C29E92226D5B}">
      <dgm:prSet/>
      <dgm:spPr/>
      <dgm:t>
        <a:bodyPr/>
        <a:lstStyle/>
        <a:p>
          <a:endParaRPr lang="en-US">
            <a:solidFill>
              <a:schemeClr val="tx1"/>
            </a:solidFill>
          </a:endParaRPr>
        </a:p>
      </dgm:t>
    </dgm:pt>
    <dgm:pt modelId="{D14553AA-5407-8740-9EAC-349506F94354}" type="sibTrans" cxnId="{CC42CB91-683E-2A49-9369-C29E92226D5B}">
      <dgm:prSet/>
      <dgm:spPr/>
      <dgm:t>
        <a:bodyPr/>
        <a:lstStyle/>
        <a:p>
          <a:endParaRPr lang="en-US"/>
        </a:p>
      </dgm:t>
    </dgm:pt>
    <dgm:pt modelId="{F2FC276A-DBD0-AF49-A95B-4797D2DD25E6}">
      <dgm:prSet phldrT="[Text]"/>
      <dgm:spPr/>
      <dgm:t>
        <a:bodyPr/>
        <a:lstStyle/>
        <a:p>
          <a:r>
            <a:rPr lang="en-US" dirty="0">
              <a:solidFill>
                <a:schemeClr val="bg1"/>
              </a:solidFill>
            </a:rPr>
            <a:t>based on neuroscience</a:t>
          </a:r>
        </a:p>
      </dgm:t>
    </dgm:pt>
    <dgm:pt modelId="{DB8DC829-AFD6-954C-AB18-BD101B9DA63A}" type="parTrans" cxnId="{82EA6B64-C9A8-B344-BF2C-8D936F4EF65A}">
      <dgm:prSet/>
      <dgm:spPr/>
      <dgm:t>
        <a:bodyPr/>
        <a:lstStyle/>
        <a:p>
          <a:endParaRPr lang="en-US">
            <a:solidFill>
              <a:schemeClr val="tx1"/>
            </a:solidFill>
          </a:endParaRPr>
        </a:p>
      </dgm:t>
    </dgm:pt>
    <dgm:pt modelId="{4160E0DE-F25D-4D4E-8C3C-31BEA4925903}" type="sibTrans" cxnId="{82EA6B64-C9A8-B344-BF2C-8D936F4EF65A}">
      <dgm:prSet/>
      <dgm:spPr/>
      <dgm:t>
        <a:bodyPr/>
        <a:lstStyle/>
        <a:p>
          <a:endParaRPr lang="en-US"/>
        </a:p>
      </dgm:t>
    </dgm:pt>
    <dgm:pt modelId="{255C26DA-2395-5B42-BBF7-42D82E189E8F}">
      <dgm:prSet phldrT="[Text]"/>
      <dgm:spPr/>
      <dgm:t>
        <a:bodyPr/>
        <a:lstStyle/>
        <a:p>
          <a:r>
            <a:rPr lang="en-US" dirty="0">
              <a:solidFill>
                <a:schemeClr val="bg1"/>
              </a:solidFill>
            </a:rPr>
            <a:t>part of long term planning</a:t>
          </a:r>
        </a:p>
        <a:p>
          <a:endParaRPr lang="en-US" dirty="0">
            <a:solidFill>
              <a:schemeClr val="bg1"/>
            </a:solidFill>
          </a:endParaRPr>
        </a:p>
      </dgm:t>
    </dgm:pt>
    <dgm:pt modelId="{F6C8E38A-D230-A147-AE32-C3B830EDFC81}" type="parTrans" cxnId="{C2DEB309-3A24-FD40-8FF0-EA9F04ABC733}">
      <dgm:prSet/>
      <dgm:spPr/>
      <dgm:t>
        <a:bodyPr/>
        <a:lstStyle/>
        <a:p>
          <a:endParaRPr lang="en-US">
            <a:solidFill>
              <a:schemeClr val="tx1"/>
            </a:solidFill>
          </a:endParaRPr>
        </a:p>
      </dgm:t>
    </dgm:pt>
    <dgm:pt modelId="{82CEFC45-FF56-EC48-BE92-E7BD6B6D747C}" type="sibTrans" cxnId="{C2DEB309-3A24-FD40-8FF0-EA9F04ABC733}">
      <dgm:prSet/>
      <dgm:spPr/>
      <dgm:t>
        <a:bodyPr/>
        <a:lstStyle/>
        <a:p>
          <a:endParaRPr lang="en-US"/>
        </a:p>
      </dgm:t>
    </dgm:pt>
    <dgm:pt modelId="{BC9B74CE-72EC-DD4B-94B0-98C2C6EA2817}">
      <dgm:prSet/>
      <dgm:spPr/>
      <dgm:t>
        <a:bodyPr/>
        <a:lstStyle/>
        <a:p>
          <a:r>
            <a:rPr lang="en-US" dirty="0">
              <a:solidFill>
                <a:schemeClr val="bg1"/>
              </a:solidFill>
            </a:rPr>
            <a:t>guided by theories of learning and thinking</a:t>
          </a:r>
        </a:p>
      </dgm:t>
    </dgm:pt>
    <dgm:pt modelId="{5BBEE916-F7EE-204F-8816-67C4221B4CA1}" type="parTrans" cxnId="{703B7E48-6423-7446-8AB2-02AF577B3D31}">
      <dgm:prSet/>
      <dgm:spPr/>
      <dgm:t>
        <a:bodyPr/>
        <a:lstStyle/>
        <a:p>
          <a:endParaRPr lang="en-US">
            <a:solidFill>
              <a:schemeClr val="tx1"/>
            </a:solidFill>
          </a:endParaRPr>
        </a:p>
      </dgm:t>
    </dgm:pt>
    <dgm:pt modelId="{2FEC610B-10D4-5A40-963A-371471EEB106}" type="sibTrans" cxnId="{703B7E48-6423-7446-8AB2-02AF577B3D31}">
      <dgm:prSet/>
      <dgm:spPr/>
      <dgm:t>
        <a:bodyPr/>
        <a:lstStyle/>
        <a:p>
          <a:endParaRPr lang="en-US"/>
        </a:p>
      </dgm:t>
    </dgm:pt>
    <dgm:pt modelId="{AD1AA635-1F68-BB42-9695-9F236226A7C4}">
      <dgm:prSet/>
      <dgm:spPr/>
      <dgm:t>
        <a:bodyPr/>
        <a:lstStyle/>
        <a:p>
          <a:r>
            <a:rPr lang="en-US" dirty="0">
              <a:solidFill>
                <a:schemeClr val="bg1"/>
              </a:solidFill>
            </a:rPr>
            <a:t>vital part of school curriculum and ethos</a:t>
          </a:r>
        </a:p>
      </dgm:t>
    </dgm:pt>
    <dgm:pt modelId="{1CF4191B-CF38-4F47-A9A8-AC3D7B253FFD}" type="parTrans" cxnId="{9308EE79-7B3D-C649-A23F-66DF1146BF6F}">
      <dgm:prSet/>
      <dgm:spPr/>
      <dgm:t>
        <a:bodyPr/>
        <a:lstStyle/>
        <a:p>
          <a:endParaRPr lang="en-US">
            <a:solidFill>
              <a:schemeClr val="tx1"/>
            </a:solidFill>
          </a:endParaRPr>
        </a:p>
      </dgm:t>
    </dgm:pt>
    <dgm:pt modelId="{EA50FF41-B223-E947-9C1F-82FC49DF1DC0}" type="sibTrans" cxnId="{9308EE79-7B3D-C649-A23F-66DF1146BF6F}">
      <dgm:prSet/>
      <dgm:spPr/>
      <dgm:t>
        <a:bodyPr/>
        <a:lstStyle/>
        <a:p>
          <a:endParaRPr lang="en-US"/>
        </a:p>
      </dgm:t>
    </dgm:pt>
    <dgm:pt modelId="{460D88B7-CF38-1D44-9C11-E41A07031349}">
      <dgm:prSet/>
      <dgm:spPr/>
      <dgm:t>
        <a:bodyPr/>
        <a:lstStyle/>
        <a:p>
          <a:r>
            <a:rPr lang="en-US" dirty="0">
              <a:solidFill>
                <a:schemeClr val="bg1"/>
              </a:solidFill>
            </a:rPr>
            <a:t>common thinking language</a:t>
          </a:r>
        </a:p>
      </dgm:t>
    </dgm:pt>
    <dgm:pt modelId="{AECA2351-EBB6-6D40-A90B-A98E15F36FB1}" type="parTrans" cxnId="{EA5770A3-4C61-2B48-9103-A2FB134BB16A}">
      <dgm:prSet/>
      <dgm:spPr/>
      <dgm:t>
        <a:bodyPr/>
        <a:lstStyle/>
        <a:p>
          <a:endParaRPr lang="en-US">
            <a:solidFill>
              <a:schemeClr val="tx1"/>
            </a:solidFill>
          </a:endParaRPr>
        </a:p>
      </dgm:t>
    </dgm:pt>
    <dgm:pt modelId="{E69A83EE-6F99-3348-A616-393F778BC7BB}" type="sibTrans" cxnId="{EA5770A3-4C61-2B48-9103-A2FB134BB16A}">
      <dgm:prSet/>
      <dgm:spPr/>
      <dgm:t>
        <a:bodyPr/>
        <a:lstStyle/>
        <a:p>
          <a:endParaRPr lang="en-US"/>
        </a:p>
      </dgm:t>
    </dgm:pt>
    <dgm:pt modelId="{5EC83816-C862-1742-B0C2-84087E50D714}" type="pres">
      <dgm:prSet presAssocID="{A47BA35C-1F7D-0A40-9DBB-D215236FF2F6}" presName="cycle" presStyleCnt="0">
        <dgm:presLayoutVars>
          <dgm:chMax val="1"/>
          <dgm:dir/>
          <dgm:animLvl val="ctr"/>
          <dgm:resizeHandles val="exact"/>
        </dgm:presLayoutVars>
      </dgm:prSet>
      <dgm:spPr/>
    </dgm:pt>
    <dgm:pt modelId="{8305B8B4-2F6E-554F-9F32-A288B8616E40}" type="pres">
      <dgm:prSet presAssocID="{6BCA5A5B-C7A2-9C40-B0C2-0EBBDE24E45E}" presName="centerShape" presStyleLbl="node0" presStyleIdx="0" presStyleCnt="1" custScaleX="175602" custScaleY="146186"/>
      <dgm:spPr/>
    </dgm:pt>
    <dgm:pt modelId="{2C4F082D-17E8-894F-8FFE-BD4289C2EA35}" type="pres">
      <dgm:prSet presAssocID="{6AFCBF42-D766-7248-ABE7-B6CDA8FDE22C}" presName="Name9" presStyleLbl="parChTrans1D2" presStyleIdx="0" presStyleCnt="9"/>
      <dgm:spPr/>
    </dgm:pt>
    <dgm:pt modelId="{B90D8A23-3910-FD4F-8948-FDC18B341EB9}" type="pres">
      <dgm:prSet presAssocID="{6AFCBF42-D766-7248-ABE7-B6CDA8FDE22C}" presName="connTx" presStyleLbl="parChTrans1D2" presStyleIdx="0" presStyleCnt="9"/>
      <dgm:spPr/>
    </dgm:pt>
    <dgm:pt modelId="{8D5B1A9A-2D71-C24A-9685-A477FD66D615}" type="pres">
      <dgm:prSet presAssocID="{68719685-50C1-DC43-9E36-16F4F4C7878E}" presName="node" presStyleLbl="node1" presStyleIdx="0" presStyleCnt="9">
        <dgm:presLayoutVars>
          <dgm:bulletEnabled val="1"/>
        </dgm:presLayoutVars>
      </dgm:prSet>
      <dgm:spPr/>
    </dgm:pt>
    <dgm:pt modelId="{F43F4FC9-2A80-034A-912E-3F5E56F98051}" type="pres">
      <dgm:prSet presAssocID="{6E5B30C0-34A7-3443-8D5B-31CE19CF691F}" presName="Name9" presStyleLbl="parChTrans1D2" presStyleIdx="1" presStyleCnt="9"/>
      <dgm:spPr/>
    </dgm:pt>
    <dgm:pt modelId="{9BBA1BE9-42D8-0041-B7D1-41FFD5E284CA}" type="pres">
      <dgm:prSet presAssocID="{6E5B30C0-34A7-3443-8D5B-31CE19CF691F}" presName="connTx" presStyleLbl="parChTrans1D2" presStyleIdx="1" presStyleCnt="9"/>
      <dgm:spPr/>
    </dgm:pt>
    <dgm:pt modelId="{B46C07A0-7CA9-3141-BDD5-26C877B0CAC9}" type="pres">
      <dgm:prSet presAssocID="{62E9A75A-A6B4-7F47-8B55-2CDBF4333537}" presName="node" presStyleLbl="node1" presStyleIdx="1" presStyleCnt="9">
        <dgm:presLayoutVars>
          <dgm:bulletEnabled val="1"/>
        </dgm:presLayoutVars>
      </dgm:prSet>
      <dgm:spPr/>
    </dgm:pt>
    <dgm:pt modelId="{9783D989-9C0D-DB4F-8B04-FE13EB488666}" type="pres">
      <dgm:prSet presAssocID="{7D2D99C8-246E-9049-B722-BA83A22F3EC3}" presName="Name9" presStyleLbl="parChTrans1D2" presStyleIdx="2" presStyleCnt="9"/>
      <dgm:spPr/>
    </dgm:pt>
    <dgm:pt modelId="{8D26F040-E34F-EE42-ABA3-2199D911FFA7}" type="pres">
      <dgm:prSet presAssocID="{7D2D99C8-246E-9049-B722-BA83A22F3EC3}" presName="connTx" presStyleLbl="parChTrans1D2" presStyleIdx="2" presStyleCnt="9"/>
      <dgm:spPr/>
    </dgm:pt>
    <dgm:pt modelId="{F1C13C75-82FA-B547-8055-FD590C68E1A2}" type="pres">
      <dgm:prSet presAssocID="{2C7525D4-41D7-0A41-BCD6-26E85790B178}" presName="node" presStyleLbl="node1" presStyleIdx="2" presStyleCnt="9">
        <dgm:presLayoutVars>
          <dgm:bulletEnabled val="1"/>
        </dgm:presLayoutVars>
      </dgm:prSet>
      <dgm:spPr/>
    </dgm:pt>
    <dgm:pt modelId="{5F735B2E-064F-DC4E-BF37-562EE3E51A5B}" type="pres">
      <dgm:prSet presAssocID="{4A160BE1-492B-E244-B21A-02012D7361A2}" presName="Name9" presStyleLbl="parChTrans1D2" presStyleIdx="3" presStyleCnt="9"/>
      <dgm:spPr/>
    </dgm:pt>
    <dgm:pt modelId="{7642B02C-1B5E-6D47-BE50-0FB7574653F6}" type="pres">
      <dgm:prSet presAssocID="{4A160BE1-492B-E244-B21A-02012D7361A2}" presName="connTx" presStyleLbl="parChTrans1D2" presStyleIdx="3" presStyleCnt="9"/>
      <dgm:spPr/>
    </dgm:pt>
    <dgm:pt modelId="{60D7EC5C-665F-164F-8532-8BC381214F83}" type="pres">
      <dgm:prSet presAssocID="{59A5B9B0-A4CE-C642-B406-FE2CABB0A73E}" presName="node" presStyleLbl="node1" presStyleIdx="3" presStyleCnt="9">
        <dgm:presLayoutVars>
          <dgm:bulletEnabled val="1"/>
        </dgm:presLayoutVars>
      </dgm:prSet>
      <dgm:spPr/>
    </dgm:pt>
    <dgm:pt modelId="{535B8862-721C-F148-9608-B9CCE7530A76}" type="pres">
      <dgm:prSet presAssocID="{DB8DC829-AFD6-954C-AB18-BD101B9DA63A}" presName="Name9" presStyleLbl="parChTrans1D2" presStyleIdx="4" presStyleCnt="9"/>
      <dgm:spPr/>
    </dgm:pt>
    <dgm:pt modelId="{78D3A7C0-9C69-FF4A-86AB-55BD8DDD4F57}" type="pres">
      <dgm:prSet presAssocID="{DB8DC829-AFD6-954C-AB18-BD101B9DA63A}" presName="connTx" presStyleLbl="parChTrans1D2" presStyleIdx="4" presStyleCnt="9"/>
      <dgm:spPr/>
    </dgm:pt>
    <dgm:pt modelId="{423E99E8-BF4E-3C4B-8679-AE6C724F20F8}" type="pres">
      <dgm:prSet presAssocID="{F2FC276A-DBD0-AF49-A95B-4797D2DD25E6}" presName="node" presStyleLbl="node1" presStyleIdx="4" presStyleCnt="9">
        <dgm:presLayoutVars>
          <dgm:bulletEnabled val="1"/>
        </dgm:presLayoutVars>
      </dgm:prSet>
      <dgm:spPr/>
    </dgm:pt>
    <dgm:pt modelId="{6C58CEDC-8083-F741-8307-8C5AC1C670A9}" type="pres">
      <dgm:prSet presAssocID="{F6C8E38A-D230-A147-AE32-C3B830EDFC81}" presName="Name9" presStyleLbl="parChTrans1D2" presStyleIdx="5" presStyleCnt="9"/>
      <dgm:spPr/>
    </dgm:pt>
    <dgm:pt modelId="{C5976FD9-2BC4-A14A-A08F-00A880FCA72A}" type="pres">
      <dgm:prSet presAssocID="{F6C8E38A-D230-A147-AE32-C3B830EDFC81}" presName="connTx" presStyleLbl="parChTrans1D2" presStyleIdx="5" presStyleCnt="9"/>
      <dgm:spPr/>
    </dgm:pt>
    <dgm:pt modelId="{A6E327CA-140B-7140-BF1D-93ED8B95F2CB}" type="pres">
      <dgm:prSet presAssocID="{255C26DA-2395-5B42-BBF7-42D82E189E8F}" presName="node" presStyleLbl="node1" presStyleIdx="5" presStyleCnt="9">
        <dgm:presLayoutVars>
          <dgm:bulletEnabled val="1"/>
        </dgm:presLayoutVars>
      </dgm:prSet>
      <dgm:spPr/>
    </dgm:pt>
    <dgm:pt modelId="{83BC90F3-ECA1-D54E-BFC8-E8D299D5DFB6}" type="pres">
      <dgm:prSet presAssocID="{5BBEE916-F7EE-204F-8816-67C4221B4CA1}" presName="Name9" presStyleLbl="parChTrans1D2" presStyleIdx="6" presStyleCnt="9"/>
      <dgm:spPr/>
    </dgm:pt>
    <dgm:pt modelId="{C58EFF4D-F96A-A946-AF39-62FB78BB8C7B}" type="pres">
      <dgm:prSet presAssocID="{5BBEE916-F7EE-204F-8816-67C4221B4CA1}" presName="connTx" presStyleLbl="parChTrans1D2" presStyleIdx="6" presStyleCnt="9"/>
      <dgm:spPr/>
    </dgm:pt>
    <dgm:pt modelId="{55996A55-9F5D-1042-B2F6-DFCD3CB15F65}" type="pres">
      <dgm:prSet presAssocID="{BC9B74CE-72EC-DD4B-94B0-98C2C6EA2817}" presName="node" presStyleLbl="node1" presStyleIdx="6" presStyleCnt="9">
        <dgm:presLayoutVars>
          <dgm:bulletEnabled val="1"/>
        </dgm:presLayoutVars>
      </dgm:prSet>
      <dgm:spPr/>
    </dgm:pt>
    <dgm:pt modelId="{B6F30AEE-39C4-FD4A-9FB3-3221FE5DB7B6}" type="pres">
      <dgm:prSet presAssocID="{1CF4191B-CF38-4F47-A9A8-AC3D7B253FFD}" presName="Name9" presStyleLbl="parChTrans1D2" presStyleIdx="7" presStyleCnt="9"/>
      <dgm:spPr/>
    </dgm:pt>
    <dgm:pt modelId="{0F87C8F1-46B9-0344-8FD2-C4D6C543634A}" type="pres">
      <dgm:prSet presAssocID="{1CF4191B-CF38-4F47-A9A8-AC3D7B253FFD}" presName="connTx" presStyleLbl="parChTrans1D2" presStyleIdx="7" presStyleCnt="9"/>
      <dgm:spPr/>
    </dgm:pt>
    <dgm:pt modelId="{DC1B7CAA-D3B3-8841-A0A0-C54A356AF09B}" type="pres">
      <dgm:prSet presAssocID="{AD1AA635-1F68-BB42-9695-9F236226A7C4}" presName="node" presStyleLbl="node1" presStyleIdx="7" presStyleCnt="9">
        <dgm:presLayoutVars>
          <dgm:bulletEnabled val="1"/>
        </dgm:presLayoutVars>
      </dgm:prSet>
      <dgm:spPr/>
    </dgm:pt>
    <dgm:pt modelId="{7386CAC2-FF7C-4B47-A8A7-E15057FC5D9A}" type="pres">
      <dgm:prSet presAssocID="{AECA2351-EBB6-6D40-A90B-A98E15F36FB1}" presName="Name9" presStyleLbl="parChTrans1D2" presStyleIdx="8" presStyleCnt="9"/>
      <dgm:spPr/>
    </dgm:pt>
    <dgm:pt modelId="{1B0AC707-6DA7-B545-9AFD-36133A152EEC}" type="pres">
      <dgm:prSet presAssocID="{AECA2351-EBB6-6D40-A90B-A98E15F36FB1}" presName="connTx" presStyleLbl="parChTrans1D2" presStyleIdx="8" presStyleCnt="9"/>
      <dgm:spPr/>
    </dgm:pt>
    <dgm:pt modelId="{24A157F2-C873-3C45-A7C9-F035D7FDFF8B}" type="pres">
      <dgm:prSet presAssocID="{460D88B7-CF38-1D44-9C11-E41A07031349}" presName="node" presStyleLbl="node1" presStyleIdx="8" presStyleCnt="9">
        <dgm:presLayoutVars>
          <dgm:bulletEnabled val="1"/>
        </dgm:presLayoutVars>
      </dgm:prSet>
      <dgm:spPr/>
    </dgm:pt>
  </dgm:ptLst>
  <dgm:cxnLst>
    <dgm:cxn modelId="{C2DEB309-3A24-FD40-8FF0-EA9F04ABC733}" srcId="{6BCA5A5B-C7A2-9C40-B0C2-0EBBDE24E45E}" destId="{255C26DA-2395-5B42-BBF7-42D82E189E8F}" srcOrd="5" destOrd="0" parTransId="{F6C8E38A-D230-A147-AE32-C3B830EDFC81}" sibTransId="{82CEFC45-FF56-EC48-BE92-E7BD6B6D747C}"/>
    <dgm:cxn modelId="{F739FE16-C845-0744-992D-A5A77E891A3E}" type="presOf" srcId="{7D2D99C8-246E-9049-B722-BA83A22F3EC3}" destId="{8D26F040-E34F-EE42-ABA3-2199D911FFA7}" srcOrd="1" destOrd="0" presId="urn:microsoft.com/office/officeart/2005/8/layout/radial1"/>
    <dgm:cxn modelId="{2FA43817-2D56-0940-BB0D-94263F58E73F}" type="presOf" srcId="{5BBEE916-F7EE-204F-8816-67C4221B4CA1}" destId="{C58EFF4D-F96A-A946-AF39-62FB78BB8C7B}" srcOrd="1" destOrd="0" presId="urn:microsoft.com/office/officeart/2005/8/layout/radial1"/>
    <dgm:cxn modelId="{846C821F-751D-414D-B53C-D5E0F9A9116A}" type="presOf" srcId="{4A160BE1-492B-E244-B21A-02012D7361A2}" destId="{7642B02C-1B5E-6D47-BE50-0FB7574653F6}" srcOrd="1" destOrd="0" presId="urn:microsoft.com/office/officeart/2005/8/layout/radial1"/>
    <dgm:cxn modelId="{2CA99F2B-E820-4B45-82CD-52487682B2E8}" srcId="{6BCA5A5B-C7A2-9C40-B0C2-0EBBDE24E45E}" destId="{62E9A75A-A6B4-7F47-8B55-2CDBF4333537}" srcOrd="1" destOrd="0" parTransId="{6E5B30C0-34A7-3443-8D5B-31CE19CF691F}" sibTransId="{134E5534-1B50-AF41-A2D4-33848E5B745E}"/>
    <dgm:cxn modelId="{AE6EF22B-CEA7-3642-B21B-81B4E541D22E}" type="presOf" srcId="{68719685-50C1-DC43-9E36-16F4F4C7878E}" destId="{8D5B1A9A-2D71-C24A-9685-A477FD66D615}" srcOrd="0" destOrd="0" presId="urn:microsoft.com/office/officeart/2005/8/layout/radial1"/>
    <dgm:cxn modelId="{DCD5B142-280B-4044-BA7F-58BDC37A71FC}" type="presOf" srcId="{62E9A75A-A6B4-7F47-8B55-2CDBF4333537}" destId="{B46C07A0-7CA9-3141-BDD5-26C877B0CAC9}" srcOrd="0" destOrd="0" presId="urn:microsoft.com/office/officeart/2005/8/layout/radial1"/>
    <dgm:cxn modelId="{703B7E48-6423-7446-8AB2-02AF577B3D31}" srcId="{6BCA5A5B-C7A2-9C40-B0C2-0EBBDE24E45E}" destId="{BC9B74CE-72EC-DD4B-94B0-98C2C6EA2817}" srcOrd="6" destOrd="0" parTransId="{5BBEE916-F7EE-204F-8816-67C4221B4CA1}" sibTransId="{2FEC610B-10D4-5A40-963A-371471EEB106}"/>
    <dgm:cxn modelId="{EE39FF58-DDC8-6F44-936E-8CBF30EC3C03}" type="presOf" srcId="{4A160BE1-492B-E244-B21A-02012D7361A2}" destId="{5F735B2E-064F-DC4E-BF37-562EE3E51A5B}" srcOrd="0" destOrd="0" presId="urn:microsoft.com/office/officeart/2005/8/layout/radial1"/>
    <dgm:cxn modelId="{00FC4E59-C610-674A-90FC-587FC664DC4D}" type="presOf" srcId="{59A5B9B0-A4CE-C642-B406-FE2CABB0A73E}" destId="{60D7EC5C-665F-164F-8532-8BC381214F83}" srcOrd="0" destOrd="0" presId="urn:microsoft.com/office/officeart/2005/8/layout/radial1"/>
    <dgm:cxn modelId="{E348B75B-42FF-4A43-9AE2-16A4DB5F7743}" srcId="{A47BA35C-1F7D-0A40-9DBB-D215236FF2F6}" destId="{6BCA5A5B-C7A2-9C40-B0C2-0EBBDE24E45E}" srcOrd="0" destOrd="0" parTransId="{82884E85-507A-FB40-B26C-43170ECF0649}" sibTransId="{0197BF5E-88C7-254B-BF57-83B398D08770}"/>
    <dgm:cxn modelId="{0D23AB63-396F-114F-BAFD-06CF075A4F79}" type="presOf" srcId="{A47BA35C-1F7D-0A40-9DBB-D215236FF2F6}" destId="{5EC83816-C862-1742-B0C2-84087E50D714}" srcOrd="0" destOrd="0" presId="urn:microsoft.com/office/officeart/2005/8/layout/radial1"/>
    <dgm:cxn modelId="{82EA6B64-C9A8-B344-BF2C-8D936F4EF65A}" srcId="{6BCA5A5B-C7A2-9C40-B0C2-0EBBDE24E45E}" destId="{F2FC276A-DBD0-AF49-A95B-4797D2DD25E6}" srcOrd="4" destOrd="0" parTransId="{DB8DC829-AFD6-954C-AB18-BD101B9DA63A}" sibTransId="{4160E0DE-F25D-4D4E-8C3C-31BEA4925903}"/>
    <dgm:cxn modelId="{78658366-12FE-FB4A-9A2C-D541BF6B41B5}" type="presOf" srcId="{6E5B30C0-34A7-3443-8D5B-31CE19CF691F}" destId="{F43F4FC9-2A80-034A-912E-3F5E56F98051}" srcOrd="0" destOrd="0" presId="urn:microsoft.com/office/officeart/2005/8/layout/radial1"/>
    <dgm:cxn modelId="{365E3A67-80CE-624F-B210-0E761F066E66}" type="presOf" srcId="{6BCA5A5B-C7A2-9C40-B0C2-0EBBDE24E45E}" destId="{8305B8B4-2F6E-554F-9F32-A288B8616E40}" srcOrd="0" destOrd="0" presId="urn:microsoft.com/office/officeart/2005/8/layout/radial1"/>
    <dgm:cxn modelId="{48CA256B-5947-B444-BDA0-F64E588EC0A6}" type="presOf" srcId="{AECA2351-EBB6-6D40-A90B-A98E15F36FB1}" destId="{1B0AC707-6DA7-B545-9AFD-36133A152EEC}" srcOrd="1" destOrd="0" presId="urn:microsoft.com/office/officeart/2005/8/layout/radial1"/>
    <dgm:cxn modelId="{4CBD2872-C88F-B54C-89B0-9907678592A0}" type="presOf" srcId="{AECA2351-EBB6-6D40-A90B-A98E15F36FB1}" destId="{7386CAC2-FF7C-4B47-A8A7-E15057FC5D9A}" srcOrd="0" destOrd="0" presId="urn:microsoft.com/office/officeart/2005/8/layout/radial1"/>
    <dgm:cxn modelId="{60E01477-F9DD-384A-828B-34382CCAB8FD}" type="presOf" srcId="{6AFCBF42-D766-7248-ABE7-B6CDA8FDE22C}" destId="{2C4F082D-17E8-894F-8FFE-BD4289C2EA35}" srcOrd="0" destOrd="0" presId="urn:microsoft.com/office/officeart/2005/8/layout/radial1"/>
    <dgm:cxn modelId="{9308EE79-7B3D-C649-A23F-66DF1146BF6F}" srcId="{6BCA5A5B-C7A2-9C40-B0C2-0EBBDE24E45E}" destId="{AD1AA635-1F68-BB42-9695-9F236226A7C4}" srcOrd="7" destOrd="0" parTransId="{1CF4191B-CF38-4F47-A9A8-AC3D7B253FFD}" sibTransId="{EA50FF41-B223-E947-9C1F-82FC49DF1DC0}"/>
    <dgm:cxn modelId="{B64F1C8B-E142-D04C-BB7F-B74367248DEA}" type="presOf" srcId="{460D88B7-CF38-1D44-9C11-E41A07031349}" destId="{24A157F2-C873-3C45-A7C9-F035D7FDFF8B}" srcOrd="0" destOrd="0" presId="urn:microsoft.com/office/officeart/2005/8/layout/radial1"/>
    <dgm:cxn modelId="{CC42CB91-683E-2A49-9369-C29E92226D5B}" srcId="{6BCA5A5B-C7A2-9C40-B0C2-0EBBDE24E45E}" destId="{59A5B9B0-A4CE-C642-B406-FE2CABB0A73E}" srcOrd="3" destOrd="0" parTransId="{4A160BE1-492B-E244-B21A-02012D7361A2}" sibTransId="{D14553AA-5407-8740-9EAC-349506F94354}"/>
    <dgm:cxn modelId="{6FFC3596-79B1-E345-B0BF-5AB0097D7723}" type="presOf" srcId="{7D2D99C8-246E-9049-B722-BA83A22F3EC3}" destId="{9783D989-9C0D-DB4F-8B04-FE13EB488666}" srcOrd="0" destOrd="0" presId="urn:microsoft.com/office/officeart/2005/8/layout/radial1"/>
    <dgm:cxn modelId="{3A0B7D9E-F8BA-0B41-9706-9A2DF89506F5}" type="presOf" srcId="{2C7525D4-41D7-0A41-BCD6-26E85790B178}" destId="{F1C13C75-82FA-B547-8055-FD590C68E1A2}" srcOrd="0" destOrd="0" presId="urn:microsoft.com/office/officeart/2005/8/layout/radial1"/>
    <dgm:cxn modelId="{608BBFA1-B825-5D43-9CEE-BD4CF95243F3}" type="presOf" srcId="{F6C8E38A-D230-A147-AE32-C3B830EDFC81}" destId="{6C58CEDC-8083-F741-8307-8C5AC1C670A9}" srcOrd="0" destOrd="0" presId="urn:microsoft.com/office/officeart/2005/8/layout/radial1"/>
    <dgm:cxn modelId="{EA5770A3-4C61-2B48-9103-A2FB134BB16A}" srcId="{6BCA5A5B-C7A2-9C40-B0C2-0EBBDE24E45E}" destId="{460D88B7-CF38-1D44-9C11-E41A07031349}" srcOrd="8" destOrd="0" parTransId="{AECA2351-EBB6-6D40-A90B-A98E15F36FB1}" sibTransId="{E69A83EE-6F99-3348-A616-393F778BC7BB}"/>
    <dgm:cxn modelId="{584ACBA4-1292-EC42-99DD-DD794DECFF28}" type="presOf" srcId="{6E5B30C0-34A7-3443-8D5B-31CE19CF691F}" destId="{9BBA1BE9-42D8-0041-B7D1-41FFD5E284CA}" srcOrd="1" destOrd="0" presId="urn:microsoft.com/office/officeart/2005/8/layout/radial1"/>
    <dgm:cxn modelId="{4A45FEA8-95BE-0E4F-9971-B202C333AE2C}" type="presOf" srcId="{1CF4191B-CF38-4F47-A9A8-AC3D7B253FFD}" destId="{B6F30AEE-39C4-FD4A-9FB3-3221FE5DB7B6}" srcOrd="0" destOrd="0" presId="urn:microsoft.com/office/officeart/2005/8/layout/radial1"/>
    <dgm:cxn modelId="{07DE71AF-4A4A-D84D-A3A7-26A296E2B721}" srcId="{6BCA5A5B-C7A2-9C40-B0C2-0EBBDE24E45E}" destId="{68719685-50C1-DC43-9E36-16F4F4C7878E}" srcOrd="0" destOrd="0" parTransId="{6AFCBF42-D766-7248-ABE7-B6CDA8FDE22C}" sibTransId="{2F852809-F0F9-DC48-AB82-EC416CE8AEEA}"/>
    <dgm:cxn modelId="{58644CB6-A8B7-284E-B549-81D43A805F4D}" type="presOf" srcId="{F6C8E38A-D230-A147-AE32-C3B830EDFC81}" destId="{C5976FD9-2BC4-A14A-A08F-00A880FCA72A}" srcOrd="1" destOrd="0" presId="urn:microsoft.com/office/officeart/2005/8/layout/radial1"/>
    <dgm:cxn modelId="{EC313FB7-E56F-F348-908D-56096DA08212}" type="presOf" srcId="{BC9B74CE-72EC-DD4B-94B0-98C2C6EA2817}" destId="{55996A55-9F5D-1042-B2F6-DFCD3CB15F65}" srcOrd="0" destOrd="0" presId="urn:microsoft.com/office/officeart/2005/8/layout/radial1"/>
    <dgm:cxn modelId="{3E178FB7-E715-2F46-97F9-F64F749FE50D}" type="presOf" srcId="{DB8DC829-AFD6-954C-AB18-BD101B9DA63A}" destId="{535B8862-721C-F148-9608-B9CCE7530A76}" srcOrd="0" destOrd="0" presId="urn:microsoft.com/office/officeart/2005/8/layout/radial1"/>
    <dgm:cxn modelId="{32636BB9-AADB-FB4B-8113-3C28B0E6449D}" type="presOf" srcId="{6AFCBF42-D766-7248-ABE7-B6CDA8FDE22C}" destId="{B90D8A23-3910-FD4F-8948-FDC18B341EB9}" srcOrd="1" destOrd="0" presId="urn:microsoft.com/office/officeart/2005/8/layout/radial1"/>
    <dgm:cxn modelId="{9F04DCBB-3B08-8048-9555-E1558792E6DE}" type="presOf" srcId="{255C26DA-2395-5B42-BBF7-42D82E189E8F}" destId="{A6E327CA-140B-7140-BF1D-93ED8B95F2CB}" srcOrd="0" destOrd="0" presId="urn:microsoft.com/office/officeart/2005/8/layout/radial1"/>
    <dgm:cxn modelId="{963CD0BC-2B5C-D942-93EB-7AD7E1121FBC}" type="presOf" srcId="{AD1AA635-1F68-BB42-9695-9F236226A7C4}" destId="{DC1B7CAA-D3B3-8841-A0A0-C54A356AF09B}" srcOrd="0" destOrd="0" presId="urn:microsoft.com/office/officeart/2005/8/layout/radial1"/>
    <dgm:cxn modelId="{D4735BCC-D797-7C49-ACF2-9F71E7807EEE}" type="presOf" srcId="{1CF4191B-CF38-4F47-A9A8-AC3D7B253FFD}" destId="{0F87C8F1-46B9-0344-8FD2-C4D6C543634A}" srcOrd="1" destOrd="0" presId="urn:microsoft.com/office/officeart/2005/8/layout/radial1"/>
    <dgm:cxn modelId="{DF8137D1-65BA-0547-BF09-1CBB1D00C347}" type="presOf" srcId="{5BBEE916-F7EE-204F-8816-67C4221B4CA1}" destId="{83BC90F3-ECA1-D54E-BFC8-E8D299D5DFB6}" srcOrd="0" destOrd="0" presId="urn:microsoft.com/office/officeart/2005/8/layout/radial1"/>
    <dgm:cxn modelId="{35BAF1D1-5319-2047-8C0D-2F41F8986024}" type="presOf" srcId="{F2FC276A-DBD0-AF49-A95B-4797D2DD25E6}" destId="{423E99E8-BF4E-3C4B-8679-AE6C724F20F8}" srcOrd="0" destOrd="0" presId="urn:microsoft.com/office/officeart/2005/8/layout/radial1"/>
    <dgm:cxn modelId="{91F056E1-853A-234A-A063-D358E2130F40}" srcId="{6BCA5A5B-C7A2-9C40-B0C2-0EBBDE24E45E}" destId="{2C7525D4-41D7-0A41-BCD6-26E85790B178}" srcOrd="2" destOrd="0" parTransId="{7D2D99C8-246E-9049-B722-BA83A22F3EC3}" sibTransId="{E9DF544C-8E9B-EE4F-A678-DBBCCF890373}"/>
    <dgm:cxn modelId="{2B709AE4-1166-3744-8108-C9E642EAB43A}" type="presOf" srcId="{DB8DC829-AFD6-954C-AB18-BD101B9DA63A}" destId="{78D3A7C0-9C69-FF4A-86AB-55BD8DDD4F57}" srcOrd="1" destOrd="0" presId="urn:microsoft.com/office/officeart/2005/8/layout/radial1"/>
    <dgm:cxn modelId="{752EA76F-CBAF-2C4F-BD08-FE8F598EBF87}" type="presParOf" srcId="{5EC83816-C862-1742-B0C2-84087E50D714}" destId="{8305B8B4-2F6E-554F-9F32-A288B8616E40}" srcOrd="0" destOrd="0" presId="urn:microsoft.com/office/officeart/2005/8/layout/radial1"/>
    <dgm:cxn modelId="{AD9AE520-C2D4-9946-930A-CDD6BF0F9C25}" type="presParOf" srcId="{5EC83816-C862-1742-B0C2-84087E50D714}" destId="{2C4F082D-17E8-894F-8FFE-BD4289C2EA35}" srcOrd="1" destOrd="0" presId="urn:microsoft.com/office/officeart/2005/8/layout/radial1"/>
    <dgm:cxn modelId="{51BFFF6B-75BD-6E4C-A66D-CE681A4F34BF}" type="presParOf" srcId="{2C4F082D-17E8-894F-8FFE-BD4289C2EA35}" destId="{B90D8A23-3910-FD4F-8948-FDC18B341EB9}" srcOrd="0" destOrd="0" presId="urn:microsoft.com/office/officeart/2005/8/layout/radial1"/>
    <dgm:cxn modelId="{9B05E16C-432B-0A45-91DE-332C2E7E1A46}" type="presParOf" srcId="{5EC83816-C862-1742-B0C2-84087E50D714}" destId="{8D5B1A9A-2D71-C24A-9685-A477FD66D615}" srcOrd="2" destOrd="0" presId="urn:microsoft.com/office/officeart/2005/8/layout/radial1"/>
    <dgm:cxn modelId="{6F55DB4F-B558-1C4C-BD50-810A4BC3B8AC}" type="presParOf" srcId="{5EC83816-C862-1742-B0C2-84087E50D714}" destId="{F43F4FC9-2A80-034A-912E-3F5E56F98051}" srcOrd="3" destOrd="0" presId="urn:microsoft.com/office/officeart/2005/8/layout/radial1"/>
    <dgm:cxn modelId="{BF80426C-792B-774D-BE3B-1C0ABA4202D6}" type="presParOf" srcId="{F43F4FC9-2A80-034A-912E-3F5E56F98051}" destId="{9BBA1BE9-42D8-0041-B7D1-41FFD5E284CA}" srcOrd="0" destOrd="0" presId="urn:microsoft.com/office/officeart/2005/8/layout/radial1"/>
    <dgm:cxn modelId="{52AE876D-BD7C-CE4A-8CE8-378153AA124B}" type="presParOf" srcId="{5EC83816-C862-1742-B0C2-84087E50D714}" destId="{B46C07A0-7CA9-3141-BDD5-26C877B0CAC9}" srcOrd="4" destOrd="0" presId="urn:microsoft.com/office/officeart/2005/8/layout/radial1"/>
    <dgm:cxn modelId="{C9B3DFE8-6C40-5C4A-AD7C-E0BD4E828984}" type="presParOf" srcId="{5EC83816-C862-1742-B0C2-84087E50D714}" destId="{9783D989-9C0D-DB4F-8B04-FE13EB488666}" srcOrd="5" destOrd="0" presId="urn:microsoft.com/office/officeart/2005/8/layout/radial1"/>
    <dgm:cxn modelId="{C19AE68E-031E-FA42-B21B-07542CCDCC97}" type="presParOf" srcId="{9783D989-9C0D-DB4F-8B04-FE13EB488666}" destId="{8D26F040-E34F-EE42-ABA3-2199D911FFA7}" srcOrd="0" destOrd="0" presId="urn:microsoft.com/office/officeart/2005/8/layout/radial1"/>
    <dgm:cxn modelId="{E85CD330-C88B-BF48-AD3B-B300DB988737}" type="presParOf" srcId="{5EC83816-C862-1742-B0C2-84087E50D714}" destId="{F1C13C75-82FA-B547-8055-FD590C68E1A2}" srcOrd="6" destOrd="0" presId="urn:microsoft.com/office/officeart/2005/8/layout/radial1"/>
    <dgm:cxn modelId="{4B4BF3DE-906A-A34E-A69F-6FDEE8564DF3}" type="presParOf" srcId="{5EC83816-C862-1742-B0C2-84087E50D714}" destId="{5F735B2E-064F-DC4E-BF37-562EE3E51A5B}" srcOrd="7" destOrd="0" presId="urn:microsoft.com/office/officeart/2005/8/layout/radial1"/>
    <dgm:cxn modelId="{31CE66E8-9FB5-454A-9D34-4F16919FB856}" type="presParOf" srcId="{5F735B2E-064F-DC4E-BF37-562EE3E51A5B}" destId="{7642B02C-1B5E-6D47-BE50-0FB7574653F6}" srcOrd="0" destOrd="0" presId="urn:microsoft.com/office/officeart/2005/8/layout/radial1"/>
    <dgm:cxn modelId="{C7869140-5FA0-0D47-8C1D-01812A84AFC9}" type="presParOf" srcId="{5EC83816-C862-1742-B0C2-84087E50D714}" destId="{60D7EC5C-665F-164F-8532-8BC381214F83}" srcOrd="8" destOrd="0" presId="urn:microsoft.com/office/officeart/2005/8/layout/radial1"/>
    <dgm:cxn modelId="{1E0FB5FB-4425-5048-896D-0DD610722454}" type="presParOf" srcId="{5EC83816-C862-1742-B0C2-84087E50D714}" destId="{535B8862-721C-F148-9608-B9CCE7530A76}" srcOrd="9" destOrd="0" presId="urn:microsoft.com/office/officeart/2005/8/layout/radial1"/>
    <dgm:cxn modelId="{CF807847-8CC1-4845-971C-5B28717221B1}" type="presParOf" srcId="{535B8862-721C-F148-9608-B9CCE7530A76}" destId="{78D3A7C0-9C69-FF4A-86AB-55BD8DDD4F57}" srcOrd="0" destOrd="0" presId="urn:microsoft.com/office/officeart/2005/8/layout/radial1"/>
    <dgm:cxn modelId="{F40E78BD-92F9-F84D-AAA7-1E95893F7076}" type="presParOf" srcId="{5EC83816-C862-1742-B0C2-84087E50D714}" destId="{423E99E8-BF4E-3C4B-8679-AE6C724F20F8}" srcOrd="10" destOrd="0" presId="urn:microsoft.com/office/officeart/2005/8/layout/radial1"/>
    <dgm:cxn modelId="{ED0970FC-1E13-9740-9B23-437C2D871023}" type="presParOf" srcId="{5EC83816-C862-1742-B0C2-84087E50D714}" destId="{6C58CEDC-8083-F741-8307-8C5AC1C670A9}" srcOrd="11" destOrd="0" presId="urn:microsoft.com/office/officeart/2005/8/layout/radial1"/>
    <dgm:cxn modelId="{BB897BFA-77B0-214B-ABB3-BC433F8DF938}" type="presParOf" srcId="{6C58CEDC-8083-F741-8307-8C5AC1C670A9}" destId="{C5976FD9-2BC4-A14A-A08F-00A880FCA72A}" srcOrd="0" destOrd="0" presId="urn:microsoft.com/office/officeart/2005/8/layout/radial1"/>
    <dgm:cxn modelId="{D15AB3CF-CE18-F14F-AD9E-A2886F0B045D}" type="presParOf" srcId="{5EC83816-C862-1742-B0C2-84087E50D714}" destId="{A6E327CA-140B-7140-BF1D-93ED8B95F2CB}" srcOrd="12" destOrd="0" presId="urn:microsoft.com/office/officeart/2005/8/layout/radial1"/>
    <dgm:cxn modelId="{F9E118CD-6799-AB4D-AA09-211FC8517AFC}" type="presParOf" srcId="{5EC83816-C862-1742-B0C2-84087E50D714}" destId="{83BC90F3-ECA1-D54E-BFC8-E8D299D5DFB6}" srcOrd="13" destOrd="0" presId="urn:microsoft.com/office/officeart/2005/8/layout/radial1"/>
    <dgm:cxn modelId="{30F5B653-FDD2-2943-A7B5-29F66D5D35E0}" type="presParOf" srcId="{83BC90F3-ECA1-D54E-BFC8-E8D299D5DFB6}" destId="{C58EFF4D-F96A-A946-AF39-62FB78BB8C7B}" srcOrd="0" destOrd="0" presId="urn:microsoft.com/office/officeart/2005/8/layout/radial1"/>
    <dgm:cxn modelId="{5B9E5AF6-D5DF-DB40-8916-483E9848B66A}" type="presParOf" srcId="{5EC83816-C862-1742-B0C2-84087E50D714}" destId="{55996A55-9F5D-1042-B2F6-DFCD3CB15F65}" srcOrd="14" destOrd="0" presId="urn:microsoft.com/office/officeart/2005/8/layout/radial1"/>
    <dgm:cxn modelId="{E3C28C4E-46BC-3C43-97C2-058158CDA4F6}" type="presParOf" srcId="{5EC83816-C862-1742-B0C2-84087E50D714}" destId="{B6F30AEE-39C4-FD4A-9FB3-3221FE5DB7B6}" srcOrd="15" destOrd="0" presId="urn:microsoft.com/office/officeart/2005/8/layout/radial1"/>
    <dgm:cxn modelId="{39618483-EE48-AA42-9895-3590250563C5}" type="presParOf" srcId="{B6F30AEE-39C4-FD4A-9FB3-3221FE5DB7B6}" destId="{0F87C8F1-46B9-0344-8FD2-C4D6C543634A}" srcOrd="0" destOrd="0" presId="urn:microsoft.com/office/officeart/2005/8/layout/radial1"/>
    <dgm:cxn modelId="{B8DA6A17-7322-E54A-B837-ED5805C94563}" type="presParOf" srcId="{5EC83816-C862-1742-B0C2-84087E50D714}" destId="{DC1B7CAA-D3B3-8841-A0A0-C54A356AF09B}" srcOrd="16" destOrd="0" presId="urn:microsoft.com/office/officeart/2005/8/layout/radial1"/>
    <dgm:cxn modelId="{973C117B-A5BC-CA48-9663-2528B00ECBC7}" type="presParOf" srcId="{5EC83816-C862-1742-B0C2-84087E50D714}" destId="{7386CAC2-FF7C-4B47-A8A7-E15057FC5D9A}" srcOrd="17" destOrd="0" presId="urn:microsoft.com/office/officeart/2005/8/layout/radial1"/>
    <dgm:cxn modelId="{D82E311E-FA31-D442-ACC3-4ED00A6F9627}" type="presParOf" srcId="{7386CAC2-FF7C-4B47-A8A7-E15057FC5D9A}" destId="{1B0AC707-6DA7-B545-9AFD-36133A152EEC}" srcOrd="0" destOrd="0" presId="urn:microsoft.com/office/officeart/2005/8/layout/radial1"/>
    <dgm:cxn modelId="{72FB4BA3-F84E-074D-87C5-B79C41ACEF17}" type="presParOf" srcId="{5EC83816-C862-1742-B0C2-84087E50D714}" destId="{24A157F2-C873-3C45-A7C9-F035D7FDFF8B}" srcOrd="1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B6879F-8A88-E042-9E32-DA3558906B76}"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9300E78D-4345-0140-8C02-24ECD51A1C2F}">
      <dgm:prSet phldrT="[Text]" custT="1"/>
      <dgm:spPr/>
      <dgm:t>
        <a:bodyPr/>
        <a:lstStyle/>
        <a:p>
          <a:r>
            <a:rPr lang="en-US" sz="2000" b="1" dirty="0"/>
            <a:t>Dimensions for teaching thinking</a:t>
          </a:r>
        </a:p>
      </dgm:t>
    </dgm:pt>
    <dgm:pt modelId="{5E315788-A249-9D4F-9A38-A1202A2C4DA0}" type="parTrans" cxnId="{59863D16-EDC5-004C-8DE8-0EF5ECF39A75}">
      <dgm:prSet/>
      <dgm:spPr/>
      <dgm:t>
        <a:bodyPr/>
        <a:lstStyle/>
        <a:p>
          <a:endParaRPr lang="en-US" sz="1600"/>
        </a:p>
      </dgm:t>
    </dgm:pt>
    <dgm:pt modelId="{2E3D0692-88A6-AA42-936B-51008F787387}" type="sibTrans" cxnId="{59863D16-EDC5-004C-8DE8-0EF5ECF39A75}">
      <dgm:prSet/>
      <dgm:spPr/>
      <dgm:t>
        <a:bodyPr/>
        <a:lstStyle/>
        <a:p>
          <a:endParaRPr lang="en-US" sz="1600"/>
        </a:p>
      </dgm:t>
    </dgm:pt>
    <dgm:pt modelId="{C684FD0A-BA14-D24E-8B55-3D20CD6F6A0E}">
      <dgm:prSet phldrT="[Text]" custT="1"/>
      <dgm:spPr/>
      <dgm:t>
        <a:bodyPr/>
        <a:lstStyle/>
        <a:p>
          <a:r>
            <a:rPr lang="en-US" sz="1600" dirty="0"/>
            <a:t>Cognitive strategies</a:t>
          </a:r>
        </a:p>
      </dgm:t>
    </dgm:pt>
    <dgm:pt modelId="{B57357AB-4F43-4B4C-A895-A2DE8722601B}" type="parTrans" cxnId="{4E62EECC-76EC-624B-9FF9-1840628AEA25}">
      <dgm:prSet/>
      <dgm:spPr/>
      <dgm:t>
        <a:bodyPr/>
        <a:lstStyle/>
        <a:p>
          <a:endParaRPr lang="en-US" sz="1600"/>
        </a:p>
      </dgm:t>
    </dgm:pt>
    <dgm:pt modelId="{24990CAA-17B1-2C40-BAD8-5D53888EF9C7}" type="sibTrans" cxnId="{4E62EECC-76EC-624B-9FF9-1840628AEA25}">
      <dgm:prSet/>
      <dgm:spPr/>
      <dgm:t>
        <a:bodyPr/>
        <a:lstStyle/>
        <a:p>
          <a:endParaRPr lang="en-US" sz="1600"/>
        </a:p>
      </dgm:t>
    </dgm:pt>
    <dgm:pt modelId="{772A9774-9A43-EA48-A3C2-8081679697E9}">
      <dgm:prSet phldrT="[Text]" custT="1"/>
      <dgm:spPr/>
      <dgm:t>
        <a:bodyPr/>
        <a:lstStyle/>
        <a:p>
          <a:r>
            <a:rPr lang="en-US" sz="1600" dirty="0"/>
            <a:t>Thinking Processes</a:t>
          </a:r>
        </a:p>
        <a:p>
          <a:r>
            <a:rPr lang="en-US" sz="1600" dirty="0"/>
            <a:t>Piaget,</a:t>
          </a:r>
          <a:r>
            <a:rPr lang="en-GB" sz="1600" dirty="0"/>
            <a:t> Bloom’s </a:t>
          </a:r>
          <a:r>
            <a:rPr lang="en-GB" sz="1600" i="1" dirty="0"/>
            <a:t>Taxonomy</a:t>
          </a:r>
          <a:r>
            <a:rPr lang="en-GB" sz="1600" dirty="0"/>
            <a:t> </a:t>
          </a:r>
          <a:endParaRPr lang="en-US" sz="1600" dirty="0"/>
        </a:p>
        <a:p>
          <a:endParaRPr lang="en-US" sz="1600" dirty="0"/>
        </a:p>
        <a:p>
          <a:endParaRPr lang="en-US" sz="1600" dirty="0"/>
        </a:p>
      </dgm:t>
    </dgm:pt>
    <dgm:pt modelId="{00F78218-3F55-2B4B-A03D-235AE0557F0A}" type="parTrans" cxnId="{AA04C161-3724-8E49-BFEB-55651B532011}">
      <dgm:prSet/>
      <dgm:spPr/>
      <dgm:t>
        <a:bodyPr/>
        <a:lstStyle/>
        <a:p>
          <a:endParaRPr lang="en-US" sz="1600"/>
        </a:p>
      </dgm:t>
    </dgm:pt>
    <dgm:pt modelId="{CC3D9563-B8D9-6C4E-8408-C3B9F9646FCA}" type="sibTrans" cxnId="{AA04C161-3724-8E49-BFEB-55651B532011}">
      <dgm:prSet/>
      <dgm:spPr/>
      <dgm:t>
        <a:bodyPr/>
        <a:lstStyle/>
        <a:p>
          <a:endParaRPr lang="en-US" sz="1600"/>
        </a:p>
      </dgm:t>
    </dgm:pt>
    <dgm:pt modelId="{3F550A83-80DD-EC4E-832F-9DA51807A7C7}">
      <dgm:prSet phldrT="[Text]" custT="1"/>
      <dgm:spPr/>
      <dgm:t>
        <a:bodyPr/>
        <a:lstStyle/>
        <a:p>
          <a:r>
            <a:rPr lang="en-US" sz="1600" dirty="0"/>
            <a:t>Questioning strategies</a:t>
          </a:r>
        </a:p>
      </dgm:t>
    </dgm:pt>
    <dgm:pt modelId="{7924D7EC-E5DE-BF4D-8D58-B74273B0BB76}" type="parTrans" cxnId="{1E2FFE8E-6330-7747-A1D6-905E84487EC0}">
      <dgm:prSet/>
      <dgm:spPr/>
      <dgm:t>
        <a:bodyPr/>
        <a:lstStyle/>
        <a:p>
          <a:endParaRPr lang="en-US" sz="1600"/>
        </a:p>
      </dgm:t>
    </dgm:pt>
    <dgm:pt modelId="{071D1AE0-37E1-5348-8D6B-529929E8273F}" type="sibTrans" cxnId="{1E2FFE8E-6330-7747-A1D6-905E84487EC0}">
      <dgm:prSet/>
      <dgm:spPr/>
      <dgm:t>
        <a:bodyPr/>
        <a:lstStyle/>
        <a:p>
          <a:endParaRPr lang="en-US" sz="1600"/>
        </a:p>
      </dgm:t>
    </dgm:pt>
    <dgm:pt modelId="{266ED619-1D1B-734F-AC7D-DC23764B7731}">
      <dgm:prSet phldrT="[Text]" custT="1"/>
      <dgm:spPr/>
      <dgm:t>
        <a:bodyPr/>
        <a:lstStyle/>
        <a:p>
          <a:r>
            <a:rPr lang="en-US" sz="1600" dirty="0"/>
            <a:t>Problem Based Learning, Philosophy for Children (P4C)</a:t>
          </a:r>
        </a:p>
      </dgm:t>
    </dgm:pt>
    <dgm:pt modelId="{ACAC81D2-53A6-0647-9DCB-8BAF98181487}" type="parTrans" cxnId="{347D9DF3-7F71-B948-B047-DABA9F2C65B8}">
      <dgm:prSet/>
      <dgm:spPr/>
      <dgm:t>
        <a:bodyPr/>
        <a:lstStyle/>
        <a:p>
          <a:endParaRPr lang="en-US" sz="1600"/>
        </a:p>
      </dgm:t>
    </dgm:pt>
    <dgm:pt modelId="{776EB344-4E98-6C46-BB96-2906A24684B3}" type="sibTrans" cxnId="{347D9DF3-7F71-B948-B047-DABA9F2C65B8}">
      <dgm:prSet/>
      <dgm:spPr/>
      <dgm:t>
        <a:bodyPr/>
        <a:lstStyle/>
        <a:p>
          <a:endParaRPr lang="en-US" sz="1600"/>
        </a:p>
      </dgm:t>
    </dgm:pt>
    <dgm:pt modelId="{357D2033-1768-8247-8B01-1231E3517E00}">
      <dgm:prSet custT="1"/>
      <dgm:spPr/>
      <dgm:t>
        <a:bodyPr/>
        <a:lstStyle/>
        <a:p>
          <a:r>
            <a:rPr lang="en-US" sz="1600" dirty="0"/>
            <a:t>Creativity</a:t>
          </a:r>
        </a:p>
      </dgm:t>
    </dgm:pt>
    <dgm:pt modelId="{54AF61F6-E296-ED40-A085-7E16C0C16495}" type="parTrans" cxnId="{340FA7A5-6288-6E4C-B83B-E250068BA10F}">
      <dgm:prSet/>
      <dgm:spPr/>
      <dgm:t>
        <a:bodyPr/>
        <a:lstStyle/>
        <a:p>
          <a:endParaRPr lang="en-US" sz="1600"/>
        </a:p>
      </dgm:t>
    </dgm:pt>
    <dgm:pt modelId="{E5D8DB92-909F-A34E-B0C4-192864F03FCA}" type="sibTrans" cxnId="{340FA7A5-6288-6E4C-B83B-E250068BA10F}">
      <dgm:prSet/>
      <dgm:spPr/>
      <dgm:t>
        <a:bodyPr/>
        <a:lstStyle/>
        <a:p>
          <a:endParaRPr lang="en-US" sz="1600"/>
        </a:p>
      </dgm:t>
    </dgm:pt>
    <dgm:pt modelId="{3C5BBB28-73EE-F849-B005-174F8918BE2C}">
      <dgm:prSet custT="1"/>
      <dgm:spPr/>
      <dgm:t>
        <a:bodyPr/>
        <a:lstStyle/>
        <a:p>
          <a:r>
            <a:rPr lang="en-US" sz="1600" dirty="0"/>
            <a:t>Modelling</a:t>
          </a:r>
        </a:p>
      </dgm:t>
    </dgm:pt>
    <dgm:pt modelId="{0EAAF629-CB9C-B14B-BF6A-DF25DF422002}" type="parTrans" cxnId="{8472653A-484A-E845-80DA-0E8D76594708}">
      <dgm:prSet/>
      <dgm:spPr/>
      <dgm:t>
        <a:bodyPr/>
        <a:lstStyle/>
        <a:p>
          <a:endParaRPr lang="en-US" sz="1600"/>
        </a:p>
      </dgm:t>
    </dgm:pt>
    <dgm:pt modelId="{3BBE8416-9886-614C-AD7A-72FBD4AA0D29}" type="sibTrans" cxnId="{8472653A-484A-E845-80DA-0E8D76594708}">
      <dgm:prSet/>
      <dgm:spPr/>
      <dgm:t>
        <a:bodyPr/>
        <a:lstStyle/>
        <a:p>
          <a:endParaRPr lang="en-US" sz="1600"/>
        </a:p>
      </dgm:t>
    </dgm:pt>
    <dgm:pt modelId="{9A8D845B-B631-FB44-A121-2B69C565CD3C}">
      <dgm:prSet custT="1"/>
      <dgm:spPr/>
      <dgm:t>
        <a:bodyPr/>
        <a:lstStyle/>
        <a:p>
          <a:r>
            <a:rPr lang="en-US" sz="1600" dirty="0"/>
            <a:t>Dispositions</a:t>
          </a:r>
        </a:p>
      </dgm:t>
    </dgm:pt>
    <dgm:pt modelId="{6B18397F-B45F-2A4F-BBB2-A34206FCE165}" type="parTrans" cxnId="{53E8DDAF-AADA-CE43-A3D9-DE74A3E59475}">
      <dgm:prSet/>
      <dgm:spPr/>
      <dgm:t>
        <a:bodyPr/>
        <a:lstStyle/>
        <a:p>
          <a:endParaRPr lang="en-US" sz="1600"/>
        </a:p>
      </dgm:t>
    </dgm:pt>
    <dgm:pt modelId="{AA3C8C35-08B9-F04B-A3A7-A450BD8611DA}" type="sibTrans" cxnId="{53E8DDAF-AADA-CE43-A3D9-DE74A3E59475}">
      <dgm:prSet/>
      <dgm:spPr/>
      <dgm:t>
        <a:bodyPr/>
        <a:lstStyle/>
        <a:p>
          <a:endParaRPr lang="en-US" sz="1600"/>
        </a:p>
      </dgm:t>
    </dgm:pt>
    <dgm:pt modelId="{BD3F1FC8-36F7-F24B-BA86-AF08FC9B9786}">
      <dgm:prSet custT="1"/>
      <dgm:spPr/>
      <dgm:t>
        <a:bodyPr/>
        <a:lstStyle/>
        <a:p>
          <a:r>
            <a:rPr lang="en-US" sz="1600" dirty="0"/>
            <a:t>Habits of Mind,</a:t>
          </a:r>
        </a:p>
        <a:p>
          <a:r>
            <a:rPr lang="en-US" sz="1600" dirty="0"/>
            <a:t>Multiple Intelligences</a:t>
          </a:r>
        </a:p>
      </dgm:t>
    </dgm:pt>
    <dgm:pt modelId="{57D41E08-74B6-504D-84ED-1BE553269726}" type="parTrans" cxnId="{9195823F-F0A0-DF43-9046-9B40AC5B2F0D}">
      <dgm:prSet/>
      <dgm:spPr/>
      <dgm:t>
        <a:bodyPr/>
        <a:lstStyle/>
        <a:p>
          <a:endParaRPr lang="en-US" sz="1600"/>
        </a:p>
      </dgm:t>
    </dgm:pt>
    <dgm:pt modelId="{8FF43A42-43A1-474E-976D-978F8BD2220A}" type="sibTrans" cxnId="{9195823F-F0A0-DF43-9046-9B40AC5B2F0D}">
      <dgm:prSet/>
      <dgm:spPr/>
      <dgm:t>
        <a:bodyPr/>
        <a:lstStyle/>
        <a:p>
          <a:endParaRPr lang="en-US" sz="1600"/>
        </a:p>
      </dgm:t>
    </dgm:pt>
    <dgm:pt modelId="{29BC6F94-71AE-1F40-AA35-4870EC75BED0}">
      <dgm:prSet custT="1"/>
      <dgm:spPr/>
      <dgm:t>
        <a:bodyPr/>
        <a:lstStyle/>
        <a:p>
          <a:r>
            <a:rPr lang="en-US" sz="1600" dirty="0"/>
            <a:t>Visual </a:t>
          </a:r>
          <a:r>
            <a:rPr lang="en-US" sz="1600" dirty="0" err="1"/>
            <a:t>representationMind</a:t>
          </a:r>
          <a:r>
            <a:rPr lang="en-US" sz="1600" dirty="0"/>
            <a:t> Maps, Hot Tools, Thinking Strategies</a:t>
          </a:r>
        </a:p>
      </dgm:t>
    </dgm:pt>
    <dgm:pt modelId="{582E590D-C89C-6D40-B4F5-C019FD547D8D}" type="parTrans" cxnId="{6393F452-0ED7-514D-A3DD-83E9A53C045F}">
      <dgm:prSet/>
      <dgm:spPr/>
      <dgm:t>
        <a:bodyPr/>
        <a:lstStyle/>
        <a:p>
          <a:endParaRPr lang="en-US" sz="1600"/>
        </a:p>
      </dgm:t>
    </dgm:pt>
    <dgm:pt modelId="{0F6C1F52-F9AE-A44F-A650-63E26C24E8DF}" type="sibTrans" cxnId="{6393F452-0ED7-514D-A3DD-83E9A53C045F}">
      <dgm:prSet/>
      <dgm:spPr/>
      <dgm:t>
        <a:bodyPr/>
        <a:lstStyle/>
        <a:p>
          <a:endParaRPr lang="en-US" sz="1600"/>
        </a:p>
      </dgm:t>
    </dgm:pt>
    <dgm:pt modelId="{2F0252AF-19B0-4F4B-BD83-4DF1A89485E6}">
      <dgm:prSet custT="1"/>
      <dgm:spPr/>
      <dgm:t>
        <a:bodyPr/>
        <a:lstStyle/>
        <a:p>
          <a:r>
            <a:rPr lang="en-US" sz="1600" dirty="0"/>
            <a:t>Divergent Thinking, Thinker’s Keys</a:t>
          </a:r>
        </a:p>
      </dgm:t>
    </dgm:pt>
    <dgm:pt modelId="{0F91B57B-F88A-1748-9F63-A8026300376C}" type="parTrans" cxnId="{44E253C3-E50A-DA4C-A971-BDA5FCB3E065}">
      <dgm:prSet/>
      <dgm:spPr/>
      <dgm:t>
        <a:bodyPr/>
        <a:lstStyle/>
        <a:p>
          <a:endParaRPr lang="en-US" sz="1600"/>
        </a:p>
      </dgm:t>
    </dgm:pt>
    <dgm:pt modelId="{DB80085E-7B87-C941-BC25-AE825A1DC245}" type="sibTrans" cxnId="{44E253C3-E50A-DA4C-A971-BDA5FCB3E065}">
      <dgm:prSet/>
      <dgm:spPr/>
      <dgm:t>
        <a:bodyPr/>
        <a:lstStyle/>
        <a:p>
          <a:endParaRPr lang="en-US" sz="1600"/>
        </a:p>
      </dgm:t>
    </dgm:pt>
    <dgm:pt modelId="{F4895E69-F01B-3A4E-B7A4-1DE50D6F1A59}" type="pres">
      <dgm:prSet presAssocID="{22B6879F-8A88-E042-9E32-DA3558906B76}" presName="hierChild1" presStyleCnt="0">
        <dgm:presLayoutVars>
          <dgm:chPref val="1"/>
          <dgm:dir/>
          <dgm:animOne val="branch"/>
          <dgm:animLvl val="lvl"/>
          <dgm:resizeHandles/>
        </dgm:presLayoutVars>
      </dgm:prSet>
      <dgm:spPr/>
    </dgm:pt>
    <dgm:pt modelId="{5B17811C-7A2A-8D47-A3A6-F6AFC48FE6B8}" type="pres">
      <dgm:prSet presAssocID="{9300E78D-4345-0140-8C02-24ECD51A1C2F}" presName="hierRoot1" presStyleCnt="0"/>
      <dgm:spPr/>
    </dgm:pt>
    <dgm:pt modelId="{EF5D91E0-D0F1-004D-957F-96DD42F4DE51}" type="pres">
      <dgm:prSet presAssocID="{9300E78D-4345-0140-8C02-24ECD51A1C2F}" presName="composite" presStyleCnt="0"/>
      <dgm:spPr/>
    </dgm:pt>
    <dgm:pt modelId="{F87A212A-885B-BC4C-8B77-0BBDCE54CDA3}" type="pres">
      <dgm:prSet presAssocID="{9300E78D-4345-0140-8C02-24ECD51A1C2F}" presName="background" presStyleLbl="node0" presStyleIdx="0" presStyleCnt="1"/>
      <dgm:spPr/>
    </dgm:pt>
    <dgm:pt modelId="{E533EAEF-5EBB-8E46-A5A3-DE0D00498F57}" type="pres">
      <dgm:prSet presAssocID="{9300E78D-4345-0140-8C02-24ECD51A1C2F}" presName="text" presStyleLbl="fgAcc0" presStyleIdx="0" presStyleCnt="1" custScaleX="231611" custScaleY="157747">
        <dgm:presLayoutVars>
          <dgm:chPref val="3"/>
        </dgm:presLayoutVars>
      </dgm:prSet>
      <dgm:spPr/>
    </dgm:pt>
    <dgm:pt modelId="{B43ADE16-4B34-CC49-9AA2-B43DA4D772E8}" type="pres">
      <dgm:prSet presAssocID="{9300E78D-4345-0140-8C02-24ECD51A1C2F}" presName="hierChild2" presStyleCnt="0"/>
      <dgm:spPr/>
    </dgm:pt>
    <dgm:pt modelId="{83C65F0F-D22C-8843-A442-A340F5D8F216}" type="pres">
      <dgm:prSet presAssocID="{B57357AB-4F43-4B4C-A895-A2DE8722601B}" presName="Name10" presStyleLbl="parChTrans1D2" presStyleIdx="0" presStyleCnt="5"/>
      <dgm:spPr/>
    </dgm:pt>
    <dgm:pt modelId="{04002E67-98EF-3643-A0FF-613F5FF90709}" type="pres">
      <dgm:prSet presAssocID="{C684FD0A-BA14-D24E-8B55-3D20CD6F6A0E}" presName="hierRoot2" presStyleCnt="0"/>
      <dgm:spPr/>
    </dgm:pt>
    <dgm:pt modelId="{1920E31A-C851-184B-8DD5-C548EDBE72F0}" type="pres">
      <dgm:prSet presAssocID="{C684FD0A-BA14-D24E-8B55-3D20CD6F6A0E}" presName="composite2" presStyleCnt="0"/>
      <dgm:spPr/>
    </dgm:pt>
    <dgm:pt modelId="{94A79D3F-CAFB-F642-BA41-839D70BD570E}" type="pres">
      <dgm:prSet presAssocID="{C684FD0A-BA14-D24E-8B55-3D20CD6F6A0E}" presName="background2" presStyleLbl="node2" presStyleIdx="0" presStyleCnt="5"/>
      <dgm:spPr/>
    </dgm:pt>
    <dgm:pt modelId="{BEAD6160-736C-3244-B29B-2B75F506A538}" type="pres">
      <dgm:prSet presAssocID="{C684FD0A-BA14-D24E-8B55-3D20CD6F6A0E}" presName="text2" presStyleLbl="fgAcc2" presStyleIdx="0" presStyleCnt="5" custScaleX="100599">
        <dgm:presLayoutVars>
          <dgm:chPref val="3"/>
        </dgm:presLayoutVars>
      </dgm:prSet>
      <dgm:spPr/>
    </dgm:pt>
    <dgm:pt modelId="{BC3B111A-EC43-8041-850B-92F993DB3A91}" type="pres">
      <dgm:prSet presAssocID="{C684FD0A-BA14-D24E-8B55-3D20CD6F6A0E}" presName="hierChild3" presStyleCnt="0"/>
      <dgm:spPr/>
    </dgm:pt>
    <dgm:pt modelId="{871144E0-3359-B244-A98B-655972B74F58}" type="pres">
      <dgm:prSet presAssocID="{00F78218-3F55-2B4B-A03D-235AE0557F0A}" presName="Name17" presStyleLbl="parChTrans1D3" presStyleIdx="0" presStyleCnt="5"/>
      <dgm:spPr/>
    </dgm:pt>
    <dgm:pt modelId="{9ED2816B-C454-8047-B9BB-782117CCB53B}" type="pres">
      <dgm:prSet presAssocID="{772A9774-9A43-EA48-A3C2-8081679697E9}" presName="hierRoot3" presStyleCnt="0"/>
      <dgm:spPr/>
    </dgm:pt>
    <dgm:pt modelId="{966E9FB7-DAF5-4C4E-A0D9-CDE2AD22E1D8}" type="pres">
      <dgm:prSet presAssocID="{772A9774-9A43-EA48-A3C2-8081679697E9}" presName="composite3" presStyleCnt="0"/>
      <dgm:spPr/>
    </dgm:pt>
    <dgm:pt modelId="{636FE896-3012-D644-B5CB-548F37EE89D3}" type="pres">
      <dgm:prSet presAssocID="{772A9774-9A43-EA48-A3C2-8081679697E9}" presName="background3" presStyleLbl="node3" presStyleIdx="0" presStyleCnt="5"/>
      <dgm:spPr/>
    </dgm:pt>
    <dgm:pt modelId="{8A1BE389-9A0D-5348-B7B3-AA82B5E9C0C9}" type="pres">
      <dgm:prSet presAssocID="{772A9774-9A43-EA48-A3C2-8081679697E9}" presName="text3" presStyleLbl="fgAcc3" presStyleIdx="0" presStyleCnt="5" custScaleX="111727" custScaleY="205162">
        <dgm:presLayoutVars>
          <dgm:chPref val="3"/>
        </dgm:presLayoutVars>
      </dgm:prSet>
      <dgm:spPr/>
    </dgm:pt>
    <dgm:pt modelId="{FF01E1E0-4AD9-5F4F-90DF-591A08F0EFDD}" type="pres">
      <dgm:prSet presAssocID="{772A9774-9A43-EA48-A3C2-8081679697E9}" presName="hierChild4" presStyleCnt="0"/>
      <dgm:spPr/>
    </dgm:pt>
    <dgm:pt modelId="{BD937BC1-C5B3-264C-B53B-9D8901EAC8DD}" type="pres">
      <dgm:prSet presAssocID="{6B18397F-B45F-2A4F-BBB2-A34206FCE165}" presName="Name10" presStyleLbl="parChTrans1D2" presStyleIdx="1" presStyleCnt="5"/>
      <dgm:spPr/>
    </dgm:pt>
    <dgm:pt modelId="{3CEBFECA-0CD4-0142-87A4-2227E53218D8}" type="pres">
      <dgm:prSet presAssocID="{9A8D845B-B631-FB44-A121-2B69C565CD3C}" presName="hierRoot2" presStyleCnt="0"/>
      <dgm:spPr/>
    </dgm:pt>
    <dgm:pt modelId="{EBC62F7B-A707-C441-BD96-C86A49D29414}" type="pres">
      <dgm:prSet presAssocID="{9A8D845B-B631-FB44-A121-2B69C565CD3C}" presName="composite2" presStyleCnt="0"/>
      <dgm:spPr/>
    </dgm:pt>
    <dgm:pt modelId="{692AFE3B-2E47-5D44-8701-1D0C08BC64C9}" type="pres">
      <dgm:prSet presAssocID="{9A8D845B-B631-FB44-A121-2B69C565CD3C}" presName="background2" presStyleLbl="node2" presStyleIdx="1" presStyleCnt="5"/>
      <dgm:spPr/>
    </dgm:pt>
    <dgm:pt modelId="{929884BC-31E4-9E48-B950-CE331CAC2A7B}" type="pres">
      <dgm:prSet presAssocID="{9A8D845B-B631-FB44-A121-2B69C565CD3C}" presName="text2" presStyleLbl="fgAcc2" presStyleIdx="1" presStyleCnt="5">
        <dgm:presLayoutVars>
          <dgm:chPref val="3"/>
        </dgm:presLayoutVars>
      </dgm:prSet>
      <dgm:spPr/>
    </dgm:pt>
    <dgm:pt modelId="{834D6829-F5CE-B043-9082-B39D7337C208}" type="pres">
      <dgm:prSet presAssocID="{9A8D845B-B631-FB44-A121-2B69C565CD3C}" presName="hierChild3" presStyleCnt="0"/>
      <dgm:spPr/>
    </dgm:pt>
    <dgm:pt modelId="{D31EE6FF-1A09-F34E-B1A1-60BC16535907}" type="pres">
      <dgm:prSet presAssocID="{57D41E08-74B6-504D-84ED-1BE553269726}" presName="Name17" presStyleLbl="parChTrans1D3" presStyleIdx="1" presStyleCnt="5"/>
      <dgm:spPr/>
    </dgm:pt>
    <dgm:pt modelId="{62E66389-E44D-274B-BEE2-04F75227EE82}" type="pres">
      <dgm:prSet presAssocID="{BD3F1FC8-36F7-F24B-BA86-AF08FC9B9786}" presName="hierRoot3" presStyleCnt="0"/>
      <dgm:spPr/>
    </dgm:pt>
    <dgm:pt modelId="{3FD24055-1344-514E-A60D-A403038698C6}" type="pres">
      <dgm:prSet presAssocID="{BD3F1FC8-36F7-F24B-BA86-AF08FC9B9786}" presName="composite3" presStyleCnt="0"/>
      <dgm:spPr/>
    </dgm:pt>
    <dgm:pt modelId="{CE483744-7F87-1842-9C84-9861AFCBBE73}" type="pres">
      <dgm:prSet presAssocID="{BD3F1FC8-36F7-F24B-BA86-AF08FC9B9786}" presName="background3" presStyleLbl="node3" presStyleIdx="1" presStyleCnt="5"/>
      <dgm:spPr/>
    </dgm:pt>
    <dgm:pt modelId="{E5FB76F1-9918-034B-81B2-A79F80DB8737}" type="pres">
      <dgm:prSet presAssocID="{BD3F1FC8-36F7-F24B-BA86-AF08FC9B9786}" presName="text3" presStyleLbl="fgAcc3" presStyleIdx="1" presStyleCnt="5" custScaleY="205162">
        <dgm:presLayoutVars>
          <dgm:chPref val="3"/>
        </dgm:presLayoutVars>
      </dgm:prSet>
      <dgm:spPr/>
    </dgm:pt>
    <dgm:pt modelId="{360B96C5-6A79-394B-A188-B092B1CA69F3}" type="pres">
      <dgm:prSet presAssocID="{BD3F1FC8-36F7-F24B-BA86-AF08FC9B9786}" presName="hierChild4" presStyleCnt="0"/>
      <dgm:spPr/>
    </dgm:pt>
    <dgm:pt modelId="{EE29748A-5681-DC4E-B37A-21249B979710}" type="pres">
      <dgm:prSet presAssocID="{0EAAF629-CB9C-B14B-BF6A-DF25DF422002}" presName="Name10" presStyleLbl="parChTrans1D2" presStyleIdx="2" presStyleCnt="5"/>
      <dgm:spPr/>
    </dgm:pt>
    <dgm:pt modelId="{B84017CF-2D7F-2F45-8F52-B49B4738EF5B}" type="pres">
      <dgm:prSet presAssocID="{3C5BBB28-73EE-F849-B005-174F8918BE2C}" presName="hierRoot2" presStyleCnt="0"/>
      <dgm:spPr/>
    </dgm:pt>
    <dgm:pt modelId="{190EFFE2-9619-0C46-87A6-1066CCEA1BA1}" type="pres">
      <dgm:prSet presAssocID="{3C5BBB28-73EE-F849-B005-174F8918BE2C}" presName="composite2" presStyleCnt="0"/>
      <dgm:spPr/>
    </dgm:pt>
    <dgm:pt modelId="{A4C9EB4F-1E04-CC46-A66E-86E5E9E8A50D}" type="pres">
      <dgm:prSet presAssocID="{3C5BBB28-73EE-F849-B005-174F8918BE2C}" presName="background2" presStyleLbl="node2" presStyleIdx="2" presStyleCnt="5"/>
      <dgm:spPr/>
    </dgm:pt>
    <dgm:pt modelId="{410F01DA-1AC4-0445-8234-560763F56453}" type="pres">
      <dgm:prSet presAssocID="{3C5BBB28-73EE-F849-B005-174F8918BE2C}" presName="text2" presStyleLbl="fgAcc2" presStyleIdx="2" presStyleCnt="5">
        <dgm:presLayoutVars>
          <dgm:chPref val="3"/>
        </dgm:presLayoutVars>
      </dgm:prSet>
      <dgm:spPr/>
    </dgm:pt>
    <dgm:pt modelId="{87813D03-D56E-EE42-8E2E-3EA41B98FE01}" type="pres">
      <dgm:prSet presAssocID="{3C5BBB28-73EE-F849-B005-174F8918BE2C}" presName="hierChild3" presStyleCnt="0"/>
      <dgm:spPr/>
    </dgm:pt>
    <dgm:pt modelId="{CC6FD431-17D9-BA44-BA6A-36C3184285B1}" type="pres">
      <dgm:prSet presAssocID="{582E590D-C89C-6D40-B4F5-C019FD547D8D}" presName="Name17" presStyleLbl="parChTrans1D3" presStyleIdx="2" presStyleCnt="5"/>
      <dgm:spPr/>
    </dgm:pt>
    <dgm:pt modelId="{A729D4D8-322A-9342-9412-52C2557D5E7F}" type="pres">
      <dgm:prSet presAssocID="{29BC6F94-71AE-1F40-AA35-4870EC75BED0}" presName="hierRoot3" presStyleCnt="0"/>
      <dgm:spPr/>
    </dgm:pt>
    <dgm:pt modelId="{6A713F20-4671-A44F-A896-452B652C75F0}" type="pres">
      <dgm:prSet presAssocID="{29BC6F94-71AE-1F40-AA35-4870EC75BED0}" presName="composite3" presStyleCnt="0"/>
      <dgm:spPr/>
    </dgm:pt>
    <dgm:pt modelId="{DE9A32D1-E249-2246-9590-B03D56AC6A85}" type="pres">
      <dgm:prSet presAssocID="{29BC6F94-71AE-1F40-AA35-4870EC75BED0}" presName="background3" presStyleLbl="node3" presStyleIdx="2" presStyleCnt="5"/>
      <dgm:spPr/>
    </dgm:pt>
    <dgm:pt modelId="{77465893-2044-5A4B-BA7A-572DB93D364E}" type="pres">
      <dgm:prSet presAssocID="{29BC6F94-71AE-1F40-AA35-4870EC75BED0}" presName="text3" presStyleLbl="fgAcc3" presStyleIdx="2" presStyleCnt="5" custScaleY="205162">
        <dgm:presLayoutVars>
          <dgm:chPref val="3"/>
        </dgm:presLayoutVars>
      </dgm:prSet>
      <dgm:spPr/>
    </dgm:pt>
    <dgm:pt modelId="{F9C2FDC8-1AE0-6945-AD72-5351A685782D}" type="pres">
      <dgm:prSet presAssocID="{29BC6F94-71AE-1F40-AA35-4870EC75BED0}" presName="hierChild4" presStyleCnt="0"/>
      <dgm:spPr/>
    </dgm:pt>
    <dgm:pt modelId="{B479B012-8BE8-344F-A77D-1B88D8268A95}" type="pres">
      <dgm:prSet presAssocID="{54AF61F6-E296-ED40-A085-7E16C0C16495}" presName="Name10" presStyleLbl="parChTrans1D2" presStyleIdx="3" presStyleCnt="5"/>
      <dgm:spPr/>
    </dgm:pt>
    <dgm:pt modelId="{543DFFAF-0973-DF4D-A3FC-E6285BF6908A}" type="pres">
      <dgm:prSet presAssocID="{357D2033-1768-8247-8B01-1231E3517E00}" presName="hierRoot2" presStyleCnt="0"/>
      <dgm:spPr/>
    </dgm:pt>
    <dgm:pt modelId="{C77B987D-6C49-2645-ACA2-039AA2885165}" type="pres">
      <dgm:prSet presAssocID="{357D2033-1768-8247-8B01-1231E3517E00}" presName="composite2" presStyleCnt="0"/>
      <dgm:spPr/>
    </dgm:pt>
    <dgm:pt modelId="{6C3993A1-D499-E14E-9ED1-94C5BD6CB7EF}" type="pres">
      <dgm:prSet presAssocID="{357D2033-1768-8247-8B01-1231E3517E00}" presName="background2" presStyleLbl="node2" presStyleIdx="3" presStyleCnt="5"/>
      <dgm:spPr/>
    </dgm:pt>
    <dgm:pt modelId="{F99B9CA6-84A7-2840-80FA-C8173579AC23}" type="pres">
      <dgm:prSet presAssocID="{357D2033-1768-8247-8B01-1231E3517E00}" presName="text2" presStyleLbl="fgAcc2" presStyleIdx="3" presStyleCnt="5" custScaleX="110019">
        <dgm:presLayoutVars>
          <dgm:chPref val="3"/>
        </dgm:presLayoutVars>
      </dgm:prSet>
      <dgm:spPr/>
    </dgm:pt>
    <dgm:pt modelId="{BE1A5C01-6ABB-D544-BE86-7D0456B3B750}" type="pres">
      <dgm:prSet presAssocID="{357D2033-1768-8247-8B01-1231E3517E00}" presName="hierChild3" presStyleCnt="0"/>
      <dgm:spPr/>
    </dgm:pt>
    <dgm:pt modelId="{B225F54A-C36E-174E-8B64-7515BA5A1D6B}" type="pres">
      <dgm:prSet presAssocID="{0F91B57B-F88A-1748-9F63-A8026300376C}" presName="Name17" presStyleLbl="parChTrans1D3" presStyleIdx="3" presStyleCnt="5"/>
      <dgm:spPr/>
    </dgm:pt>
    <dgm:pt modelId="{68CF347B-DFBD-0B4D-A0DF-519D43B6A380}" type="pres">
      <dgm:prSet presAssocID="{2F0252AF-19B0-4F4B-BD83-4DF1A89485E6}" presName="hierRoot3" presStyleCnt="0"/>
      <dgm:spPr/>
    </dgm:pt>
    <dgm:pt modelId="{52BBE386-673F-F64E-BF62-B393DD6B02FB}" type="pres">
      <dgm:prSet presAssocID="{2F0252AF-19B0-4F4B-BD83-4DF1A89485E6}" presName="composite3" presStyleCnt="0"/>
      <dgm:spPr/>
    </dgm:pt>
    <dgm:pt modelId="{F49B97B3-168B-A44F-A243-AA217DFD2A62}" type="pres">
      <dgm:prSet presAssocID="{2F0252AF-19B0-4F4B-BD83-4DF1A89485E6}" presName="background3" presStyleLbl="node3" presStyleIdx="3" presStyleCnt="5"/>
      <dgm:spPr/>
    </dgm:pt>
    <dgm:pt modelId="{1FCEA986-AD1D-214D-B456-281B79BF64E8}" type="pres">
      <dgm:prSet presAssocID="{2F0252AF-19B0-4F4B-BD83-4DF1A89485E6}" presName="text3" presStyleLbl="fgAcc3" presStyleIdx="3" presStyleCnt="5" custScaleY="205162">
        <dgm:presLayoutVars>
          <dgm:chPref val="3"/>
        </dgm:presLayoutVars>
      </dgm:prSet>
      <dgm:spPr/>
    </dgm:pt>
    <dgm:pt modelId="{3888F9D9-27CC-7F4F-8D69-C5EFB5CB1213}" type="pres">
      <dgm:prSet presAssocID="{2F0252AF-19B0-4F4B-BD83-4DF1A89485E6}" presName="hierChild4" presStyleCnt="0"/>
      <dgm:spPr/>
    </dgm:pt>
    <dgm:pt modelId="{A02CBEFC-DC71-AE44-B4A1-D911D1EC5C27}" type="pres">
      <dgm:prSet presAssocID="{7924D7EC-E5DE-BF4D-8D58-B74273B0BB76}" presName="Name10" presStyleLbl="parChTrans1D2" presStyleIdx="4" presStyleCnt="5"/>
      <dgm:spPr/>
    </dgm:pt>
    <dgm:pt modelId="{CF87CA0B-A14F-5C4B-9048-4C4BCF7559CD}" type="pres">
      <dgm:prSet presAssocID="{3F550A83-80DD-EC4E-832F-9DA51807A7C7}" presName="hierRoot2" presStyleCnt="0"/>
      <dgm:spPr/>
    </dgm:pt>
    <dgm:pt modelId="{B1E7931B-00C0-A840-B52B-7414CAE87E75}" type="pres">
      <dgm:prSet presAssocID="{3F550A83-80DD-EC4E-832F-9DA51807A7C7}" presName="composite2" presStyleCnt="0"/>
      <dgm:spPr/>
    </dgm:pt>
    <dgm:pt modelId="{5E00727C-5A25-CB49-83E6-A105971695F0}" type="pres">
      <dgm:prSet presAssocID="{3F550A83-80DD-EC4E-832F-9DA51807A7C7}" presName="background2" presStyleLbl="node2" presStyleIdx="4" presStyleCnt="5"/>
      <dgm:spPr/>
    </dgm:pt>
    <dgm:pt modelId="{ABC973E2-0266-184B-B00B-7BAD9D0C6068}" type="pres">
      <dgm:prSet presAssocID="{3F550A83-80DD-EC4E-832F-9DA51807A7C7}" presName="text2" presStyleLbl="fgAcc2" presStyleIdx="4" presStyleCnt="5">
        <dgm:presLayoutVars>
          <dgm:chPref val="3"/>
        </dgm:presLayoutVars>
      </dgm:prSet>
      <dgm:spPr/>
    </dgm:pt>
    <dgm:pt modelId="{E0D17DB1-563F-4443-AF31-A603F3FF6477}" type="pres">
      <dgm:prSet presAssocID="{3F550A83-80DD-EC4E-832F-9DA51807A7C7}" presName="hierChild3" presStyleCnt="0"/>
      <dgm:spPr/>
    </dgm:pt>
    <dgm:pt modelId="{8A1158D2-D68B-6347-8580-51DBAECAD27F}" type="pres">
      <dgm:prSet presAssocID="{ACAC81D2-53A6-0647-9DCB-8BAF98181487}" presName="Name17" presStyleLbl="parChTrans1D3" presStyleIdx="4" presStyleCnt="5"/>
      <dgm:spPr/>
    </dgm:pt>
    <dgm:pt modelId="{BCD188EA-BFCD-284E-AC30-B6B6809C59B8}" type="pres">
      <dgm:prSet presAssocID="{266ED619-1D1B-734F-AC7D-DC23764B7731}" presName="hierRoot3" presStyleCnt="0"/>
      <dgm:spPr/>
    </dgm:pt>
    <dgm:pt modelId="{80A79159-6EBC-EC47-AE0F-0C917FA42189}" type="pres">
      <dgm:prSet presAssocID="{266ED619-1D1B-734F-AC7D-DC23764B7731}" presName="composite3" presStyleCnt="0"/>
      <dgm:spPr/>
    </dgm:pt>
    <dgm:pt modelId="{63DD7D68-5762-2748-AFE9-55CA6A9FE0FC}" type="pres">
      <dgm:prSet presAssocID="{266ED619-1D1B-734F-AC7D-DC23764B7731}" presName="background3" presStyleLbl="node3" presStyleIdx="4" presStyleCnt="5"/>
      <dgm:spPr/>
    </dgm:pt>
    <dgm:pt modelId="{9C9350D7-9248-634B-88C4-B7899E0CC90C}" type="pres">
      <dgm:prSet presAssocID="{266ED619-1D1B-734F-AC7D-DC23764B7731}" presName="text3" presStyleLbl="fgAcc3" presStyleIdx="4" presStyleCnt="5" custScaleY="205162">
        <dgm:presLayoutVars>
          <dgm:chPref val="3"/>
        </dgm:presLayoutVars>
      </dgm:prSet>
      <dgm:spPr/>
    </dgm:pt>
    <dgm:pt modelId="{809C00C6-7AB2-7840-AE3E-94708D1C02DA}" type="pres">
      <dgm:prSet presAssocID="{266ED619-1D1B-734F-AC7D-DC23764B7731}" presName="hierChild4" presStyleCnt="0"/>
      <dgm:spPr/>
    </dgm:pt>
  </dgm:ptLst>
  <dgm:cxnLst>
    <dgm:cxn modelId="{5ED77A07-A7B8-5944-A7A6-CE2A733FCBF5}" type="presOf" srcId="{2F0252AF-19B0-4F4B-BD83-4DF1A89485E6}" destId="{1FCEA986-AD1D-214D-B456-281B79BF64E8}" srcOrd="0" destOrd="0" presId="urn:microsoft.com/office/officeart/2005/8/layout/hierarchy1"/>
    <dgm:cxn modelId="{59863D16-EDC5-004C-8DE8-0EF5ECF39A75}" srcId="{22B6879F-8A88-E042-9E32-DA3558906B76}" destId="{9300E78D-4345-0140-8C02-24ECD51A1C2F}" srcOrd="0" destOrd="0" parTransId="{5E315788-A249-9D4F-9A38-A1202A2C4DA0}" sibTransId="{2E3D0692-88A6-AA42-936B-51008F787387}"/>
    <dgm:cxn modelId="{84EE9A16-DC12-3F41-8269-A7D3D50B2454}" type="presOf" srcId="{9300E78D-4345-0140-8C02-24ECD51A1C2F}" destId="{E533EAEF-5EBB-8E46-A5A3-DE0D00498F57}" srcOrd="0" destOrd="0" presId="urn:microsoft.com/office/officeart/2005/8/layout/hierarchy1"/>
    <dgm:cxn modelId="{8F10D91A-7F73-7C43-A42E-AA794C146E21}" type="presOf" srcId="{7924D7EC-E5DE-BF4D-8D58-B74273B0BB76}" destId="{A02CBEFC-DC71-AE44-B4A1-D911D1EC5C27}" srcOrd="0" destOrd="0" presId="urn:microsoft.com/office/officeart/2005/8/layout/hierarchy1"/>
    <dgm:cxn modelId="{8472653A-484A-E845-80DA-0E8D76594708}" srcId="{9300E78D-4345-0140-8C02-24ECD51A1C2F}" destId="{3C5BBB28-73EE-F849-B005-174F8918BE2C}" srcOrd="2" destOrd="0" parTransId="{0EAAF629-CB9C-B14B-BF6A-DF25DF422002}" sibTransId="{3BBE8416-9886-614C-AD7A-72FBD4AA0D29}"/>
    <dgm:cxn modelId="{9195823F-F0A0-DF43-9046-9B40AC5B2F0D}" srcId="{9A8D845B-B631-FB44-A121-2B69C565CD3C}" destId="{BD3F1FC8-36F7-F24B-BA86-AF08FC9B9786}" srcOrd="0" destOrd="0" parTransId="{57D41E08-74B6-504D-84ED-1BE553269726}" sibTransId="{8FF43A42-43A1-474E-976D-978F8BD2220A}"/>
    <dgm:cxn modelId="{5135BA41-4B4B-3647-BFE5-F09F3B9C3637}" type="presOf" srcId="{BD3F1FC8-36F7-F24B-BA86-AF08FC9B9786}" destId="{E5FB76F1-9918-034B-81B2-A79F80DB8737}" srcOrd="0" destOrd="0" presId="urn:microsoft.com/office/officeart/2005/8/layout/hierarchy1"/>
    <dgm:cxn modelId="{1DD35044-747E-D042-88C5-CBF6DB2F60EA}" type="presOf" srcId="{3C5BBB28-73EE-F849-B005-174F8918BE2C}" destId="{410F01DA-1AC4-0445-8234-560763F56453}" srcOrd="0" destOrd="0" presId="urn:microsoft.com/office/officeart/2005/8/layout/hierarchy1"/>
    <dgm:cxn modelId="{6393F452-0ED7-514D-A3DD-83E9A53C045F}" srcId="{3C5BBB28-73EE-F849-B005-174F8918BE2C}" destId="{29BC6F94-71AE-1F40-AA35-4870EC75BED0}" srcOrd="0" destOrd="0" parTransId="{582E590D-C89C-6D40-B4F5-C019FD547D8D}" sibTransId="{0F6C1F52-F9AE-A44F-A650-63E26C24E8DF}"/>
    <dgm:cxn modelId="{270C9457-F02F-EA43-BA1C-B8DF353D5DA5}" type="presOf" srcId="{266ED619-1D1B-734F-AC7D-DC23764B7731}" destId="{9C9350D7-9248-634B-88C4-B7899E0CC90C}" srcOrd="0" destOrd="0" presId="urn:microsoft.com/office/officeart/2005/8/layout/hierarchy1"/>
    <dgm:cxn modelId="{AA04C161-3724-8E49-BFEB-55651B532011}" srcId="{C684FD0A-BA14-D24E-8B55-3D20CD6F6A0E}" destId="{772A9774-9A43-EA48-A3C2-8081679697E9}" srcOrd="0" destOrd="0" parTransId="{00F78218-3F55-2B4B-A03D-235AE0557F0A}" sibTransId="{CC3D9563-B8D9-6C4E-8408-C3B9F9646FCA}"/>
    <dgm:cxn modelId="{A6BC5E62-66D0-384C-8314-D22AEA944D6C}" type="presOf" srcId="{3F550A83-80DD-EC4E-832F-9DA51807A7C7}" destId="{ABC973E2-0266-184B-B00B-7BAD9D0C6068}" srcOrd="0" destOrd="0" presId="urn:microsoft.com/office/officeart/2005/8/layout/hierarchy1"/>
    <dgm:cxn modelId="{7B860D69-10B4-3C4E-A1A0-A53B1B97D1AE}" type="presOf" srcId="{29BC6F94-71AE-1F40-AA35-4870EC75BED0}" destId="{77465893-2044-5A4B-BA7A-572DB93D364E}" srcOrd="0" destOrd="0" presId="urn:microsoft.com/office/officeart/2005/8/layout/hierarchy1"/>
    <dgm:cxn modelId="{95656E72-B680-0145-BF78-6CF5E665D588}" type="presOf" srcId="{6B18397F-B45F-2A4F-BBB2-A34206FCE165}" destId="{BD937BC1-C5B3-264C-B53B-9D8901EAC8DD}" srcOrd="0" destOrd="0" presId="urn:microsoft.com/office/officeart/2005/8/layout/hierarchy1"/>
    <dgm:cxn modelId="{76028678-C9CC-7541-A5E0-49DFFF2A8D45}" type="presOf" srcId="{54AF61F6-E296-ED40-A085-7E16C0C16495}" destId="{B479B012-8BE8-344F-A77D-1B88D8268A95}" srcOrd="0" destOrd="0" presId="urn:microsoft.com/office/officeart/2005/8/layout/hierarchy1"/>
    <dgm:cxn modelId="{6D32D980-F700-2041-9D4C-CCBA8C21B714}" type="presOf" srcId="{B57357AB-4F43-4B4C-A895-A2DE8722601B}" destId="{83C65F0F-D22C-8843-A442-A340F5D8F216}" srcOrd="0" destOrd="0" presId="urn:microsoft.com/office/officeart/2005/8/layout/hierarchy1"/>
    <dgm:cxn modelId="{83C2C288-CC78-294C-BCF1-040DEE27573D}" type="presOf" srcId="{ACAC81D2-53A6-0647-9DCB-8BAF98181487}" destId="{8A1158D2-D68B-6347-8580-51DBAECAD27F}" srcOrd="0" destOrd="0" presId="urn:microsoft.com/office/officeart/2005/8/layout/hierarchy1"/>
    <dgm:cxn modelId="{42B1AB8E-7896-6E41-8900-DACD0748C739}" type="presOf" srcId="{582E590D-C89C-6D40-B4F5-C019FD547D8D}" destId="{CC6FD431-17D9-BA44-BA6A-36C3184285B1}" srcOrd="0" destOrd="0" presId="urn:microsoft.com/office/officeart/2005/8/layout/hierarchy1"/>
    <dgm:cxn modelId="{1E2FFE8E-6330-7747-A1D6-905E84487EC0}" srcId="{9300E78D-4345-0140-8C02-24ECD51A1C2F}" destId="{3F550A83-80DD-EC4E-832F-9DA51807A7C7}" srcOrd="4" destOrd="0" parTransId="{7924D7EC-E5DE-BF4D-8D58-B74273B0BB76}" sibTransId="{071D1AE0-37E1-5348-8D6B-529929E8273F}"/>
    <dgm:cxn modelId="{58E9CA95-BFE9-E048-958E-AFA17F210522}" type="presOf" srcId="{357D2033-1768-8247-8B01-1231E3517E00}" destId="{F99B9CA6-84A7-2840-80FA-C8173579AC23}" srcOrd="0" destOrd="0" presId="urn:microsoft.com/office/officeart/2005/8/layout/hierarchy1"/>
    <dgm:cxn modelId="{340FA7A5-6288-6E4C-B83B-E250068BA10F}" srcId="{9300E78D-4345-0140-8C02-24ECD51A1C2F}" destId="{357D2033-1768-8247-8B01-1231E3517E00}" srcOrd="3" destOrd="0" parTransId="{54AF61F6-E296-ED40-A085-7E16C0C16495}" sibTransId="{E5D8DB92-909F-A34E-B0C4-192864F03FCA}"/>
    <dgm:cxn modelId="{9B81DDA9-C9C4-454E-B2E6-2AF47E06CC68}" type="presOf" srcId="{772A9774-9A43-EA48-A3C2-8081679697E9}" destId="{8A1BE389-9A0D-5348-B7B3-AA82B5E9C0C9}" srcOrd="0" destOrd="0" presId="urn:microsoft.com/office/officeart/2005/8/layout/hierarchy1"/>
    <dgm:cxn modelId="{53E8DDAF-AADA-CE43-A3D9-DE74A3E59475}" srcId="{9300E78D-4345-0140-8C02-24ECD51A1C2F}" destId="{9A8D845B-B631-FB44-A121-2B69C565CD3C}" srcOrd="1" destOrd="0" parTransId="{6B18397F-B45F-2A4F-BBB2-A34206FCE165}" sibTransId="{AA3C8C35-08B9-F04B-A3A7-A450BD8611DA}"/>
    <dgm:cxn modelId="{52E094B2-E577-1D4C-9B81-4903DAAED303}" type="presOf" srcId="{22B6879F-8A88-E042-9E32-DA3558906B76}" destId="{F4895E69-F01B-3A4E-B7A4-1DE50D6F1A59}" srcOrd="0" destOrd="0" presId="urn:microsoft.com/office/officeart/2005/8/layout/hierarchy1"/>
    <dgm:cxn modelId="{F7F2C9BF-7617-EB4C-A596-2F4534E0A2C3}" type="presOf" srcId="{C684FD0A-BA14-D24E-8B55-3D20CD6F6A0E}" destId="{BEAD6160-736C-3244-B29B-2B75F506A538}" srcOrd="0" destOrd="0" presId="urn:microsoft.com/office/officeart/2005/8/layout/hierarchy1"/>
    <dgm:cxn modelId="{44E253C3-E50A-DA4C-A971-BDA5FCB3E065}" srcId="{357D2033-1768-8247-8B01-1231E3517E00}" destId="{2F0252AF-19B0-4F4B-BD83-4DF1A89485E6}" srcOrd="0" destOrd="0" parTransId="{0F91B57B-F88A-1748-9F63-A8026300376C}" sibTransId="{DB80085E-7B87-C941-BC25-AE825A1DC245}"/>
    <dgm:cxn modelId="{997DCBC5-5DE9-0742-9498-56FE55AC1942}" type="presOf" srcId="{0F91B57B-F88A-1748-9F63-A8026300376C}" destId="{B225F54A-C36E-174E-8B64-7515BA5A1D6B}" srcOrd="0" destOrd="0" presId="urn:microsoft.com/office/officeart/2005/8/layout/hierarchy1"/>
    <dgm:cxn modelId="{4E62EECC-76EC-624B-9FF9-1840628AEA25}" srcId="{9300E78D-4345-0140-8C02-24ECD51A1C2F}" destId="{C684FD0A-BA14-D24E-8B55-3D20CD6F6A0E}" srcOrd="0" destOrd="0" parTransId="{B57357AB-4F43-4B4C-A895-A2DE8722601B}" sibTransId="{24990CAA-17B1-2C40-BAD8-5D53888EF9C7}"/>
    <dgm:cxn modelId="{198400E6-B720-0C4A-ACC6-B9C240B3325D}" type="presOf" srcId="{0EAAF629-CB9C-B14B-BF6A-DF25DF422002}" destId="{EE29748A-5681-DC4E-B37A-21249B979710}" srcOrd="0" destOrd="0" presId="urn:microsoft.com/office/officeart/2005/8/layout/hierarchy1"/>
    <dgm:cxn modelId="{702620EC-B76C-C54C-B1C6-E7655B000712}" type="presOf" srcId="{57D41E08-74B6-504D-84ED-1BE553269726}" destId="{D31EE6FF-1A09-F34E-B1A1-60BC16535907}" srcOrd="0" destOrd="0" presId="urn:microsoft.com/office/officeart/2005/8/layout/hierarchy1"/>
    <dgm:cxn modelId="{2565CAEE-2D52-0F47-AFBF-F4F30E498095}" type="presOf" srcId="{00F78218-3F55-2B4B-A03D-235AE0557F0A}" destId="{871144E0-3359-B244-A98B-655972B74F58}" srcOrd="0" destOrd="0" presId="urn:microsoft.com/office/officeart/2005/8/layout/hierarchy1"/>
    <dgm:cxn modelId="{347D9DF3-7F71-B948-B047-DABA9F2C65B8}" srcId="{3F550A83-80DD-EC4E-832F-9DA51807A7C7}" destId="{266ED619-1D1B-734F-AC7D-DC23764B7731}" srcOrd="0" destOrd="0" parTransId="{ACAC81D2-53A6-0647-9DCB-8BAF98181487}" sibTransId="{776EB344-4E98-6C46-BB96-2906A24684B3}"/>
    <dgm:cxn modelId="{9268F7FE-6F00-0B4D-A3EA-9094A7E0B191}" type="presOf" srcId="{9A8D845B-B631-FB44-A121-2B69C565CD3C}" destId="{929884BC-31E4-9E48-B950-CE331CAC2A7B}" srcOrd="0" destOrd="0" presId="urn:microsoft.com/office/officeart/2005/8/layout/hierarchy1"/>
    <dgm:cxn modelId="{E051A30A-A214-B946-837A-E2114BAFC752}" type="presParOf" srcId="{F4895E69-F01B-3A4E-B7A4-1DE50D6F1A59}" destId="{5B17811C-7A2A-8D47-A3A6-F6AFC48FE6B8}" srcOrd="0" destOrd="0" presId="urn:microsoft.com/office/officeart/2005/8/layout/hierarchy1"/>
    <dgm:cxn modelId="{E9CEF169-4F42-F94F-9D77-B8A33431A883}" type="presParOf" srcId="{5B17811C-7A2A-8D47-A3A6-F6AFC48FE6B8}" destId="{EF5D91E0-D0F1-004D-957F-96DD42F4DE51}" srcOrd="0" destOrd="0" presId="urn:microsoft.com/office/officeart/2005/8/layout/hierarchy1"/>
    <dgm:cxn modelId="{47EF8A6D-BB75-134F-9C15-722E8110238B}" type="presParOf" srcId="{EF5D91E0-D0F1-004D-957F-96DD42F4DE51}" destId="{F87A212A-885B-BC4C-8B77-0BBDCE54CDA3}" srcOrd="0" destOrd="0" presId="urn:microsoft.com/office/officeart/2005/8/layout/hierarchy1"/>
    <dgm:cxn modelId="{02CA9D5D-8FA5-374B-B678-74AF2FD15FA2}" type="presParOf" srcId="{EF5D91E0-D0F1-004D-957F-96DD42F4DE51}" destId="{E533EAEF-5EBB-8E46-A5A3-DE0D00498F57}" srcOrd="1" destOrd="0" presId="urn:microsoft.com/office/officeart/2005/8/layout/hierarchy1"/>
    <dgm:cxn modelId="{00B714B4-C510-3142-B8F1-C846D6F3BC53}" type="presParOf" srcId="{5B17811C-7A2A-8D47-A3A6-F6AFC48FE6B8}" destId="{B43ADE16-4B34-CC49-9AA2-B43DA4D772E8}" srcOrd="1" destOrd="0" presId="urn:microsoft.com/office/officeart/2005/8/layout/hierarchy1"/>
    <dgm:cxn modelId="{49A307C3-0E43-FD42-8F7F-065BB21E191C}" type="presParOf" srcId="{B43ADE16-4B34-CC49-9AA2-B43DA4D772E8}" destId="{83C65F0F-D22C-8843-A442-A340F5D8F216}" srcOrd="0" destOrd="0" presId="urn:microsoft.com/office/officeart/2005/8/layout/hierarchy1"/>
    <dgm:cxn modelId="{21696C19-38AC-884E-8057-028E2DB58F26}" type="presParOf" srcId="{B43ADE16-4B34-CC49-9AA2-B43DA4D772E8}" destId="{04002E67-98EF-3643-A0FF-613F5FF90709}" srcOrd="1" destOrd="0" presId="urn:microsoft.com/office/officeart/2005/8/layout/hierarchy1"/>
    <dgm:cxn modelId="{67241AED-4C74-DC42-B2D3-B1563E25BB9C}" type="presParOf" srcId="{04002E67-98EF-3643-A0FF-613F5FF90709}" destId="{1920E31A-C851-184B-8DD5-C548EDBE72F0}" srcOrd="0" destOrd="0" presId="urn:microsoft.com/office/officeart/2005/8/layout/hierarchy1"/>
    <dgm:cxn modelId="{E91F6893-5326-8B48-B26C-0FD209B98F02}" type="presParOf" srcId="{1920E31A-C851-184B-8DD5-C548EDBE72F0}" destId="{94A79D3F-CAFB-F642-BA41-839D70BD570E}" srcOrd="0" destOrd="0" presId="urn:microsoft.com/office/officeart/2005/8/layout/hierarchy1"/>
    <dgm:cxn modelId="{4679AB19-81FA-4744-9553-2DD9B0AEC1EC}" type="presParOf" srcId="{1920E31A-C851-184B-8DD5-C548EDBE72F0}" destId="{BEAD6160-736C-3244-B29B-2B75F506A538}" srcOrd="1" destOrd="0" presId="urn:microsoft.com/office/officeart/2005/8/layout/hierarchy1"/>
    <dgm:cxn modelId="{86B9083D-EF80-7E44-B800-E75A99A7B6B9}" type="presParOf" srcId="{04002E67-98EF-3643-A0FF-613F5FF90709}" destId="{BC3B111A-EC43-8041-850B-92F993DB3A91}" srcOrd="1" destOrd="0" presId="urn:microsoft.com/office/officeart/2005/8/layout/hierarchy1"/>
    <dgm:cxn modelId="{74DD3DCE-F990-7648-BBF8-09B5C9108201}" type="presParOf" srcId="{BC3B111A-EC43-8041-850B-92F993DB3A91}" destId="{871144E0-3359-B244-A98B-655972B74F58}" srcOrd="0" destOrd="0" presId="urn:microsoft.com/office/officeart/2005/8/layout/hierarchy1"/>
    <dgm:cxn modelId="{7328D5A6-195E-C445-A1E0-9A95A10EB9E2}" type="presParOf" srcId="{BC3B111A-EC43-8041-850B-92F993DB3A91}" destId="{9ED2816B-C454-8047-B9BB-782117CCB53B}" srcOrd="1" destOrd="0" presId="urn:microsoft.com/office/officeart/2005/8/layout/hierarchy1"/>
    <dgm:cxn modelId="{AA7ADBF4-44B2-6246-BBC4-2449AF3378D1}" type="presParOf" srcId="{9ED2816B-C454-8047-B9BB-782117CCB53B}" destId="{966E9FB7-DAF5-4C4E-A0D9-CDE2AD22E1D8}" srcOrd="0" destOrd="0" presId="urn:microsoft.com/office/officeart/2005/8/layout/hierarchy1"/>
    <dgm:cxn modelId="{3D4A8D18-885B-9D40-85F9-5F815CAA8BA0}" type="presParOf" srcId="{966E9FB7-DAF5-4C4E-A0D9-CDE2AD22E1D8}" destId="{636FE896-3012-D644-B5CB-548F37EE89D3}" srcOrd="0" destOrd="0" presId="urn:microsoft.com/office/officeart/2005/8/layout/hierarchy1"/>
    <dgm:cxn modelId="{7896657F-DC38-7A4E-9264-9A70120C5285}" type="presParOf" srcId="{966E9FB7-DAF5-4C4E-A0D9-CDE2AD22E1D8}" destId="{8A1BE389-9A0D-5348-B7B3-AA82B5E9C0C9}" srcOrd="1" destOrd="0" presId="urn:microsoft.com/office/officeart/2005/8/layout/hierarchy1"/>
    <dgm:cxn modelId="{FEF3E980-36E6-4B4B-86B2-FCB63EC4A1BD}" type="presParOf" srcId="{9ED2816B-C454-8047-B9BB-782117CCB53B}" destId="{FF01E1E0-4AD9-5F4F-90DF-591A08F0EFDD}" srcOrd="1" destOrd="0" presId="urn:microsoft.com/office/officeart/2005/8/layout/hierarchy1"/>
    <dgm:cxn modelId="{E9558A1F-6922-7248-AB96-32B609D3AE75}" type="presParOf" srcId="{B43ADE16-4B34-CC49-9AA2-B43DA4D772E8}" destId="{BD937BC1-C5B3-264C-B53B-9D8901EAC8DD}" srcOrd="2" destOrd="0" presId="urn:microsoft.com/office/officeart/2005/8/layout/hierarchy1"/>
    <dgm:cxn modelId="{A68CB3B4-ED4B-AA44-8893-141902E7C095}" type="presParOf" srcId="{B43ADE16-4B34-CC49-9AA2-B43DA4D772E8}" destId="{3CEBFECA-0CD4-0142-87A4-2227E53218D8}" srcOrd="3" destOrd="0" presId="urn:microsoft.com/office/officeart/2005/8/layout/hierarchy1"/>
    <dgm:cxn modelId="{571E81F8-99FF-E34F-9BA4-4B3C302018A5}" type="presParOf" srcId="{3CEBFECA-0CD4-0142-87A4-2227E53218D8}" destId="{EBC62F7B-A707-C441-BD96-C86A49D29414}" srcOrd="0" destOrd="0" presId="urn:microsoft.com/office/officeart/2005/8/layout/hierarchy1"/>
    <dgm:cxn modelId="{9A70FB2C-8681-6945-A489-76C41C22B622}" type="presParOf" srcId="{EBC62F7B-A707-C441-BD96-C86A49D29414}" destId="{692AFE3B-2E47-5D44-8701-1D0C08BC64C9}" srcOrd="0" destOrd="0" presId="urn:microsoft.com/office/officeart/2005/8/layout/hierarchy1"/>
    <dgm:cxn modelId="{73B8CA37-57DA-9F4C-BC8B-99EE7307FFB2}" type="presParOf" srcId="{EBC62F7B-A707-C441-BD96-C86A49D29414}" destId="{929884BC-31E4-9E48-B950-CE331CAC2A7B}" srcOrd="1" destOrd="0" presId="urn:microsoft.com/office/officeart/2005/8/layout/hierarchy1"/>
    <dgm:cxn modelId="{C9C541F5-7BF0-E649-B1CB-16D1DB4B7401}" type="presParOf" srcId="{3CEBFECA-0CD4-0142-87A4-2227E53218D8}" destId="{834D6829-F5CE-B043-9082-B39D7337C208}" srcOrd="1" destOrd="0" presId="urn:microsoft.com/office/officeart/2005/8/layout/hierarchy1"/>
    <dgm:cxn modelId="{FD2CFEEC-72D5-BD45-BCBB-C46F22F95FB1}" type="presParOf" srcId="{834D6829-F5CE-B043-9082-B39D7337C208}" destId="{D31EE6FF-1A09-F34E-B1A1-60BC16535907}" srcOrd="0" destOrd="0" presId="urn:microsoft.com/office/officeart/2005/8/layout/hierarchy1"/>
    <dgm:cxn modelId="{7E6DB5EB-5775-D44D-A75C-B70B2776EEA7}" type="presParOf" srcId="{834D6829-F5CE-B043-9082-B39D7337C208}" destId="{62E66389-E44D-274B-BEE2-04F75227EE82}" srcOrd="1" destOrd="0" presId="urn:microsoft.com/office/officeart/2005/8/layout/hierarchy1"/>
    <dgm:cxn modelId="{77CF5AEB-A877-2E40-BF00-910F3E61EFF8}" type="presParOf" srcId="{62E66389-E44D-274B-BEE2-04F75227EE82}" destId="{3FD24055-1344-514E-A60D-A403038698C6}" srcOrd="0" destOrd="0" presId="urn:microsoft.com/office/officeart/2005/8/layout/hierarchy1"/>
    <dgm:cxn modelId="{8A6ED015-1ACE-D540-AB93-08A6E3B16A6B}" type="presParOf" srcId="{3FD24055-1344-514E-A60D-A403038698C6}" destId="{CE483744-7F87-1842-9C84-9861AFCBBE73}" srcOrd="0" destOrd="0" presId="urn:microsoft.com/office/officeart/2005/8/layout/hierarchy1"/>
    <dgm:cxn modelId="{13C9380C-03A9-3944-8B8F-91269EF9DB4B}" type="presParOf" srcId="{3FD24055-1344-514E-A60D-A403038698C6}" destId="{E5FB76F1-9918-034B-81B2-A79F80DB8737}" srcOrd="1" destOrd="0" presId="urn:microsoft.com/office/officeart/2005/8/layout/hierarchy1"/>
    <dgm:cxn modelId="{E3ED9405-2FF6-5E4E-BF43-0CFF0DF0208A}" type="presParOf" srcId="{62E66389-E44D-274B-BEE2-04F75227EE82}" destId="{360B96C5-6A79-394B-A188-B092B1CA69F3}" srcOrd="1" destOrd="0" presId="urn:microsoft.com/office/officeart/2005/8/layout/hierarchy1"/>
    <dgm:cxn modelId="{99462007-C79A-8044-9BEC-8C32A7FCA20D}" type="presParOf" srcId="{B43ADE16-4B34-CC49-9AA2-B43DA4D772E8}" destId="{EE29748A-5681-DC4E-B37A-21249B979710}" srcOrd="4" destOrd="0" presId="urn:microsoft.com/office/officeart/2005/8/layout/hierarchy1"/>
    <dgm:cxn modelId="{54743281-8766-3247-8A06-47FDEDF27410}" type="presParOf" srcId="{B43ADE16-4B34-CC49-9AA2-B43DA4D772E8}" destId="{B84017CF-2D7F-2F45-8F52-B49B4738EF5B}" srcOrd="5" destOrd="0" presId="urn:microsoft.com/office/officeart/2005/8/layout/hierarchy1"/>
    <dgm:cxn modelId="{43E97EAE-F962-584E-A373-4B9B4CF6EFE1}" type="presParOf" srcId="{B84017CF-2D7F-2F45-8F52-B49B4738EF5B}" destId="{190EFFE2-9619-0C46-87A6-1066CCEA1BA1}" srcOrd="0" destOrd="0" presId="urn:microsoft.com/office/officeart/2005/8/layout/hierarchy1"/>
    <dgm:cxn modelId="{4394B6B3-2559-1A46-91A1-6D4BCF72C513}" type="presParOf" srcId="{190EFFE2-9619-0C46-87A6-1066CCEA1BA1}" destId="{A4C9EB4F-1E04-CC46-A66E-86E5E9E8A50D}" srcOrd="0" destOrd="0" presId="urn:microsoft.com/office/officeart/2005/8/layout/hierarchy1"/>
    <dgm:cxn modelId="{55B6F5B0-2422-2746-808B-4FC3EA27AEA3}" type="presParOf" srcId="{190EFFE2-9619-0C46-87A6-1066CCEA1BA1}" destId="{410F01DA-1AC4-0445-8234-560763F56453}" srcOrd="1" destOrd="0" presId="urn:microsoft.com/office/officeart/2005/8/layout/hierarchy1"/>
    <dgm:cxn modelId="{8942BBBB-FAE3-4D4E-98FC-C9C2A125C42A}" type="presParOf" srcId="{B84017CF-2D7F-2F45-8F52-B49B4738EF5B}" destId="{87813D03-D56E-EE42-8E2E-3EA41B98FE01}" srcOrd="1" destOrd="0" presId="urn:microsoft.com/office/officeart/2005/8/layout/hierarchy1"/>
    <dgm:cxn modelId="{EA71A734-07BC-3F45-8F9C-301444AB148F}" type="presParOf" srcId="{87813D03-D56E-EE42-8E2E-3EA41B98FE01}" destId="{CC6FD431-17D9-BA44-BA6A-36C3184285B1}" srcOrd="0" destOrd="0" presId="urn:microsoft.com/office/officeart/2005/8/layout/hierarchy1"/>
    <dgm:cxn modelId="{00E414DE-6C70-C244-B65B-13288F3BE486}" type="presParOf" srcId="{87813D03-D56E-EE42-8E2E-3EA41B98FE01}" destId="{A729D4D8-322A-9342-9412-52C2557D5E7F}" srcOrd="1" destOrd="0" presId="urn:microsoft.com/office/officeart/2005/8/layout/hierarchy1"/>
    <dgm:cxn modelId="{318ADCEB-C956-8B48-8CA9-CCD67F0D61C2}" type="presParOf" srcId="{A729D4D8-322A-9342-9412-52C2557D5E7F}" destId="{6A713F20-4671-A44F-A896-452B652C75F0}" srcOrd="0" destOrd="0" presId="urn:microsoft.com/office/officeart/2005/8/layout/hierarchy1"/>
    <dgm:cxn modelId="{9E76D8D2-E320-0D40-8806-6E13F2AB3143}" type="presParOf" srcId="{6A713F20-4671-A44F-A896-452B652C75F0}" destId="{DE9A32D1-E249-2246-9590-B03D56AC6A85}" srcOrd="0" destOrd="0" presId="urn:microsoft.com/office/officeart/2005/8/layout/hierarchy1"/>
    <dgm:cxn modelId="{C2365D77-96FF-5741-A2A6-FA3DC4699BBA}" type="presParOf" srcId="{6A713F20-4671-A44F-A896-452B652C75F0}" destId="{77465893-2044-5A4B-BA7A-572DB93D364E}" srcOrd="1" destOrd="0" presId="urn:microsoft.com/office/officeart/2005/8/layout/hierarchy1"/>
    <dgm:cxn modelId="{301BABFF-6FA7-4249-B2FD-04C23B990F01}" type="presParOf" srcId="{A729D4D8-322A-9342-9412-52C2557D5E7F}" destId="{F9C2FDC8-1AE0-6945-AD72-5351A685782D}" srcOrd="1" destOrd="0" presId="urn:microsoft.com/office/officeart/2005/8/layout/hierarchy1"/>
    <dgm:cxn modelId="{FEFCD32E-FA15-3943-9358-A62451AB6EB1}" type="presParOf" srcId="{B43ADE16-4B34-CC49-9AA2-B43DA4D772E8}" destId="{B479B012-8BE8-344F-A77D-1B88D8268A95}" srcOrd="6" destOrd="0" presId="urn:microsoft.com/office/officeart/2005/8/layout/hierarchy1"/>
    <dgm:cxn modelId="{6ED4EF30-4039-7042-BD12-32E64CE31543}" type="presParOf" srcId="{B43ADE16-4B34-CC49-9AA2-B43DA4D772E8}" destId="{543DFFAF-0973-DF4D-A3FC-E6285BF6908A}" srcOrd="7" destOrd="0" presId="urn:microsoft.com/office/officeart/2005/8/layout/hierarchy1"/>
    <dgm:cxn modelId="{E5E02691-2387-4D40-A582-51F4AC0F4AA0}" type="presParOf" srcId="{543DFFAF-0973-DF4D-A3FC-E6285BF6908A}" destId="{C77B987D-6C49-2645-ACA2-039AA2885165}" srcOrd="0" destOrd="0" presId="urn:microsoft.com/office/officeart/2005/8/layout/hierarchy1"/>
    <dgm:cxn modelId="{C5DFBE4C-9017-544F-BF10-5DEFD80CC6E7}" type="presParOf" srcId="{C77B987D-6C49-2645-ACA2-039AA2885165}" destId="{6C3993A1-D499-E14E-9ED1-94C5BD6CB7EF}" srcOrd="0" destOrd="0" presId="urn:microsoft.com/office/officeart/2005/8/layout/hierarchy1"/>
    <dgm:cxn modelId="{89F636A5-C636-6E46-A879-4C5FBEC5EE80}" type="presParOf" srcId="{C77B987D-6C49-2645-ACA2-039AA2885165}" destId="{F99B9CA6-84A7-2840-80FA-C8173579AC23}" srcOrd="1" destOrd="0" presId="urn:microsoft.com/office/officeart/2005/8/layout/hierarchy1"/>
    <dgm:cxn modelId="{9298B06A-8B2E-5A40-BDD2-E648E827C539}" type="presParOf" srcId="{543DFFAF-0973-DF4D-A3FC-E6285BF6908A}" destId="{BE1A5C01-6ABB-D544-BE86-7D0456B3B750}" srcOrd="1" destOrd="0" presId="urn:microsoft.com/office/officeart/2005/8/layout/hierarchy1"/>
    <dgm:cxn modelId="{5673209E-3510-BF42-AA92-2BC178898FA2}" type="presParOf" srcId="{BE1A5C01-6ABB-D544-BE86-7D0456B3B750}" destId="{B225F54A-C36E-174E-8B64-7515BA5A1D6B}" srcOrd="0" destOrd="0" presId="urn:microsoft.com/office/officeart/2005/8/layout/hierarchy1"/>
    <dgm:cxn modelId="{9F47780A-6A5A-B84C-BB49-7B2DCE72F491}" type="presParOf" srcId="{BE1A5C01-6ABB-D544-BE86-7D0456B3B750}" destId="{68CF347B-DFBD-0B4D-A0DF-519D43B6A380}" srcOrd="1" destOrd="0" presId="urn:microsoft.com/office/officeart/2005/8/layout/hierarchy1"/>
    <dgm:cxn modelId="{BDBB2A2F-2DBC-4D47-A583-BE6923A574C8}" type="presParOf" srcId="{68CF347B-DFBD-0B4D-A0DF-519D43B6A380}" destId="{52BBE386-673F-F64E-BF62-B393DD6B02FB}" srcOrd="0" destOrd="0" presId="urn:microsoft.com/office/officeart/2005/8/layout/hierarchy1"/>
    <dgm:cxn modelId="{37143C7C-7752-4F40-9EF2-096217D23B3F}" type="presParOf" srcId="{52BBE386-673F-F64E-BF62-B393DD6B02FB}" destId="{F49B97B3-168B-A44F-A243-AA217DFD2A62}" srcOrd="0" destOrd="0" presId="urn:microsoft.com/office/officeart/2005/8/layout/hierarchy1"/>
    <dgm:cxn modelId="{4519A8D4-F646-A545-82D3-CB42E28A5548}" type="presParOf" srcId="{52BBE386-673F-F64E-BF62-B393DD6B02FB}" destId="{1FCEA986-AD1D-214D-B456-281B79BF64E8}" srcOrd="1" destOrd="0" presId="urn:microsoft.com/office/officeart/2005/8/layout/hierarchy1"/>
    <dgm:cxn modelId="{D13842F1-97D3-2441-90FF-820250660514}" type="presParOf" srcId="{68CF347B-DFBD-0B4D-A0DF-519D43B6A380}" destId="{3888F9D9-27CC-7F4F-8D69-C5EFB5CB1213}" srcOrd="1" destOrd="0" presId="urn:microsoft.com/office/officeart/2005/8/layout/hierarchy1"/>
    <dgm:cxn modelId="{EAE14054-B3B7-294C-A569-FD62D03397FF}" type="presParOf" srcId="{B43ADE16-4B34-CC49-9AA2-B43DA4D772E8}" destId="{A02CBEFC-DC71-AE44-B4A1-D911D1EC5C27}" srcOrd="8" destOrd="0" presId="urn:microsoft.com/office/officeart/2005/8/layout/hierarchy1"/>
    <dgm:cxn modelId="{CE18A4D5-1F63-994B-9302-D4F1839ADFB6}" type="presParOf" srcId="{B43ADE16-4B34-CC49-9AA2-B43DA4D772E8}" destId="{CF87CA0B-A14F-5C4B-9048-4C4BCF7559CD}" srcOrd="9" destOrd="0" presId="urn:microsoft.com/office/officeart/2005/8/layout/hierarchy1"/>
    <dgm:cxn modelId="{070FBFF3-8C8A-4041-A423-EFF285FCF772}" type="presParOf" srcId="{CF87CA0B-A14F-5C4B-9048-4C4BCF7559CD}" destId="{B1E7931B-00C0-A840-B52B-7414CAE87E75}" srcOrd="0" destOrd="0" presId="urn:microsoft.com/office/officeart/2005/8/layout/hierarchy1"/>
    <dgm:cxn modelId="{B0F4AEEF-FD77-BC4E-86F7-EBA9521EBDC4}" type="presParOf" srcId="{B1E7931B-00C0-A840-B52B-7414CAE87E75}" destId="{5E00727C-5A25-CB49-83E6-A105971695F0}" srcOrd="0" destOrd="0" presId="urn:microsoft.com/office/officeart/2005/8/layout/hierarchy1"/>
    <dgm:cxn modelId="{71E6165F-49D9-2244-9F1D-7B131FD6F471}" type="presParOf" srcId="{B1E7931B-00C0-A840-B52B-7414CAE87E75}" destId="{ABC973E2-0266-184B-B00B-7BAD9D0C6068}" srcOrd="1" destOrd="0" presId="urn:microsoft.com/office/officeart/2005/8/layout/hierarchy1"/>
    <dgm:cxn modelId="{EE9ADA68-FDF0-CC42-A4F7-34AF37BDBB1D}" type="presParOf" srcId="{CF87CA0B-A14F-5C4B-9048-4C4BCF7559CD}" destId="{E0D17DB1-563F-4443-AF31-A603F3FF6477}" srcOrd="1" destOrd="0" presId="urn:microsoft.com/office/officeart/2005/8/layout/hierarchy1"/>
    <dgm:cxn modelId="{C596F9CA-8022-8C45-8820-051A9E2590B9}" type="presParOf" srcId="{E0D17DB1-563F-4443-AF31-A603F3FF6477}" destId="{8A1158D2-D68B-6347-8580-51DBAECAD27F}" srcOrd="0" destOrd="0" presId="urn:microsoft.com/office/officeart/2005/8/layout/hierarchy1"/>
    <dgm:cxn modelId="{FFF3E763-B17C-944B-BD23-64A48A6D3DEE}" type="presParOf" srcId="{E0D17DB1-563F-4443-AF31-A603F3FF6477}" destId="{BCD188EA-BFCD-284E-AC30-B6B6809C59B8}" srcOrd="1" destOrd="0" presId="urn:microsoft.com/office/officeart/2005/8/layout/hierarchy1"/>
    <dgm:cxn modelId="{79F4F472-1403-4B46-BEDB-A79B4BF9F526}" type="presParOf" srcId="{BCD188EA-BFCD-284E-AC30-B6B6809C59B8}" destId="{80A79159-6EBC-EC47-AE0F-0C917FA42189}" srcOrd="0" destOrd="0" presId="urn:microsoft.com/office/officeart/2005/8/layout/hierarchy1"/>
    <dgm:cxn modelId="{A59F2AFC-1DC3-E643-B5FE-5D8D195B77BC}" type="presParOf" srcId="{80A79159-6EBC-EC47-AE0F-0C917FA42189}" destId="{63DD7D68-5762-2748-AFE9-55CA6A9FE0FC}" srcOrd="0" destOrd="0" presId="urn:microsoft.com/office/officeart/2005/8/layout/hierarchy1"/>
    <dgm:cxn modelId="{D93E1277-B5F5-A644-AC23-BD8D75708A63}" type="presParOf" srcId="{80A79159-6EBC-EC47-AE0F-0C917FA42189}" destId="{9C9350D7-9248-634B-88C4-B7899E0CC90C}" srcOrd="1" destOrd="0" presId="urn:microsoft.com/office/officeart/2005/8/layout/hierarchy1"/>
    <dgm:cxn modelId="{2DE0BE8F-4343-4449-BDE3-79B8FD44B9C7}" type="presParOf" srcId="{BCD188EA-BFCD-284E-AC30-B6B6809C59B8}" destId="{809C00C6-7AB2-7840-AE3E-94708D1C02D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5B8B4-2F6E-554F-9F32-A288B8616E40}">
      <dsp:nvSpPr>
        <dsp:cNvPr id="0" name=""/>
        <dsp:cNvSpPr/>
      </dsp:nvSpPr>
      <dsp:spPr>
        <a:xfrm>
          <a:off x="3848744" y="2358526"/>
          <a:ext cx="2452263" cy="2041471"/>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b="1" kern="1200" dirty="0">
              <a:solidFill>
                <a:schemeClr val="bg1"/>
              </a:solidFill>
            </a:rPr>
            <a:t>What can we see in a </a:t>
          </a:r>
        </a:p>
        <a:p>
          <a:pPr marL="0" lvl="0" indent="0" algn="ctr" defTabSz="1111250">
            <a:lnSpc>
              <a:spcPct val="90000"/>
            </a:lnSpc>
            <a:spcBef>
              <a:spcPct val="0"/>
            </a:spcBef>
            <a:spcAft>
              <a:spcPct val="35000"/>
            </a:spcAft>
            <a:buNone/>
          </a:pPr>
          <a:r>
            <a:rPr lang="en-US" sz="2500" b="1" kern="1200" dirty="0">
              <a:solidFill>
                <a:schemeClr val="bg1"/>
              </a:solidFill>
            </a:rPr>
            <a:t>”Thinking school"? </a:t>
          </a:r>
        </a:p>
      </dsp:txBody>
      <dsp:txXfrm>
        <a:off x="4207870" y="2657493"/>
        <a:ext cx="1734011" cy="1443537"/>
      </dsp:txXfrm>
    </dsp:sp>
    <dsp:sp modelId="{2C4F082D-17E8-894F-8FFE-BD4289C2EA35}">
      <dsp:nvSpPr>
        <dsp:cNvPr id="0" name=""/>
        <dsp:cNvSpPr/>
      </dsp:nvSpPr>
      <dsp:spPr>
        <a:xfrm rot="16200000">
          <a:off x="4605593" y="1876860"/>
          <a:ext cx="938566" cy="24765"/>
        </a:xfrm>
        <a:custGeom>
          <a:avLst/>
          <a:gdLst/>
          <a:ahLst/>
          <a:cxnLst/>
          <a:rect l="0" t="0" r="0" b="0"/>
          <a:pathLst>
            <a:path>
              <a:moveTo>
                <a:pt x="0" y="12382"/>
              </a:moveTo>
              <a:lnTo>
                <a:pt x="938566"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5051412" y="1865779"/>
        <a:ext cx="46928" cy="46928"/>
      </dsp:txXfrm>
    </dsp:sp>
    <dsp:sp modelId="{8D5B1A9A-2D71-C24A-9685-A477FD66D615}">
      <dsp:nvSpPr>
        <dsp:cNvPr id="0" name=""/>
        <dsp:cNvSpPr/>
      </dsp:nvSpPr>
      <dsp:spPr>
        <a:xfrm>
          <a:off x="4376631" y="23471"/>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a consistent whole school approach</a:t>
          </a:r>
        </a:p>
      </dsp:txBody>
      <dsp:txXfrm>
        <a:off x="4581142" y="227982"/>
        <a:ext cx="987467" cy="987467"/>
      </dsp:txXfrm>
    </dsp:sp>
    <dsp:sp modelId="{F43F4FC9-2A80-034A-912E-3F5E56F98051}">
      <dsp:nvSpPr>
        <dsp:cNvPr id="0" name=""/>
        <dsp:cNvSpPr/>
      </dsp:nvSpPr>
      <dsp:spPr>
        <a:xfrm rot="18600000">
          <a:off x="5622188" y="2198026"/>
          <a:ext cx="866945" cy="24765"/>
        </a:xfrm>
        <a:custGeom>
          <a:avLst/>
          <a:gdLst/>
          <a:ahLst/>
          <a:cxnLst/>
          <a:rect l="0" t="0" r="0" b="0"/>
          <a:pathLst>
            <a:path>
              <a:moveTo>
                <a:pt x="0" y="12382"/>
              </a:moveTo>
              <a:lnTo>
                <a:pt x="866945"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6033987" y="2188735"/>
        <a:ext cx="43347" cy="43347"/>
      </dsp:txXfrm>
    </dsp:sp>
    <dsp:sp modelId="{B46C07A0-7CA9-3141-BDD5-26C877B0CAC9}">
      <dsp:nvSpPr>
        <dsp:cNvPr id="0" name=""/>
        <dsp:cNvSpPr/>
      </dsp:nvSpPr>
      <dsp:spPr>
        <a:xfrm>
          <a:off x="6084869" y="645218"/>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chosen resources and strategies</a:t>
          </a:r>
        </a:p>
      </dsp:txBody>
      <dsp:txXfrm>
        <a:off x="6289380" y="849729"/>
        <a:ext cx="987467" cy="987467"/>
      </dsp:txXfrm>
    </dsp:sp>
    <dsp:sp modelId="{9783D989-9C0D-DB4F-8B04-FE13EB488666}">
      <dsp:nvSpPr>
        <dsp:cNvPr id="0" name=""/>
        <dsp:cNvSpPr/>
      </dsp:nvSpPr>
      <dsp:spPr>
        <a:xfrm rot="21000000">
          <a:off x="6268765" y="3091010"/>
          <a:ext cx="741277" cy="24765"/>
        </a:xfrm>
        <a:custGeom>
          <a:avLst/>
          <a:gdLst/>
          <a:ahLst/>
          <a:cxnLst/>
          <a:rect l="0" t="0" r="0" b="0"/>
          <a:pathLst>
            <a:path>
              <a:moveTo>
                <a:pt x="0" y="12382"/>
              </a:moveTo>
              <a:lnTo>
                <a:pt x="741277"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6620872" y="3084861"/>
        <a:ext cx="37063" cy="37063"/>
      </dsp:txXfrm>
    </dsp:sp>
    <dsp:sp modelId="{F1C13C75-82FA-B547-8055-FD590C68E1A2}">
      <dsp:nvSpPr>
        <dsp:cNvPr id="0" name=""/>
        <dsp:cNvSpPr/>
      </dsp:nvSpPr>
      <dsp:spPr>
        <a:xfrm>
          <a:off x="6993804" y="2219539"/>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linked to professional development and performance management</a:t>
          </a:r>
        </a:p>
      </dsp:txBody>
      <dsp:txXfrm>
        <a:off x="7198315" y="2424050"/>
        <a:ext cx="987467" cy="987467"/>
      </dsp:txXfrm>
    </dsp:sp>
    <dsp:sp modelId="{5F735B2E-064F-DC4E-BF37-562EE3E51A5B}">
      <dsp:nvSpPr>
        <dsp:cNvPr id="0" name=""/>
        <dsp:cNvSpPr/>
      </dsp:nvSpPr>
      <dsp:spPr>
        <a:xfrm rot="1800000">
          <a:off x="6029102" y="4147556"/>
          <a:ext cx="795894" cy="24765"/>
        </a:xfrm>
        <a:custGeom>
          <a:avLst/>
          <a:gdLst/>
          <a:ahLst/>
          <a:cxnLst/>
          <a:rect l="0" t="0" r="0" b="0"/>
          <a:pathLst>
            <a:path>
              <a:moveTo>
                <a:pt x="0" y="12382"/>
              </a:moveTo>
              <a:lnTo>
                <a:pt x="795894"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6407152" y="4140042"/>
        <a:ext cx="39794" cy="39794"/>
      </dsp:txXfrm>
    </dsp:sp>
    <dsp:sp modelId="{60D7EC5C-665F-164F-8532-8BC381214F83}">
      <dsp:nvSpPr>
        <dsp:cNvPr id="0" name=""/>
        <dsp:cNvSpPr/>
      </dsp:nvSpPr>
      <dsp:spPr>
        <a:xfrm>
          <a:off x="6678134" y="4009791"/>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direct teaching of thinking</a:t>
          </a:r>
        </a:p>
      </dsp:txBody>
      <dsp:txXfrm>
        <a:off x="6882645" y="4214302"/>
        <a:ext cx="987467" cy="987467"/>
      </dsp:txXfrm>
    </dsp:sp>
    <dsp:sp modelId="{535B8862-721C-F148-9608-B9CCE7530A76}">
      <dsp:nvSpPr>
        <dsp:cNvPr id="0" name=""/>
        <dsp:cNvSpPr/>
      </dsp:nvSpPr>
      <dsp:spPr>
        <a:xfrm rot="4200000">
          <a:off x="5127848" y="4775888"/>
          <a:ext cx="919730" cy="24765"/>
        </a:xfrm>
        <a:custGeom>
          <a:avLst/>
          <a:gdLst/>
          <a:ahLst/>
          <a:cxnLst/>
          <a:rect l="0" t="0" r="0" b="0"/>
          <a:pathLst>
            <a:path>
              <a:moveTo>
                <a:pt x="0" y="12382"/>
              </a:moveTo>
              <a:lnTo>
                <a:pt x="919730"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5564720" y="4765278"/>
        <a:ext cx="45986" cy="45986"/>
      </dsp:txXfrm>
    </dsp:sp>
    <dsp:sp modelId="{423E99E8-BF4E-3C4B-8679-AE6C724F20F8}">
      <dsp:nvSpPr>
        <dsp:cNvPr id="0" name=""/>
        <dsp:cNvSpPr/>
      </dsp:nvSpPr>
      <dsp:spPr>
        <a:xfrm>
          <a:off x="5285566" y="5178294"/>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based on neuroscience</a:t>
          </a:r>
        </a:p>
      </dsp:txBody>
      <dsp:txXfrm>
        <a:off x="5490077" y="5382805"/>
        <a:ext cx="987467" cy="987467"/>
      </dsp:txXfrm>
    </dsp:sp>
    <dsp:sp modelId="{6C58CEDC-8083-F741-8307-8C5AC1C670A9}">
      <dsp:nvSpPr>
        <dsp:cNvPr id="0" name=""/>
        <dsp:cNvSpPr/>
      </dsp:nvSpPr>
      <dsp:spPr>
        <a:xfrm rot="6600000">
          <a:off x="4102173" y="4775888"/>
          <a:ext cx="919730" cy="24765"/>
        </a:xfrm>
        <a:custGeom>
          <a:avLst/>
          <a:gdLst/>
          <a:ahLst/>
          <a:cxnLst/>
          <a:rect l="0" t="0" r="0" b="0"/>
          <a:pathLst>
            <a:path>
              <a:moveTo>
                <a:pt x="0" y="12382"/>
              </a:moveTo>
              <a:lnTo>
                <a:pt x="919730"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4539045" y="4765278"/>
        <a:ext cx="45986" cy="45986"/>
      </dsp:txXfrm>
    </dsp:sp>
    <dsp:sp modelId="{A6E327CA-140B-7140-BF1D-93ED8B95F2CB}">
      <dsp:nvSpPr>
        <dsp:cNvPr id="0" name=""/>
        <dsp:cNvSpPr/>
      </dsp:nvSpPr>
      <dsp:spPr>
        <a:xfrm>
          <a:off x="3467697" y="5178294"/>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part of long term planning</a:t>
          </a:r>
        </a:p>
        <a:p>
          <a:pPr marL="0" lvl="0" indent="0" algn="ctr" defTabSz="577850">
            <a:lnSpc>
              <a:spcPct val="90000"/>
            </a:lnSpc>
            <a:spcBef>
              <a:spcPct val="0"/>
            </a:spcBef>
            <a:spcAft>
              <a:spcPct val="35000"/>
            </a:spcAft>
            <a:buNone/>
          </a:pPr>
          <a:endParaRPr lang="en-US" sz="1300" kern="1200" dirty="0">
            <a:solidFill>
              <a:schemeClr val="bg1"/>
            </a:solidFill>
          </a:endParaRPr>
        </a:p>
      </dsp:txBody>
      <dsp:txXfrm>
        <a:off x="3672208" y="5382805"/>
        <a:ext cx="987467" cy="987467"/>
      </dsp:txXfrm>
    </dsp:sp>
    <dsp:sp modelId="{83BC90F3-ECA1-D54E-BFC8-E8D299D5DFB6}">
      <dsp:nvSpPr>
        <dsp:cNvPr id="0" name=""/>
        <dsp:cNvSpPr/>
      </dsp:nvSpPr>
      <dsp:spPr>
        <a:xfrm rot="9000000">
          <a:off x="3324756" y="4147556"/>
          <a:ext cx="795894" cy="24765"/>
        </a:xfrm>
        <a:custGeom>
          <a:avLst/>
          <a:gdLst/>
          <a:ahLst/>
          <a:cxnLst/>
          <a:rect l="0" t="0" r="0" b="0"/>
          <a:pathLst>
            <a:path>
              <a:moveTo>
                <a:pt x="0" y="12382"/>
              </a:moveTo>
              <a:lnTo>
                <a:pt x="795894"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3702806" y="4140042"/>
        <a:ext cx="39794" cy="39794"/>
      </dsp:txXfrm>
    </dsp:sp>
    <dsp:sp modelId="{55996A55-9F5D-1042-B2F6-DFCD3CB15F65}">
      <dsp:nvSpPr>
        <dsp:cNvPr id="0" name=""/>
        <dsp:cNvSpPr/>
      </dsp:nvSpPr>
      <dsp:spPr>
        <a:xfrm>
          <a:off x="2075128" y="4009791"/>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guided by theories of learning and thinking</a:t>
          </a:r>
        </a:p>
      </dsp:txBody>
      <dsp:txXfrm>
        <a:off x="2279639" y="4214302"/>
        <a:ext cx="987467" cy="987467"/>
      </dsp:txXfrm>
    </dsp:sp>
    <dsp:sp modelId="{B6F30AEE-39C4-FD4A-9FB3-3221FE5DB7B6}">
      <dsp:nvSpPr>
        <dsp:cNvPr id="0" name=""/>
        <dsp:cNvSpPr/>
      </dsp:nvSpPr>
      <dsp:spPr>
        <a:xfrm rot="11400000">
          <a:off x="3139709" y="3091010"/>
          <a:ext cx="741277" cy="24765"/>
        </a:xfrm>
        <a:custGeom>
          <a:avLst/>
          <a:gdLst/>
          <a:ahLst/>
          <a:cxnLst/>
          <a:rect l="0" t="0" r="0" b="0"/>
          <a:pathLst>
            <a:path>
              <a:moveTo>
                <a:pt x="0" y="12382"/>
              </a:moveTo>
              <a:lnTo>
                <a:pt x="741277"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3491816" y="3084861"/>
        <a:ext cx="37063" cy="37063"/>
      </dsp:txXfrm>
    </dsp:sp>
    <dsp:sp modelId="{DC1B7CAA-D3B3-8841-A0A0-C54A356AF09B}">
      <dsp:nvSpPr>
        <dsp:cNvPr id="0" name=""/>
        <dsp:cNvSpPr/>
      </dsp:nvSpPr>
      <dsp:spPr>
        <a:xfrm>
          <a:off x="1759459" y="2219539"/>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vital part of school curriculum and ethos</a:t>
          </a:r>
        </a:p>
      </dsp:txBody>
      <dsp:txXfrm>
        <a:off x="1963970" y="2424050"/>
        <a:ext cx="987467" cy="987467"/>
      </dsp:txXfrm>
    </dsp:sp>
    <dsp:sp modelId="{7386CAC2-FF7C-4B47-A8A7-E15057FC5D9A}">
      <dsp:nvSpPr>
        <dsp:cNvPr id="0" name=""/>
        <dsp:cNvSpPr/>
      </dsp:nvSpPr>
      <dsp:spPr>
        <a:xfrm rot="13800000">
          <a:off x="3660619" y="2198026"/>
          <a:ext cx="866945" cy="24765"/>
        </a:xfrm>
        <a:custGeom>
          <a:avLst/>
          <a:gdLst/>
          <a:ahLst/>
          <a:cxnLst/>
          <a:rect l="0" t="0" r="0" b="0"/>
          <a:pathLst>
            <a:path>
              <a:moveTo>
                <a:pt x="0" y="12382"/>
              </a:moveTo>
              <a:lnTo>
                <a:pt x="866945"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4072418" y="2188735"/>
        <a:ext cx="43347" cy="43347"/>
      </dsp:txXfrm>
    </dsp:sp>
    <dsp:sp modelId="{24A157F2-C873-3C45-A7C9-F035D7FDFF8B}">
      <dsp:nvSpPr>
        <dsp:cNvPr id="0" name=""/>
        <dsp:cNvSpPr/>
      </dsp:nvSpPr>
      <dsp:spPr>
        <a:xfrm>
          <a:off x="2668393" y="645218"/>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common thinking language</a:t>
          </a:r>
        </a:p>
      </dsp:txBody>
      <dsp:txXfrm>
        <a:off x="2872904" y="849729"/>
        <a:ext cx="987467" cy="987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158D2-D68B-6347-8580-51DBAECAD27F}">
      <dsp:nvSpPr>
        <dsp:cNvPr id="0" name=""/>
        <dsp:cNvSpPr/>
      </dsp:nvSpPr>
      <dsp:spPr>
        <a:xfrm>
          <a:off x="8194558"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2CBEFC-DC71-AE44-B4A1-D911D1EC5C27}">
      <dsp:nvSpPr>
        <dsp:cNvPr id="0" name=""/>
        <dsp:cNvSpPr/>
      </dsp:nvSpPr>
      <dsp:spPr>
        <a:xfrm>
          <a:off x="4531264" y="1780985"/>
          <a:ext cx="3709014" cy="427149"/>
        </a:xfrm>
        <a:custGeom>
          <a:avLst/>
          <a:gdLst/>
          <a:ahLst/>
          <a:cxnLst/>
          <a:rect l="0" t="0" r="0" b="0"/>
          <a:pathLst>
            <a:path>
              <a:moveTo>
                <a:pt x="0" y="0"/>
              </a:moveTo>
              <a:lnTo>
                <a:pt x="0" y="291090"/>
              </a:lnTo>
              <a:lnTo>
                <a:pt x="3709014" y="291090"/>
              </a:lnTo>
              <a:lnTo>
                <a:pt x="3709014"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225F54A-C36E-174E-8B64-7515BA5A1D6B}">
      <dsp:nvSpPr>
        <dsp:cNvPr id="0" name=""/>
        <dsp:cNvSpPr/>
      </dsp:nvSpPr>
      <dsp:spPr>
        <a:xfrm>
          <a:off x="6325893"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479B012-8BE8-344F-A77D-1B88D8268A95}">
      <dsp:nvSpPr>
        <dsp:cNvPr id="0" name=""/>
        <dsp:cNvSpPr/>
      </dsp:nvSpPr>
      <dsp:spPr>
        <a:xfrm>
          <a:off x="4531264" y="1780985"/>
          <a:ext cx="1840348" cy="427149"/>
        </a:xfrm>
        <a:custGeom>
          <a:avLst/>
          <a:gdLst/>
          <a:ahLst/>
          <a:cxnLst/>
          <a:rect l="0" t="0" r="0" b="0"/>
          <a:pathLst>
            <a:path>
              <a:moveTo>
                <a:pt x="0" y="0"/>
              </a:moveTo>
              <a:lnTo>
                <a:pt x="0" y="291090"/>
              </a:lnTo>
              <a:lnTo>
                <a:pt x="1840348" y="291090"/>
              </a:lnTo>
              <a:lnTo>
                <a:pt x="1840348"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C6FD431-17D9-BA44-BA6A-36C3184285B1}">
      <dsp:nvSpPr>
        <dsp:cNvPr id="0" name=""/>
        <dsp:cNvSpPr/>
      </dsp:nvSpPr>
      <dsp:spPr>
        <a:xfrm>
          <a:off x="4457227"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E29748A-5681-DC4E-B37A-21249B979710}">
      <dsp:nvSpPr>
        <dsp:cNvPr id="0" name=""/>
        <dsp:cNvSpPr/>
      </dsp:nvSpPr>
      <dsp:spPr>
        <a:xfrm>
          <a:off x="4457227" y="1780985"/>
          <a:ext cx="91440" cy="427149"/>
        </a:xfrm>
        <a:custGeom>
          <a:avLst/>
          <a:gdLst/>
          <a:ahLst/>
          <a:cxnLst/>
          <a:rect l="0" t="0" r="0" b="0"/>
          <a:pathLst>
            <a:path>
              <a:moveTo>
                <a:pt x="74036" y="0"/>
              </a:moveTo>
              <a:lnTo>
                <a:pt x="74036" y="291090"/>
              </a:lnTo>
              <a:lnTo>
                <a:pt x="45720" y="291090"/>
              </a:lnTo>
              <a:lnTo>
                <a:pt x="45720"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31EE6FF-1A09-F34E-B1A1-60BC16535907}">
      <dsp:nvSpPr>
        <dsp:cNvPr id="0" name=""/>
        <dsp:cNvSpPr/>
      </dsp:nvSpPr>
      <dsp:spPr>
        <a:xfrm>
          <a:off x="2662137"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D937BC1-C5B3-264C-B53B-9D8901EAC8DD}">
      <dsp:nvSpPr>
        <dsp:cNvPr id="0" name=""/>
        <dsp:cNvSpPr/>
      </dsp:nvSpPr>
      <dsp:spPr>
        <a:xfrm>
          <a:off x="2707857" y="1780985"/>
          <a:ext cx="1823407" cy="427149"/>
        </a:xfrm>
        <a:custGeom>
          <a:avLst/>
          <a:gdLst/>
          <a:ahLst/>
          <a:cxnLst/>
          <a:rect l="0" t="0" r="0" b="0"/>
          <a:pathLst>
            <a:path>
              <a:moveTo>
                <a:pt x="1823407" y="0"/>
              </a:moveTo>
              <a:lnTo>
                <a:pt x="1823407" y="291090"/>
              </a:lnTo>
              <a:lnTo>
                <a:pt x="0" y="291090"/>
              </a:lnTo>
              <a:lnTo>
                <a:pt x="0"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1144E0-3359-B244-A98B-655972B74F58}">
      <dsp:nvSpPr>
        <dsp:cNvPr id="0" name=""/>
        <dsp:cNvSpPr/>
      </dsp:nvSpPr>
      <dsp:spPr>
        <a:xfrm>
          <a:off x="780929"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3C65F0F-D22C-8843-A442-A340F5D8F216}">
      <dsp:nvSpPr>
        <dsp:cNvPr id="0" name=""/>
        <dsp:cNvSpPr/>
      </dsp:nvSpPr>
      <dsp:spPr>
        <a:xfrm>
          <a:off x="826649" y="1780985"/>
          <a:ext cx="3704615" cy="427149"/>
        </a:xfrm>
        <a:custGeom>
          <a:avLst/>
          <a:gdLst/>
          <a:ahLst/>
          <a:cxnLst/>
          <a:rect l="0" t="0" r="0" b="0"/>
          <a:pathLst>
            <a:path>
              <a:moveTo>
                <a:pt x="3704615" y="0"/>
              </a:moveTo>
              <a:lnTo>
                <a:pt x="3704615" y="291090"/>
              </a:lnTo>
              <a:lnTo>
                <a:pt x="0" y="291090"/>
              </a:lnTo>
              <a:lnTo>
                <a:pt x="0"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87A212A-885B-BC4C-8B77-0BBDCE54CDA3}">
      <dsp:nvSpPr>
        <dsp:cNvPr id="0" name=""/>
        <dsp:cNvSpPr/>
      </dsp:nvSpPr>
      <dsp:spPr>
        <a:xfrm>
          <a:off x="2830417" y="309788"/>
          <a:ext cx="3401694" cy="1471197"/>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E533EAEF-5EBB-8E46-A5A3-DE0D00498F57}">
      <dsp:nvSpPr>
        <dsp:cNvPr id="0" name=""/>
        <dsp:cNvSpPr/>
      </dsp:nvSpPr>
      <dsp:spPr>
        <a:xfrm>
          <a:off x="2993607" y="464818"/>
          <a:ext cx="3401694" cy="147119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Dimensions for teaching thinking</a:t>
          </a:r>
        </a:p>
      </dsp:txBody>
      <dsp:txXfrm>
        <a:off x="3036697" y="507908"/>
        <a:ext cx="3315514" cy="1385017"/>
      </dsp:txXfrm>
    </dsp:sp>
    <dsp:sp modelId="{94A79D3F-CAFB-F642-BA41-839D70BD570E}">
      <dsp:nvSpPr>
        <dsp:cNvPr id="0" name=""/>
        <dsp:cNvSpPr/>
      </dsp:nvSpPr>
      <dsp:spPr>
        <a:xfrm>
          <a:off x="87895" y="2208135"/>
          <a:ext cx="1477507"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BEAD6160-736C-3244-B29B-2B75F506A538}">
      <dsp:nvSpPr>
        <dsp:cNvPr id="0" name=""/>
        <dsp:cNvSpPr/>
      </dsp:nvSpPr>
      <dsp:spPr>
        <a:xfrm>
          <a:off x="251085" y="2363166"/>
          <a:ext cx="1477507"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Cognitive strategies</a:t>
          </a:r>
        </a:p>
      </dsp:txBody>
      <dsp:txXfrm>
        <a:off x="278401" y="2390482"/>
        <a:ext cx="1422875" cy="877999"/>
      </dsp:txXfrm>
    </dsp:sp>
    <dsp:sp modelId="{636FE896-3012-D644-B5CB-548F37EE89D3}">
      <dsp:nvSpPr>
        <dsp:cNvPr id="0" name=""/>
        <dsp:cNvSpPr/>
      </dsp:nvSpPr>
      <dsp:spPr>
        <a:xfrm>
          <a:off x="6176" y="3567916"/>
          <a:ext cx="1640946"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8A1BE389-9A0D-5348-B7B3-AA82B5E9C0C9}">
      <dsp:nvSpPr>
        <dsp:cNvPr id="0" name=""/>
        <dsp:cNvSpPr/>
      </dsp:nvSpPr>
      <dsp:spPr>
        <a:xfrm>
          <a:off x="169366" y="3722947"/>
          <a:ext cx="1640946"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Thinking Processes</a:t>
          </a:r>
        </a:p>
        <a:p>
          <a:pPr marL="0" lvl="0" indent="0" algn="ctr" defTabSz="711200">
            <a:lnSpc>
              <a:spcPct val="90000"/>
            </a:lnSpc>
            <a:spcBef>
              <a:spcPct val="0"/>
            </a:spcBef>
            <a:spcAft>
              <a:spcPct val="35000"/>
            </a:spcAft>
            <a:buNone/>
          </a:pPr>
          <a:r>
            <a:rPr lang="en-US" sz="1600" kern="1200" dirty="0"/>
            <a:t>Piaget,</a:t>
          </a:r>
          <a:r>
            <a:rPr lang="en-GB" sz="1600" kern="1200" dirty="0"/>
            <a:t> Bloom’s </a:t>
          </a:r>
          <a:r>
            <a:rPr lang="en-GB" sz="1600" i="1" kern="1200" dirty="0"/>
            <a:t>Taxonomy</a:t>
          </a:r>
          <a:r>
            <a:rPr lang="en-GB" sz="1600" kern="1200" dirty="0"/>
            <a:t> </a:t>
          </a:r>
          <a:endParaRPr lang="en-US" sz="1600" kern="1200" dirty="0"/>
        </a:p>
        <a:p>
          <a:pPr marL="0" lvl="0" indent="0" algn="ctr" defTabSz="711200">
            <a:lnSpc>
              <a:spcPct val="90000"/>
            </a:lnSpc>
            <a:spcBef>
              <a:spcPct val="0"/>
            </a:spcBef>
            <a:spcAft>
              <a:spcPct val="35000"/>
            </a:spcAft>
            <a:buNone/>
          </a:pPr>
          <a:endParaRPr lang="en-US" sz="1600" kern="1200" dirty="0"/>
        </a:p>
        <a:p>
          <a:pPr marL="0" lvl="0" indent="0" algn="ctr" defTabSz="711200">
            <a:lnSpc>
              <a:spcPct val="90000"/>
            </a:lnSpc>
            <a:spcBef>
              <a:spcPct val="0"/>
            </a:spcBef>
            <a:spcAft>
              <a:spcPct val="35000"/>
            </a:spcAft>
            <a:buNone/>
          </a:pPr>
          <a:endParaRPr lang="en-US" sz="1600" kern="1200" dirty="0"/>
        </a:p>
      </dsp:txBody>
      <dsp:txXfrm>
        <a:off x="217428" y="3771009"/>
        <a:ext cx="1544822" cy="1817280"/>
      </dsp:txXfrm>
    </dsp:sp>
    <dsp:sp modelId="{692AFE3B-2E47-5D44-8701-1D0C08BC64C9}">
      <dsp:nvSpPr>
        <dsp:cNvPr id="0" name=""/>
        <dsp:cNvSpPr/>
      </dsp:nvSpPr>
      <dsp:spPr>
        <a:xfrm>
          <a:off x="1973502" y="2208135"/>
          <a:ext cx="1468710"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929884BC-31E4-9E48-B950-CE331CAC2A7B}">
      <dsp:nvSpPr>
        <dsp:cNvPr id="0" name=""/>
        <dsp:cNvSpPr/>
      </dsp:nvSpPr>
      <dsp:spPr>
        <a:xfrm>
          <a:off x="2136692" y="2363166"/>
          <a:ext cx="1468710"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Dispositions</a:t>
          </a:r>
        </a:p>
      </dsp:txBody>
      <dsp:txXfrm>
        <a:off x="2164008" y="2390482"/>
        <a:ext cx="1414078" cy="877999"/>
      </dsp:txXfrm>
    </dsp:sp>
    <dsp:sp modelId="{CE483744-7F87-1842-9C84-9861AFCBBE73}">
      <dsp:nvSpPr>
        <dsp:cNvPr id="0" name=""/>
        <dsp:cNvSpPr/>
      </dsp:nvSpPr>
      <dsp:spPr>
        <a:xfrm>
          <a:off x="1973502" y="3567916"/>
          <a:ext cx="1468710"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E5FB76F1-9918-034B-81B2-A79F80DB8737}">
      <dsp:nvSpPr>
        <dsp:cNvPr id="0" name=""/>
        <dsp:cNvSpPr/>
      </dsp:nvSpPr>
      <dsp:spPr>
        <a:xfrm>
          <a:off x="2136692" y="3722947"/>
          <a:ext cx="1468710"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Habits of Mind,</a:t>
          </a:r>
        </a:p>
        <a:p>
          <a:pPr marL="0" lvl="0" indent="0" algn="ctr" defTabSz="711200">
            <a:lnSpc>
              <a:spcPct val="90000"/>
            </a:lnSpc>
            <a:spcBef>
              <a:spcPct val="0"/>
            </a:spcBef>
            <a:spcAft>
              <a:spcPct val="35000"/>
            </a:spcAft>
            <a:buNone/>
          </a:pPr>
          <a:r>
            <a:rPr lang="en-US" sz="1600" kern="1200" dirty="0"/>
            <a:t>Multiple Intelligences</a:t>
          </a:r>
        </a:p>
      </dsp:txBody>
      <dsp:txXfrm>
        <a:off x="2179709" y="3765964"/>
        <a:ext cx="1382676" cy="1827370"/>
      </dsp:txXfrm>
    </dsp:sp>
    <dsp:sp modelId="{A4C9EB4F-1E04-CC46-A66E-86E5E9E8A50D}">
      <dsp:nvSpPr>
        <dsp:cNvPr id="0" name=""/>
        <dsp:cNvSpPr/>
      </dsp:nvSpPr>
      <dsp:spPr>
        <a:xfrm>
          <a:off x="3768592" y="2208135"/>
          <a:ext cx="1468710"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410F01DA-1AC4-0445-8234-560763F56453}">
      <dsp:nvSpPr>
        <dsp:cNvPr id="0" name=""/>
        <dsp:cNvSpPr/>
      </dsp:nvSpPr>
      <dsp:spPr>
        <a:xfrm>
          <a:off x="3931782" y="2363166"/>
          <a:ext cx="1468710"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Modelling</a:t>
          </a:r>
        </a:p>
      </dsp:txBody>
      <dsp:txXfrm>
        <a:off x="3959098" y="2390482"/>
        <a:ext cx="1414078" cy="877999"/>
      </dsp:txXfrm>
    </dsp:sp>
    <dsp:sp modelId="{DE9A32D1-E249-2246-9590-B03D56AC6A85}">
      <dsp:nvSpPr>
        <dsp:cNvPr id="0" name=""/>
        <dsp:cNvSpPr/>
      </dsp:nvSpPr>
      <dsp:spPr>
        <a:xfrm>
          <a:off x="3768592" y="3567916"/>
          <a:ext cx="1468710"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77465893-2044-5A4B-BA7A-572DB93D364E}">
      <dsp:nvSpPr>
        <dsp:cNvPr id="0" name=""/>
        <dsp:cNvSpPr/>
      </dsp:nvSpPr>
      <dsp:spPr>
        <a:xfrm>
          <a:off x="3931782" y="3722947"/>
          <a:ext cx="1468710"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Visual </a:t>
          </a:r>
          <a:r>
            <a:rPr lang="en-US" sz="1600" kern="1200" dirty="0" err="1"/>
            <a:t>representationMind</a:t>
          </a:r>
          <a:r>
            <a:rPr lang="en-US" sz="1600" kern="1200" dirty="0"/>
            <a:t> Maps, Hot Tools, Thinking Strategies</a:t>
          </a:r>
        </a:p>
      </dsp:txBody>
      <dsp:txXfrm>
        <a:off x="3974799" y="3765964"/>
        <a:ext cx="1382676" cy="1827370"/>
      </dsp:txXfrm>
    </dsp:sp>
    <dsp:sp modelId="{6C3993A1-D499-E14E-9ED1-94C5BD6CB7EF}">
      <dsp:nvSpPr>
        <dsp:cNvPr id="0" name=""/>
        <dsp:cNvSpPr/>
      </dsp:nvSpPr>
      <dsp:spPr>
        <a:xfrm>
          <a:off x="5563683" y="2208135"/>
          <a:ext cx="1615860"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F99B9CA6-84A7-2840-80FA-C8173579AC23}">
      <dsp:nvSpPr>
        <dsp:cNvPr id="0" name=""/>
        <dsp:cNvSpPr/>
      </dsp:nvSpPr>
      <dsp:spPr>
        <a:xfrm>
          <a:off x="5726873" y="2363166"/>
          <a:ext cx="1615860"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Creativity</a:t>
          </a:r>
        </a:p>
      </dsp:txBody>
      <dsp:txXfrm>
        <a:off x="5754189" y="2390482"/>
        <a:ext cx="1561228" cy="877999"/>
      </dsp:txXfrm>
    </dsp:sp>
    <dsp:sp modelId="{F49B97B3-168B-A44F-A243-AA217DFD2A62}">
      <dsp:nvSpPr>
        <dsp:cNvPr id="0" name=""/>
        <dsp:cNvSpPr/>
      </dsp:nvSpPr>
      <dsp:spPr>
        <a:xfrm>
          <a:off x="5637258" y="3567916"/>
          <a:ext cx="1468710"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1FCEA986-AD1D-214D-B456-281B79BF64E8}">
      <dsp:nvSpPr>
        <dsp:cNvPr id="0" name=""/>
        <dsp:cNvSpPr/>
      </dsp:nvSpPr>
      <dsp:spPr>
        <a:xfrm>
          <a:off x="5800448" y="3722947"/>
          <a:ext cx="1468710"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Divergent Thinking, Thinker’s Keys</a:t>
          </a:r>
        </a:p>
      </dsp:txBody>
      <dsp:txXfrm>
        <a:off x="5843465" y="3765964"/>
        <a:ext cx="1382676" cy="1827370"/>
      </dsp:txXfrm>
    </dsp:sp>
    <dsp:sp modelId="{5E00727C-5A25-CB49-83E6-A105971695F0}">
      <dsp:nvSpPr>
        <dsp:cNvPr id="0" name=""/>
        <dsp:cNvSpPr/>
      </dsp:nvSpPr>
      <dsp:spPr>
        <a:xfrm>
          <a:off x="7505923" y="2208135"/>
          <a:ext cx="1468710"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ABC973E2-0266-184B-B00B-7BAD9D0C6068}">
      <dsp:nvSpPr>
        <dsp:cNvPr id="0" name=""/>
        <dsp:cNvSpPr/>
      </dsp:nvSpPr>
      <dsp:spPr>
        <a:xfrm>
          <a:off x="7669113" y="2363166"/>
          <a:ext cx="1468710"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Questioning strategies</a:t>
          </a:r>
        </a:p>
      </dsp:txBody>
      <dsp:txXfrm>
        <a:off x="7696429" y="2390482"/>
        <a:ext cx="1414078" cy="877999"/>
      </dsp:txXfrm>
    </dsp:sp>
    <dsp:sp modelId="{63DD7D68-5762-2748-AFE9-55CA6A9FE0FC}">
      <dsp:nvSpPr>
        <dsp:cNvPr id="0" name=""/>
        <dsp:cNvSpPr/>
      </dsp:nvSpPr>
      <dsp:spPr>
        <a:xfrm>
          <a:off x="7505923" y="3567916"/>
          <a:ext cx="1468710"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9C9350D7-9248-634B-88C4-B7899E0CC90C}">
      <dsp:nvSpPr>
        <dsp:cNvPr id="0" name=""/>
        <dsp:cNvSpPr/>
      </dsp:nvSpPr>
      <dsp:spPr>
        <a:xfrm>
          <a:off x="7669113" y="3722947"/>
          <a:ext cx="1468710"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Problem Based Learning, Philosophy for Children (P4C)</a:t>
          </a:r>
        </a:p>
      </dsp:txBody>
      <dsp:txXfrm>
        <a:off x="7712130" y="3765964"/>
        <a:ext cx="1382676" cy="182737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9C3F8E-5067-8B4A-B8CB-0C56E27D2E69}" type="datetimeFigureOut">
              <a:rPr lang="en-US" smtClean="0"/>
              <a:pPr/>
              <a:t>12/4/18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6314E75-A551-5B40-A652-8D4EA83969B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401EDA-1B7F-004D-9DB0-52F1E5CC9D92}" type="slidenum">
              <a:rPr lang="en-AU"/>
              <a:pPr/>
              <a:t>18</a:t>
            </a:fld>
            <a:endParaRPr lang="en-AU"/>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r>
              <a:rPr lang="en-US">
                <a:ea typeface="Times New Roman" charset="0"/>
                <a:cs typeface="Times New Roman" charset="0"/>
              </a:rPr>
              <a:t>A habit can be something ‘good’, like tidying up a mess as you go, or being organized so you can easily locate things,</a:t>
            </a:r>
          </a:p>
          <a:p>
            <a:r>
              <a:rPr lang="en-US">
                <a:ea typeface="Times New Roman" charset="0"/>
                <a:cs typeface="Times New Roman" charset="0"/>
              </a:rPr>
              <a:t>or  habits can be ‘bad’, like not tidying up as you go and having a huge mess to clean up and organise and not knowing where to start!  </a:t>
            </a:r>
          </a:p>
          <a:p>
            <a:r>
              <a:rPr lang="en-US">
                <a:ea typeface="Times New Roman" charset="0"/>
                <a:cs typeface="Times New Roman" charset="0"/>
              </a:rPr>
              <a:t> </a:t>
            </a:r>
          </a:p>
          <a:p>
            <a:r>
              <a:rPr lang="en-US">
                <a:ea typeface="Times New Roman" charset="0"/>
                <a:cs typeface="Times New Roman" charset="0"/>
              </a:rPr>
              <a:t>Many students develop bad learning habits, like impulsive behavior: calling out in class or saying the first thing that comes to mind. Another bad habit some students can develop is giving up when the going gets tough. It is important to remember that a habit is something you do without thinking and therefore very difficult to change.  It takes time to unlearn bad habits and to learn new more appropriate habits.  It is therefore essential that teachers model ‘persistence’ when you are trying to change individual or whole class behaviours. </a:t>
            </a:r>
          </a:p>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FCA91F-365C-CE43-BE9C-86BEAFA98586}" type="slidenum">
              <a:rPr lang="en-AU"/>
              <a:pPr/>
              <a:t>19</a:t>
            </a:fld>
            <a:endParaRPr lang="en-AU"/>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r>
              <a:rPr lang="en-US">
                <a:ea typeface="Times New Roman" charset="0"/>
                <a:cs typeface="Times New Roman" charset="0"/>
              </a:rPr>
              <a:t>According to Art Costa a HOM is knowing how to behave intelligently when you don’t know the answer.</a:t>
            </a:r>
            <a:r>
              <a:rPr lang="en-US"/>
              <a:t>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8A1F3DFD-2781-0C47-97DB-7C41E0CB7C9B}" type="slidenum">
              <a:rPr lang="en-GB"/>
              <a:pPr/>
              <a:t>20</a:t>
            </a:fld>
            <a:endParaRPr lang="en-GB"/>
          </a:p>
        </p:txBody>
      </p:sp>
      <p:sp>
        <p:nvSpPr>
          <p:cNvPr id="35843" name="Rectangle 2"/>
          <p:cNvSpPr>
            <a:spLocks noGrp="1" noRot="1" noChangeAspect="1" noChangeArrowheads="1" noTextEdit="1"/>
          </p:cNvSpPr>
          <p:nvPr>
            <p:ph type="sldImg"/>
          </p:nvPr>
        </p:nvSpPr>
        <p:spPr>
          <a:xfrm>
            <a:off x="1143000" y="684213"/>
            <a:ext cx="4572000" cy="3429000"/>
          </a:xfrm>
          <a:ln/>
        </p:spPr>
      </p:sp>
      <p:sp>
        <p:nvSpPr>
          <p:cNvPr id="35844" name="Rectangle 3"/>
          <p:cNvSpPr>
            <a:spLocks noGrp="1" noChangeArrowheads="1"/>
          </p:cNvSpPr>
          <p:nvPr>
            <p:ph type="body" idx="1"/>
          </p:nvPr>
        </p:nvSpPr>
        <p:spPr>
          <a:xfrm>
            <a:off x="685800" y="4343400"/>
            <a:ext cx="5486400" cy="4116388"/>
          </a:xfrm>
          <a:noFill/>
          <a:ln/>
        </p:spPr>
        <p:txBody>
          <a:bodyPr/>
          <a:lstStyle/>
          <a:p>
            <a:pPr eaLnBrk="1" hangingPunct="1"/>
            <a:endParaRPr lang="en-US"/>
          </a:p>
        </p:txBody>
      </p:sp>
    </p:spTree>
    <p:extLst>
      <p:ext uri="{BB962C8B-B14F-4D97-AF65-F5344CB8AC3E}">
        <p14:creationId xmlns:p14="http://schemas.microsoft.com/office/powerpoint/2010/main" val="18656510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0449A144-AA13-8B48-9D1F-2BB82E823A78}" type="slidenum">
              <a:rPr lang="en-GB"/>
              <a:pPr/>
              <a:t>21</a:t>
            </a:fld>
            <a:endParaRPr lang="en-GB"/>
          </a:p>
        </p:txBody>
      </p:sp>
      <p:sp>
        <p:nvSpPr>
          <p:cNvPr id="37891" name="Rectangle 2"/>
          <p:cNvSpPr>
            <a:spLocks noGrp="1" noRot="1" noChangeAspect="1" noChangeArrowheads="1" noTextEdit="1"/>
          </p:cNvSpPr>
          <p:nvPr>
            <p:ph type="sldImg"/>
          </p:nvPr>
        </p:nvSpPr>
        <p:spPr>
          <a:xfrm>
            <a:off x="1143000" y="684213"/>
            <a:ext cx="4572000" cy="3429000"/>
          </a:xfrm>
          <a:ln/>
        </p:spPr>
      </p:sp>
      <p:sp>
        <p:nvSpPr>
          <p:cNvPr id="37892" name="Rectangle 3"/>
          <p:cNvSpPr>
            <a:spLocks noGrp="1" noChangeArrowheads="1"/>
          </p:cNvSpPr>
          <p:nvPr>
            <p:ph type="body" idx="1"/>
          </p:nvPr>
        </p:nvSpPr>
        <p:spPr>
          <a:xfrm>
            <a:off x="685800" y="4343400"/>
            <a:ext cx="5486400" cy="4116388"/>
          </a:xfrm>
          <a:noFill/>
          <a:ln/>
        </p:spPr>
        <p:txBody>
          <a:bodyPr/>
          <a:lstStyle/>
          <a:p>
            <a:pPr eaLnBrk="1" hangingPunct="1"/>
            <a:endParaRPr lang="en-US"/>
          </a:p>
        </p:txBody>
      </p:sp>
    </p:spTree>
    <p:extLst>
      <p:ext uri="{BB962C8B-B14F-4D97-AF65-F5344CB8AC3E}">
        <p14:creationId xmlns:p14="http://schemas.microsoft.com/office/powerpoint/2010/main" val="4021974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B9EB60-5EAD-1342-B357-62637B96DEB2}" type="slidenum">
              <a:rPr lang="en-AU"/>
              <a:pPr/>
              <a:t>44</a:t>
            </a:fld>
            <a:endParaRPr lang="en-AU"/>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r>
              <a:rPr lang="en-US">
                <a:ea typeface="Times New Roman" charset="0"/>
                <a:cs typeface="Times New Roman" charset="0"/>
              </a:rPr>
              <a:t>In the web site Henry Toy thought that the 16 HoM were too many to remember. He group them into 7 smaller groups and used the acronym SUCCESS. One activity Cara got her yr 8 students to complete to help them understand and process the HOM was to try and group them and create a mind map.</a:t>
            </a:r>
            <a:r>
              <a:rPr lang="en-US"/>
              <a:t>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5FD370-4F6B-A54A-8629-D4803F8CFFAE}" type="slidenum">
              <a:rPr lang="en-AU"/>
              <a:pPr/>
              <a:t>47</a:t>
            </a:fld>
            <a:endParaRPr lang="en-AU"/>
          </a:p>
        </p:txBody>
      </p:sp>
      <p:sp>
        <p:nvSpPr>
          <p:cNvPr id="4710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4710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prstTxWarp prst="textNoShape">
              <a:avLst/>
            </a:prstTxWarp>
            <a:normAutofit lnSpcReduction="10000"/>
          </a:bodyPr>
          <a:lstStyle/>
          <a:p>
            <a:r>
              <a:rPr lang="en-AU"/>
              <a:t>Art Costa’s response,  “What is to be done?”EXPLICIT TEACHER BEHAVIOURS TO ENCOURAGE STUDENT LEARNING (can be integrated into any teaching style) </a:t>
            </a:r>
          </a:p>
          <a:p>
            <a:r>
              <a:rPr lang="en-AU"/>
              <a:t>We need to learn habitual teacher behaviours to improve our effectiveness. </a:t>
            </a:r>
          </a:p>
          <a:p>
            <a:r>
              <a:rPr lang="en-AU"/>
              <a:t>These are the words of Art Costa when he was facilitating a workshop I attended.</a:t>
            </a:r>
          </a:p>
          <a:p>
            <a:r>
              <a:rPr lang="en-AU" b="1"/>
              <a:t>ON LHS IT IS THE STUDENT DISPOSITIONS    TO ENCOURAGE PERSISTANCE TEACHERS NEED TO ENSURE THAT STUDENTS HAVE A REPERTOIRE OF STRATEGIES</a:t>
            </a:r>
          </a:p>
          <a:p>
            <a:pPr>
              <a:buFontTx/>
              <a:buChar char="•"/>
            </a:pPr>
            <a:r>
              <a:rPr lang="en-AU"/>
              <a:t> Students need be able to choose from a range of strategies if they are to stick at challenges in their learning, organisational aspects of school or even challenges to do with relationships. Teachers need to ensure students can call on different strategies when they face difficulties, that they can think strategically. </a:t>
            </a:r>
          </a:p>
          <a:p>
            <a:pPr>
              <a:buFontTx/>
              <a:buChar char="•"/>
            </a:pPr>
            <a:r>
              <a:rPr lang="en-AU"/>
              <a:t>Teacher has a role also in managing their own impulsivity. As a model …to set an example. </a:t>
            </a:r>
          </a:p>
          <a:p>
            <a:pPr>
              <a:buFontTx/>
              <a:buChar char="•"/>
            </a:pPr>
            <a:r>
              <a:rPr lang="en-AU" i="1"/>
              <a:t>Listening  </a:t>
            </a:r>
            <a:r>
              <a:rPr lang="en-AU"/>
              <a:t>In addition, wait time…..research shows that increasing time you wait for student responses in discussion has an impact on the quality of students’ thinking … other kinds of wait time</a:t>
            </a:r>
          </a:p>
          <a:p>
            <a:pPr>
              <a:buFontTx/>
              <a:buChar char="•"/>
            </a:pPr>
            <a:r>
              <a:rPr lang="en-AU"/>
              <a:t>Encourage talking out loud about your learning </a:t>
            </a:r>
          </a:p>
          <a:p>
            <a:pPr>
              <a:buFontTx/>
              <a:buChar char="•"/>
            </a:pPr>
            <a:r>
              <a:rPr lang="en-AU"/>
              <a:t>Paraphrasing: an active, accepting response. Strive to maintain intent and accurate meaning of student’s response. Change roles with student. </a:t>
            </a:r>
          </a:p>
          <a:p>
            <a:pPr>
              <a:buFontTx/>
              <a:buChar char="•"/>
            </a:pPr>
            <a:r>
              <a:rPr lang="en-AU" b="1"/>
              <a:t>TALK ABOUT ONLY 2 OF ABOVE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65C38F-2E09-8840-A3E4-F2BF5D35F0AB}" type="slidenum">
              <a:rPr lang="en-AU"/>
              <a:pPr/>
              <a:t>48</a:t>
            </a:fld>
            <a:endParaRPr lang="en-AU"/>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r>
              <a:rPr lang="en-AU" i="1"/>
              <a:t>Precision: Words for boring….   </a:t>
            </a:r>
          </a:p>
          <a:p>
            <a:r>
              <a:rPr lang="en-AU" i="1"/>
              <a:t>Senses: Design engagement of senses into activities…</a:t>
            </a:r>
          </a:p>
          <a:p>
            <a:r>
              <a:rPr lang="en-AU" i="1"/>
              <a:t>Creativity: There are tools for creative thinking….eg DeBono’s CAF PMI </a:t>
            </a:r>
          </a:p>
          <a:p>
            <a:r>
              <a:rPr lang="en-AU" i="1"/>
              <a:t>Creativity can be taught. Costa, “Have faith that all students can learn”</a:t>
            </a:r>
          </a:p>
          <a:p>
            <a:r>
              <a:rPr lang="en-AU" i="1"/>
              <a:t>FOCUS:  In an age of duty and expectations, students often find Wonderment and Curiosity elusive.  Showing examples of people describing rich learning experiences with wonder and almost elation can work powerfully to paint a picture of this habit in practice. </a:t>
            </a:r>
          </a:p>
          <a:p>
            <a:r>
              <a:rPr lang="en-AU" i="1"/>
              <a:t>We need to give attention  to motivation and emotional connections with the learning …(drivers for teenagers: justice…peers) </a:t>
            </a:r>
          </a:p>
          <a:p>
            <a:r>
              <a:rPr lang="en-AU" i="1"/>
              <a:t>research shows that advances in understanding are much more readily made and far deeper if there is a feeling connection.</a:t>
            </a:r>
          </a:p>
          <a:p>
            <a:endParaRPr lang="en-AU" b="1"/>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E8BB8E-74DE-254A-A9E2-7A12CFFBAAA3}" type="slidenum">
              <a:rPr lang="en-AU"/>
              <a:pPr/>
              <a:t>49</a:t>
            </a:fld>
            <a:endParaRPr lang="en-AU"/>
          </a:p>
        </p:txBody>
      </p:sp>
      <p:sp>
        <p:nvSpPr>
          <p:cNvPr id="5529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5529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prstTxWarp prst="textNoShape">
              <a:avLst/>
            </a:prstTxWarp>
          </a:bodyPr>
          <a:lstStyle/>
          <a:p>
            <a:r>
              <a:rPr lang="en-AU"/>
              <a:t> </a:t>
            </a:r>
          </a:p>
          <a:p>
            <a:r>
              <a:rPr lang="en-AU"/>
              <a:t>Teachers at GWSC undertake some action learning as part of their professional development each year. In 2002, I was part of a team of 3 teachers who worked with a junior year 8 class exploring methods to implement and assess students understanding of the HoM. </a:t>
            </a:r>
          </a:p>
          <a:p>
            <a:r>
              <a:rPr lang="en-AU"/>
              <a:t>On the slide…These are the entry points we used to structure our Action Learning Project on the Habits of Mind… We thought they were somewhere to start to structure some activities.</a:t>
            </a:r>
          </a:p>
          <a:p>
            <a:r>
              <a:rPr lang="en-AU"/>
              <a:t>I taught them maths….</a:t>
            </a:r>
          </a:p>
          <a:p>
            <a:r>
              <a:rPr lang="en-AU"/>
              <a:t>We decided on A MIX of activities.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a:lstStyle/>
          <a:p>
            <a:pPr>
              <a:spcBef>
                <a:spcPct val="0"/>
              </a:spcBef>
            </a:pPr>
            <a:endParaRPr lang="en-GB"/>
          </a:p>
        </p:txBody>
      </p:sp>
      <p:sp>
        <p:nvSpPr>
          <p:cNvPr id="62467" name="Slide Number Placeholder 3"/>
          <p:cNvSpPr>
            <a:spLocks noGrp="1"/>
          </p:cNvSpPr>
          <p:nvPr>
            <p:ph type="sldNum" sz="quarter" idx="5"/>
          </p:nvPr>
        </p:nvSpPr>
        <p:spPr bwMode="auto">
          <a:noFill/>
          <a:ln>
            <a:miter lim="800000"/>
            <a:headEnd/>
            <a:tailEnd/>
          </a:ln>
        </p:spPr>
        <p:txBody>
          <a:bodyPr/>
          <a:lstStyle/>
          <a:p>
            <a:fld id="{4C0070AE-4F88-144C-B237-4B7E2ED67657}" type="slidenum">
              <a:rPr lang="en-GB"/>
              <a:pPr/>
              <a:t>66</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a:lstStyle/>
          <a:p>
            <a:pPr>
              <a:spcBef>
                <a:spcPct val="0"/>
              </a:spcBef>
            </a:pPr>
            <a:endParaRPr lang="en-GB" dirty="0"/>
          </a:p>
        </p:txBody>
      </p:sp>
      <p:sp>
        <p:nvSpPr>
          <p:cNvPr id="64515" name="Slide Number Placeholder 3"/>
          <p:cNvSpPr>
            <a:spLocks noGrp="1"/>
          </p:cNvSpPr>
          <p:nvPr>
            <p:ph type="sldNum" sz="quarter" idx="5"/>
          </p:nvPr>
        </p:nvSpPr>
        <p:spPr bwMode="auto">
          <a:noFill/>
          <a:ln>
            <a:miter lim="800000"/>
            <a:headEnd/>
            <a:tailEnd/>
          </a:ln>
        </p:spPr>
        <p:txBody>
          <a:bodyPr/>
          <a:lstStyle/>
          <a:p>
            <a:fld id="{8812C0BB-1E71-A748-B990-9757F1BC7823}" type="slidenum">
              <a:rPr lang="en-GB"/>
              <a:pPr/>
              <a:t>67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584769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71631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CDF73-85D2-4237-9B32-053DBDB0C312}" type="slidenum">
              <a:rPr kumimoji="0" lang="en-US" smtClean="0"/>
              <a:pPr/>
              <a:t>‹#›</a:t>
            </a:fld>
            <a:endParaRPr kumimoji="0" lang="en-US"/>
          </a:p>
        </p:txBody>
      </p:sp>
    </p:spTree>
    <p:extLst>
      <p:ext uri="{BB962C8B-B14F-4D97-AF65-F5344CB8AC3E}">
        <p14:creationId xmlns:p14="http://schemas.microsoft.com/office/powerpoint/2010/main" val="3080545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438464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C9F592-DD4F-0445-8489-32CCC3D73DC1}" type="datetimeFigureOut">
              <a:rPr lang="en-US" smtClean="0"/>
              <a:pPr/>
              <a:t>12/4/18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10977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C9F592-DD4F-0445-8489-32CCC3D73DC1}" type="datetimeFigureOut">
              <a:rPr lang="en-US" smtClean="0"/>
              <a:pPr/>
              <a:t>12/4/18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3420502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C4C9F592-DD4F-0445-8489-32CCC3D73DC1}" type="datetimeFigureOut">
              <a:rPr lang="en-US" smtClean="0"/>
              <a:pPr/>
              <a:t>12/4/18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434682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359769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929708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434832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551516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30820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739334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4C9F592-DD4F-0445-8489-32CCC3D73DC1}" type="datetimeFigureOut">
              <a:rPr lang="en-US" smtClean="0"/>
              <a:pPr/>
              <a:t>12/4/18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220068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4C9F592-DD4F-0445-8489-32CCC3D73DC1}" type="datetimeFigureOut">
              <a:rPr lang="en-US" smtClean="0"/>
              <a:pPr/>
              <a:t>12/4/18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3603110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919724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2910188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C9F592-DD4F-0445-8489-32CCC3D73DC1}" type="datetimeFigureOut">
              <a:rPr lang="en-US" smtClean="0"/>
              <a:pPr/>
              <a:t>12/4/18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5059560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6400720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28BEAD6-9915-4F47-AB28-81180DFEB778}" type="slidenum">
              <a:rPr lang="en-US"/>
              <a:pPr>
                <a:defRPr/>
              </a:pPr>
              <a:t>‹#›</a:t>
            </a:fld>
            <a:endParaRPr lang="en-US"/>
          </a:p>
        </p:txBody>
      </p:sp>
    </p:spTree>
    <p:extLst>
      <p:ext uri="{BB962C8B-B14F-4D97-AF65-F5344CB8AC3E}">
        <p14:creationId xmlns:p14="http://schemas.microsoft.com/office/powerpoint/2010/main" val="1045178365"/>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2">
            <a:alphaModFix amt="7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C4C9F592-DD4F-0445-8489-32CCC3D73DC1}" type="datetimeFigureOut">
              <a:rPr lang="en-US" smtClean="0"/>
              <a:pPr/>
              <a:t>12/4/18</a:t>
            </a:fld>
            <a:endParaRPr lang="en-US"/>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CF27CDD8-B16D-9C48-A676-2F269706DC01}" type="slidenum">
              <a:rPr lang="en-US" smtClean="0"/>
              <a:pPr/>
              <a:t>‹#›</a:t>
            </a:fld>
            <a:endParaRPr lang="en-US"/>
          </a:p>
        </p:txBody>
      </p:sp>
    </p:spTree>
    <p:extLst>
      <p:ext uri="{BB962C8B-B14F-4D97-AF65-F5344CB8AC3E}">
        <p14:creationId xmlns:p14="http://schemas.microsoft.com/office/powerpoint/2010/main" val="826050862"/>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 id="2147483909" r:id="rId12"/>
    <p:sldLayoutId id="2147483910" r:id="rId13"/>
    <p:sldLayoutId id="2147483911" r:id="rId14"/>
    <p:sldLayoutId id="2147483912" r:id="rId15"/>
    <p:sldLayoutId id="2147483913" r:id="rId16"/>
    <p:sldLayoutId id="2147483914" r:id="rId17"/>
    <p:sldLayoutId id="2147483915" r:id="rId18"/>
    <p:sldLayoutId id="2147483916" r:id="rId19"/>
    <p:sldLayoutId id="2147483917" r:id="rId20"/>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hyperlink" Target="https://www.estyn.gov.wales/sites/default/files/documents/The%20Skills%20Framework%20at%20key%20stage%202%20-%20July%202011.pdf" TargetMode="Externa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8.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habitsofmind.org/" TargetMode="Externa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UxdSyWM07dc" TargetMode="External"/><Relationship Id="rId2" Type="http://schemas.openxmlformats.org/officeDocument/2006/relationships/slideLayout" Target="../slideLayouts/slideLayout20.xml"/><Relationship Id="rId1" Type="http://schemas.openxmlformats.org/officeDocument/2006/relationships/video" Target="file:////Users/swwcte/Downloads/Habits%20of%20Mind%20-%20Art%20Costa.mp4" TargetMode="Externa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8.jpe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 Target="slide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o3ew6h5nHcc" TargetMode="External"/><Relationship Id="rId2" Type="http://schemas.openxmlformats.org/officeDocument/2006/relationships/slideLayout" Target="../slideLayouts/slideLayout18.xml"/><Relationship Id="rId1" Type="http://schemas.openxmlformats.org/officeDocument/2006/relationships/video" Target="file:////Users/swwcte/Downloads/Edward%20de%20Bono%20-%20discusses%20the%20Six%20Thinking%20Hats%25C2%25AE.mp4" TargetMode="External"/><Relationship Id="rId4" Type="http://schemas.openxmlformats.org/officeDocument/2006/relationships/image" Target="../media/image43.png"/></Relationships>
</file>

<file path=ppt/slides/_rels/slide5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thinkingmatters.com/assets/uploads/Pdfs/Rhydypenau-Primary-School.pdf" TargetMode="External"/><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8.xml"/><Relationship Id="rId5" Type="http://schemas.openxmlformats.org/officeDocument/2006/relationships/image" Target="../media/image54.png"/><Relationship Id="rId4" Type="http://schemas.openxmlformats.org/officeDocument/2006/relationships/image" Target="../media/image53.png"/></Relationships>
</file>

<file path=ppt/slides/_rels/slide6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www.thinkingschool.co.uk/" TargetMode="External"/><Relationship Id="rId1" Type="http://schemas.openxmlformats.org/officeDocument/2006/relationships/slideLayout" Target="../slideLayouts/slideLayout18.xml"/><Relationship Id="rId4" Type="http://schemas.openxmlformats.org/officeDocument/2006/relationships/image" Target="../media/image56.png"/></Relationships>
</file>

<file path=ppt/slides/_rels/slide64.xml.rels><?xml version="1.0" encoding="UTF-8" standalone="yes"?>
<Relationships xmlns="http://schemas.openxmlformats.org/package/2006/relationships"><Relationship Id="rId3" Type="http://schemas.openxmlformats.org/officeDocument/2006/relationships/hyperlink" Target="http://www.belb.org.uk/downloads/num_thinking_skills_booklet.pdf" TargetMode="External"/><Relationship Id="rId2" Type="http://schemas.openxmlformats.org/officeDocument/2006/relationships/hyperlink" Target="http://www.teachingthinking.net/thinking/pages/robert_fisher_webresources.htm" TargetMode="External"/><Relationship Id="rId1" Type="http://schemas.openxmlformats.org/officeDocument/2006/relationships/slideLayout" Target="../slideLayouts/slideLayout18.xml"/><Relationship Id="rId5" Type="http://schemas.openxmlformats.org/officeDocument/2006/relationships/hyperlink" Target="http://www.journeytoexcellence.org.uk/resourcesandcpd/biographies/biogcarolmcguinness.asp" TargetMode="External"/><Relationship Id="rId4" Type="http://schemas.openxmlformats.org/officeDocument/2006/relationships/image" Target="../media/image57.png"/></Relationships>
</file>

<file path=ppt/slides/_rels/slide65.xml.rels><?xml version="1.0" encoding="UTF-8" standalone="yes"?>
<Relationships xmlns="http://schemas.openxmlformats.org/package/2006/relationships"><Relationship Id="rId8" Type="http://schemas.openxmlformats.org/officeDocument/2006/relationships/hyperlink" Target="http://www.tonyryan.com.au/home/innovation/thinkers-keys/" TargetMode="External"/><Relationship Id="rId3" Type="http://schemas.openxmlformats.org/officeDocument/2006/relationships/hyperlink" Target="http://www.nctt.net/" TargetMode="External"/><Relationship Id="rId7" Type="http://schemas.openxmlformats.org/officeDocument/2006/relationships/hyperlink" Target="http://www.debonothinkingsystems.com/tools/6hats.htm" TargetMode="External"/><Relationship Id="rId12" Type="http://schemas.openxmlformats.org/officeDocument/2006/relationships/hyperlink" Target="http://www.tascwheel.com/" TargetMode="External"/><Relationship Id="rId2" Type="http://schemas.openxmlformats.org/officeDocument/2006/relationships/hyperlink" Target="http://www.habits-of-mind.net/" TargetMode="External"/><Relationship Id="rId1" Type="http://schemas.openxmlformats.org/officeDocument/2006/relationships/slideLayout" Target="../slideLayouts/slideLayout18.xml"/><Relationship Id="rId6" Type="http://schemas.openxmlformats.org/officeDocument/2006/relationships/hyperlink" Target="http://www.debonoforschools.com/asp/six_hats.asp" TargetMode="External"/><Relationship Id="rId11" Type="http://schemas.openxmlformats.org/officeDocument/2006/relationships/hyperlink" Target="http://www.nwlink.com/~donclark/hrd/bloom.html" TargetMode="External"/><Relationship Id="rId5" Type="http://schemas.openxmlformats.org/officeDocument/2006/relationships/hyperlink" Target="http://www.ascd.org/" TargetMode="External"/><Relationship Id="rId10" Type="http://schemas.openxmlformats.org/officeDocument/2006/relationships/hyperlink" Target="http://www.iloveteaching.co.nz/index.php?pageLoad=100&amp;m=&amp;sm=&amp;pp=103" TargetMode="External"/><Relationship Id="rId4" Type="http://schemas.openxmlformats.org/officeDocument/2006/relationships/hyperlink" Target="http://www.nctt.net/lesson_horton.html" TargetMode="External"/><Relationship Id="rId9" Type="http://schemas.openxmlformats.org/officeDocument/2006/relationships/hyperlink" Target="http://www.thinkingschool.co.uk/resources/thinkers-toolbox/thinkers_keys"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www.thinkingschool.co.uk/"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67.xml.rels><?xml version="1.0" encoding="UTF-8" standalone="yes"?>
<Relationships xmlns="http://schemas.openxmlformats.org/package/2006/relationships"><Relationship Id="rId3" Type="http://schemas.openxmlformats.org/officeDocument/2006/relationships/hyperlink" Target="http://www.oecd.org/pisa/pisaproducts/pisa2000/41943106.pdf"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58.png"/><Relationship Id="rId4" Type="http://schemas.openxmlformats.org/officeDocument/2006/relationships/hyperlink" Target="http://www.oecd.org/pisa/pisaproducts/pisa2006/4194310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F"/>
          <p:cNvPicPr>
            <a:picLocks noChangeAspect="1" noChangeArrowheads="1"/>
          </p:cNvPicPr>
          <p:nvPr/>
        </p:nvPicPr>
        <p:blipFill>
          <a:blip r:embed="rId2"/>
          <a:srcRect/>
          <a:stretch>
            <a:fillRect/>
          </a:stretch>
        </p:blipFill>
        <p:spPr bwMode="auto">
          <a:xfrm>
            <a:off x="381000" y="726281"/>
            <a:ext cx="2232025" cy="1881188"/>
          </a:xfrm>
          <a:prstGeom prst="rect">
            <a:avLst/>
          </a:prstGeom>
          <a:noFill/>
          <a:ln w="19050">
            <a:solidFill>
              <a:srgbClr val="000000"/>
            </a:solidFill>
            <a:miter lim="800000"/>
            <a:headEnd/>
            <a:tailEnd/>
          </a:ln>
        </p:spPr>
      </p:pic>
      <p:pic>
        <p:nvPicPr>
          <p:cNvPr id="17411" name="Picture 7" descr="fp3"/>
          <p:cNvPicPr>
            <a:picLocks noChangeAspect="1" noChangeArrowheads="1"/>
          </p:cNvPicPr>
          <p:nvPr/>
        </p:nvPicPr>
        <p:blipFill>
          <a:blip r:embed="rId3"/>
          <a:srcRect/>
          <a:stretch>
            <a:fillRect/>
          </a:stretch>
        </p:blipFill>
        <p:spPr bwMode="auto">
          <a:xfrm>
            <a:off x="381000" y="2653773"/>
            <a:ext cx="2232025" cy="1943100"/>
          </a:xfrm>
          <a:prstGeom prst="rect">
            <a:avLst/>
          </a:prstGeom>
          <a:noFill/>
          <a:ln w="19050">
            <a:solidFill>
              <a:schemeClr val="tx1"/>
            </a:solidFill>
            <a:miter lim="800000"/>
            <a:headEnd/>
            <a:tailEnd/>
          </a:ln>
        </p:spPr>
      </p:pic>
      <p:pic>
        <p:nvPicPr>
          <p:cNvPr id="17412" name="Picture 9" descr="fp6"/>
          <p:cNvPicPr>
            <a:picLocks noChangeAspect="1" noChangeArrowheads="1"/>
          </p:cNvPicPr>
          <p:nvPr/>
        </p:nvPicPr>
        <p:blipFill>
          <a:blip r:embed="rId4"/>
          <a:srcRect/>
          <a:stretch>
            <a:fillRect/>
          </a:stretch>
        </p:blipFill>
        <p:spPr bwMode="auto">
          <a:xfrm>
            <a:off x="381000" y="4547624"/>
            <a:ext cx="2232025" cy="1944688"/>
          </a:xfrm>
          <a:prstGeom prst="rect">
            <a:avLst/>
          </a:prstGeom>
          <a:noFill/>
          <a:ln w="19050">
            <a:solidFill>
              <a:srgbClr val="000000"/>
            </a:solidFill>
            <a:miter lim="800000"/>
            <a:headEnd/>
            <a:tailEnd/>
          </a:ln>
        </p:spPr>
      </p:pic>
      <p:sp>
        <p:nvSpPr>
          <p:cNvPr id="17413" name="WordArt 10"/>
          <p:cNvSpPr>
            <a:spLocks noChangeArrowheads="1" noChangeShapeType="1" noTextEdit="1"/>
          </p:cNvSpPr>
          <p:nvPr/>
        </p:nvSpPr>
        <p:spPr bwMode="auto">
          <a:xfrm>
            <a:off x="3418899" y="2006600"/>
            <a:ext cx="4495800" cy="767999"/>
          </a:xfrm>
          <a:prstGeom prst="rect">
            <a:avLst/>
          </a:prstGeom>
        </p:spPr>
        <p:txBody>
          <a:bodyPr wrap="none" fromWordArt="1">
            <a:prstTxWarp prst="textPlain">
              <a:avLst>
                <a:gd name="adj" fmla="val 50000"/>
              </a:avLst>
            </a:prstTxWarp>
          </a:bodyPr>
          <a:lstStyle/>
          <a:p>
            <a:pPr algn="ctr"/>
            <a:r>
              <a:rPr lang="en-US" sz="3200" b="1" kern="10"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Comic Sans MS"/>
                <a:ea typeface="Comic Sans MS"/>
                <a:cs typeface="Comic Sans MS"/>
              </a:rPr>
              <a:t>Habits of Mind</a:t>
            </a:r>
            <a:endParaRPr lang="en-US" sz="3200" b="1" kern="10" dirty="0">
              <a:ln w="28575">
                <a:solidFill>
                  <a:srgbClr val="FF0000"/>
                </a:solidFill>
                <a:round/>
                <a:headEnd/>
                <a:tailEnd/>
              </a:ln>
              <a:solidFill>
                <a:srgbClr val="FFFF00"/>
              </a:solidFill>
              <a:latin typeface="Comic Sans MS"/>
              <a:ea typeface="Comic Sans MS"/>
              <a:cs typeface="Comic Sans MS"/>
            </a:endParaRPr>
          </a:p>
        </p:txBody>
      </p:sp>
      <p:sp>
        <p:nvSpPr>
          <p:cNvPr id="5133" name="Rectangle 13"/>
          <p:cNvSpPr>
            <a:spLocks noGrp="1" noChangeArrowheads="1"/>
          </p:cNvSpPr>
          <p:nvPr>
            <p:ph type="title"/>
          </p:nvPr>
        </p:nvSpPr>
        <p:spPr>
          <a:xfrm>
            <a:off x="1640910" y="587509"/>
            <a:ext cx="7189940" cy="1362075"/>
          </a:xfrm>
        </p:spPr>
        <p:txBody>
          <a:bodyPr>
            <a:normAutofit/>
          </a:bodyPr>
          <a:lstStyle/>
          <a:p>
            <a:pPr algn="ctr" eaLnBrk="1" hangingPunct="1">
              <a:defRPr/>
            </a:pPr>
            <a:r>
              <a:rPr lang="en-US" dirty="0">
                <a:ea typeface="+mj-ea"/>
                <a:cs typeface="+mj-cs"/>
              </a:rPr>
              <a:t>	</a:t>
            </a:r>
            <a:r>
              <a:rPr lang="en-US" sz="6000" cap="none" spc="50" dirty="0">
                <a:ln w="13500">
                  <a:solidFill>
                    <a:schemeClr val="accent1">
                      <a:shade val="2500"/>
                      <a:alpha val="6500"/>
                    </a:schemeClr>
                  </a:solidFill>
                  <a:prstDash val="solid"/>
                </a:ln>
                <a:solidFill>
                  <a:srgbClr val="002060">
                    <a:alpha val="95000"/>
                  </a:srgbClr>
                </a:solidFill>
                <a:effectLst>
                  <a:innerShdw blurRad="50900" dist="38500" dir="13500000">
                    <a:srgbClr val="000000">
                      <a:alpha val="60000"/>
                    </a:srgbClr>
                  </a:innerShdw>
                </a:effectLst>
                <a:ea typeface="+mj-ea"/>
                <a:cs typeface="+mj-cs"/>
              </a:rPr>
              <a:t>Thinking Schools</a:t>
            </a:r>
            <a:endParaRPr lang="en-US" dirty="0">
              <a:solidFill>
                <a:srgbClr val="002060">
                  <a:alpha val="95000"/>
                </a:srgbClr>
              </a:solidFill>
            </a:endParaRPr>
          </a:p>
        </p:txBody>
      </p:sp>
      <p:sp>
        <p:nvSpPr>
          <p:cNvPr id="9" name="WordArt 10"/>
          <p:cNvSpPr>
            <a:spLocks noChangeArrowheads="1" noChangeShapeType="1" noTextEdit="1"/>
          </p:cNvSpPr>
          <p:nvPr/>
        </p:nvSpPr>
        <p:spPr bwMode="auto">
          <a:xfrm>
            <a:off x="3618430" y="4288104"/>
            <a:ext cx="3939140" cy="767999"/>
          </a:xfrm>
          <a:prstGeom prst="rect">
            <a:avLst/>
          </a:prstGeom>
        </p:spPr>
        <p:txBody>
          <a:bodyPr wrap="none" fromWordArt="1">
            <a:prstTxWarp prst="textPlain">
              <a:avLst>
                <a:gd name="adj" fmla="val 50000"/>
              </a:avLst>
            </a:prstTxWarp>
          </a:bodyPr>
          <a:lstStyle/>
          <a:p>
            <a:pPr algn="ctr"/>
            <a:r>
              <a:rPr lang="en-US" sz="3200" b="1" kern="10"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Comic Sans MS"/>
                <a:ea typeface="Comic Sans MS"/>
                <a:cs typeface="Comic Sans MS"/>
              </a:rPr>
              <a:t>Thinking maps</a:t>
            </a:r>
            <a:endParaRPr lang="en-US" sz="3200" b="1" kern="10" dirty="0">
              <a:ln w="28575">
                <a:solidFill>
                  <a:srgbClr val="FF0000"/>
                </a:solidFill>
                <a:round/>
                <a:headEnd/>
                <a:tailEnd/>
              </a:ln>
              <a:solidFill>
                <a:srgbClr val="FFFF00"/>
              </a:solidFill>
              <a:latin typeface="Comic Sans MS"/>
              <a:ea typeface="Comic Sans MS"/>
              <a:cs typeface="Comic Sans MS"/>
            </a:endParaRPr>
          </a:p>
        </p:txBody>
      </p:sp>
      <p:sp>
        <p:nvSpPr>
          <p:cNvPr id="10" name="WordArt 10"/>
          <p:cNvSpPr>
            <a:spLocks noChangeArrowheads="1" noChangeShapeType="1" noTextEdit="1"/>
          </p:cNvSpPr>
          <p:nvPr/>
        </p:nvSpPr>
        <p:spPr bwMode="auto">
          <a:xfrm>
            <a:off x="3769760" y="3009900"/>
            <a:ext cx="4495800" cy="767999"/>
          </a:xfrm>
          <a:prstGeom prst="rect">
            <a:avLst/>
          </a:prstGeom>
        </p:spPr>
        <p:txBody>
          <a:bodyPr wrap="none" fromWordArt="1">
            <a:prstTxWarp prst="textPlain">
              <a:avLst>
                <a:gd name="adj" fmla="val 50000"/>
              </a:avLst>
            </a:prstTxWarp>
          </a:bodyPr>
          <a:lstStyle/>
          <a:p>
            <a:pPr algn="ctr"/>
            <a:r>
              <a:rPr lang="en-US" sz="3200" b="1" kern="1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latin typeface="Comic Sans MS"/>
                <a:ea typeface="Comic Sans MS"/>
                <a:cs typeface="Comic Sans MS"/>
              </a:rPr>
              <a:t>Thinking Hats</a:t>
            </a:r>
            <a:endParaRPr lang="en-US" sz="3200" b="1" kern="10" dirty="0">
              <a:ln w="28575">
                <a:solidFill>
                  <a:srgbClr val="FF0000"/>
                </a:solidFill>
                <a:round/>
                <a:headEnd/>
                <a:tailEnd/>
              </a:ln>
              <a:solidFill>
                <a:srgbClr val="FFFF00"/>
              </a:solidFill>
              <a:latin typeface="Comic Sans MS"/>
              <a:ea typeface="Comic Sans MS"/>
              <a:cs typeface="Comic Sans MS"/>
            </a:endParaRPr>
          </a:p>
        </p:txBody>
      </p:sp>
      <p:sp>
        <p:nvSpPr>
          <p:cNvPr id="2" name="TextBox 1">
            <a:extLst>
              <a:ext uri="{FF2B5EF4-FFF2-40B4-BE49-F238E27FC236}">
                <a16:creationId xmlns:a16="http://schemas.microsoft.com/office/drawing/2014/main" id="{67A1E66A-3998-494A-8A24-A312F201757B}"/>
              </a:ext>
            </a:extLst>
          </p:cNvPr>
          <p:cNvSpPr txBox="1"/>
          <p:nvPr/>
        </p:nvSpPr>
        <p:spPr>
          <a:xfrm>
            <a:off x="4330700" y="5447646"/>
            <a:ext cx="2514600" cy="646331"/>
          </a:xfrm>
          <a:prstGeom prst="rect">
            <a:avLst/>
          </a:prstGeom>
          <a:noFill/>
        </p:spPr>
        <p:txBody>
          <a:bodyPr wrap="square" rtlCol="0">
            <a:spAutoFit/>
          </a:bodyPr>
          <a:lstStyle/>
          <a:p>
            <a:pPr algn="ctr"/>
            <a:r>
              <a:rPr lang="en-US" dirty="0"/>
              <a:t>ECAD5001</a:t>
            </a:r>
          </a:p>
          <a:p>
            <a:pPr algn="ctr"/>
            <a:r>
              <a:rPr lang="en-US" dirty="0"/>
              <a:t>Mathew Jones</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defRPr/>
            </a:pPr>
            <a:r>
              <a:rPr lang="en-GB" dirty="0">
                <a:ea typeface="+mj-ea"/>
                <a:cs typeface="+mj-cs"/>
              </a:rPr>
              <a:t>Session aims</a:t>
            </a:r>
          </a:p>
        </p:txBody>
      </p:sp>
      <p:sp>
        <p:nvSpPr>
          <p:cNvPr id="18435" name="Rectangle 3"/>
          <p:cNvSpPr>
            <a:spLocks noGrp="1" noChangeArrowheads="1"/>
          </p:cNvSpPr>
          <p:nvPr>
            <p:ph idx="1"/>
          </p:nvPr>
        </p:nvSpPr>
        <p:spPr/>
        <p:txBody>
          <a:bodyPr>
            <a:normAutofit fontScale="92500" lnSpcReduction="10000"/>
          </a:bodyPr>
          <a:lstStyle/>
          <a:p>
            <a:r>
              <a:rPr lang="en-GB" sz="3600" cap="none" dirty="0"/>
              <a:t>Consider a whole-school planning approach to developing thinking.</a:t>
            </a:r>
          </a:p>
          <a:p>
            <a:r>
              <a:rPr lang="en-GB" sz="3600" cap="none" dirty="0"/>
              <a:t>Introduce Habits of Mind.</a:t>
            </a:r>
          </a:p>
          <a:p>
            <a:r>
              <a:rPr lang="en-GB" sz="3600" cap="none" dirty="0"/>
              <a:t>Review thinking maps and thinking hats.</a:t>
            </a:r>
          </a:p>
          <a:p>
            <a:r>
              <a:rPr lang="en-GB" sz="3600" cap="none" dirty="0"/>
              <a:t>Promote teachers’ thinking.</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468313" y="0"/>
            <a:ext cx="8243887" cy="1084263"/>
          </a:xfrm>
        </p:spPr>
        <p:txBody>
          <a:bodyPr/>
          <a:lstStyle/>
          <a:p>
            <a:pPr>
              <a:defRPr/>
            </a:pPr>
            <a:r>
              <a:rPr lang="en-US" dirty="0"/>
              <a:t>What is ‘thinking?</a:t>
            </a:r>
          </a:p>
        </p:txBody>
      </p:sp>
      <p:pic>
        <p:nvPicPr>
          <p:cNvPr id="94210" name="Picture 2" descr="Image result for thinking">
            <a:extLst>
              <a:ext uri="{FF2B5EF4-FFF2-40B4-BE49-F238E27FC236}">
                <a16:creationId xmlns:a16="http://schemas.microsoft.com/office/drawing/2014/main" id="{76AD55E7-537C-2944-88A3-5C5D0237FA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9014" y="2362893"/>
            <a:ext cx="4081162" cy="271805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a:extLst>
              <a:ext uri="{FF2B5EF4-FFF2-40B4-BE49-F238E27FC236}">
                <a16:creationId xmlns:a16="http://schemas.microsoft.com/office/drawing/2014/main" id="{782D8D91-9640-524E-A900-6561AE70B7F0}"/>
              </a:ext>
            </a:extLst>
          </p:cNvPr>
          <p:cNvPicPr>
            <a:picLocks noGrp="1" noChangeAspect="1" noChangeArrowheads="1"/>
          </p:cNvPicPr>
          <p:nvPr>
            <p:ph idx="1"/>
          </p:nvPr>
        </p:nvPicPr>
        <p:blipFill>
          <a:blip r:embed="rId3"/>
          <a:srcRect l="8852" t="12653" r="4495" b="4025"/>
          <a:stretch>
            <a:fillRect/>
          </a:stretch>
        </p:blipFill>
        <p:spPr>
          <a:xfrm>
            <a:off x="967077" y="2009801"/>
            <a:ext cx="4748172" cy="3424237"/>
          </a:xfrm>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457200" y="914400"/>
            <a:ext cx="8077200" cy="5410200"/>
          </a:xfrm>
        </p:spPr>
        <p:txBody>
          <a:bodyPr/>
          <a:lstStyle/>
          <a:p>
            <a:pPr eaLnBrk="1" hangingPunct="1">
              <a:defRPr/>
            </a:pPr>
            <a:r>
              <a:rPr lang="en-US">
                <a:solidFill>
                  <a:srgbClr val="0000CC"/>
                </a:solidFill>
              </a:rPr>
              <a:t>“THINKING IS THE HARDEST WORK THERE IS WHICH IS WHY SO FEW PEOPLE ENGAGE IN IT.”</a:t>
            </a:r>
            <a:br>
              <a:rPr lang="en-US">
                <a:solidFill>
                  <a:srgbClr val="0000CC"/>
                </a:solidFill>
              </a:rPr>
            </a:br>
            <a:br>
              <a:rPr lang="en-US">
                <a:solidFill>
                  <a:srgbClr val="0000CC"/>
                </a:solidFill>
              </a:rPr>
            </a:br>
            <a:r>
              <a:rPr lang="en-US">
                <a:solidFill>
                  <a:srgbClr val="0000CC"/>
                </a:solidFill>
              </a:rPr>
              <a:t>				HENRY FORD</a:t>
            </a:r>
            <a:endParaRPr lang="en-US"/>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defRPr/>
            </a:pPr>
            <a:r>
              <a:rPr lang="en-US" cap="none" dirty="0"/>
              <a:t>News regarding thinking …</a:t>
            </a:r>
          </a:p>
        </p:txBody>
      </p:sp>
      <p:sp>
        <p:nvSpPr>
          <p:cNvPr id="22531" name="Content Placeholder 5"/>
          <p:cNvSpPr>
            <a:spLocks noGrp="1"/>
          </p:cNvSpPr>
          <p:nvPr>
            <p:ph idx="1"/>
          </p:nvPr>
        </p:nvSpPr>
        <p:spPr/>
        <p:txBody>
          <a:bodyPr/>
          <a:lstStyle/>
          <a:p>
            <a:pPr>
              <a:buFontTx/>
              <a:buNone/>
            </a:pPr>
            <a:endParaRPr lang="en-US"/>
          </a:p>
          <a:p>
            <a:endParaRPr lang="en-US"/>
          </a:p>
        </p:txBody>
      </p:sp>
      <p:pic>
        <p:nvPicPr>
          <p:cNvPr id="4" name="Picture 3"/>
          <p:cNvPicPr>
            <a:picLocks noChangeAspect="1"/>
          </p:cNvPicPr>
          <p:nvPr/>
        </p:nvPicPr>
        <p:blipFill>
          <a:blip r:embed="rId2"/>
          <a:stretch>
            <a:fillRect/>
          </a:stretch>
        </p:blipFill>
        <p:spPr>
          <a:xfrm>
            <a:off x="5130452" y="1148219"/>
            <a:ext cx="3673710" cy="512967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2533" name="Picture 6" descr="news.jpg"/>
          <p:cNvPicPr>
            <a:picLocks noChangeAspect="1"/>
          </p:cNvPicPr>
          <p:nvPr/>
        </p:nvPicPr>
        <p:blipFill>
          <a:blip r:embed="rId3"/>
          <a:srcRect/>
          <a:stretch>
            <a:fillRect/>
          </a:stretch>
        </p:blipFill>
        <p:spPr bwMode="auto">
          <a:xfrm>
            <a:off x="214313" y="2595563"/>
            <a:ext cx="4564062" cy="3959225"/>
          </a:xfrm>
          <a:prstGeom prst="rect">
            <a:avLst/>
          </a:prstGeom>
          <a:noFill/>
          <a:ln w="9525">
            <a:noFill/>
            <a:miter lim="800000"/>
            <a:headEnd/>
            <a:tailEnd/>
          </a:ln>
        </p:spPr>
      </p:pic>
      <p:sp>
        <p:nvSpPr>
          <p:cNvPr id="22534" name="TextBox 7"/>
          <p:cNvSpPr txBox="1">
            <a:spLocks noChangeArrowheads="1"/>
          </p:cNvSpPr>
          <p:nvPr/>
        </p:nvSpPr>
        <p:spPr bwMode="auto">
          <a:xfrm>
            <a:off x="4778375" y="6183313"/>
            <a:ext cx="2540000" cy="369887"/>
          </a:xfrm>
          <a:prstGeom prst="rect">
            <a:avLst/>
          </a:prstGeom>
          <a:noFill/>
          <a:ln w="9525">
            <a:noFill/>
            <a:miter lim="800000"/>
            <a:headEnd/>
            <a:tailEnd/>
          </a:ln>
        </p:spPr>
        <p:txBody>
          <a:bodyPr>
            <a:prstTxWarp prst="textNoShape">
              <a:avLst/>
            </a:prstTxWarp>
            <a:spAutoFit/>
          </a:bodyPr>
          <a:lstStyle/>
          <a:p>
            <a:r>
              <a:rPr lang="en-US"/>
              <a:t>TES Cymru,1.7.11</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615314"/>
          </a:xfrm>
        </p:spPr>
        <p:txBody>
          <a:bodyPr>
            <a:noAutofit/>
          </a:bodyPr>
          <a:lstStyle/>
          <a:p>
            <a:r>
              <a:rPr lang="en-US" sz="2800" b="1" cap="none" dirty="0"/>
              <a:t>ESTYN: The Skills Framework at KS2 – July 2011</a:t>
            </a:r>
            <a:endParaRPr lang="en-US" sz="2800" cap="none" dirty="0"/>
          </a:p>
        </p:txBody>
      </p:sp>
      <p:sp>
        <p:nvSpPr>
          <p:cNvPr id="3" name="Content Placeholder 2"/>
          <p:cNvSpPr>
            <a:spLocks noGrp="1"/>
          </p:cNvSpPr>
          <p:nvPr>
            <p:ph idx="1"/>
          </p:nvPr>
        </p:nvSpPr>
        <p:spPr>
          <a:xfrm>
            <a:off x="187036" y="2931681"/>
            <a:ext cx="4917606" cy="4572000"/>
          </a:xfrm>
        </p:spPr>
        <p:txBody>
          <a:bodyPr>
            <a:normAutofit/>
          </a:bodyPr>
          <a:lstStyle/>
          <a:p>
            <a:r>
              <a:rPr lang="en-US" sz="2400" cap="none" dirty="0"/>
              <a:t>Read what they say about developing thinking skills</a:t>
            </a:r>
          </a:p>
        </p:txBody>
      </p:sp>
      <p:sp>
        <p:nvSpPr>
          <p:cNvPr id="7" name="Rectangle 6">
            <a:extLst>
              <a:ext uri="{FF2B5EF4-FFF2-40B4-BE49-F238E27FC236}">
                <a16:creationId xmlns:a16="http://schemas.microsoft.com/office/drawing/2014/main" id="{AF1036E5-08B9-514D-86AE-5DFD0A536FB0}"/>
              </a:ext>
            </a:extLst>
          </p:cNvPr>
          <p:cNvSpPr/>
          <p:nvPr/>
        </p:nvSpPr>
        <p:spPr>
          <a:xfrm>
            <a:off x="345606" y="6105641"/>
            <a:ext cx="8798394" cy="646331"/>
          </a:xfrm>
          <a:prstGeom prst="rect">
            <a:avLst/>
          </a:prstGeom>
        </p:spPr>
        <p:txBody>
          <a:bodyPr wrap="square">
            <a:spAutoFit/>
          </a:bodyPr>
          <a:lstStyle/>
          <a:p>
            <a:r>
              <a:rPr lang="en-US" dirty="0">
                <a:hlinkClick r:id="rId2"/>
              </a:rPr>
              <a:t>https://www.estyn.gov.wales/sites/default/files/documents/The%20Skills%20Framework%20at%20key%20stage%202%20-%20July%202011.pdf</a:t>
            </a:r>
            <a:r>
              <a:rPr lang="en-US" dirty="0"/>
              <a:t> </a:t>
            </a:r>
          </a:p>
        </p:txBody>
      </p:sp>
      <p:pic>
        <p:nvPicPr>
          <p:cNvPr id="8" name="Picture 7">
            <a:extLst>
              <a:ext uri="{FF2B5EF4-FFF2-40B4-BE49-F238E27FC236}">
                <a16:creationId xmlns:a16="http://schemas.microsoft.com/office/drawing/2014/main" id="{7FF1879F-37E2-324F-A2AE-B4871BD3C9CF}"/>
              </a:ext>
            </a:extLst>
          </p:cNvPr>
          <p:cNvPicPr>
            <a:picLocks noChangeAspect="1"/>
          </p:cNvPicPr>
          <p:nvPr/>
        </p:nvPicPr>
        <p:blipFill>
          <a:blip r:embed="rId3"/>
          <a:stretch>
            <a:fillRect/>
          </a:stretch>
        </p:blipFill>
        <p:spPr>
          <a:xfrm rot="21045165">
            <a:off x="5045131" y="1708648"/>
            <a:ext cx="2862094" cy="396932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 2"/>
          <p:cNvGraphicFramePr>
            <a:graphicFrameLocks noGrp="1"/>
          </p:cNvGraphicFramePr>
          <p:nvPr>
            <p:ph idx="1"/>
            <p:extLst>
              <p:ext uri="{D42A27DB-BD31-4B8C-83A1-F6EECF244321}">
                <p14:modId xmlns:p14="http://schemas.microsoft.com/office/powerpoint/2010/main" val="1780808353"/>
              </p:ext>
            </p:extLst>
          </p:nvPr>
        </p:nvGraphicFramePr>
        <p:xfrm>
          <a:off x="-394230" y="72154"/>
          <a:ext cx="10149753" cy="65982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 1"/>
          <p:cNvGraphicFramePr/>
          <p:nvPr>
            <p:extLst>
              <p:ext uri="{D42A27DB-BD31-4B8C-83A1-F6EECF244321}">
                <p14:modId xmlns:p14="http://schemas.microsoft.com/office/powerpoint/2010/main" val="2114696106"/>
              </p:ext>
            </p:extLst>
          </p:nvPr>
        </p:nvGraphicFramePr>
        <p:xfrm>
          <a:off x="0" y="455930"/>
          <a:ext cx="9144000" cy="59461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ea typeface="+mj-ea"/>
                <a:cs typeface="+mj-cs"/>
              </a:rPr>
              <a:t>Us as thinkers</a:t>
            </a:r>
          </a:p>
        </p:txBody>
      </p:sp>
      <p:sp>
        <p:nvSpPr>
          <p:cNvPr id="26627" name="Content Placeholder 3"/>
          <p:cNvSpPr>
            <a:spLocks noGrp="1"/>
          </p:cNvSpPr>
          <p:nvPr>
            <p:ph idx="1"/>
          </p:nvPr>
        </p:nvSpPr>
        <p:spPr/>
        <p:txBody>
          <a:bodyPr/>
          <a:lstStyle/>
          <a:p>
            <a:pPr eaLnBrk="1" hangingPunct="1">
              <a:buFont typeface="Wingdings" charset="2"/>
              <a:buChar char="§"/>
            </a:pPr>
            <a:r>
              <a:rPr lang="en-US" cap="none" dirty="0"/>
              <a:t>Dispositions are needed</a:t>
            </a:r>
          </a:p>
          <a:p>
            <a:pPr eaLnBrk="1" hangingPunct="1">
              <a:buFont typeface="Wingdings" charset="2"/>
              <a:buChar char="§"/>
            </a:pPr>
            <a:r>
              <a:rPr lang="en-US" cap="none" dirty="0"/>
              <a:t>More than just knowledge and skills.</a:t>
            </a:r>
          </a:p>
          <a:p>
            <a:pPr lvl="1">
              <a:buClr>
                <a:schemeClr val="accent1">
                  <a:lumMod val="75000"/>
                </a:schemeClr>
              </a:buClr>
              <a:buSzPct val="100000"/>
              <a:buFont typeface="Courier New" panose="02070309020205020404" pitchFamily="49" charset="0"/>
              <a:buChar char="o"/>
            </a:pPr>
            <a:r>
              <a:rPr lang="en-AU" cap="none" dirty="0"/>
              <a:t>Attitudes</a:t>
            </a:r>
          </a:p>
          <a:p>
            <a:pPr lvl="1">
              <a:buClr>
                <a:schemeClr val="accent1">
                  <a:lumMod val="75000"/>
                </a:schemeClr>
              </a:buClr>
              <a:buSzPct val="100000"/>
              <a:buFont typeface="Courier New" panose="02070309020205020404" pitchFamily="49" charset="0"/>
              <a:buChar char="o"/>
            </a:pPr>
            <a:r>
              <a:rPr lang="en-GB" cap="none" dirty="0"/>
              <a:t>Tends to respond in a particular way.</a:t>
            </a:r>
          </a:p>
          <a:p>
            <a:pPr lvl="1">
              <a:buClr>
                <a:schemeClr val="accent1">
                  <a:lumMod val="75000"/>
                </a:schemeClr>
              </a:buClr>
              <a:buSzPct val="100000"/>
              <a:buFont typeface="Courier New" panose="02070309020205020404" pitchFamily="49" charset="0"/>
              <a:buChar char="o"/>
            </a:pPr>
            <a:r>
              <a:rPr lang="en-GB" cap="none" dirty="0"/>
              <a:t>Can be negative as well as positive.</a:t>
            </a:r>
          </a:p>
          <a:p>
            <a:pPr lvl="1">
              <a:buClr>
                <a:schemeClr val="accent1">
                  <a:lumMod val="75000"/>
                </a:schemeClr>
              </a:buClr>
              <a:buSzPct val="100000"/>
              <a:buFont typeface="Courier New" panose="02070309020205020404" pitchFamily="49" charset="0"/>
              <a:buChar char="o"/>
            </a:pPr>
            <a:r>
              <a:rPr lang="en-GB" cap="none" dirty="0"/>
              <a:t>Have a long-term effect on our way of learning (life long)</a:t>
            </a:r>
            <a:endParaRPr lang="en-US" cap="none" dirty="0"/>
          </a:p>
          <a:p>
            <a:pPr eaLnBrk="1" hangingPunct="1"/>
            <a:endParaRPr lang="en-US" dirty="0"/>
          </a:p>
          <a:p>
            <a:pPr eaLnBrk="1" hangingPunct="1"/>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AU" dirty="0">
                <a:solidFill>
                  <a:srgbClr val="CCCC00"/>
                </a:solidFill>
                <a:latin typeface="Century Gothic" charset="0"/>
                <a:ea typeface="+mj-ea"/>
                <a:cs typeface="+mj-cs"/>
              </a:rPr>
              <a:t>Dispositions for learning</a:t>
            </a:r>
          </a:p>
        </p:txBody>
      </p:sp>
      <p:sp>
        <p:nvSpPr>
          <p:cNvPr id="27651" name="Rectangle 3"/>
          <p:cNvSpPr>
            <a:spLocks noGrp="1" noChangeArrowheads="1"/>
          </p:cNvSpPr>
          <p:nvPr>
            <p:ph idx="1"/>
          </p:nvPr>
        </p:nvSpPr>
        <p:spPr>
          <a:xfrm>
            <a:off x="468313" y="1052513"/>
            <a:ext cx="8229600" cy="4525962"/>
          </a:xfrm>
        </p:spPr>
        <p:txBody>
          <a:bodyPr/>
          <a:lstStyle/>
          <a:p>
            <a:pPr marL="0" indent="0" eaLnBrk="1" hangingPunct="1">
              <a:lnSpc>
                <a:spcPct val="90000"/>
              </a:lnSpc>
              <a:buNone/>
            </a:pPr>
            <a:endParaRPr lang="en-AU" dirty="0"/>
          </a:p>
          <a:p>
            <a:pPr eaLnBrk="1" hangingPunct="1">
              <a:lnSpc>
                <a:spcPct val="90000"/>
              </a:lnSpc>
              <a:buFont typeface="Wingdings" charset="2"/>
              <a:buNone/>
            </a:pPr>
            <a:r>
              <a:rPr lang="en-AU" sz="3600" dirty="0"/>
              <a:t>	</a:t>
            </a:r>
          </a:p>
          <a:p>
            <a:pPr eaLnBrk="1" hangingPunct="1">
              <a:lnSpc>
                <a:spcPct val="90000"/>
              </a:lnSpc>
              <a:buFont typeface="Wingdings" charset="2"/>
              <a:buNone/>
            </a:pPr>
            <a:r>
              <a:rPr lang="en-AU" sz="3600" cap="none" dirty="0">
                <a:latin typeface="Tahoma" charset="0"/>
              </a:rPr>
              <a:t> </a:t>
            </a:r>
            <a:r>
              <a:rPr lang="en-AU" sz="2400" cap="none" dirty="0">
                <a:latin typeface="Tahoma" charset="0"/>
              </a:rPr>
              <a:t>“A habit of mind that disposes the learner to interpret, edit and respond to experiences in characteristic ways”. Margaret </a:t>
            </a:r>
            <a:r>
              <a:rPr lang="en-AU" sz="2400" cap="none" dirty="0" err="1">
                <a:latin typeface="Tahoma" charset="0"/>
              </a:rPr>
              <a:t>carr</a:t>
            </a:r>
            <a:r>
              <a:rPr lang="en-AU" sz="2400" cap="none" dirty="0">
                <a:latin typeface="Tahoma" charset="0"/>
              </a:rPr>
              <a:t> (1999)</a:t>
            </a:r>
            <a:endParaRPr lang="en-AU" sz="2400" dirty="0">
              <a:latin typeface="Tahoma" charset="0"/>
            </a:endParaRPr>
          </a:p>
        </p:txBody>
      </p:sp>
      <p:sp>
        <p:nvSpPr>
          <p:cNvPr id="27652" name="Text Box 4"/>
          <p:cNvSpPr txBox="1">
            <a:spLocks noChangeArrowheads="1"/>
          </p:cNvSpPr>
          <p:nvPr/>
        </p:nvSpPr>
        <p:spPr bwMode="auto">
          <a:xfrm>
            <a:off x="719932" y="3334357"/>
            <a:ext cx="7704138" cy="2678113"/>
          </a:xfrm>
          <a:prstGeom prst="rect">
            <a:avLst/>
          </a:prstGeom>
          <a:noFill/>
          <a:ln w="9525">
            <a:noFill/>
            <a:miter lim="800000"/>
            <a:headEnd/>
            <a:tailEnd/>
          </a:ln>
        </p:spPr>
        <p:txBody>
          <a:bodyPr>
            <a:prstTxWarp prst="textNoShape">
              <a:avLst/>
            </a:prstTxWarp>
            <a:spAutoFit/>
          </a:bodyPr>
          <a:lstStyle/>
          <a:p>
            <a:pPr>
              <a:spcBef>
                <a:spcPct val="50000"/>
              </a:spcBef>
            </a:pPr>
            <a:r>
              <a:rPr lang="en-AU" sz="2400" dirty="0"/>
              <a:t>‘’Being ready, willing and able to engage profitably with learning’’ </a:t>
            </a:r>
          </a:p>
          <a:p>
            <a:pPr>
              <a:spcBef>
                <a:spcPct val="50000"/>
              </a:spcBef>
            </a:pPr>
            <a:r>
              <a:rPr lang="en-AU" sz="2400" dirty="0"/>
              <a:t>Claxton &amp;</a:t>
            </a:r>
            <a:r>
              <a:rPr lang="en-AU" sz="2400" dirty="0" err="1"/>
              <a:t>Carr</a:t>
            </a:r>
            <a:r>
              <a:rPr lang="en-AU" sz="2400" dirty="0"/>
              <a:t> (2004)</a:t>
            </a:r>
          </a:p>
          <a:p>
            <a:pPr>
              <a:spcBef>
                <a:spcPct val="50000"/>
              </a:spcBef>
            </a:pPr>
            <a:endParaRPr lang="en-AU" sz="2800" dirty="0"/>
          </a:p>
          <a:p>
            <a:pPr>
              <a:spcBef>
                <a:spcPct val="50000"/>
              </a:spcBef>
            </a:pPr>
            <a:endParaRPr lang="en-AU" sz="2800" dirty="0"/>
          </a:p>
        </p:txBody>
      </p:sp>
      <p:sp>
        <p:nvSpPr>
          <p:cNvPr id="27653" name="Rectangle 4"/>
          <p:cNvSpPr>
            <a:spLocks noChangeArrowheads="1"/>
          </p:cNvSpPr>
          <p:nvPr/>
        </p:nvSpPr>
        <p:spPr bwMode="auto">
          <a:xfrm>
            <a:off x="800101" y="5010454"/>
            <a:ext cx="7543800" cy="1570038"/>
          </a:xfrm>
          <a:prstGeom prst="rect">
            <a:avLst/>
          </a:prstGeom>
          <a:noFill/>
          <a:ln w="9525">
            <a:noFill/>
            <a:miter lim="800000"/>
            <a:headEnd/>
            <a:tailEnd/>
          </a:ln>
        </p:spPr>
        <p:txBody>
          <a:bodyPr>
            <a:prstTxWarp prst="textNoShape">
              <a:avLst/>
            </a:prstTxWarp>
            <a:spAutoFit/>
          </a:bodyPr>
          <a:lstStyle/>
          <a:p>
            <a:r>
              <a:rPr lang="en-AU" sz="2400" dirty="0">
                <a:latin typeface="Tahoma" charset="0"/>
              </a:rPr>
              <a:t> “relatively enduring habits of mind or characteristic ways of responding to experience across types of situations.” </a:t>
            </a:r>
          </a:p>
          <a:p>
            <a:r>
              <a:rPr lang="en-AU" sz="2400" dirty="0">
                <a:latin typeface="Tahoma" charset="0"/>
              </a:rPr>
              <a:t>Katz (1993)</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7653">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p:txBody>
          <a:bodyPr/>
          <a:lstStyle/>
          <a:p>
            <a:pPr>
              <a:defRPr/>
            </a:pPr>
            <a:r>
              <a:rPr lang="en-GB" dirty="0"/>
              <a:t>dispositions</a:t>
            </a:r>
          </a:p>
        </p:txBody>
      </p:sp>
      <p:sp>
        <p:nvSpPr>
          <p:cNvPr id="3" name="Content Placeholder 2">
            <a:extLst>
              <a:ext uri="{FF2B5EF4-FFF2-40B4-BE49-F238E27FC236}">
                <a16:creationId xmlns:a16="http://schemas.microsoft.com/office/drawing/2014/main" id="{80F92B50-0D3E-BC42-B534-08AB9E3FD564}"/>
              </a:ext>
            </a:extLst>
          </p:cNvPr>
          <p:cNvSpPr>
            <a:spLocks noGrp="1"/>
          </p:cNvSpPr>
          <p:nvPr>
            <p:ph sz="quarter" idx="13"/>
          </p:nvPr>
        </p:nvSpPr>
        <p:spPr/>
        <p:txBody>
          <a:bodyPr>
            <a:normAutofit fontScale="92500" lnSpcReduction="10000"/>
          </a:bodyPr>
          <a:lstStyle/>
          <a:p>
            <a:pPr>
              <a:lnSpc>
                <a:spcPct val="90000"/>
              </a:lnSpc>
            </a:pPr>
            <a:r>
              <a:rPr lang="en-GB" cap="none" dirty="0"/>
              <a:t>Dispositions arise </a:t>
            </a:r>
            <a:r>
              <a:rPr lang="en-GB" cap="none" dirty="0" err="1"/>
              <a:t>eg</a:t>
            </a:r>
            <a:r>
              <a:rPr lang="en-GB" cap="none" dirty="0"/>
              <a:t> curious, empathetic, independent…</a:t>
            </a:r>
          </a:p>
          <a:p>
            <a:pPr>
              <a:lnSpc>
                <a:spcPct val="90000"/>
              </a:lnSpc>
            </a:pPr>
            <a:r>
              <a:rPr lang="en-GB" cap="none" dirty="0"/>
              <a:t>These are long-term products of education rather than the short term.</a:t>
            </a:r>
          </a:p>
          <a:p>
            <a:pPr>
              <a:lnSpc>
                <a:spcPct val="90000"/>
              </a:lnSpc>
            </a:pPr>
            <a:r>
              <a:rPr lang="en-GB" cap="none" dirty="0"/>
              <a:t>‘The residuals of education’ – what’s left over when school is done. </a:t>
            </a:r>
          </a:p>
          <a:p>
            <a:pPr>
              <a:lnSpc>
                <a:spcPct val="90000"/>
              </a:lnSpc>
            </a:pPr>
            <a:r>
              <a:rPr lang="en-GB" cap="none" dirty="0"/>
              <a:t>Children grow into the intellectual life around them -</a:t>
            </a:r>
            <a:r>
              <a:rPr lang="en-GB" cap="none" dirty="0" err="1"/>
              <a:t>vygotsky</a:t>
            </a:r>
            <a:r>
              <a:rPr lang="en-GB" cap="none" dirty="0"/>
              <a:t>.</a:t>
            </a:r>
          </a:p>
          <a:p>
            <a:pPr>
              <a:lnSpc>
                <a:spcPct val="90000"/>
              </a:lnSpc>
            </a:pPr>
            <a:r>
              <a:rPr lang="en-GB" cap="none" dirty="0"/>
              <a:t>More valid than ‘neuromyths</a:t>
            </a:r>
            <a:r>
              <a:rPr lang="en-GB" sz="1800" cap="none" dirty="0"/>
              <a:t>’.</a:t>
            </a:r>
          </a:p>
          <a:p>
            <a:pPr marL="0" indent="0">
              <a:buNone/>
            </a:pPr>
            <a:endParaRPr lang="en-US" cap="none" dirty="0"/>
          </a:p>
        </p:txBody>
      </p:sp>
      <p:pic>
        <p:nvPicPr>
          <p:cNvPr id="5" name="Picture 5">
            <a:extLst>
              <a:ext uri="{FF2B5EF4-FFF2-40B4-BE49-F238E27FC236}">
                <a16:creationId xmlns:a16="http://schemas.microsoft.com/office/drawing/2014/main" id="{5D120BF7-BD20-C844-AE32-801C8C7D2270}"/>
              </a:ext>
            </a:extLst>
          </p:cNvPr>
          <p:cNvPicPr>
            <a:picLocks noChangeAspect="1" noChangeArrowheads="1"/>
          </p:cNvPicPr>
          <p:nvPr/>
        </p:nvPicPr>
        <p:blipFill>
          <a:blip r:embed="rId2"/>
          <a:srcRect l="15007" t="16815" r="12384" b="14749"/>
          <a:stretch>
            <a:fillRect/>
          </a:stretch>
        </p:blipFill>
        <p:spPr>
          <a:xfrm>
            <a:off x="4317320" y="2279650"/>
            <a:ext cx="4681537" cy="3511550"/>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417513"/>
            <a:ext cx="8229600" cy="1143000"/>
          </a:xfrm>
        </p:spPr>
        <p:txBody>
          <a:bodyPr>
            <a:normAutofit fontScale="90000"/>
          </a:bodyPr>
          <a:lstStyle/>
          <a:p>
            <a:pPr>
              <a:defRPr/>
            </a:pPr>
            <a:r>
              <a:rPr lang="en-AU" sz="4000" dirty="0">
                <a:solidFill>
                  <a:srgbClr val="CCCC00"/>
                </a:solidFill>
                <a:latin typeface="Century Gothic" charset="0"/>
              </a:rPr>
              <a:t>Key ingredients for the capacity to know how to learn</a:t>
            </a:r>
            <a:br>
              <a:rPr lang="en-AU" sz="4000" dirty="0">
                <a:solidFill>
                  <a:srgbClr val="CCCC00"/>
                </a:solidFill>
                <a:latin typeface="Century Gothic" charset="0"/>
                <a:ea typeface="+mj-ea"/>
                <a:cs typeface="+mj-cs"/>
              </a:rPr>
            </a:br>
            <a:r>
              <a:rPr lang="en-AU" sz="2400" dirty="0">
                <a:solidFill>
                  <a:srgbClr val="CCCC00"/>
                </a:solidFill>
                <a:latin typeface="Century Gothic" charset="0"/>
                <a:ea typeface="+mj-ea"/>
                <a:cs typeface="+mj-cs"/>
              </a:rPr>
              <a:t>Daniel Goleman</a:t>
            </a:r>
          </a:p>
        </p:txBody>
      </p:sp>
      <p:sp>
        <p:nvSpPr>
          <p:cNvPr id="29699" name="Rectangle 3"/>
          <p:cNvSpPr>
            <a:spLocks noGrp="1" noChangeArrowheads="1"/>
          </p:cNvSpPr>
          <p:nvPr>
            <p:ph idx="1"/>
          </p:nvPr>
        </p:nvSpPr>
        <p:spPr>
          <a:xfrm>
            <a:off x="190500" y="2197100"/>
            <a:ext cx="6400800" cy="4572000"/>
          </a:xfrm>
        </p:spPr>
        <p:txBody>
          <a:bodyPr/>
          <a:lstStyle/>
          <a:p>
            <a:pPr eaLnBrk="1" hangingPunct="1"/>
            <a:r>
              <a:rPr lang="en-AU" cap="none" dirty="0">
                <a:latin typeface="Tahoma" charset="0"/>
              </a:rPr>
              <a:t>Confidence</a:t>
            </a:r>
          </a:p>
          <a:p>
            <a:pPr eaLnBrk="1" hangingPunct="1"/>
            <a:r>
              <a:rPr lang="en-AU" cap="none" dirty="0">
                <a:latin typeface="Tahoma" charset="0"/>
              </a:rPr>
              <a:t>Curiosity</a:t>
            </a:r>
          </a:p>
          <a:p>
            <a:pPr eaLnBrk="1" hangingPunct="1"/>
            <a:r>
              <a:rPr lang="en-AU" cap="none" dirty="0">
                <a:latin typeface="Tahoma" charset="0"/>
              </a:rPr>
              <a:t>Intentionality</a:t>
            </a:r>
          </a:p>
          <a:p>
            <a:pPr eaLnBrk="1" hangingPunct="1"/>
            <a:r>
              <a:rPr lang="en-AU" cap="none" dirty="0">
                <a:latin typeface="Tahoma" charset="0"/>
              </a:rPr>
              <a:t>Self-control</a:t>
            </a:r>
          </a:p>
          <a:p>
            <a:pPr eaLnBrk="1" hangingPunct="1"/>
            <a:r>
              <a:rPr lang="en-AU" cap="none" dirty="0">
                <a:latin typeface="Tahoma" charset="0"/>
              </a:rPr>
              <a:t>Relatedness</a:t>
            </a:r>
          </a:p>
          <a:p>
            <a:pPr eaLnBrk="1" hangingPunct="1"/>
            <a:r>
              <a:rPr lang="en-AU" cap="none" dirty="0">
                <a:latin typeface="Tahoma" charset="0"/>
              </a:rPr>
              <a:t>Communication</a:t>
            </a:r>
          </a:p>
          <a:p>
            <a:pPr eaLnBrk="1" hangingPunct="1"/>
            <a:r>
              <a:rPr lang="en-AU" cap="none" dirty="0">
                <a:latin typeface="Tahoma" charset="0"/>
              </a:rPr>
              <a:t>Cooperativeness</a:t>
            </a:r>
          </a:p>
        </p:txBody>
      </p:sp>
      <p:pic>
        <p:nvPicPr>
          <p:cNvPr id="29700" name="Picture 4" descr="_DSC0119"/>
          <p:cNvPicPr>
            <a:picLocks noChangeAspect="1" noChangeArrowheads="1"/>
          </p:cNvPicPr>
          <p:nvPr/>
        </p:nvPicPr>
        <p:blipFill>
          <a:blip r:embed="rId2"/>
          <a:srcRect/>
          <a:stretch>
            <a:fillRect/>
          </a:stretch>
        </p:blipFill>
        <p:spPr bwMode="auto">
          <a:xfrm>
            <a:off x="6073775" y="2197100"/>
            <a:ext cx="2613025" cy="3935413"/>
          </a:xfrm>
          <a:prstGeom prst="rect">
            <a:avLst/>
          </a:prstGeom>
          <a:noFill/>
          <a:ln w="57150" cmpd="thinThick">
            <a:solidFill>
              <a:srgbClr val="CCCC00"/>
            </a:solid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0223"/>
            <a:ext cx="7773338" cy="1596177"/>
          </a:xfrm>
        </p:spPr>
        <p:txBody>
          <a:bodyPr>
            <a:normAutofit/>
          </a:bodyPr>
          <a:lstStyle/>
          <a:p>
            <a:pPr>
              <a:defRPr/>
            </a:pPr>
            <a:r>
              <a:rPr lang="en-US" cap="none" dirty="0">
                <a:ea typeface="+mj-ea"/>
                <a:cs typeface="+mj-cs"/>
              </a:rPr>
              <a:t>What do you remember or already know about Habits of Mind?</a:t>
            </a:r>
          </a:p>
        </p:txBody>
      </p:sp>
      <p:pic>
        <p:nvPicPr>
          <p:cNvPr id="31748" name="Picture 0" descr="Circlemap2.png"/>
          <p:cNvPicPr>
            <a:picLocks noChangeAspect="1" noChangeArrowheads="1"/>
          </p:cNvPicPr>
          <p:nvPr/>
        </p:nvPicPr>
        <p:blipFill>
          <a:blip r:embed="rId2"/>
          <a:srcRect/>
          <a:stretch>
            <a:fillRect/>
          </a:stretch>
        </p:blipFill>
        <p:spPr bwMode="auto">
          <a:xfrm>
            <a:off x="2116898" y="1381122"/>
            <a:ext cx="5141934" cy="5240689"/>
          </a:xfrm>
          <a:prstGeom prst="rect">
            <a:avLst/>
          </a:prstGeom>
          <a:noFill/>
          <a:ln w="9525">
            <a:noFill/>
            <a:miter lim="800000"/>
            <a:headEnd/>
            <a:tailEnd/>
          </a:ln>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635228" y="192511"/>
            <a:ext cx="7773338" cy="1596177"/>
          </a:xfrm>
        </p:spPr>
        <p:txBody>
          <a:bodyPr/>
          <a:lstStyle/>
          <a:p>
            <a:r>
              <a:rPr lang="en-US" dirty="0"/>
              <a:t>History</a:t>
            </a:r>
          </a:p>
        </p:txBody>
      </p:sp>
      <p:sp>
        <p:nvSpPr>
          <p:cNvPr id="59395" name="Rectangle 3"/>
          <p:cNvSpPr>
            <a:spLocks noGrp="1" noChangeArrowheads="1"/>
          </p:cNvSpPr>
          <p:nvPr>
            <p:ph idx="1"/>
          </p:nvPr>
        </p:nvSpPr>
        <p:spPr>
          <a:xfrm>
            <a:off x="4682646" y="1410222"/>
            <a:ext cx="5257800" cy="4572000"/>
          </a:xfrm>
        </p:spPr>
        <p:txBody>
          <a:bodyPr/>
          <a:lstStyle/>
          <a:p>
            <a:r>
              <a:rPr lang="en-US" dirty="0"/>
              <a:t>John Dewey (1859-1952)</a:t>
            </a:r>
          </a:p>
          <a:p>
            <a:endParaRPr lang="en-US" dirty="0"/>
          </a:p>
          <a:p>
            <a:endParaRPr lang="en-US" dirty="0"/>
          </a:p>
          <a:p>
            <a:endParaRPr lang="en-US" dirty="0"/>
          </a:p>
          <a:p>
            <a:pPr marL="0" indent="0">
              <a:buNone/>
            </a:pPr>
            <a:endParaRPr lang="en-US" dirty="0"/>
          </a:p>
          <a:p>
            <a:endParaRPr lang="en-US" dirty="0"/>
          </a:p>
          <a:p>
            <a:r>
              <a:rPr lang="en-US" dirty="0"/>
              <a:t>Arthur Costas &amp; </a:t>
            </a:r>
            <a:r>
              <a:rPr lang="en-US" dirty="0" err="1"/>
              <a:t>Bena</a:t>
            </a:r>
            <a:r>
              <a:rPr lang="en-US" dirty="0"/>
              <a:t> </a:t>
            </a:r>
            <a:r>
              <a:rPr lang="en-US" dirty="0" err="1"/>
              <a:t>Kallick</a:t>
            </a:r>
            <a:endParaRPr lang="en-US" dirty="0"/>
          </a:p>
        </p:txBody>
      </p:sp>
      <p:pic>
        <p:nvPicPr>
          <p:cNvPr id="59397" name="Picture 5" descr="dewey2.jpg (10489 bytes)"/>
          <p:cNvPicPr>
            <a:picLocks noChangeAspect="1" noChangeArrowheads="1"/>
          </p:cNvPicPr>
          <p:nvPr/>
        </p:nvPicPr>
        <p:blipFill>
          <a:blip r:embed="rId2"/>
          <a:srcRect/>
          <a:stretch>
            <a:fillRect/>
          </a:stretch>
        </p:blipFill>
        <p:spPr bwMode="auto">
          <a:xfrm>
            <a:off x="1722016" y="1046744"/>
            <a:ext cx="1428750" cy="1905000"/>
          </a:xfrm>
          <a:prstGeom prst="rect">
            <a:avLst/>
          </a:prstGeom>
          <a:noFill/>
        </p:spPr>
      </p:pic>
      <p:pic>
        <p:nvPicPr>
          <p:cNvPr id="59400" name="Picture 8" descr="photoac"/>
          <p:cNvPicPr>
            <a:picLocks noChangeAspect="1" noChangeArrowheads="1"/>
          </p:cNvPicPr>
          <p:nvPr/>
        </p:nvPicPr>
        <p:blipFill>
          <a:blip r:embed="rId3"/>
          <a:srcRect/>
          <a:stretch>
            <a:fillRect/>
          </a:stretch>
        </p:blipFill>
        <p:spPr bwMode="auto">
          <a:xfrm>
            <a:off x="635228" y="3822156"/>
            <a:ext cx="1401763" cy="1752600"/>
          </a:xfrm>
          <a:prstGeom prst="rect">
            <a:avLst/>
          </a:prstGeom>
          <a:noFill/>
        </p:spPr>
      </p:pic>
      <p:pic>
        <p:nvPicPr>
          <p:cNvPr id="59402" name="Picture 10" descr="photobk"/>
          <p:cNvPicPr>
            <a:picLocks noChangeAspect="1" noChangeArrowheads="1"/>
          </p:cNvPicPr>
          <p:nvPr/>
        </p:nvPicPr>
        <p:blipFill>
          <a:blip r:embed="rId4"/>
          <a:srcRect/>
          <a:stretch>
            <a:fillRect/>
          </a:stretch>
        </p:blipFill>
        <p:spPr bwMode="auto">
          <a:xfrm>
            <a:off x="2804318" y="3912296"/>
            <a:ext cx="1401763" cy="17526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770" y="618518"/>
            <a:ext cx="7979079" cy="1596177"/>
          </a:xfrm>
        </p:spPr>
        <p:txBody>
          <a:bodyPr/>
          <a:lstStyle/>
          <a:p>
            <a:pPr>
              <a:defRPr/>
            </a:pPr>
            <a:r>
              <a:rPr lang="en-US" dirty="0"/>
              <a:t>Habits of Mind</a:t>
            </a:r>
            <a:br>
              <a:rPr lang="en-US" dirty="0">
                <a:ea typeface="+mj-ea"/>
                <a:cs typeface="+mj-cs"/>
              </a:rPr>
            </a:br>
            <a:endParaRPr lang="en-US" dirty="0">
              <a:ea typeface="+mj-ea"/>
              <a:cs typeface="+mj-cs"/>
            </a:endParaRPr>
          </a:p>
        </p:txBody>
      </p:sp>
      <p:sp>
        <p:nvSpPr>
          <p:cNvPr id="32771" name="Content Placeholder 2"/>
          <p:cNvSpPr>
            <a:spLocks noGrp="1"/>
          </p:cNvSpPr>
          <p:nvPr>
            <p:ph idx="1"/>
          </p:nvPr>
        </p:nvSpPr>
        <p:spPr/>
        <p:txBody>
          <a:bodyPr/>
          <a:lstStyle/>
          <a:p>
            <a:pPr eaLnBrk="1" hangingPunct="1"/>
            <a:r>
              <a:rPr lang="en-US" cap="none" dirty="0">
                <a:hlinkClick r:id="rId2"/>
              </a:rPr>
              <a:t>http://www.habitsofmind.org/</a:t>
            </a:r>
            <a:r>
              <a:rPr lang="en-US" cap="none" dirty="0"/>
              <a:t> </a:t>
            </a:r>
          </a:p>
          <a:p>
            <a:pPr eaLnBrk="1" hangingPunct="1"/>
            <a:r>
              <a:rPr lang="en-US" dirty="0"/>
              <a:t>16 </a:t>
            </a:r>
            <a:r>
              <a:rPr lang="en-US" dirty="0" err="1"/>
              <a:t>hoM</a:t>
            </a:r>
            <a:endParaRPr lang="en-US" dirty="0"/>
          </a:p>
          <a:p>
            <a:pPr eaLnBrk="1" hangingPunct="1"/>
            <a:r>
              <a:rPr lang="en-US" cap="none" dirty="0"/>
              <a:t>About your work and at your work with learners</a:t>
            </a:r>
          </a:p>
          <a:p>
            <a:pPr eaLnBrk="1" hangingPunct="1">
              <a:buNone/>
            </a:pPr>
            <a:endParaRPr lang="en-US" dirty="0"/>
          </a:p>
        </p:txBody>
      </p:sp>
      <p:pic>
        <p:nvPicPr>
          <p:cNvPr id="4" name="Picture 3" descr="Untitled (33) 0 00 02-21.jpg"/>
          <p:cNvPicPr>
            <a:picLocks noChangeAspect="1"/>
          </p:cNvPicPr>
          <p:nvPr/>
        </p:nvPicPr>
        <p:blipFill>
          <a:blip r:embed="rId3"/>
          <a:stretch>
            <a:fillRect/>
          </a:stretch>
        </p:blipFill>
        <p:spPr>
          <a:xfrm>
            <a:off x="3186901" y="3962129"/>
            <a:ext cx="2770198" cy="274320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85331" y="380524"/>
            <a:ext cx="7773338" cy="1596177"/>
          </a:xfrm>
        </p:spPr>
        <p:txBody>
          <a:bodyPr>
            <a:normAutofit/>
          </a:bodyPr>
          <a:lstStyle/>
          <a:p>
            <a:pPr algn="l" eaLnBrk="1" hangingPunct="1">
              <a:defRPr/>
            </a:pPr>
            <a:br>
              <a:rPr lang="en-GB" sz="3200" dirty="0"/>
            </a:br>
            <a:r>
              <a:rPr lang="en-GB" sz="3200" dirty="0"/>
              <a:t>In pairs or triads, discuss the following:</a:t>
            </a:r>
          </a:p>
        </p:txBody>
      </p:sp>
      <p:sp>
        <p:nvSpPr>
          <p:cNvPr id="53251" name="Rectangle 3"/>
          <p:cNvSpPr>
            <a:spLocks noGrp="1" noChangeArrowheads="1"/>
          </p:cNvSpPr>
          <p:nvPr>
            <p:ph idx="1"/>
          </p:nvPr>
        </p:nvSpPr>
        <p:spPr/>
        <p:txBody>
          <a:bodyPr/>
          <a:lstStyle/>
          <a:p>
            <a:pPr eaLnBrk="1" hangingPunct="1"/>
            <a:endParaRPr lang="en-GB" dirty="0"/>
          </a:p>
          <a:p>
            <a:pPr eaLnBrk="1" hangingPunct="1"/>
            <a:r>
              <a:rPr lang="en-GB" cap="none" dirty="0"/>
              <a:t>What is a habit ?</a:t>
            </a:r>
          </a:p>
          <a:p>
            <a:pPr eaLnBrk="1" hangingPunct="1"/>
            <a:endParaRPr lang="en-GB" cap="none" dirty="0"/>
          </a:p>
          <a:p>
            <a:pPr eaLnBrk="1" hangingPunct="1"/>
            <a:r>
              <a:rPr lang="en-GB" cap="none" dirty="0"/>
              <a:t>How do we develop habits ?</a:t>
            </a:r>
          </a:p>
          <a:p>
            <a:pPr eaLnBrk="1" hangingPunct="1"/>
            <a:endParaRPr lang="en-GB" cap="none" dirty="0"/>
          </a:p>
          <a:p>
            <a:pPr eaLnBrk="1" hangingPunct="1"/>
            <a:r>
              <a:rPr lang="en-GB" cap="none" dirty="0"/>
              <a:t>Can we change habits ?</a:t>
            </a: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332" y="618518"/>
            <a:ext cx="7773338" cy="1124557"/>
          </a:xfrm>
          <a:solidFill>
            <a:srgbClr val="00CCFF"/>
          </a:solidFill>
          <a:ln>
            <a:solidFill>
              <a:schemeClr val="tx1"/>
            </a:solidFill>
          </a:ln>
        </p:spPr>
        <p:txBody>
          <a:bodyPr/>
          <a:lstStyle/>
          <a:p>
            <a:r>
              <a:rPr lang="en-AU" b="1" dirty="0">
                <a:latin typeface="Garamond" charset="0"/>
              </a:rPr>
              <a:t>What is a habit?</a:t>
            </a:r>
          </a:p>
        </p:txBody>
      </p:sp>
      <p:pic>
        <p:nvPicPr>
          <p:cNvPr id="5130" name="Picture 10" descr="C:\Documents and Settings\AGi\My Documents\HOM\CIMG0149.JPG"/>
          <p:cNvPicPr>
            <a:picLocks noChangeAspect="1" noChangeArrowheads="1"/>
          </p:cNvPicPr>
          <p:nvPr/>
        </p:nvPicPr>
        <p:blipFill>
          <a:blip r:embed="rId2">
            <a:lum bright="30000" contrast="12000"/>
          </a:blip>
          <a:srcRect t="19296"/>
          <a:stretch>
            <a:fillRect/>
          </a:stretch>
        </p:blipFill>
        <p:spPr bwMode="auto">
          <a:xfrm>
            <a:off x="2362201" y="2143125"/>
            <a:ext cx="4419600" cy="2549525"/>
          </a:xfrm>
          <a:prstGeom prst="rect">
            <a:avLst/>
          </a:prstGeom>
          <a:noFill/>
        </p:spPr>
      </p:pic>
      <p:sp>
        <p:nvSpPr>
          <p:cNvPr id="2" name="TextBox 1">
            <a:extLst>
              <a:ext uri="{FF2B5EF4-FFF2-40B4-BE49-F238E27FC236}">
                <a16:creationId xmlns:a16="http://schemas.microsoft.com/office/drawing/2014/main" id="{14BA0904-484D-E54B-94CE-39F701A088A6}"/>
              </a:ext>
            </a:extLst>
          </p:cNvPr>
          <p:cNvSpPr txBox="1"/>
          <p:nvPr/>
        </p:nvSpPr>
        <p:spPr>
          <a:xfrm>
            <a:off x="1028700" y="5172075"/>
            <a:ext cx="7658100" cy="369332"/>
          </a:xfrm>
          <a:prstGeom prst="rect">
            <a:avLst/>
          </a:prstGeom>
          <a:noFill/>
        </p:spPr>
        <p:txBody>
          <a:bodyPr wrap="square" rtlCol="0">
            <a:spAutoFit/>
          </a:bodyPr>
          <a:lstStyle/>
          <a:p>
            <a:endParaRPr lang="en-US" dirty="0"/>
          </a:p>
        </p:txBody>
      </p:sp>
      <p:sp>
        <p:nvSpPr>
          <p:cNvPr id="5" name="Text Box 7">
            <a:extLst>
              <a:ext uri="{FF2B5EF4-FFF2-40B4-BE49-F238E27FC236}">
                <a16:creationId xmlns:a16="http://schemas.microsoft.com/office/drawing/2014/main" id="{BA5CB797-C091-7846-A1C6-18528D4B8B8E}"/>
              </a:ext>
            </a:extLst>
          </p:cNvPr>
          <p:cNvSpPr txBox="1">
            <a:spLocks noChangeArrowheads="1"/>
          </p:cNvSpPr>
          <p:nvPr/>
        </p:nvSpPr>
        <p:spPr bwMode="auto">
          <a:xfrm>
            <a:off x="628650" y="5044168"/>
            <a:ext cx="8458200" cy="1403350"/>
          </a:xfrm>
          <a:prstGeom prst="rect">
            <a:avLst/>
          </a:prstGeom>
          <a:solidFill>
            <a:schemeClr val="bg1"/>
          </a:solidFill>
          <a:ln w="9525">
            <a:noFill/>
            <a:miter lim="800000"/>
            <a:headEnd/>
            <a:tailEnd/>
          </a:ln>
          <a:effectLst/>
        </p:spPr>
        <p:txBody>
          <a:bodyPr>
            <a:prstTxWarp prst="textNoShape">
              <a:avLst/>
            </a:prstTxWarp>
            <a:spAutoFit/>
          </a:bodyPr>
          <a:lstStyle/>
          <a:p>
            <a:pPr algn="ctr">
              <a:spcBef>
                <a:spcPct val="50000"/>
              </a:spcBef>
            </a:pPr>
            <a:r>
              <a:rPr lang="en-AU" sz="2800" b="0" dirty="0"/>
              <a:t>“</a:t>
            </a:r>
            <a:r>
              <a:rPr lang="en-AU" sz="2800" b="0" dirty="0">
                <a:latin typeface="Garamond" charset="0"/>
              </a:rPr>
              <a:t>Something that is done frequently and almost without thinking, something hard to give up.”</a:t>
            </a:r>
          </a:p>
          <a:p>
            <a:pPr algn="r">
              <a:spcBef>
                <a:spcPct val="50000"/>
              </a:spcBef>
            </a:pPr>
            <a:r>
              <a:rPr lang="en-AU" sz="2000" b="0" dirty="0">
                <a:latin typeface="Garamond" charset="0"/>
              </a:rPr>
              <a:t>Oxford Dictionary.</a:t>
            </a:r>
            <a:endParaRPr lang="en-AU" sz="2000" b="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3" presetClass="entr" presetSubtype="528"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 calcmode="lin" valueType="num">
                                      <p:cBhvr>
                                        <p:cTn id="13" dur="500" fill="hold"/>
                                        <p:tgtEl>
                                          <p:spTgt spid="5"/>
                                        </p:tgtEl>
                                        <p:attrNameLst>
                                          <p:attrName>ppt_x</p:attrName>
                                        </p:attrNameLst>
                                      </p:cBhvr>
                                      <p:tavLst>
                                        <p:tav tm="0">
                                          <p:val>
                                            <p:fltVal val="0.5"/>
                                          </p:val>
                                        </p:tav>
                                        <p:tav tm="100000">
                                          <p:val>
                                            <p:strVal val="#ppt_x"/>
                                          </p:val>
                                        </p:tav>
                                      </p:tavLst>
                                    </p:anim>
                                    <p:anim calcmode="lin" valueType="num">
                                      <p:cBhvr>
                                        <p:cTn id="14" dur="500" fill="hold"/>
                                        <p:tgtEl>
                                          <p:spTgt spid="5"/>
                                        </p:tgtEl>
                                        <p:attrNameLst>
                                          <p:attrName>ppt_y</p:attrName>
                                        </p:attrNameLst>
                                      </p:cBhvr>
                                      <p:tavLst>
                                        <p:tav tm="0">
                                          <p:val>
                                            <p:fltVal val="0.5"/>
                                          </p:val>
                                        </p:tav>
                                        <p:tav tm="100000">
                                          <p:val>
                                            <p:strVal val="#ppt_y"/>
                                          </p:val>
                                        </p:tav>
                                      </p:tavLst>
                                    </p:anim>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609600" y="1981200"/>
            <a:ext cx="7772400" cy="1569660"/>
          </a:xfrm>
          <a:prstGeom prst="rect">
            <a:avLst/>
          </a:prstGeom>
          <a:solidFill>
            <a:schemeClr val="bg1">
              <a:alpha val="50000"/>
            </a:schemeClr>
          </a:solidFill>
          <a:ln w="9525">
            <a:noFill/>
            <a:miter lim="800000"/>
            <a:headEnd/>
            <a:tailEnd/>
          </a:ln>
          <a:effectLst/>
        </p:spPr>
        <p:txBody>
          <a:bodyPr>
            <a:prstTxWarp prst="textNoShape">
              <a:avLst/>
            </a:prstTxWarp>
            <a:spAutoFit/>
          </a:bodyPr>
          <a:lstStyle/>
          <a:p>
            <a:pPr algn="ctr">
              <a:spcBef>
                <a:spcPct val="50000"/>
              </a:spcBef>
            </a:pPr>
            <a:r>
              <a:rPr lang="en-AU" sz="3200" b="0" dirty="0">
                <a:solidFill>
                  <a:srgbClr val="FF0000"/>
                </a:solidFill>
                <a:latin typeface="Garamond" charset="0"/>
                <a:ea typeface="Arial" charset="0"/>
                <a:cs typeface="Arial" charset="0"/>
              </a:rPr>
              <a:t>"Good habits are as addictive as bad habits, and        a lot more rewarding."</a:t>
            </a:r>
            <a:br>
              <a:rPr lang="en-AU" sz="3200" b="0" dirty="0">
                <a:solidFill>
                  <a:srgbClr val="000000"/>
                </a:solidFill>
                <a:latin typeface="Garamond" charset="0"/>
                <a:ea typeface="Arial" charset="0"/>
                <a:cs typeface="Arial" charset="0"/>
              </a:rPr>
            </a:br>
            <a:r>
              <a:rPr lang="en-AU" sz="3200" b="0" dirty="0">
                <a:solidFill>
                  <a:srgbClr val="000000"/>
                </a:solidFill>
                <a:latin typeface="Garamond" charset="0"/>
                <a:ea typeface="Arial" charset="0"/>
                <a:cs typeface="Arial" charset="0"/>
              </a:rPr>
              <a:t>						</a:t>
            </a:r>
            <a:r>
              <a:rPr lang="en-AU" sz="2000" b="0" dirty="0">
                <a:solidFill>
                  <a:srgbClr val="000000"/>
                </a:solidFill>
                <a:latin typeface="Garamond" charset="0"/>
                <a:ea typeface="Arial" charset="0"/>
                <a:cs typeface="Arial" charset="0"/>
              </a:rPr>
              <a:t>Harvey Mackay</a:t>
            </a:r>
            <a:endParaRPr lang="en-AU" sz="2000" b="0" dirty="0">
              <a:solidFill>
                <a:schemeClr val="tx2"/>
              </a:solidFill>
              <a:latin typeface="Garamond" charset="0"/>
            </a:endParaRPr>
          </a:p>
        </p:txBody>
      </p:sp>
      <p:sp>
        <p:nvSpPr>
          <p:cNvPr id="37891" name="Rectangle 3"/>
          <p:cNvSpPr>
            <a:spLocks noChangeArrowheads="1"/>
          </p:cNvSpPr>
          <p:nvPr/>
        </p:nvSpPr>
        <p:spPr bwMode="auto">
          <a:xfrm>
            <a:off x="685800" y="609600"/>
            <a:ext cx="7772400" cy="1143000"/>
          </a:xfrm>
          <a:prstGeom prst="rect">
            <a:avLst/>
          </a:prstGeom>
          <a:solidFill>
            <a:srgbClr val="00CCFF"/>
          </a:solidFill>
          <a:ln w="9525">
            <a:solidFill>
              <a:schemeClr val="tx1"/>
            </a:solidFill>
            <a:miter lim="800000"/>
            <a:headEnd/>
            <a:tailEnd/>
          </a:ln>
          <a:effectLst/>
        </p:spPr>
        <p:txBody>
          <a:bodyPr anchor="ctr">
            <a:prstTxWarp prst="textNoShape">
              <a:avLst/>
            </a:prstTxWarp>
          </a:bodyPr>
          <a:lstStyle/>
          <a:p>
            <a:pPr algn="ctr"/>
            <a:r>
              <a:rPr lang="en-AU" sz="4400" dirty="0">
                <a:solidFill>
                  <a:schemeClr val="tx2"/>
                </a:solidFill>
                <a:latin typeface="Garamond" charset="0"/>
              </a:rPr>
              <a:t>Good habits and bad habits</a:t>
            </a:r>
          </a:p>
        </p:txBody>
      </p:sp>
      <p:pic>
        <p:nvPicPr>
          <p:cNvPr id="37892" name="Picture 4" descr="C:\Documents and Settings\AGi\My Documents\HOM\CIMG0148.JPG"/>
          <p:cNvPicPr>
            <a:picLocks noChangeAspect="1" noChangeArrowheads="1"/>
          </p:cNvPicPr>
          <p:nvPr/>
        </p:nvPicPr>
        <p:blipFill>
          <a:blip r:embed="rId3">
            <a:lum bright="30000" contrast="6000"/>
          </a:blip>
          <a:srcRect/>
          <a:stretch>
            <a:fillRect/>
          </a:stretch>
        </p:blipFill>
        <p:spPr bwMode="auto">
          <a:xfrm>
            <a:off x="685800" y="3535363"/>
            <a:ext cx="4343400" cy="3028950"/>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267494"/>
            <a:ext cx="8229600" cy="1399032"/>
          </a:xfrm>
          <a:solidFill>
            <a:srgbClr val="00CCFF"/>
          </a:solidFill>
          <a:ln>
            <a:solidFill>
              <a:schemeClr val="tx1"/>
            </a:solidFill>
          </a:ln>
        </p:spPr>
        <p:txBody>
          <a:bodyPr/>
          <a:lstStyle/>
          <a:p>
            <a:r>
              <a:rPr lang="en-AU" dirty="0">
                <a:latin typeface="Garamond" charset="0"/>
              </a:rPr>
              <a:t>What are habits of </a:t>
            </a:r>
            <a:r>
              <a:rPr lang="en-AU" dirty="0" err="1">
                <a:latin typeface="Garamond" charset="0"/>
              </a:rPr>
              <a:t>minD</a:t>
            </a:r>
            <a:r>
              <a:rPr lang="en-AU" dirty="0">
                <a:latin typeface="Garamond" charset="0"/>
              </a:rPr>
              <a:t>?</a:t>
            </a:r>
          </a:p>
        </p:txBody>
      </p:sp>
      <p:sp>
        <p:nvSpPr>
          <p:cNvPr id="9219" name="Rectangle 3"/>
          <p:cNvSpPr>
            <a:spLocks noGrp="1" noChangeArrowheads="1"/>
          </p:cNvSpPr>
          <p:nvPr>
            <p:ph idx="1"/>
          </p:nvPr>
        </p:nvSpPr>
        <p:spPr>
          <a:xfrm>
            <a:off x="609600" y="2362200"/>
            <a:ext cx="7772400" cy="4114800"/>
          </a:xfrm>
        </p:spPr>
        <p:txBody>
          <a:bodyPr>
            <a:normAutofit/>
          </a:bodyPr>
          <a:lstStyle/>
          <a:p>
            <a:pPr>
              <a:buFontTx/>
              <a:buNone/>
            </a:pPr>
            <a:r>
              <a:rPr lang="en-AU" sz="3600" dirty="0"/>
              <a:t>	</a:t>
            </a:r>
            <a:r>
              <a:rPr lang="en-AU" sz="3600" cap="none" dirty="0"/>
              <a:t>“</a:t>
            </a:r>
            <a:r>
              <a:rPr lang="en-AU" sz="3600" cap="none" dirty="0">
                <a:latin typeface="Garamond" charset="0"/>
              </a:rPr>
              <a:t>A ‘Habit of Mind’ means having a disposition towards behaving intelligently when confronted with problems, the answers to which are not immediately known” (</a:t>
            </a:r>
            <a:r>
              <a:rPr lang="en-AU" sz="2400" cap="none" dirty="0">
                <a:latin typeface="Garamond" charset="0"/>
              </a:rPr>
              <a:t>Costa &amp; </a:t>
            </a:r>
            <a:r>
              <a:rPr lang="en-AU" sz="2400" cap="none" dirty="0" err="1">
                <a:latin typeface="Garamond" charset="0"/>
              </a:rPr>
              <a:t>Kallick</a:t>
            </a:r>
            <a:r>
              <a:rPr lang="en-AU" sz="2400" dirty="0">
                <a:latin typeface="Garamond" charset="0"/>
              </a:rPr>
              <a:t>).</a:t>
            </a:r>
            <a:endParaRPr lang="en-AU" sz="3600" dirty="0">
              <a:latin typeface="Garamond" charset="0"/>
            </a:endParaRPr>
          </a:p>
          <a:p>
            <a:endParaRPr lang="en-AU" sz="3600" dirty="0">
              <a:latin typeface="Garamond"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defRPr/>
            </a:pPr>
            <a:r>
              <a:rPr lang="en-GB" dirty="0"/>
              <a:t> Habits of Mind</a:t>
            </a:r>
            <a:endParaRPr lang="en-US" dirty="0"/>
          </a:p>
        </p:txBody>
      </p:sp>
      <p:sp>
        <p:nvSpPr>
          <p:cNvPr id="102403" name="Rectangle 3"/>
          <p:cNvSpPr>
            <a:spLocks noGrp="1" noChangeArrowheads="1"/>
          </p:cNvSpPr>
          <p:nvPr>
            <p:ph type="body" sz="half" idx="1"/>
          </p:nvPr>
        </p:nvSpPr>
        <p:spPr>
          <a:xfrm>
            <a:off x="685800" y="1828800"/>
            <a:ext cx="7126288" cy="3657600"/>
          </a:xfrm>
        </p:spPr>
        <p:txBody>
          <a:bodyPr/>
          <a:lstStyle/>
          <a:p>
            <a:pPr marL="0" indent="0" eaLnBrk="1" hangingPunct="1">
              <a:buFontTx/>
              <a:buNone/>
            </a:pPr>
            <a:r>
              <a:rPr lang="en-GB" cap="none" dirty="0"/>
              <a:t>A habit of mind is a </a:t>
            </a:r>
            <a:r>
              <a:rPr lang="en-GB" cap="none" dirty="0">
                <a:solidFill>
                  <a:srgbClr val="FF0000"/>
                </a:solidFill>
              </a:rPr>
              <a:t>pattern</a:t>
            </a:r>
            <a:r>
              <a:rPr lang="en-GB" cap="none" dirty="0"/>
              <a:t> of intellectual </a:t>
            </a:r>
            <a:r>
              <a:rPr lang="en-GB" cap="none" dirty="0">
                <a:solidFill>
                  <a:srgbClr val="FF0000"/>
                </a:solidFill>
              </a:rPr>
              <a:t>behaviours</a:t>
            </a:r>
            <a:r>
              <a:rPr lang="en-GB" cap="none" dirty="0"/>
              <a:t> that leads to productive </a:t>
            </a:r>
            <a:r>
              <a:rPr lang="en-GB" cap="none" dirty="0">
                <a:solidFill>
                  <a:srgbClr val="FF0000"/>
                </a:solidFill>
              </a:rPr>
              <a:t>actions</a:t>
            </a:r>
            <a:r>
              <a:rPr lang="en-GB" cap="none" dirty="0"/>
              <a:t>.</a:t>
            </a:r>
          </a:p>
          <a:p>
            <a:pPr marL="0" indent="0" eaLnBrk="1" hangingPunct="1">
              <a:buFontTx/>
              <a:buNone/>
            </a:pPr>
            <a:endParaRPr lang="en-GB" cap="none" dirty="0"/>
          </a:p>
          <a:p>
            <a:pPr marL="0" indent="0" eaLnBrk="1" hangingPunct="1">
              <a:buFontTx/>
              <a:buNone/>
            </a:pPr>
            <a:r>
              <a:rPr lang="en-GB" cap="none" dirty="0"/>
              <a:t>It is a composite of many skills, attitudes, cues, past experiences and proclivities.</a:t>
            </a:r>
          </a:p>
          <a:p>
            <a:pPr marL="0" indent="0" eaLnBrk="1" hangingPunct="1">
              <a:buFontTx/>
              <a:buNone/>
            </a:pPr>
            <a:endParaRPr lang="en-US" dirty="0"/>
          </a:p>
        </p:txBody>
      </p:sp>
    </p:spTree>
    <p:extLst>
      <p:ext uri="{BB962C8B-B14F-4D97-AF65-F5344CB8AC3E}">
        <p14:creationId xmlns:p14="http://schemas.microsoft.com/office/powerpoint/2010/main" val="182117950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102403">
                                            <p:txEl>
                                              <p:pRg st="0" end="0"/>
                                            </p:txEl>
                                          </p:spTgt>
                                        </p:tgtEl>
                                        <p:attrNameLst>
                                          <p:attrName>style.visibility</p:attrName>
                                        </p:attrNameLst>
                                      </p:cBhvr>
                                      <p:to>
                                        <p:strVal val="visible"/>
                                      </p:to>
                                    </p:set>
                                    <p:anim calcmode="discrete" valueType="clr">
                                      <p:cBhvr override="childStyle">
                                        <p:cTn id="7" dur="80"/>
                                        <p:tgtEl>
                                          <p:spTgt spid="10240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102403">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102403">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102403">
                                            <p:txEl>
                                              <p:pRg st="2" end="2"/>
                                            </p:txEl>
                                          </p:spTgt>
                                        </p:tgtEl>
                                        <p:attrNameLst>
                                          <p:attrName>style.visibility</p:attrName>
                                        </p:attrNameLst>
                                      </p:cBhvr>
                                      <p:to>
                                        <p:strVal val="visible"/>
                                      </p:to>
                                    </p:set>
                                    <p:anim calcmode="discrete" valueType="clr">
                                      <p:cBhvr override="childStyle">
                                        <p:cTn id="14" dur="80"/>
                                        <p:tgtEl>
                                          <p:spTgt spid="102403">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102403">
                                            <p:txEl>
                                              <p:pRg st="2" end="2"/>
                                            </p:txEl>
                                          </p:spTgt>
                                        </p:tgtEl>
                                        <p:attrNameLst>
                                          <p:attrName>fillcolor</p:attrName>
                                        </p:attrNameLst>
                                      </p:cBhvr>
                                      <p:tavLst>
                                        <p:tav tm="0">
                                          <p:val>
                                            <p:clrVal>
                                              <a:schemeClr val="accent2"/>
                                            </p:clrVal>
                                          </p:val>
                                        </p:tav>
                                        <p:tav tm="50000">
                                          <p:val>
                                            <p:clrVal>
                                              <a:schemeClr val="hlink"/>
                                            </p:clrVal>
                                          </p:val>
                                        </p:tav>
                                      </p:tavLst>
                                    </p:anim>
                                    <p:set>
                                      <p:cBhvr>
                                        <p:cTn id="16" dur="80"/>
                                        <p:tgtEl>
                                          <p:spTgt spid="102403">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3"/>
          <p:cNvSpPr>
            <a:spLocks noGrp="1" noChangeArrowheads="1"/>
          </p:cNvSpPr>
          <p:nvPr>
            <p:ph type="body" sz="half" idx="1"/>
          </p:nvPr>
        </p:nvSpPr>
        <p:spPr>
          <a:xfrm>
            <a:off x="457200" y="1676400"/>
            <a:ext cx="7620000" cy="4411663"/>
          </a:xfrm>
        </p:spPr>
        <p:txBody>
          <a:bodyPr/>
          <a:lstStyle/>
          <a:p>
            <a:pPr indent="22225" eaLnBrk="1" hangingPunct="1">
              <a:buFontTx/>
              <a:buNone/>
            </a:pPr>
            <a:r>
              <a:rPr lang="en-GB" sz="3700" cap="none" dirty="0"/>
              <a:t>Habits of mind are seldom performed in isolation…they are clusters of behaviours… Drawn forth and employed in various situations</a:t>
            </a:r>
            <a:r>
              <a:rPr lang="en-GB" sz="3700" dirty="0"/>
              <a:t>.</a:t>
            </a:r>
            <a:endParaRPr lang="en-US" sz="3700" dirty="0"/>
          </a:p>
        </p:txBody>
      </p:sp>
    </p:spTree>
    <p:extLst>
      <p:ext uri="{BB962C8B-B14F-4D97-AF65-F5344CB8AC3E}">
        <p14:creationId xmlns:p14="http://schemas.microsoft.com/office/powerpoint/2010/main" val="1949614381"/>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Art Costa explains…</a:t>
            </a:r>
          </a:p>
        </p:txBody>
      </p:sp>
      <p:sp>
        <p:nvSpPr>
          <p:cNvPr id="4" name="TextBox 3"/>
          <p:cNvSpPr txBox="1"/>
          <p:nvPr/>
        </p:nvSpPr>
        <p:spPr>
          <a:xfrm>
            <a:off x="1574800" y="6217666"/>
            <a:ext cx="6034938" cy="646331"/>
          </a:xfrm>
          <a:prstGeom prst="rect">
            <a:avLst/>
          </a:prstGeom>
          <a:noFill/>
        </p:spPr>
        <p:txBody>
          <a:bodyPr wrap="none" rtlCol="0">
            <a:spAutoFit/>
          </a:bodyPr>
          <a:lstStyle/>
          <a:p>
            <a:r>
              <a:rPr lang="en-US" dirty="0">
                <a:hlinkClick r:id="rId3"/>
              </a:rPr>
              <a:t>https://www.youtube.com/watch?v=UxdSyWM07dc</a:t>
            </a:r>
            <a:endParaRPr lang="en-US" dirty="0"/>
          </a:p>
          <a:p>
            <a:endParaRPr lang="en-US" dirty="0"/>
          </a:p>
        </p:txBody>
      </p:sp>
      <p:pic>
        <p:nvPicPr>
          <p:cNvPr id="6" name="Habits of Mind - Art Costa.mp4">
            <a:hlinkClick r:id="" action="ppaction://media"/>
          </p:cNvPr>
          <p:cNvPicPr/>
          <p:nvPr>
            <a:videoFile r:link="rId1"/>
          </p:nvPr>
        </p:nvPicPr>
        <p:blipFill>
          <a:blip r:embed="rId4"/>
          <a:stretch>
            <a:fillRect/>
          </a:stretch>
        </p:blipFill>
        <p:spPr>
          <a:xfrm>
            <a:off x="520700" y="1143000"/>
            <a:ext cx="8102600" cy="45720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Content Placeholder 2"/>
          <p:cNvSpPr>
            <a:spLocks noGrp="1"/>
          </p:cNvSpPr>
          <p:nvPr>
            <p:ph sz="half" idx="1"/>
          </p:nvPr>
        </p:nvSpPr>
        <p:spPr>
          <a:xfrm>
            <a:off x="375402" y="1920240"/>
            <a:ext cx="3231715" cy="4114800"/>
          </a:xfrm>
        </p:spPr>
        <p:txBody>
          <a:bodyPr/>
          <a:lstStyle/>
          <a:p>
            <a:r>
              <a:rPr lang="en-US" cap="none" dirty="0">
                <a:ea typeface="Arial" charset="0"/>
                <a:cs typeface="Arial" charset="0"/>
              </a:rPr>
              <a:t>The 16 can be grouped into 4 headings</a:t>
            </a:r>
            <a:endParaRPr lang="en-US" cap="none" dirty="0"/>
          </a:p>
        </p:txBody>
      </p:sp>
      <p:pic>
        <p:nvPicPr>
          <p:cNvPr id="6" name="Picture 5" descr="Untitled (33) 0 00 02-21.jpg"/>
          <p:cNvPicPr>
            <a:picLocks noChangeAspect="1"/>
          </p:cNvPicPr>
          <p:nvPr/>
        </p:nvPicPr>
        <p:blipFill>
          <a:blip r:embed="rId2"/>
          <a:srcRect/>
          <a:stretch>
            <a:fillRect/>
          </a:stretch>
        </p:blipFill>
        <p:spPr bwMode="auto">
          <a:xfrm>
            <a:off x="457200" y="3765064"/>
            <a:ext cx="2299392" cy="1724544"/>
          </a:xfrm>
          <a:prstGeom prst="rect">
            <a:avLst/>
          </a:prstGeom>
          <a:noFill/>
          <a:ln w="9525">
            <a:noFill/>
            <a:miter lim="800000"/>
            <a:headEnd/>
            <a:tailEnd/>
          </a:ln>
        </p:spPr>
      </p:pic>
      <p:pic>
        <p:nvPicPr>
          <p:cNvPr id="93206" name="Picture 22" descr="Image result for Habits of mind">
            <a:extLst>
              <a:ext uri="{FF2B5EF4-FFF2-40B4-BE49-F238E27FC236}">
                <a16:creationId xmlns:a16="http://schemas.microsoft.com/office/drawing/2014/main" id="{BB8645EA-BB23-2D45-B09D-9E37574501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4971" y="394711"/>
            <a:ext cx="4034972" cy="61125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331" y="828564"/>
            <a:ext cx="7763814" cy="687085"/>
          </a:xfrm>
        </p:spPr>
        <p:txBody>
          <a:bodyPr>
            <a:normAutofit fontScale="90000"/>
          </a:bodyPr>
          <a:lstStyle/>
          <a:p>
            <a:r>
              <a:rPr lang="cy-GB" u="sng" dirty="0"/>
              <a:t>1.persisiting </a:t>
            </a:r>
            <a:br>
              <a:rPr lang="en-US" dirty="0"/>
            </a:br>
            <a:endParaRPr lang="en-US" dirty="0"/>
          </a:p>
        </p:txBody>
      </p:sp>
      <p:sp>
        <p:nvSpPr>
          <p:cNvPr id="6" name="Text Placeholder 5"/>
          <p:cNvSpPr>
            <a:spLocks noGrp="1"/>
          </p:cNvSpPr>
          <p:nvPr>
            <p:ph type="body" idx="1"/>
          </p:nvPr>
        </p:nvSpPr>
        <p:spPr>
          <a:xfrm>
            <a:off x="685331" y="4108395"/>
            <a:ext cx="7763814" cy="2066937"/>
          </a:xfrm>
        </p:spPr>
        <p:txBody>
          <a:bodyPr>
            <a:normAutofit lnSpcReduction="10000"/>
          </a:bodyPr>
          <a:lstStyle/>
          <a:p>
            <a:r>
              <a:rPr lang="en-GB" cap="none" dirty="0">
                <a:solidFill>
                  <a:schemeClr val="tx1"/>
                </a:solidFill>
              </a:rPr>
              <a:t>Keep at it!</a:t>
            </a:r>
            <a:br>
              <a:rPr lang="en-GB" cap="none" dirty="0">
                <a:solidFill>
                  <a:schemeClr val="tx1"/>
                </a:solidFill>
              </a:rPr>
            </a:br>
            <a:r>
              <a:rPr lang="en-GB" cap="none" dirty="0">
                <a:solidFill>
                  <a:schemeClr val="tx1"/>
                </a:solidFill>
              </a:rPr>
              <a:t>Persist with the task until it is completed; </a:t>
            </a:r>
          </a:p>
          <a:p>
            <a:r>
              <a:rPr lang="en-GB" cap="none" dirty="0">
                <a:solidFill>
                  <a:schemeClr val="tx1"/>
                </a:solidFill>
              </a:rPr>
              <a:t>Continue to focus; </a:t>
            </a:r>
          </a:p>
          <a:p>
            <a:r>
              <a:rPr lang="en-GB" cap="none" dirty="0">
                <a:solidFill>
                  <a:schemeClr val="tx1"/>
                </a:solidFill>
              </a:rPr>
              <a:t>Seek ways to reach the goal even if you’re sinking.</a:t>
            </a:r>
            <a:br>
              <a:rPr lang="en-GB" cap="none" dirty="0">
                <a:solidFill>
                  <a:schemeClr val="tx1"/>
                </a:solidFill>
              </a:rPr>
            </a:br>
            <a:r>
              <a:rPr lang="en-GB" cap="none" dirty="0">
                <a:solidFill>
                  <a:schemeClr val="tx1"/>
                </a:solidFill>
              </a:rPr>
              <a:t>Don’t give up!</a:t>
            </a:r>
            <a:endParaRPr lang="en-US" cap="none" dirty="0">
              <a:solidFill>
                <a:schemeClr val="tx1"/>
              </a:solidFill>
            </a:endParaRPr>
          </a:p>
        </p:txBody>
      </p:sp>
      <p:pic>
        <p:nvPicPr>
          <p:cNvPr id="8" name="Picture 7"/>
          <p:cNvPicPr>
            <a:picLocks noChangeAspect="1"/>
          </p:cNvPicPr>
          <p:nvPr/>
        </p:nvPicPr>
        <p:blipFill>
          <a:blip r:embed="rId2"/>
          <a:stretch>
            <a:fillRect/>
          </a:stretch>
        </p:blipFill>
        <p:spPr>
          <a:xfrm>
            <a:off x="3084643" y="1172106"/>
            <a:ext cx="2614460" cy="258573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923326" y="679097"/>
            <a:ext cx="7763814" cy="636981"/>
          </a:xfrm>
        </p:spPr>
        <p:txBody>
          <a:bodyPr>
            <a:normAutofit fontScale="90000"/>
          </a:bodyPr>
          <a:lstStyle/>
          <a:p>
            <a:r>
              <a:rPr lang="cy-GB" u="sng" dirty="0"/>
              <a:t>2.Managing impulsivity</a:t>
            </a:r>
            <a:endParaRPr lang="en-US" dirty="0"/>
          </a:p>
        </p:txBody>
      </p:sp>
      <p:sp>
        <p:nvSpPr>
          <p:cNvPr id="6" name="Text Placeholder 5"/>
          <p:cNvSpPr>
            <a:spLocks noGrp="1"/>
          </p:cNvSpPr>
          <p:nvPr>
            <p:ph type="body" idx="1"/>
          </p:nvPr>
        </p:nvSpPr>
        <p:spPr>
          <a:xfrm>
            <a:off x="823118" y="4308811"/>
            <a:ext cx="7763814" cy="1368183"/>
          </a:xfrm>
        </p:spPr>
        <p:txBody>
          <a:bodyPr>
            <a:normAutofit lnSpcReduction="10000"/>
          </a:bodyPr>
          <a:lstStyle/>
          <a:p>
            <a:r>
              <a:rPr lang="cy-GB" cap="none" dirty="0">
                <a:solidFill>
                  <a:schemeClr val="tx1"/>
                </a:solidFill>
              </a:rPr>
              <a:t>Take your time! </a:t>
            </a:r>
          </a:p>
          <a:p>
            <a:r>
              <a:rPr lang="cy-GB" cap="none" dirty="0">
                <a:solidFill>
                  <a:schemeClr val="tx1"/>
                </a:solidFill>
              </a:rPr>
              <a:t>Think before you act; </a:t>
            </a:r>
          </a:p>
          <a:p>
            <a:r>
              <a:rPr lang="en-US" cap="none" dirty="0">
                <a:solidFill>
                  <a:schemeClr val="tx1"/>
                </a:solidFill>
              </a:rPr>
              <a:t>Be thoughtful and considerate. </a:t>
            </a:r>
          </a:p>
        </p:txBody>
      </p:sp>
      <p:pic>
        <p:nvPicPr>
          <p:cNvPr id="7" name="Picture 6" descr="self-control.jpg"/>
          <p:cNvPicPr>
            <a:picLocks noChangeAspect="1"/>
          </p:cNvPicPr>
          <p:nvPr/>
        </p:nvPicPr>
        <p:blipFill>
          <a:blip r:embed="rId2"/>
          <a:stretch>
            <a:fillRect/>
          </a:stretch>
        </p:blipFill>
        <p:spPr>
          <a:xfrm>
            <a:off x="3216094" y="1425332"/>
            <a:ext cx="3178277" cy="26455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5643" y="1504970"/>
            <a:ext cx="7763814" cy="724662"/>
          </a:xfrm>
        </p:spPr>
        <p:txBody>
          <a:bodyPr>
            <a:normAutofit fontScale="90000"/>
          </a:bodyPr>
          <a:lstStyle/>
          <a:p>
            <a:r>
              <a:rPr lang="cy-GB" u="sng" dirty="0"/>
              <a:t>3.Listening with empathy</a:t>
            </a:r>
            <a:br>
              <a:rPr lang="en-US" dirty="0"/>
            </a:br>
            <a:endParaRPr lang="en-US" dirty="0"/>
          </a:p>
        </p:txBody>
      </p:sp>
      <p:sp>
        <p:nvSpPr>
          <p:cNvPr id="6" name="Text Placeholder 5"/>
          <p:cNvSpPr>
            <a:spLocks noGrp="1"/>
          </p:cNvSpPr>
          <p:nvPr>
            <p:ph type="body" idx="1"/>
          </p:nvPr>
        </p:nvSpPr>
        <p:spPr>
          <a:xfrm>
            <a:off x="835643" y="4421546"/>
            <a:ext cx="7763814" cy="1368183"/>
          </a:xfrm>
        </p:spPr>
        <p:txBody>
          <a:bodyPr>
            <a:normAutofit/>
          </a:bodyPr>
          <a:lstStyle/>
          <a:p>
            <a:r>
              <a:rPr lang="cy-GB" cap="none" dirty="0">
                <a:solidFill>
                  <a:schemeClr val="tx1"/>
                </a:solidFill>
              </a:rPr>
              <a:t>Understand other people! </a:t>
            </a:r>
          </a:p>
          <a:p>
            <a:r>
              <a:rPr lang="en-GB" cap="none" dirty="0">
                <a:solidFill>
                  <a:schemeClr val="tx1"/>
                </a:solidFill>
              </a:rPr>
              <a:t>Assign mental energy to someone else’s thoughts and ideas.</a:t>
            </a:r>
            <a:br>
              <a:rPr lang="en-GB" cap="none" dirty="0">
                <a:solidFill>
                  <a:schemeClr val="tx1"/>
                </a:solidFill>
              </a:rPr>
            </a:br>
            <a:r>
              <a:rPr lang="en-GB" cap="none" dirty="0">
                <a:solidFill>
                  <a:schemeClr val="tx1"/>
                </a:solidFill>
              </a:rPr>
              <a:t>Try to understand the views and emotions of someone else</a:t>
            </a:r>
            <a:r>
              <a:rPr lang="en-GB" dirty="0"/>
              <a:t>.</a:t>
            </a:r>
            <a:endParaRPr lang="en-US" dirty="0"/>
          </a:p>
        </p:txBody>
      </p:sp>
      <p:pic>
        <p:nvPicPr>
          <p:cNvPr id="4" name="Picture 3"/>
          <p:cNvPicPr>
            <a:picLocks noChangeAspect="1"/>
          </p:cNvPicPr>
          <p:nvPr/>
        </p:nvPicPr>
        <p:blipFill>
          <a:blip r:embed="rId2"/>
          <a:stretch>
            <a:fillRect/>
          </a:stretch>
        </p:blipFill>
        <p:spPr>
          <a:xfrm>
            <a:off x="3382026" y="1928762"/>
            <a:ext cx="2451675" cy="236995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331" y="828565"/>
            <a:ext cx="7763814" cy="1138022"/>
          </a:xfrm>
        </p:spPr>
        <p:txBody>
          <a:bodyPr>
            <a:normAutofit fontScale="90000"/>
          </a:bodyPr>
          <a:lstStyle/>
          <a:p>
            <a:r>
              <a:rPr lang="cy-GB" u="sng" dirty="0"/>
              <a:t>4_.thinking flexibly_</a:t>
            </a:r>
            <a:br>
              <a:rPr lang="en-US" dirty="0"/>
            </a:br>
            <a:endParaRPr lang="en-US" dirty="0"/>
          </a:p>
        </p:txBody>
      </p:sp>
      <p:sp>
        <p:nvSpPr>
          <p:cNvPr id="6" name="Text Placeholder 5"/>
          <p:cNvSpPr>
            <a:spLocks noGrp="1"/>
          </p:cNvSpPr>
          <p:nvPr>
            <p:ph type="body" idx="1"/>
          </p:nvPr>
        </p:nvSpPr>
        <p:spPr>
          <a:xfrm>
            <a:off x="960904" y="4496702"/>
            <a:ext cx="7763814" cy="1368183"/>
          </a:xfrm>
        </p:spPr>
        <p:txBody>
          <a:bodyPr>
            <a:normAutofit/>
          </a:bodyPr>
          <a:lstStyle/>
          <a:p>
            <a:r>
              <a:rPr lang="cy-GB" cap="none" dirty="0">
                <a:solidFill>
                  <a:schemeClr val="tx1"/>
                </a:solidFill>
              </a:rPr>
              <a:t>Look at it from a different perspective! </a:t>
            </a:r>
          </a:p>
          <a:p>
            <a:r>
              <a:rPr lang="cy-GB" cap="none" dirty="0">
                <a:solidFill>
                  <a:schemeClr val="tx1"/>
                </a:solidFill>
              </a:rPr>
              <a:t>Change your views, create other decisions, consider different options.</a:t>
            </a:r>
            <a:r>
              <a:rPr lang="en-US" cap="none" dirty="0">
                <a:solidFill>
                  <a:schemeClr val="tx1"/>
                </a:solidFill>
              </a:rPr>
              <a:t> </a:t>
            </a:r>
          </a:p>
        </p:txBody>
      </p:sp>
      <p:pic>
        <p:nvPicPr>
          <p:cNvPr id="4" name="Picture 3"/>
          <p:cNvPicPr>
            <a:picLocks noChangeAspect="1"/>
          </p:cNvPicPr>
          <p:nvPr/>
        </p:nvPicPr>
        <p:blipFill>
          <a:blip r:embed="rId2"/>
          <a:stretch>
            <a:fillRect/>
          </a:stretch>
        </p:blipFill>
        <p:spPr>
          <a:xfrm>
            <a:off x="3695178" y="1468281"/>
            <a:ext cx="2510360" cy="27925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000236"/>
          </a:xfrm>
        </p:spPr>
        <p:txBody>
          <a:bodyPr>
            <a:normAutofit fontScale="90000"/>
          </a:bodyPr>
          <a:lstStyle/>
          <a:p>
            <a:r>
              <a:rPr lang="cy-GB" u="sng" dirty="0"/>
              <a:t>5.Thinking about your thinking (Metacognition) </a:t>
            </a:r>
            <a:endParaRPr lang="en-US" dirty="0"/>
          </a:p>
        </p:txBody>
      </p:sp>
      <p:sp>
        <p:nvSpPr>
          <p:cNvPr id="3" name="Text Placeholder 2"/>
          <p:cNvSpPr>
            <a:spLocks noGrp="1"/>
          </p:cNvSpPr>
          <p:nvPr>
            <p:ph type="body" idx="1"/>
          </p:nvPr>
        </p:nvSpPr>
        <p:spPr>
          <a:xfrm>
            <a:off x="685331" y="4196077"/>
            <a:ext cx="7763814" cy="1368183"/>
          </a:xfrm>
        </p:spPr>
        <p:txBody>
          <a:bodyPr>
            <a:normAutofit/>
          </a:bodyPr>
          <a:lstStyle/>
          <a:p>
            <a:r>
              <a:rPr lang="en-GB" cap="none" dirty="0">
                <a:solidFill>
                  <a:schemeClr val="tx1"/>
                </a:solidFill>
              </a:rPr>
              <a:t>Recognize your own thinking!</a:t>
            </a:r>
            <a:br>
              <a:rPr lang="en-GB" cap="none" dirty="0">
                <a:solidFill>
                  <a:schemeClr val="tx1"/>
                </a:solidFill>
              </a:rPr>
            </a:br>
            <a:r>
              <a:rPr lang="en-GB" cap="none" dirty="0">
                <a:solidFill>
                  <a:schemeClr val="tx1"/>
                </a:solidFill>
              </a:rPr>
              <a:t>Be aware of your own thoughts, strategies, feelings and actions and their impact on others.</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3569918" y="1828801"/>
            <a:ext cx="1693868" cy="22649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200652"/>
          </a:xfrm>
        </p:spPr>
        <p:txBody>
          <a:bodyPr>
            <a:normAutofit/>
          </a:bodyPr>
          <a:lstStyle/>
          <a:p>
            <a:r>
              <a:rPr lang="cy-GB" u="sng" dirty="0"/>
              <a:t>6.Striving for accuracy</a:t>
            </a:r>
            <a:br>
              <a:rPr lang="en-US" dirty="0"/>
            </a:br>
            <a:endParaRPr lang="en-US" dirty="0"/>
          </a:p>
        </p:txBody>
      </p:sp>
      <p:sp>
        <p:nvSpPr>
          <p:cNvPr id="3" name="Text Placeholder 2"/>
          <p:cNvSpPr>
            <a:spLocks noGrp="1"/>
          </p:cNvSpPr>
          <p:nvPr>
            <p:ph type="body" idx="1"/>
          </p:nvPr>
        </p:nvSpPr>
        <p:spPr>
          <a:xfrm>
            <a:off x="651948" y="4327466"/>
            <a:ext cx="7763814" cy="1710079"/>
          </a:xfrm>
        </p:spPr>
        <p:txBody>
          <a:bodyPr>
            <a:normAutofit fontScale="92500" lnSpcReduction="20000"/>
          </a:bodyPr>
          <a:lstStyle/>
          <a:p>
            <a:r>
              <a:rPr lang="cy-GB" cap="none" dirty="0">
                <a:solidFill>
                  <a:schemeClr val="tx1"/>
                </a:solidFill>
              </a:rPr>
              <a:t>Check it again! </a:t>
            </a:r>
          </a:p>
          <a:p>
            <a:r>
              <a:rPr lang="cy-GB" cap="none" dirty="0">
                <a:solidFill>
                  <a:schemeClr val="tx1"/>
                </a:solidFill>
              </a:rPr>
              <a:t>Always try your best.  </a:t>
            </a:r>
          </a:p>
          <a:p>
            <a:r>
              <a:rPr lang="cy-GB" cap="none" dirty="0">
                <a:solidFill>
                  <a:schemeClr val="tx1"/>
                </a:solidFill>
              </a:rPr>
              <a:t>Set high standards.  </a:t>
            </a:r>
          </a:p>
          <a:p>
            <a:r>
              <a:rPr lang="cy-GB" cap="none" dirty="0">
                <a:solidFill>
                  <a:schemeClr val="tx1"/>
                </a:solidFill>
              </a:rPr>
              <a:t>Check regularly and find ways of improving.</a:t>
            </a:r>
            <a:r>
              <a:rPr lang="en-US" cap="none" dirty="0">
                <a:solidFill>
                  <a:schemeClr val="tx1"/>
                </a:solidFill>
              </a:rPr>
              <a:t> </a:t>
            </a:r>
          </a:p>
        </p:txBody>
      </p:sp>
      <p:pic>
        <p:nvPicPr>
          <p:cNvPr id="4" name="Picture 3" descr="men-on-girder-tee-time-20424.jpg"/>
          <p:cNvPicPr>
            <a:picLocks noChangeAspect="1"/>
          </p:cNvPicPr>
          <p:nvPr/>
        </p:nvPicPr>
        <p:blipFill>
          <a:blip r:embed="rId2"/>
          <a:stretch>
            <a:fillRect/>
          </a:stretch>
        </p:blipFill>
        <p:spPr>
          <a:xfrm>
            <a:off x="2768252" y="1666885"/>
            <a:ext cx="3531207" cy="236590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874976"/>
          </a:xfrm>
        </p:spPr>
        <p:txBody>
          <a:bodyPr>
            <a:normAutofit fontScale="90000"/>
          </a:bodyPr>
          <a:lstStyle/>
          <a:p>
            <a:r>
              <a:rPr lang="cy-GB" u="sng" dirty="0"/>
              <a:t>7.Questioning and problem solving</a:t>
            </a:r>
            <a:endParaRPr lang="en-US" dirty="0"/>
          </a:p>
        </p:txBody>
      </p:sp>
      <p:sp>
        <p:nvSpPr>
          <p:cNvPr id="3" name="Text Placeholder 2"/>
          <p:cNvSpPr>
            <a:spLocks noGrp="1"/>
          </p:cNvSpPr>
          <p:nvPr>
            <p:ph type="body" idx="1"/>
          </p:nvPr>
        </p:nvSpPr>
        <p:spPr>
          <a:xfrm>
            <a:off x="597649" y="4332478"/>
            <a:ext cx="7763814" cy="1943062"/>
          </a:xfrm>
        </p:spPr>
        <p:txBody>
          <a:bodyPr>
            <a:normAutofit lnSpcReduction="10000"/>
          </a:bodyPr>
          <a:lstStyle/>
          <a:p>
            <a:r>
              <a:rPr lang="cy-GB" cap="none" dirty="0">
                <a:solidFill>
                  <a:schemeClr val="tx1"/>
                </a:solidFill>
              </a:rPr>
              <a:t>How do you know? </a:t>
            </a:r>
          </a:p>
          <a:p>
            <a:r>
              <a:rPr lang="en-GB" cap="none" dirty="0">
                <a:solidFill>
                  <a:schemeClr val="tx1"/>
                </a:solidFill>
              </a:rPr>
              <a:t>Have an inquisitive attitude;</a:t>
            </a:r>
            <a:br>
              <a:rPr lang="en-GB" cap="none" dirty="0">
                <a:solidFill>
                  <a:schemeClr val="tx1"/>
                </a:solidFill>
              </a:rPr>
            </a:br>
            <a:r>
              <a:rPr lang="en-GB" cap="none" dirty="0">
                <a:solidFill>
                  <a:schemeClr val="tx1"/>
                </a:solidFill>
              </a:rPr>
              <a:t>Know what data are needed and develop inquiry strategies to produce those data.</a:t>
            </a:r>
            <a:br>
              <a:rPr lang="en-GB" cap="none" dirty="0">
                <a:solidFill>
                  <a:schemeClr val="tx1"/>
                </a:solidFill>
              </a:rPr>
            </a:br>
            <a:r>
              <a:rPr lang="en-GB" cap="none" dirty="0">
                <a:solidFill>
                  <a:schemeClr val="tx1"/>
                </a:solidFill>
              </a:rPr>
              <a:t>Find problems and solve them.</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3018772" y="1703541"/>
            <a:ext cx="3255785" cy="243805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789376"/>
          </a:xfrm>
        </p:spPr>
        <p:txBody>
          <a:bodyPr>
            <a:normAutofit/>
          </a:bodyPr>
          <a:lstStyle/>
          <a:p>
            <a:r>
              <a:rPr lang="cy-GB" u="sng" dirty="0"/>
              <a:t>8.Applying past knowledge to new situations</a:t>
            </a:r>
            <a:br>
              <a:rPr lang="en-US" dirty="0"/>
            </a:br>
            <a:endParaRPr lang="en-US" dirty="0"/>
          </a:p>
        </p:txBody>
      </p:sp>
      <p:sp>
        <p:nvSpPr>
          <p:cNvPr id="3" name="Text Placeholder 2"/>
          <p:cNvSpPr>
            <a:spLocks noGrp="1"/>
          </p:cNvSpPr>
          <p:nvPr>
            <p:ph type="body" idx="1"/>
          </p:nvPr>
        </p:nvSpPr>
        <p:spPr>
          <a:xfrm>
            <a:off x="835644" y="4922587"/>
            <a:ext cx="7763814" cy="1703681"/>
          </a:xfrm>
        </p:spPr>
        <p:txBody>
          <a:bodyPr>
            <a:normAutofit/>
          </a:bodyPr>
          <a:lstStyle/>
          <a:p>
            <a:r>
              <a:rPr lang="en-GB" cap="none" dirty="0">
                <a:solidFill>
                  <a:schemeClr val="tx1"/>
                </a:solidFill>
              </a:rPr>
              <a:t>Use what you learn!</a:t>
            </a:r>
            <a:br>
              <a:rPr lang="en-GB" cap="none" dirty="0">
                <a:solidFill>
                  <a:schemeClr val="tx1"/>
                </a:solidFill>
              </a:rPr>
            </a:br>
            <a:r>
              <a:rPr lang="en-GB" cap="none" dirty="0">
                <a:solidFill>
                  <a:schemeClr val="tx1"/>
                </a:solidFill>
              </a:rPr>
              <a:t>Use previous information;</a:t>
            </a:r>
            <a:br>
              <a:rPr lang="en-GB" cap="none" dirty="0">
                <a:solidFill>
                  <a:schemeClr val="tx1"/>
                </a:solidFill>
              </a:rPr>
            </a:br>
            <a:r>
              <a:rPr lang="en-GB" cap="none" dirty="0">
                <a:solidFill>
                  <a:schemeClr val="tx1"/>
                </a:solidFill>
              </a:rPr>
              <a:t>Transfer information beyond the situation where it was taught.</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3524409" y="2141710"/>
            <a:ext cx="2085658" cy="27808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025288"/>
          </a:xfrm>
        </p:spPr>
        <p:txBody>
          <a:bodyPr>
            <a:normAutofit fontScale="90000"/>
          </a:bodyPr>
          <a:lstStyle/>
          <a:p>
            <a:r>
              <a:rPr lang="cy-GB" u="sng" dirty="0"/>
              <a:t>9.Thinking and communicating with accuracy and precision</a:t>
            </a:r>
            <a:endParaRPr lang="en-US" dirty="0"/>
          </a:p>
        </p:txBody>
      </p:sp>
      <p:sp>
        <p:nvSpPr>
          <p:cNvPr id="3" name="Text Placeholder 2"/>
          <p:cNvSpPr>
            <a:spLocks noGrp="1"/>
          </p:cNvSpPr>
          <p:nvPr>
            <p:ph type="body" idx="1"/>
          </p:nvPr>
        </p:nvSpPr>
        <p:spPr>
          <a:xfrm>
            <a:off x="998482" y="4706939"/>
            <a:ext cx="7763814" cy="1368183"/>
          </a:xfrm>
        </p:spPr>
        <p:txBody>
          <a:bodyPr>
            <a:normAutofit/>
          </a:bodyPr>
          <a:lstStyle/>
          <a:p>
            <a:r>
              <a:rPr lang="cy-GB" cap="none" dirty="0">
                <a:solidFill>
                  <a:schemeClr val="tx1"/>
                </a:solidFill>
              </a:rPr>
              <a:t>Be clear! </a:t>
            </a:r>
          </a:p>
          <a:p>
            <a:r>
              <a:rPr lang="en-GB" cap="none" dirty="0">
                <a:solidFill>
                  <a:schemeClr val="tx1"/>
                </a:solidFill>
              </a:rPr>
              <a:t>Aim for accurate communication verbally and in writing;</a:t>
            </a:r>
            <a:br>
              <a:rPr lang="en-GB" cap="none" dirty="0">
                <a:solidFill>
                  <a:schemeClr val="tx1"/>
                </a:solidFill>
              </a:rPr>
            </a:br>
            <a:r>
              <a:rPr lang="en-GB" cap="none" dirty="0">
                <a:solidFill>
                  <a:schemeClr val="tx1"/>
                </a:solidFill>
              </a:rPr>
              <a:t>Avoid generalization, distortion, elimination and exaggeration.</a:t>
            </a:r>
            <a:endParaRPr lang="en-US" cap="none" dirty="0">
              <a:solidFill>
                <a:schemeClr val="tx1"/>
              </a:solidFill>
            </a:endParaRPr>
          </a:p>
        </p:txBody>
      </p:sp>
      <p:pic>
        <p:nvPicPr>
          <p:cNvPr id="5" name="Picture 4"/>
          <p:cNvPicPr>
            <a:picLocks noChangeAspect="1"/>
          </p:cNvPicPr>
          <p:nvPr/>
        </p:nvPicPr>
        <p:blipFill>
          <a:blip r:embed="rId2"/>
          <a:stretch>
            <a:fillRect/>
          </a:stretch>
        </p:blipFill>
        <p:spPr>
          <a:xfrm>
            <a:off x="3682652" y="1853853"/>
            <a:ext cx="2853086" cy="28530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323202"/>
          </a:xfrm>
        </p:spPr>
        <p:txBody>
          <a:bodyPr/>
          <a:lstStyle/>
          <a:p>
            <a:r>
              <a:rPr lang="cy-GB" u="sng" dirty="0"/>
              <a:t>10.Collect data through all the senses: </a:t>
            </a:r>
            <a:endParaRPr lang="en-US" dirty="0"/>
          </a:p>
        </p:txBody>
      </p:sp>
      <p:sp>
        <p:nvSpPr>
          <p:cNvPr id="3" name="Text Placeholder 2"/>
          <p:cNvSpPr>
            <a:spLocks noGrp="1"/>
          </p:cNvSpPr>
          <p:nvPr>
            <p:ph type="body" idx="1"/>
          </p:nvPr>
        </p:nvSpPr>
        <p:spPr>
          <a:xfrm>
            <a:off x="898274" y="4730140"/>
            <a:ext cx="7763814" cy="1368183"/>
          </a:xfrm>
        </p:spPr>
        <p:txBody>
          <a:bodyPr>
            <a:normAutofit/>
          </a:bodyPr>
          <a:lstStyle/>
          <a:p>
            <a:r>
              <a:rPr lang="en-GB" cap="none" dirty="0">
                <a:solidFill>
                  <a:schemeClr val="tx1"/>
                </a:solidFill>
              </a:rPr>
              <a:t>Use your inner feelings!</a:t>
            </a:r>
            <a:br>
              <a:rPr lang="en-GB" cap="none" dirty="0">
                <a:solidFill>
                  <a:schemeClr val="tx1"/>
                </a:solidFill>
              </a:rPr>
            </a:br>
            <a:r>
              <a:rPr lang="en-GB" cap="none" dirty="0">
                <a:solidFill>
                  <a:schemeClr val="tx1"/>
                </a:solidFill>
              </a:rPr>
              <a:t>Take a look at the world around you.</a:t>
            </a:r>
            <a:br>
              <a:rPr lang="en-GB" cap="none" dirty="0">
                <a:solidFill>
                  <a:schemeClr val="tx1"/>
                </a:solidFill>
              </a:rPr>
            </a:br>
            <a:r>
              <a:rPr lang="en-GB" cap="none" dirty="0">
                <a:solidFill>
                  <a:schemeClr val="tx1"/>
                </a:solidFill>
              </a:rPr>
              <a:t>Collect data through all senses; taste, touch, smell, hearing and sight.</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2530257" y="2151767"/>
            <a:ext cx="4236266" cy="240055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4"/>
            <a:ext cx="7763814" cy="1302817"/>
          </a:xfrm>
        </p:spPr>
        <p:txBody>
          <a:bodyPr>
            <a:normAutofit fontScale="90000"/>
          </a:bodyPr>
          <a:lstStyle/>
          <a:p>
            <a:r>
              <a:rPr lang="cy-GB" u="sng" dirty="0"/>
              <a:t>11.Creating, imagining and innovating</a:t>
            </a:r>
            <a:br>
              <a:rPr lang="en-US" dirty="0"/>
            </a:br>
            <a:endParaRPr lang="en-US" dirty="0"/>
          </a:p>
        </p:txBody>
      </p:sp>
      <p:sp>
        <p:nvSpPr>
          <p:cNvPr id="3" name="Text Placeholder 2"/>
          <p:cNvSpPr>
            <a:spLocks noGrp="1"/>
          </p:cNvSpPr>
          <p:nvPr>
            <p:ph type="body" idx="1"/>
          </p:nvPr>
        </p:nvSpPr>
        <p:spPr>
          <a:xfrm>
            <a:off x="1070341" y="4920774"/>
            <a:ext cx="7763814" cy="1368183"/>
          </a:xfrm>
        </p:spPr>
        <p:txBody>
          <a:bodyPr>
            <a:normAutofit/>
          </a:bodyPr>
          <a:lstStyle/>
          <a:p>
            <a:r>
              <a:rPr lang="en-GB" cap="none" dirty="0">
                <a:solidFill>
                  <a:schemeClr val="tx1"/>
                </a:solidFill>
              </a:rPr>
              <a:t>Try a different method!</a:t>
            </a:r>
            <a:br>
              <a:rPr lang="en-GB" cap="none" dirty="0">
                <a:solidFill>
                  <a:schemeClr val="tx1"/>
                </a:solidFill>
              </a:rPr>
            </a:br>
            <a:r>
              <a:rPr lang="en-GB" cap="none" dirty="0">
                <a:solidFill>
                  <a:schemeClr val="tx1"/>
                </a:solidFill>
              </a:rPr>
              <a:t>Create new and unusual ideas.</a:t>
            </a:r>
            <a:br>
              <a:rPr lang="en-GB" cap="none" dirty="0">
                <a:solidFill>
                  <a:schemeClr val="tx1"/>
                </a:solidFill>
              </a:rPr>
            </a:br>
            <a:r>
              <a:rPr lang="en-GB" cap="none" dirty="0">
                <a:solidFill>
                  <a:schemeClr val="tx1"/>
                </a:solidFill>
              </a:rPr>
              <a:t>Fluency, originality.</a:t>
            </a:r>
            <a:endParaRPr lang="en-US" cap="none" dirty="0">
              <a:solidFill>
                <a:schemeClr val="tx1"/>
              </a:solidFill>
            </a:endParaRPr>
          </a:p>
        </p:txBody>
      </p:sp>
      <p:pic>
        <p:nvPicPr>
          <p:cNvPr id="5" name="Picture 4" descr="thinkingoutofthebox.jpg">
            <a:extLst>
              <a:ext uri="{FF2B5EF4-FFF2-40B4-BE49-F238E27FC236}">
                <a16:creationId xmlns:a16="http://schemas.microsoft.com/office/drawing/2014/main" id="{CBCC3120-7700-2F42-8240-6B8EB0214802}"/>
              </a:ext>
            </a:extLst>
          </p:cNvPr>
          <p:cNvPicPr>
            <a:picLocks noChangeAspect="1"/>
          </p:cNvPicPr>
          <p:nvPr/>
        </p:nvPicPr>
        <p:blipFill>
          <a:blip r:embed="rId2"/>
          <a:stretch>
            <a:fillRect/>
          </a:stretch>
        </p:blipFill>
        <p:spPr>
          <a:xfrm>
            <a:off x="3507288" y="1479972"/>
            <a:ext cx="3319624" cy="33196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4"/>
            <a:ext cx="7763814" cy="964141"/>
          </a:xfrm>
        </p:spPr>
        <p:txBody>
          <a:bodyPr>
            <a:normAutofit fontScale="90000"/>
          </a:bodyPr>
          <a:lstStyle/>
          <a:p>
            <a:r>
              <a:rPr lang="cy-GB" u="sng" dirty="0"/>
              <a:t>12.Responding with wonderment and awe</a:t>
            </a:r>
            <a:endParaRPr lang="en-US" dirty="0"/>
          </a:p>
        </p:txBody>
      </p:sp>
      <p:sp>
        <p:nvSpPr>
          <p:cNvPr id="3" name="Text Placeholder 2"/>
          <p:cNvSpPr>
            <a:spLocks noGrp="1"/>
          </p:cNvSpPr>
          <p:nvPr>
            <p:ph type="body" idx="1"/>
          </p:nvPr>
        </p:nvSpPr>
        <p:spPr>
          <a:xfrm>
            <a:off x="817678" y="4765455"/>
            <a:ext cx="7763814" cy="1368183"/>
          </a:xfrm>
        </p:spPr>
        <p:txBody>
          <a:bodyPr>
            <a:normAutofit/>
          </a:bodyPr>
          <a:lstStyle/>
          <a:p>
            <a:r>
              <a:rPr lang="en-GB" cap="none" dirty="0">
                <a:solidFill>
                  <a:schemeClr val="tx1"/>
                </a:solidFill>
              </a:rPr>
              <a:t>Have fun while working something out!</a:t>
            </a:r>
            <a:br>
              <a:rPr lang="en-GB" cap="none" dirty="0">
                <a:solidFill>
                  <a:schemeClr val="tx1"/>
                </a:solidFill>
              </a:rPr>
            </a:br>
            <a:r>
              <a:rPr lang="en-GB" cap="none" dirty="0">
                <a:solidFill>
                  <a:schemeClr val="tx1"/>
                </a:solidFill>
              </a:rPr>
              <a:t>See the world as something amazing, and magical and be excited by phenomena and beauty.</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4265257" y="1826991"/>
            <a:ext cx="3771837" cy="2514558"/>
          </a:xfrm>
          <a:prstGeom prst="rect">
            <a:avLst/>
          </a:prstGeom>
        </p:spPr>
      </p:pic>
      <p:pic>
        <p:nvPicPr>
          <p:cNvPr id="5" name="Picture 4"/>
          <p:cNvPicPr>
            <a:picLocks noChangeAspect="1"/>
          </p:cNvPicPr>
          <p:nvPr/>
        </p:nvPicPr>
        <p:blipFill>
          <a:blip r:embed="rId3"/>
          <a:stretch>
            <a:fillRect/>
          </a:stretch>
        </p:blipFill>
        <p:spPr>
          <a:xfrm>
            <a:off x="1072694" y="1792705"/>
            <a:ext cx="2204850" cy="29384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4"/>
            <a:ext cx="7763814" cy="1102381"/>
          </a:xfrm>
        </p:spPr>
        <p:txBody>
          <a:bodyPr>
            <a:normAutofit/>
          </a:bodyPr>
          <a:lstStyle/>
          <a:p>
            <a:r>
              <a:rPr lang="cy-GB" u="sng" dirty="0"/>
              <a:t>13.Taking responsible risks</a:t>
            </a:r>
            <a:endParaRPr lang="en-US" dirty="0"/>
          </a:p>
        </p:txBody>
      </p:sp>
      <p:sp>
        <p:nvSpPr>
          <p:cNvPr id="3" name="Text Placeholder 2"/>
          <p:cNvSpPr>
            <a:spLocks noGrp="1"/>
          </p:cNvSpPr>
          <p:nvPr>
            <p:ph type="body" idx="1"/>
          </p:nvPr>
        </p:nvSpPr>
        <p:spPr>
          <a:xfrm>
            <a:off x="974088" y="4632016"/>
            <a:ext cx="7763814" cy="1708626"/>
          </a:xfrm>
        </p:spPr>
        <p:txBody>
          <a:bodyPr>
            <a:normAutofit/>
          </a:bodyPr>
          <a:lstStyle/>
          <a:p>
            <a:r>
              <a:rPr lang="en-GB" cap="none" dirty="0">
                <a:solidFill>
                  <a:schemeClr val="tx1"/>
                </a:solidFill>
              </a:rPr>
              <a:t>Go out!</a:t>
            </a:r>
            <a:br>
              <a:rPr lang="en-GB" cap="none" dirty="0">
                <a:solidFill>
                  <a:schemeClr val="tx1"/>
                </a:solidFill>
              </a:rPr>
            </a:br>
            <a:r>
              <a:rPr lang="en-GB" cap="none" dirty="0">
                <a:solidFill>
                  <a:schemeClr val="tx1"/>
                </a:solidFill>
              </a:rPr>
              <a:t>Be adventurous;</a:t>
            </a:r>
            <a:br>
              <a:rPr lang="en-GB" cap="none" dirty="0">
                <a:solidFill>
                  <a:schemeClr val="tx1"/>
                </a:solidFill>
              </a:rPr>
            </a:br>
            <a:r>
              <a:rPr lang="en-GB" cap="none" dirty="0">
                <a:solidFill>
                  <a:schemeClr val="tx1"/>
                </a:solidFill>
              </a:rPr>
              <a:t>Live life at its best.</a:t>
            </a:r>
            <a:br>
              <a:rPr lang="en-GB" cap="none" dirty="0">
                <a:solidFill>
                  <a:schemeClr val="tx1"/>
                </a:solidFill>
              </a:rPr>
            </a:br>
            <a:r>
              <a:rPr lang="en-GB" cap="none" dirty="0">
                <a:solidFill>
                  <a:schemeClr val="tx1"/>
                </a:solidFill>
              </a:rPr>
              <a:t>Try new things constantly.</a:t>
            </a:r>
            <a:r>
              <a:rPr lang="cy-GB" cap="none" dirty="0">
                <a:solidFill>
                  <a:schemeClr val="tx1"/>
                </a:solidFill>
              </a:rPr>
              <a:t> </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3591061" y="1930945"/>
            <a:ext cx="1952353" cy="260035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8468" y="291002"/>
            <a:ext cx="7763814" cy="1313057"/>
          </a:xfrm>
        </p:spPr>
        <p:txBody>
          <a:bodyPr/>
          <a:lstStyle/>
          <a:p>
            <a:r>
              <a:rPr lang="cy-GB" u="sng" dirty="0"/>
              <a:t>14.Finding humour</a:t>
            </a:r>
            <a:br>
              <a:rPr lang="en-US" dirty="0"/>
            </a:br>
            <a:endParaRPr lang="en-US" dirty="0"/>
          </a:p>
        </p:txBody>
      </p:sp>
      <p:sp>
        <p:nvSpPr>
          <p:cNvPr id="3" name="Text Placeholder 2"/>
          <p:cNvSpPr>
            <a:spLocks noGrp="1"/>
          </p:cNvSpPr>
          <p:nvPr>
            <p:ph type="body" idx="1"/>
          </p:nvPr>
        </p:nvSpPr>
        <p:spPr>
          <a:xfrm>
            <a:off x="966598" y="4728269"/>
            <a:ext cx="7763814" cy="1368183"/>
          </a:xfrm>
        </p:spPr>
        <p:txBody>
          <a:bodyPr>
            <a:normAutofit/>
          </a:bodyPr>
          <a:lstStyle/>
          <a:p>
            <a:r>
              <a:rPr lang="en-GB" cap="none" dirty="0">
                <a:solidFill>
                  <a:schemeClr val="tx1"/>
                </a:solidFill>
              </a:rPr>
              <a:t>Smile and laugh a lot!</a:t>
            </a:r>
            <a:br>
              <a:rPr lang="en-GB" cap="none" dirty="0">
                <a:solidFill>
                  <a:schemeClr val="tx1"/>
                </a:solidFill>
              </a:rPr>
            </a:br>
            <a:r>
              <a:rPr lang="en-GB" cap="none" dirty="0">
                <a:solidFill>
                  <a:schemeClr val="tx1"/>
                </a:solidFill>
              </a:rPr>
              <a:t>See the awesome things, weird and unexpected.</a:t>
            </a:r>
            <a:br>
              <a:rPr lang="en-GB" cap="none" dirty="0">
                <a:solidFill>
                  <a:schemeClr val="tx1"/>
                </a:solidFill>
              </a:rPr>
            </a:br>
            <a:r>
              <a:rPr lang="en-GB" cap="none" dirty="0">
                <a:solidFill>
                  <a:schemeClr val="tx1"/>
                </a:solidFill>
              </a:rPr>
              <a:t>Take a joke.</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2358190" y="1000454"/>
            <a:ext cx="4980631" cy="35561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591162"/>
          </a:xfrm>
        </p:spPr>
        <p:txBody>
          <a:bodyPr>
            <a:normAutofit fontScale="90000"/>
          </a:bodyPr>
          <a:lstStyle/>
          <a:p>
            <a:r>
              <a:rPr lang="cy-GB" u="sng" dirty="0"/>
              <a:t>15.Thinking interdependently</a:t>
            </a:r>
            <a:endParaRPr lang="en-US" dirty="0"/>
          </a:p>
        </p:txBody>
      </p:sp>
      <p:sp>
        <p:nvSpPr>
          <p:cNvPr id="3" name="Text Placeholder 2"/>
          <p:cNvSpPr>
            <a:spLocks noGrp="1"/>
          </p:cNvSpPr>
          <p:nvPr>
            <p:ph type="body" idx="1"/>
          </p:nvPr>
        </p:nvSpPr>
        <p:spPr>
          <a:xfrm>
            <a:off x="685331" y="4259037"/>
            <a:ext cx="7763814" cy="2057542"/>
          </a:xfrm>
        </p:spPr>
        <p:txBody>
          <a:bodyPr>
            <a:normAutofit/>
          </a:bodyPr>
          <a:lstStyle/>
          <a:p>
            <a:r>
              <a:rPr lang="cy-GB" cap="none" dirty="0">
                <a:solidFill>
                  <a:schemeClr val="tx1"/>
                </a:solidFill>
              </a:rPr>
              <a:t>Work together! </a:t>
            </a:r>
          </a:p>
          <a:p>
            <a:r>
              <a:rPr lang="en-GB" cap="none" dirty="0">
                <a:solidFill>
                  <a:schemeClr val="tx1"/>
                </a:solidFill>
              </a:rPr>
              <a:t>Ability to work in interchangeable situations and learn from others.</a:t>
            </a:r>
          </a:p>
          <a:p>
            <a:r>
              <a:rPr lang="cy-GB" cap="none" dirty="0">
                <a:solidFill>
                  <a:schemeClr val="tx1"/>
                </a:solidFill>
              </a:rPr>
              <a:t>Teamwork.</a:t>
            </a:r>
            <a:r>
              <a:rPr lang="en-US" cap="none" dirty="0">
                <a:solidFill>
                  <a:schemeClr val="tx1"/>
                </a:solidFill>
              </a:rPr>
              <a:t> </a:t>
            </a:r>
          </a:p>
        </p:txBody>
      </p:sp>
      <p:pic>
        <p:nvPicPr>
          <p:cNvPr id="4" name="Picture 3"/>
          <p:cNvPicPr>
            <a:picLocks noChangeAspect="1"/>
          </p:cNvPicPr>
          <p:nvPr/>
        </p:nvPicPr>
        <p:blipFill>
          <a:blip r:embed="rId2"/>
          <a:stretch>
            <a:fillRect/>
          </a:stretch>
        </p:blipFill>
        <p:spPr>
          <a:xfrm>
            <a:off x="3344779" y="1419727"/>
            <a:ext cx="1936374" cy="25867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099230"/>
          </a:xfrm>
        </p:spPr>
        <p:txBody>
          <a:bodyPr>
            <a:normAutofit fontScale="90000"/>
          </a:bodyPr>
          <a:lstStyle/>
          <a:p>
            <a:r>
              <a:rPr lang="cy-GB" u="sng" dirty="0"/>
              <a:t>16. Remaining open to continuous learning</a:t>
            </a:r>
            <a:endParaRPr lang="en-US" dirty="0"/>
          </a:p>
        </p:txBody>
      </p:sp>
      <p:sp>
        <p:nvSpPr>
          <p:cNvPr id="3" name="Text Placeholder 2"/>
          <p:cNvSpPr>
            <a:spLocks noGrp="1"/>
          </p:cNvSpPr>
          <p:nvPr>
            <p:ph type="body" idx="1"/>
          </p:nvPr>
        </p:nvSpPr>
        <p:spPr>
          <a:xfrm>
            <a:off x="1082373" y="4523840"/>
            <a:ext cx="7763814" cy="1961181"/>
          </a:xfrm>
        </p:spPr>
        <p:txBody>
          <a:bodyPr>
            <a:normAutofit/>
          </a:bodyPr>
          <a:lstStyle/>
          <a:p>
            <a:r>
              <a:rPr lang="cy-GB" cap="none" dirty="0">
                <a:solidFill>
                  <a:schemeClr val="tx1"/>
                </a:solidFill>
              </a:rPr>
              <a:t>Learn from your experiences! </a:t>
            </a:r>
          </a:p>
          <a:p>
            <a:r>
              <a:rPr lang="en-GB" cap="none" dirty="0">
                <a:solidFill>
                  <a:schemeClr val="tx1"/>
                </a:solidFill>
              </a:rPr>
              <a:t>Be indifferent and proud to admit that you don’t know;</a:t>
            </a:r>
            <a:br>
              <a:rPr lang="en-GB" cap="none" dirty="0">
                <a:solidFill>
                  <a:schemeClr val="tx1"/>
                </a:solidFill>
              </a:rPr>
            </a:br>
            <a:r>
              <a:rPr lang="en-GB" cap="none" dirty="0">
                <a:solidFill>
                  <a:schemeClr val="tx1"/>
                </a:solidFill>
              </a:rPr>
              <a:t>Don’t be complacent.</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2201778" y="1927795"/>
            <a:ext cx="4908885" cy="259604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US" dirty="0"/>
              <a:t>reflection</a:t>
            </a:r>
          </a:p>
        </p:txBody>
      </p:sp>
      <p:sp>
        <p:nvSpPr>
          <p:cNvPr id="21507" name="Content Placeholder 2"/>
          <p:cNvSpPr>
            <a:spLocks noGrp="1"/>
          </p:cNvSpPr>
          <p:nvPr>
            <p:ph idx="1"/>
          </p:nvPr>
        </p:nvSpPr>
        <p:spPr/>
        <p:txBody>
          <a:bodyPr/>
          <a:lstStyle/>
          <a:p>
            <a:r>
              <a:rPr lang="cy-GB" cap="none" dirty="0"/>
              <a:t>Collect data through all the senses</a:t>
            </a:r>
          </a:p>
          <a:p>
            <a:r>
              <a:rPr lang="en-GB" cap="none" dirty="0"/>
              <a:t>Questioning and problem solving</a:t>
            </a:r>
            <a:endParaRPr lang="en-US" cap="none" dirty="0"/>
          </a:p>
          <a:p>
            <a:r>
              <a:rPr lang="cy-GB" cap="none" dirty="0"/>
              <a:t>Thinking about your thinking (metacognition) </a:t>
            </a:r>
          </a:p>
          <a:p>
            <a:r>
              <a:rPr lang="cy-GB" cap="none" dirty="0"/>
              <a:t>Listening with understanding and empathy</a:t>
            </a:r>
            <a:endParaRPr lang="en-US" cap="none"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dirty="0"/>
              <a:t>Paying attention</a:t>
            </a:r>
          </a:p>
        </p:txBody>
      </p:sp>
      <p:sp>
        <p:nvSpPr>
          <p:cNvPr id="25603" name="Content Placeholder 2"/>
          <p:cNvSpPr>
            <a:spLocks noGrp="1"/>
          </p:cNvSpPr>
          <p:nvPr>
            <p:ph idx="1"/>
          </p:nvPr>
        </p:nvSpPr>
        <p:spPr/>
        <p:txBody>
          <a:bodyPr/>
          <a:lstStyle/>
          <a:p>
            <a:r>
              <a:rPr lang="cy-GB" cap="none" dirty="0"/>
              <a:t>Perseverance</a:t>
            </a:r>
          </a:p>
          <a:p>
            <a:r>
              <a:rPr lang="cy-GB" cap="none" dirty="0"/>
              <a:t>Managing impulsivity</a:t>
            </a:r>
          </a:p>
          <a:p>
            <a:r>
              <a:rPr lang="cy-GB" cap="none" dirty="0"/>
              <a:t>Thinking and communicating clearly and concisely</a:t>
            </a:r>
          </a:p>
          <a:p>
            <a:r>
              <a:rPr lang="en-GB" cap="none" dirty="0"/>
              <a:t>Striving for accuracy</a:t>
            </a:r>
            <a:endParaRPr lang="en-US" cap="none" dirty="0"/>
          </a:p>
          <a:p>
            <a:pPr>
              <a:buFontTx/>
              <a:buNone/>
            </a:pPr>
            <a:endParaRPr lang="en-US"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dirty="0"/>
              <a:t>Producing </a:t>
            </a:r>
          </a:p>
        </p:txBody>
      </p:sp>
      <p:sp>
        <p:nvSpPr>
          <p:cNvPr id="27651" name="Content Placeholder 2"/>
          <p:cNvSpPr>
            <a:spLocks noGrp="1"/>
          </p:cNvSpPr>
          <p:nvPr>
            <p:ph idx="1"/>
          </p:nvPr>
        </p:nvSpPr>
        <p:spPr/>
        <p:txBody>
          <a:bodyPr/>
          <a:lstStyle/>
          <a:p>
            <a:r>
              <a:rPr lang="en-GB" cap="none" dirty="0"/>
              <a:t>Thinking flexibly</a:t>
            </a:r>
            <a:endParaRPr lang="en-US" cap="none" dirty="0"/>
          </a:p>
          <a:p>
            <a:r>
              <a:rPr lang="en-GB" cap="none" dirty="0"/>
              <a:t>Creating, imagining and innovating</a:t>
            </a:r>
            <a:endParaRPr lang="en-US" cap="none" dirty="0"/>
          </a:p>
          <a:p>
            <a:r>
              <a:rPr lang="en-GB" cap="none" dirty="0"/>
              <a:t>Finding humour</a:t>
            </a:r>
            <a:endParaRPr lang="en-US" cap="none" dirty="0"/>
          </a:p>
          <a:p>
            <a:r>
              <a:rPr lang="cy-GB" cap="none" dirty="0"/>
              <a:t>Responding with wonderment and awe</a:t>
            </a:r>
            <a:endParaRPr lang="en-US" cap="none"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US" dirty="0"/>
              <a:t>Moving forward</a:t>
            </a:r>
          </a:p>
        </p:txBody>
      </p:sp>
      <p:sp>
        <p:nvSpPr>
          <p:cNvPr id="29699" name="Content Placeholder 2"/>
          <p:cNvSpPr>
            <a:spLocks noGrp="1"/>
          </p:cNvSpPr>
          <p:nvPr>
            <p:ph idx="1"/>
          </p:nvPr>
        </p:nvSpPr>
        <p:spPr/>
        <p:txBody>
          <a:bodyPr/>
          <a:lstStyle/>
          <a:p>
            <a:r>
              <a:rPr lang="cy-GB" cap="none" dirty="0"/>
              <a:t>Using prior knowledge</a:t>
            </a:r>
          </a:p>
          <a:p>
            <a:r>
              <a:rPr lang="cy-GB" cap="none" dirty="0"/>
              <a:t>Taking responsible risks</a:t>
            </a:r>
          </a:p>
          <a:p>
            <a:r>
              <a:rPr lang="cy-GB" cap="none" dirty="0"/>
              <a:t>Thinking interdependently</a:t>
            </a:r>
          </a:p>
          <a:p>
            <a:r>
              <a:rPr lang="cy-GB" cap="none" dirty="0"/>
              <a:t>Applying past knowledge to new experiences</a:t>
            </a:r>
            <a:endParaRPr lang="en-US" cap="none"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9" name="Picture 5"/>
          <p:cNvPicPr>
            <a:picLocks noChangeAspect="1" noChangeArrowheads="1"/>
          </p:cNvPicPr>
          <p:nvPr/>
        </p:nvPicPr>
        <p:blipFill>
          <a:blip r:embed="rId3"/>
          <a:srcRect t="12500" r="6250" b="6250"/>
          <a:stretch>
            <a:fillRect/>
          </a:stretch>
        </p:blipFill>
        <p:spPr bwMode="auto">
          <a:xfrm>
            <a:off x="0" y="0"/>
            <a:ext cx="9144000" cy="6858000"/>
          </a:xfrm>
          <a:prstGeom prst="rect">
            <a:avLst/>
          </a:prstGeom>
          <a:noFill/>
          <a:ln w="9525">
            <a:noFill/>
            <a:miter lim="800000"/>
            <a:headEnd/>
            <a:tailEnd/>
          </a:ln>
          <a:effec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srcRect l="3906" t="13542" r="26563" b="11458"/>
          <a:stretch>
            <a:fillRect/>
          </a:stretch>
        </p:blipFill>
        <p:spPr bwMode="auto">
          <a:xfrm>
            <a:off x="0" y="0"/>
            <a:ext cx="8991600" cy="6858000"/>
          </a:xfrm>
          <a:prstGeom prst="rect">
            <a:avLst/>
          </a:prstGeom>
          <a:noFill/>
          <a:ln w="9525">
            <a:noFill/>
            <a:miter lim="800000"/>
            <a:headEnd/>
            <a:tailEnd/>
          </a:ln>
          <a:effec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G:\staff\staffnet\agi\PRESENTATIONS\HOM\CIMG0156.JPG">
            <a:hlinkClick r:id="rId2" action="ppaction://hlinksldjump"/>
          </p:cNvPr>
          <p:cNvPicPr>
            <a:picLocks noChangeAspect="1" noChangeArrowheads="1"/>
          </p:cNvPicPr>
          <p:nvPr/>
        </p:nvPicPr>
        <p:blipFill>
          <a:blip r:embed="rId3">
            <a:lum bright="18000" contrast="6000"/>
          </a:blip>
          <a:srcRect t="21667" r="7500"/>
          <a:stretch>
            <a:fillRect/>
          </a:stretch>
        </p:blipFill>
        <p:spPr bwMode="auto">
          <a:xfrm>
            <a:off x="-762000" y="0"/>
            <a:ext cx="11277600" cy="7162800"/>
          </a:xfrm>
          <a:prstGeom prst="rect">
            <a:avLst/>
          </a:prstGeom>
          <a:noFill/>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2"/>
          <p:cNvSpPr txBox="1">
            <a:spLocks noChangeArrowheads="1"/>
          </p:cNvSpPr>
          <p:nvPr/>
        </p:nvSpPr>
        <p:spPr bwMode="auto">
          <a:xfrm>
            <a:off x="685800" y="685800"/>
            <a:ext cx="7924800" cy="457200"/>
          </a:xfrm>
          <a:prstGeom prst="rect">
            <a:avLst/>
          </a:prstGeom>
          <a:noFill/>
          <a:ln w="9525">
            <a:noFill/>
            <a:miter lim="800000"/>
            <a:headEnd/>
            <a:tailEnd/>
          </a:ln>
          <a:effectLst/>
        </p:spPr>
        <p:txBody>
          <a:bodyPr>
            <a:prstTxWarp prst="textNoShape">
              <a:avLst/>
            </a:prstTxWarp>
            <a:spAutoFit/>
          </a:bodyPr>
          <a:lstStyle/>
          <a:p>
            <a:pPr>
              <a:spcBef>
                <a:spcPct val="50000"/>
              </a:spcBef>
            </a:pPr>
            <a:endParaRPr lang="en-US" b="0"/>
          </a:p>
        </p:txBody>
      </p:sp>
      <p:sp>
        <p:nvSpPr>
          <p:cNvPr id="45059" name="Rectangle 3"/>
          <p:cNvSpPr>
            <a:spLocks noChangeArrowheads="1"/>
          </p:cNvSpPr>
          <p:nvPr/>
        </p:nvSpPr>
        <p:spPr bwMode="auto">
          <a:xfrm>
            <a:off x="609600" y="135249"/>
            <a:ext cx="8001000" cy="2193384"/>
          </a:xfrm>
          <a:prstGeom prst="rect">
            <a:avLst/>
          </a:prstGeom>
          <a:solidFill>
            <a:srgbClr val="00CCFF"/>
          </a:solidFill>
          <a:ln w="9525">
            <a:solidFill>
              <a:schemeClr val="tx1"/>
            </a:solidFill>
            <a:miter lim="800000"/>
            <a:headEnd/>
            <a:tailEnd/>
          </a:ln>
          <a:effectLst/>
        </p:spPr>
        <p:txBody>
          <a:bodyPr anchor="ctr">
            <a:prstTxWarp prst="textNoShape">
              <a:avLst/>
            </a:prstTxWarp>
          </a:bodyPr>
          <a:lstStyle/>
          <a:p>
            <a:pPr algn="ctr"/>
            <a:r>
              <a:rPr lang="en-GB" sz="4000" dirty="0"/>
              <a:t>What can teachers do to support pupils to behave more intelligently?</a:t>
            </a:r>
            <a:endParaRPr lang="en-AU" sz="4000" b="0" dirty="0">
              <a:solidFill>
                <a:schemeClr val="tx2"/>
              </a:solidFill>
            </a:endParaRPr>
          </a:p>
        </p:txBody>
      </p:sp>
      <p:graphicFrame>
        <p:nvGraphicFramePr>
          <p:cNvPr id="45093" name="Group 37"/>
          <p:cNvGraphicFramePr>
            <a:graphicFrameLocks noGrp="1"/>
          </p:cNvGraphicFramePr>
          <p:nvPr>
            <p:extLst>
              <p:ext uri="{D42A27DB-BD31-4B8C-83A1-F6EECF244321}">
                <p14:modId xmlns:p14="http://schemas.microsoft.com/office/powerpoint/2010/main" val="3759235724"/>
              </p:ext>
            </p:extLst>
          </p:nvPr>
        </p:nvGraphicFramePr>
        <p:xfrm>
          <a:off x="1399438" y="2356268"/>
          <a:ext cx="7211162" cy="4149495"/>
        </p:xfrm>
        <a:graphic>
          <a:graphicData uri="http://schemas.openxmlformats.org/drawingml/2006/table">
            <a:tbl>
              <a:tblPr/>
              <a:tblGrid>
                <a:gridCol w="2451795">
                  <a:extLst>
                    <a:ext uri="{9D8B030D-6E8A-4147-A177-3AD203B41FA5}">
                      <a16:colId xmlns:a16="http://schemas.microsoft.com/office/drawing/2014/main" val="20000"/>
                    </a:ext>
                  </a:extLst>
                </a:gridCol>
                <a:gridCol w="4759367">
                  <a:extLst>
                    <a:ext uri="{9D8B030D-6E8A-4147-A177-3AD203B41FA5}">
                      <a16:colId xmlns:a16="http://schemas.microsoft.com/office/drawing/2014/main" val="20001"/>
                    </a:ext>
                  </a:extLst>
                </a:gridCol>
              </a:tblGrid>
              <a:tr h="60297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Persevere </a:t>
                      </a:r>
                      <a:r>
                        <a:rPr kumimoji="0" lang="en-AU" sz="2800" b="0" i="0" u="none" strike="noStrike" cap="none" normalizeH="0" baseline="0" dirty="0">
                          <a:ln>
                            <a:noFill/>
                          </a:ln>
                          <a:solidFill>
                            <a:schemeClr val="tx1"/>
                          </a:solidFill>
                          <a:effectLst/>
                          <a:latin typeface="Arial" charset="0"/>
                        </a:rPr>
                        <a:t>:</a:t>
                      </a: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a:ln>
                            <a:noFill/>
                          </a:ln>
                          <a:solidFill>
                            <a:schemeClr val="tx1"/>
                          </a:solidFill>
                          <a:effectLst/>
                          <a:latin typeface="Arial" charset="0"/>
                        </a:rPr>
                        <a:t>Range of strategies</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74962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Manage impulsivity</a:t>
                      </a:r>
                      <a:r>
                        <a:rPr kumimoji="0" lang="en-AU" sz="2800" b="0" i="0" u="none" strike="noStrike" cap="none" normalizeH="0" baseline="0" dirty="0">
                          <a:ln>
                            <a:noFill/>
                          </a:ln>
                          <a:solidFill>
                            <a:schemeClr val="tx1"/>
                          </a:solidFill>
                          <a:effectLst/>
                          <a:latin typeface="Arial" charset="0"/>
                        </a:rPr>
                        <a: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a:ln>
                            <a:noFill/>
                          </a:ln>
                          <a:solidFill>
                            <a:schemeClr val="tx1"/>
                          </a:solidFill>
                          <a:effectLst/>
                          <a:latin typeface="Arial" charset="0"/>
                        </a:rPr>
                        <a:t>Model purposefully</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822371">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cy-GB" sz="1800" u="sng" kern="1200" dirty="0">
                          <a:solidFill>
                            <a:schemeClr val="tx1"/>
                          </a:solidFill>
                          <a:latin typeface="+mn-lt"/>
                          <a:ea typeface="+mn-ea"/>
                          <a:cs typeface="+mn-cs"/>
                        </a:rPr>
                        <a:t>.Listen with understanding and empathy</a:t>
                      </a:r>
                      <a:endParaRPr kumimoji="0" lang="en-US" sz="1800" kern="1200" dirty="0">
                        <a:solidFill>
                          <a:schemeClr val="tx1"/>
                        </a:solidFill>
                        <a:latin typeface="+mn-lt"/>
                        <a:ea typeface="+mn-ea"/>
                        <a:cs typeface="+mn-cs"/>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a:ln>
                            <a:noFill/>
                          </a:ln>
                          <a:solidFill>
                            <a:schemeClr val="tx1"/>
                          </a:solidFill>
                          <a:effectLst/>
                          <a:latin typeface="Arial" charset="0"/>
                        </a:rPr>
                        <a:t>Re-word; put in its place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06012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Think flexibly_</a:t>
                      </a:r>
                      <a:r>
                        <a:rPr lang="en-US" sz="2800" dirty="0"/>
                        <a:t> </a:t>
                      </a:r>
                      <a:endParaRPr kumimoji="0" lang="en-AU" sz="2800" b="0" i="0" u="none" strike="noStrike" cap="none" normalizeH="0" baseline="0" dirty="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a:ln>
                            <a:noFill/>
                          </a:ln>
                          <a:solidFill>
                            <a:schemeClr val="tx1"/>
                          </a:solidFill>
                          <a:effectLst/>
                          <a:latin typeface="Arial" charset="0"/>
                        </a:rPr>
                        <a:t>Range of strategies, choices, opportunities</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8223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Think about your thinking (Metacognition)</a:t>
                      </a:r>
                      <a:endParaRPr kumimoji="0" lang="en-AU" sz="2800" b="0" i="0" u="none" strike="noStrike" cap="none" normalizeH="0" baseline="0" dirty="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a:ln>
                            <a:noFill/>
                          </a:ln>
                          <a:solidFill>
                            <a:schemeClr val="tx1"/>
                          </a:solidFill>
                          <a:effectLst/>
                          <a:latin typeface="Arial" charset="0"/>
                        </a:rPr>
                        <a:t>Discuss</a:t>
                      </a: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8183" name="Group 55"/>
          <p:cNvGraphicFramePr>
            <a:graphicFrameLocks noGrp="1"/>
          </p:cNvGraphicFramePr>
          <p:nvPr>
            <p:extLst>
              <p:ext uri="{D42A27DB-BD31-4B8C-83A1-F6EECF244321}">
                <p14:modId xmlns:p14="http://schemas.microsoft.com/office/powerpoint/2010/main" val="1062152640"/>
              </p:ext>
            </p:extLst>
          </p:nvPr>
        </p:nvGraphicFramePr>
        <p:xfrm>
          <a:off x="76200" y="0"/>
          <a:ext cx="9067800" cy="6767197"/>
        </p:xfrm>
        <a:graphic>
          <a:graphicData uri="http://schemas.openxmlformats.org/drawingml/2006/table">
            <a:tbl>
              <a:tblPr/>
              <a:tblGrid>
                <a:gridCol w="3597275">
                  <a:extLst>
                    <a:ext uri="{9D8B030D-6E8A-4147-A177-3AD203B41FA5}">
                      <a16:colId xmlns:a16="http://schemas.microsoft.com/office/drawing/2014/main" val="20000"/>
                    </a:ext>
                  </a:extLst>
                </a:gridCol>
                <a:gridCol w="5470525">
                  <a:extLst>
                    <a:ext uri="{9D8B030D-6E8A-4147-A177-3AD203B41FA5}">
                      <a16:colId xmlns:a16="http://schemas.microsoft.com/office/drawing/2014/main" val="20001"/>
                    </a:ext>
                  </a:extLst>
                </a:gridCol>
              </a:tblGrid>
              <a:tr h="9906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AU" sz="2400" b="1"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Strive for accuracy</a:t>
                      </a:r>
                      <a:r>
                        <a:rPr lang="en-US" sz="2400" dirty="0"/>
                        <a:t> </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AU" sz="2400" b="0" i="1"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a:ln>
                            <a:noFill/>
                          </a:ln>
                          <a:solidFill>
                            <a:schemeClr val="tx1"/>
                          </a:solidFill>
                          <a:effectLst/>
                          <a:latin typeface="Arial" charset="0"/>
                        </a:rPr>
                        <a:t>Don’t correct</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838200">
                <a:tc>
                  <a:txBody>
                    <a:bodyPr/>
                    <a:lstStyle/>
                    <a:p>
                      <a:r>
                        <a:rPr kumimoji="0" lang="cy-GB" sz="1800" u="sng" kern="1200" dirty="0">
                          <a:solidFill>
                            <a:schemeClr val="tx1"/>
                          </a:solidFill>
                          <a:latin typeface="+mn-lt"/>
                          <a:ea typeface="+mn-ea"/>
                          <a:cs typeface="+mn-cs"/>
                        </a:rPr>
                        <a:t>Questioning and solving problems</a:t>
                      </a:r>
                      <a:endParaRPr kumimoji="0" lang="en-US" sz="1800" kern="1200" dirty="0">
                        <a:solidFill>
                          <a:schemeClr val="tx1"/>
                        </a:solidFill>
                        <a:latin typeface="+mn-lt"/>
                        <a:ea typeface="+mn-ea"/>
                        <a:cs typeface="+mn-cs"/>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a:ln>
                            <a:noFill/>
                          </a:ln>
                          <a:solidFill>
                            <a:schemeClr val="tx1"/>
                          </a:solidFill>
                          <a:effectLst/>
                          <a:latin typeface="Arial" charset="0"/>
                        </a:rPr>
                        <a:t>Learners developing questions for the direction of learning</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0556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u="sng" kern="1200" dirty="0">
                          <a:solidFill>
                            <a:schemeClr val="tx1"/>
                          </a:solidFill>
                          <a:latin typeface="+mn-lt"/>
                          <a:ea typeface="+mn-ea"/>
                          <a:cs typeface="+mn-cs"/>
                        </a:rPr>
                        <a:t>Using prior knowledge in new situations</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1" u="none" strike="noStrike" cap="none" normalizeH="0" baseline="0" dirty="0">
                          <a:ln>
                            <a:noFill/>
                          </a:ln>
                          <a:solidFill>
                            <a:schemeClr val="tx1"/>
                          </a:solidFill>
                          <a:effectLst/>
                          <a:latin typeface="Arial" charset="0"/>
                        </a:rPr>
                        <a:t>Developing activities so that learners can link a new theme to different contexts in the past</a:t>
                      </a:r>
                      <a:endParaRPr kumimoji="0" lang="en-AU" sz="2400" b="0" i="1" u="none" strike="noStrike" cap="none" normalizeH="0" baseline="0" dirty="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096963">
                <a:tc>
                  <a:txBody>
                    <a:bodyPr/>
                    <a:lstStyle/>
                    <a:p>
                      <a:r>
                        <a:rPr kumimoji="0" lang="cy-GB" sz="1800" u="sng" kern="1200" dirty="0">
                          <a:solidFill>
                            <a:schemeClr val="tx1"/>
                          </a:solidFill>
                          <a:latin typeface="+mn-lt"/>
                          <a:ea typeface="+mn-ea"/>
                          <a:cs typeface="+mn-cs"/>
                        </a:rPr>
                        <a:t>Thinking and communicating clearly and concisely</a:t>
                      </a:r>
                      <a:endParaRPr kumimoji="0" lang="en-US" sz="1800" kern="1200" dirty="0">
                        <a:solidFill>
                          <a:schemeClr val="tx1"/>
                        </a:solidFill>
                        <a:latin typeface="+mn-lt"/>
                        <a:ea typeface="+mn-ea"/>
                        <a:cs typeface="+mn-cs"/>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a:ln>
                            <a:noFill/>
                          </a:ln>
                          <a:solidFill>
                            <a:schemeClr val="tx1"/>
                          </a:solidFill>
                          <a:effectLst/>
                          <a:latin typeface="Arial" charset="0"/>
                        </a:rPr>
                        <a:t>Lead the learners to be more specific</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778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Collecting data through all the senses: </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a:ln>
                            <a:noFill/>
                          </a:ln>
                          <a:solidFill>
                            <a:schemeClr val="tx1"/>
                          </a:solidFill>
                          <a:effectLst/>
                          <a:latin typeface="Arial" charset="0"/>
                        </a:rPr>
                        <a:t>Engage all the senses</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10969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u="sng" kern="1200" dirty="0">
                          <a:solidFill>
                            <a:schemeClr val="tx1"/>
                          </a:solidFill>
                          <a:latin typeface="+mn-lt"/>
                          <a:ea typeface="+mn-ea"/>
                          <a:cs typeface="+mn-cs"/>
                        </a:rPr>
                        <a:t>Creativity, imagination and innovation</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a:ln>
                            <a:noFill/>
                          </a:ln>
                          <a:solidFill>
                            <a:schemeClr val="tx1"/>
                          </a:solidFill>
                          <a:effectLst/>
                          <a:latin typeface="Arial" charset="0"/>
                        </a:rPr>
                        <a:t>“Thought showers” </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8778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Responding with wonderment and awe</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a:ln>
                            <a:noFill/>
                          </a:ln>
                          <a:solidFill>
                            <a:schemeClr val="tx1"/>
                          </a:solidFill>
                          <a:effectLst/>
                          <a:latin typeface="Arial" charset="0"/>
                        </a:rPr>
                        <a:t>Model!</a:t>
                      </a: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6" name="Rectangle 1028"/>
          <p:cNvSpPr>
            <a:spLocks noGrp="1" noChangeArrowheads="1"/>
          </p:cNvSpPr>
          <p:nvPr>
            <p:ph type="title"/>
          </p:nvPr>
        </p:nvSpPr>
        <p:spPr>
          <a:solidFill>
            <a:srgbClr val="00CCFF"/>
          </a:solidFill>
          <a:ln>
            <a:solidFill>
              <a:schemeClr val="tx1"/>
            </a:solidFill>
          </a:ln>
        </p:spPr>
        <p:txBody>
          <a:bodyPr>
            <a:normAutofit/>
          </a:bodyPr>
          <a:lstStyle/>
          <a:p>
            <a:r>
              <a:rPr lang="en-AU" dirty="0"/>
              <a:t>Access to “learn”  </a:t>
            </a:r>
            <a:r>
              <a:rPr lang="en-AU" dirty="0" err="1"/>
              <a:t>HoM</a:t>
            </a:r>
            <a:endParaRPr lang="en-AU" dirty="0"/>
          </a:p>
        </p:txBody>
      </p:sp>
      <p:sp>
        <p:nvSpPr>
          <p:cNvPr id="54274" name="Rectangle 1026"/>
          <p:cNvSpPr>
            <a:spLocks noGrp="1" noChangeArrowheads="1"/>
          </p:cNvSpPr>
          <p:nvPr>
            <p:ph idx="1"/>
          </p:nvPr>
        </p:nvSpPr>
        <p:spPr>
          <a:solidFill>
            <a:srgbClr val="FFFFCC"/>
          </a:solidFill>
        </p:spPr>
        <p:txBody>
          <a:bodyPr>
            <a:normAutofit/>
          </a:bodyPr>
          <a:lstStyle/>
          <a:p>
            <a:pPr>
              <a:lnSpc>
                <a:spcPct val="90000"/>
              </a:lnSpc>
            </a:pPr>
            <a:r>
              <a:rPr lang="en-AU" sz="2800" cap="none" dirty="0">
                <a:latin typeface="Arial" charset="0"/>
              </a:rPr>
              <a:t>Modelling: how does this look in practice?</a:t>
            </a:r>
          </a:p>
          <a:p>
            <a:pPr>
              <a:lnSpc>
                <a:spcPct val="90000"/>
              </a:lnSpc>
            </a:pPr>
            <a:endParaRPr lang="en-AU" sz="2800" cap="none" dirty="0">
              <a:latin typeface="Arial" charset="0"/>
            </a:endParaRPr>
          </a:p>
          <a:p>
            <a:pPr>
              <a:lnSpc>
                <a:spcPct val="90000"/>
              </a:lnSpc>
            </a:pPr>
            <a:r>
              <a:rPr lang="en-GB" sz="2800" cap="none" dirty="0"/>
              <a:t>Explain directly about the purpose and specific concepts of </a:t>
            </a:r>
            <a:r>
              <a:rPr lang="en-GB" sz="2800" cap="none" dirty="0" err="1"/>
              <a:t>HoM</a:t>
            </a:r>
            <a:endParaRPr lang="en-GB" sz="2800" cap="none" dirty="0"/>
          </a:p>
          <a:p>
            <a:pPr>
              <a:lnSpc>
                <a:spcPct val="90000"/>
              </a:lnSpc>
            </a:pPr>
            <a:r>
              <a:rPr lang="en-GB" sz="2800" cap="none" dirty="0"/>
              <a:t>Opportunities for group work</a:t>
            </a:r>
          </a:p>
          <a:p>
            <a:pPr>
              <a:lnSpc>
                <a:spcPct val="90000"/>
              </a:lnSpc>
            </a:pPr>
            <a:r>
              <a:rPr lang="en-GB" sz="2800" cap="none" dirty="0"/>
              <a:t>Plenty of opportunities for formal and informal feedback</a:t>
            </a:r>
            <a:endParaRPr lang="en-AU" sz="2800" cap="none" dirty="0">
              <a:latin typeface="Arial" charset="0"/>
            </a:endParaRPr>
          </a:p>
        </p:txBody>
      </p:sp>
      <p:sp>
        <p:nvSpPr>
          <p:cNvPr id="54275" name="Text Box 1027"/>
          <p:cNvSpPr txBox="1">
            <a:spLocks noChangeArrowheads="1"/>
          </p:cNvSpPr>
          <p:nvPr/>
        </p:nvSpPr>
        <p:spPr bwMode="auto">
          <a:xfrm>
            <a:off x="2971800" y="5913437"/>
            <a:ext cx="5791200" cy="517525"/>
          </a:xfrm>
          <a:prstGeom prst="rect">
            <a:avLst/>
          </a:prstGeom>
          <a:noFill/>
          <a:ln w="9525">
            <a:noFill/>
            <a:miter lim="800000"/>
            <a:headEnd/>
            <a:tailEnd/>
          </a:ln>
          <a:effectLst/>
        </p:spPr>
        <p:txBody>
          <a:bodyPr>
            <a:prstTxWarp prst="textNoShape">
              <a:avLst/>
            </a:prstTxWarp>
            <a:spAutoFit/>
          </a:bodyPr>
          <a:lstStyle/>
          <a:p>
            <a:pPr>
              <a:spcBef>
                <a:spcPct val="50000"/>
              </a:spcBef>
            </a:pPr>
            <a:r>
              <a:rPr lang="en-AU" sz="1400" b="0" i="1" dirty="0">
                <a:solidFill>
                  <a:srgbClr val="777777"/>
                </a:solidFill>
                <a:latin typeface="Tahoma" charset="0"/>
              </a:rPr>
              <a:t>From “Thinking Dispositions: A review of current theories, practices and issues.”                              Shari </a:t>
            </a:r>
            <a:r>
              <a:rPr lang="en-AU" sz="1400" b="0" i="1" dirty="0" err="1">
                <a:solidFill>
                  <a:srgbClr val="777777"/>
                </a:solidFill>
                <a:latin typeface="Tahoma" charset="0"/>
              </a:rPr>
              <a:t>Tishman</a:t>
            </a:r>
            <a:r>
              <a:rPr lang="en-AU" sz="1400" b="0" i="1" dirty="0">
                <a:solidFill>
                  <a:srgbClr val="777777"/>
                </a:solidFill>
                <a:latin typeface="Tahoma" charset="0"/>
              </a:rPr>
              <a:t> and Albert Andrade</a:t>
            </a:r>
          </a:p>
        </p:txBody>
      </p:sp>
    </p:spTree>
  </p:cSld>
  <p:clrMapOvr>
    <a:masterClrMapping/>
  </p:clrMapOvr>
  <p:transition>
    <p:cover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42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Developing </a:t>
            </a:r>
            <a:r>
              <a:rPr lang="en-US" dirty="0" err="1"/>
              <a:t>hom</a:t>
            </a:r>
            <a:r>
              <a:rPr lang="en-US" dirty="0"/>
              <a:t> and thinking</a:t>
            </a:r>
          </a:p>
        </p:txBody>
      </p:sp>
      <p:sp>
        <p:nvSpPr>
          <p:cNvPr id="3" name="Content Placeholder 2"/>
          <p:cNvSpPr>
            <a:spLocks noGrp="1"/>
          </p:cNvSpPr>
          <p:nvPr>
            <p:ph idx="1"/>
          </p:nvPr>
        </p:nvSpPr>
        <p:spPr/>
        <p:txBody>
          <a:bodyPr>
            <a:normAutofit/>
          </a:bodyPr>
          <a:lstStyle/>
          <a:p>
            <a:r>
              <a:rPr lang="en-GB" cap="none" dirty="0"/>
              <a:t>Developing thinking in lessons</a:t>
            </a:r>
          </a:p>
          <a:p>
            <a:r>
              <a:rPr lang="en-GB" cap="none" dirty="0"/>
              <a:t>Whole-school strategy</a:t>
            </a:r>
          </a:p>
          <a:p>
            <a:r>
              <a:rPr lang="en-GB" cap="none" dirty="0"/>
              <a:t>Use strategies/tools such as:</a:t>
            </a:r>
            <a:br>
              <a:rPr lang="en-GB" cap="none" dirty="0"/>
            </a:br>
            <a:r>
              <a:rPr lang="en-GB" cap="none" dirty="0"/>
              <a:t>”Mind Maps", Thinking Hats, Bloom’s taxonomy, to boost thinking skills</a:t>
            </a:r>
            <a:br>
              <a:rPr lang="en-GB" cap="none" dirty="0"/>
            </a:br>
            <a:br>
              <a:rPr lang="en-GB" cap="none" dirty="0"/>
            </a:br>
            <a:r>
              <a:rPr lang="en-GB" cap="none" dirty="0"/>
              <a:t>Christ the King school, Cardiff – A sector leading school for "thinking"</a:t>
            </a:r>
            <a:endParaRPr lang="en-US" cap="none"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32933" y="6214533"/>
            <a:ext cx="5993798" cy="646331"/>
          </a:xfrm>
          <a:prstGeom prst="rect">
            <a:avLst/>
          </a:prstGeom>
          <a:noFill/>
        </p:spPr>
        <p:txBody>
          <a:bodyPr wrap="none" rtlCol="0">
            <a:spAutoFit/>
          </a:bodyPr>
          <a:lstStyle/>
          <a:p>
            <a:r>
              <a:rPr lang="en-US" dirty="0">
                <a:hlinkClick r:id="rId3"/>
              </a:rPr>
              <a:t>https://www.youtube.com/watch?v=o3ew6h5nHcc</a:t>
            </a:r>
            <a:endParaRPr lang="en-US" dirty="0"/>
          </a:p>
          <a:p>
            <a:endParaRPr lang="en-US" dirty="0"/>
          </a:p>
        </p:txBody>
      </p:sp>
      <p:pic>
        <p:nvPicPr>
          <p:cNvPr id="5" name="Edward de Bono - discusses the Six Thinking Hats®.mp4">
            <a:hlinkClick r:id="" action="ppaction://media"/>
          </p:cNvPr>
          <p:cNvPicPr>
            <a:picLocks noGrp="1"/>
          </p:cNvPicPr>
          <p:nvPr>
            <p:ph idx="1"/>
            <a:videoFile r:link="rId1"/>
          </p:nvPr>
        </p:nvPicPr>
        <p:blipFill>
          <a:blip r:embed="rId4"/>
          <a:stretch>
            <a:fillRect/>
          </a:stretch>
        </p:blipFill>
        <p:spPr>
          <a:xfrm>
            <a:off x="1033463" y="592138"/>
            <a:ext cx="6799262" cy="5099050"/>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0783" y="2935852"/>
            <a:ext cx="6858000" cy="3046988"/>
          </a:xfrm>
          <a:prstGeom prst="rect">
            <a:avLst/>
          </a:prstGeom>
        </p:spPr>
        <p:txBody>
          <a:bodyPr wrap="square">
            <a:spAutoFit/>
          </a:bodyPr>
          <a:lstStyle/>
          <a:p>
            <a:r>
              <a:rPr lang="en-GB" sz="3200" dirty="0"/>
              <a:t>The Six Thinking Hats is a powerful technique used to look at decisions from different perspectives. This helps us to move away from normal thinking styles and towards a more comprehensive overview of the situation.</a:t>
            </a:r>
            <a:endParaRPr lang="en-US" sz="3200" dirty="0"/>
          </a:p>
        </p:txBody>
      </p:sp>
      <p:pic>
        <p:nvPicPr>
          <p:cNvPr id="3" name="Picture 2"/>
          <p:cNvPicPr>
            <a:picLocks noChangeAspect="1"/>
          </p:cNvPicPr>
          <p:nvPr/>
        </p:nvPicPr>
        <p:blipFill>
          <a:blip r:embed="rId2"/>
          <a:stretch>
            <a:fillRect/>
          </a:stretch>
        </p:blipFill>
        <p:spPr>
          <a:xfrm>
            <a:off x="227745" y="89238"/>
            <a:ext cx="3326029" cy="2324100"/>
          </a:xfrm>
          <a:prstGeom prst="rect">
            <a:avLst/>
          </a:prstGeom>
        </p:spPr>
      </p:pic>
      <p:sp>
        <p:nvSpPr>
          <p:cNvPr id="4" name="TextBox 3"/>
          <p:cNvSpPr txBox="1"/>
          <p:nvPr/>
        </p:nvSpPr>
        <p:spPr>
          <a:xfrm>
            <a:off x="4392296" y="189459"/>
            <a:ext cx="4751704" cy="1446550"/>
          </a:xfrm>
          <a:prstGeom prst="rect">
            <a:avLst/>
          </a:prstGeom>
          <a:noFill/>
        </p:spPr>
        <p:txBody>
          <a:bodyPr wrap="square" rtlCol="0">
            <a:spAutoFit/>
          </a:bodyPr>
          <a:lstStyle/>
          <a:p>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DE BONO’s Six Thinking Hats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74014" y="229335"/>
            <a:ext cx="6445419" cy="707886"/>
          </a:xfrm>
          <a:prstGeom prst="rect">
            <a:avLst/>
          </a:prstGeom>
        </p:spPr>
        <p:txBody>
          <a:bodyPr wrap="none">
            <a:spAutoFit/>
          </a:bodyPr>
          <a:lstStyle/>
          <a:p>
            <a:r>
              <a:rPr lang="en-US" sz="40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DE BONO’s Six Thinking Hats</a:t>
            </a:r>
          </a:p>
        </p:txBody>
      </p:sp>
      <p:pic>
        <p:nvPicPr>
          <p:cNvPr id="94210" name="Picture 2" descr="Image result for six thinking hats">
            <a:extLst>
              <a:ext uri="{FF2B5EF4-FFF2-40B4-BE49-F238E27FC236}">
                <a16:creationId xmlns:a16="http://schemas.microsoft.com/office/drawing/2014/main" id="{0B72CE38-7EB5-494E-BC8E-4E02790776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559" y="1342570"/>
            <a:ext cx="8375906" cy="465182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6600" b="1"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Thinking hats</a:t>
            </a:r>
            <a:endParaRPr lang="en-US" dirty="0"/>
          </a:p>
        </p:txBody>
      </p:sp>
      <p:sp>
        <p:nvSpPr>
          <p:cNvPr id="3" name="Content Placeholder 2"/>
          <p:cNvSpPr>
            <a:spLocks noGrp="1"/>
          </p:cNvSpPr>
          <p:nvPr>
            <p:ph idx="1"/>
          </p:nvPr>
        </p:nvSpPr>
        <p:spPr>
          <a:xfrm>
            <a:off x="0" y="1666526"/>
            <a:ext cx="6228261" cy="4572000"/>
          </a:xfrm>
        </p:spPr>
        <p:txBody>
          <a:bodyPr/>
          <a:lstStyle/>
          <a:p>
            <a:endParaRPr lang="en-US" dirty="0"/>
          </a:p>
          <a:p>
            <a:endParaRPr lang="en-US" dirty="0"/>
          </a:p>
          <a:p>
            <a:r>
              <a:rPr lang="en-US" cap="none" dirty="0" err="1"/>
              <a:t>Ysgol</a:t>
            </a:r>
            <a:r>
              <a:rPr lang="en-US" cap="none" dirty="0"/>
              <a:t> </a:t>
            </a:r>
            <a:r>
              <a:rPr lang="en-US" cap="none" dirty="0" err="1"/>
              <a:t>Rhydypenau</a:t>
            </a:r>
            <a:r>
              <a:rPr lang="en-US" cap="none" dirty="0"/>
              <a:t>, </a:t>
            </a:r>
            <a:r>
              <a:rPr lang="en-US" cap="none" dirty="0" err="1"/>
              <a:t>Caerdydd</a:t>
            </a:r>
            <a:endParaRPr lang="en-US" cap="none" dirty="0"/>
          </a:p>
          <a:p>
            <a:r>
              <a:rPr lang="en-US" cap="none" dirty="0">
                <a:hlinkClick r:id="rId2"/>
              </a:rPr>
              <a:t>https://www.thinkingmatters.com/assets/uploads/Pdfs/Rhydypenau-Primary-School.pdf</a:t>
            </a:r>
            <a:r>
              <a:rPr lang="en-US" cap="none" dirty="0"/>
              <a:t> </a:t>
            </a:r>
          </a:p>
        </p:txBody>
      </p:sp>
      <p:pic>
        <p:nvPicPr>
          <p:cNvPr id="4" name="Picture 3"/>
          <p:cNvPicPr>
            <a:picLocks noChangeAspect="1"/>
          </p:cNvPicPr>
          <p:nvPr/>
        </p:nvPicPr>
        <p:blipFill>
          <a:blip r:embed="rId3"/>
          <a:stretch>
            <a:fillRect/>
          </a:stretch>
        </p:blipFill>
        <p:spPr>
          <a:xfrm>
            <a:off x="5656905" y="1666526"/>
            <a:ext cx="3487095" cy="2732613"/>
          </a:xfrm>
          <a:prstGeom prst="rect">
            <a:avLst/>
          </a:prstGeo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180968"/>
            <a:ext cx="7773338" cy="1596177"/>
          </a:xfrm>
        </p:spPr>
        <p:txBody>
          <a:bodyPr>
            <a:normAutofit/>
          </a:bodyPr>
          <a:lstStyle/>
          <a:p>
            <a:r>
              <a:rPr lang="cy-GB" b="1" dirty="0"/>
              <a:t>Thinking hats</a:t>
            </a:r>
            <a:br>
              <a:rPr lang="en-GB" dirty="0"/>
            </a:br>
            <a:endParaRPr lang="en-US" dirty="0"/>
          </a:p>
        </p:txBody>
      </p:sp>
      <p:sp>
        <p:nvSpPr>
          <p:cNvPr id="3" name="Content Placeholder 2"/>
          <p:cNvSpPr>
            <a:spLocks noGrp="1"/>
          </p:cNvSpPr>
          <p:nvPr>
            <p:ph idx="1"/>
          </p:nvPr>
        </p:nvSpPr>
        <p:spPr>
          <a:xfrm>
            <a:off x="457201" y="970263"/>
            <a:ext cx="8229600" cy="5080855"/>
          </a:xfrm>
        </p:spPr>
        <p:txBody>
          <a:bodyPr>
            <a:noAutofit/>
          </a:bodyPr>
          <a:lstStyle/>
          <a:p>
            <a:pPr>
              <a:buNone/>
            </a:pPr>
            <a:endParaRPr lang="en-GB" sz="1600" dirty="0"/>
          </a:p>
          <a:p>
            <a:r>
              <a:rPr lang="en-GB" sz="1600" b="1" cap="none" dirty="0"/>
              <a:t>Possibilities for: developing </a:t>
            </a:r>
            <a:r>
              <a:rPr lang="en-GB" sz="1600" cap="none" dirty="0"/>
              <a:t>- creating and developing ideas, evaluating evidence, information and ideas, making judgments and making decisions; reflection - review outcomes and success criteria, review process / method. Evaluate their own learning and thinking.</a:t>
            </a:r>
          </a:p>
          <a:p>
            <a:r>
              <a:rPr lang="en-GB" sz="1600" b="1" cap="none" dirty="0"/>
              <a:t>What is this? </a:t>
            </a:r>
            <a:r>
              <a:rPr lang="en-GB" sz="1600" cap="none" dirty="0"/>
              <a:t>This strategy is often used to allow learners to consider a variety of perspectives within discussion. Learners often hear different perspectives (which may also be contrary to each other!) on the topic to be discussed. </a:t>
            </a:r>
          </a:p>
          <a:p>
            <a:r>
              <a:rPr lang="en-GB" sz="1600" cap="none" dirty="0"/>
              <a:t>They may be asked to </a:t>
            </a:r>
            <a:r>
              <a:rPr lang="en-GB" sz="1600" cap="none" dirty="0" err="1"/>
              <a:t>analyze</a:t>
            </a:r>
            <a:r>
              <a:rPr lang="en-GB" sz="1600" cap="none" dirty="0"/>
              <a:t> the type of thought 'hat' that is expressed, according to the following common classes:</a:t>
            </a:r>
            <a:br>
              <a:rPr lang="en-GB" sz="1600" cap="none" dirty="0"/>
            </a:br>
            <a:r>
              <a:rPr lang="en-GB" sz="1600" cap="none" dirty="0"/>
              <a:t>White (facts and information)</a:t>
            </a:r>
            <a:br>
              <a:rPr lang="en-GB" sz="1600" cap="none" dirty="0"/>
            </a:br>
            <a:r>
              <a:rPr lang="en-GB" sz="1600" cap="none" dirty="0"/>
              <a:t>Yellow (benefits / benefits)</a:t>
            </a:r>
            <a:br>
              <a:rPr lang="en-GB" sz="1600" cap="none" dirty="0"/>
            </a:br>
            <a:r>
              <a:rPr lang="en-GB" sz="1600" cap="none" dirty="0"/>
              <a:t>Black (problems / disadvantages)</a:t>
            </a:r>
            <a:br>
              <a:rPr lang="en-GB" sz="1600" cap="none" dirty="0"/>
            </a:br>
            <a:r>
              <a:rPr lang="en-GB" sz="1600" cap="none" dirty="0"/>
              <a:t>Red (emotions / feelings)</a:t>
            </a:r>
            <a:br>
              <a:rPr lang="en-GB" sz="1600" cap="none" dirty="0"/>
            </a:br>
            <a:r>
              <a:rPr lang="en-GB" sz="1600" cap="none" dirty="0"/>
              <a:t>Green (creative, new ideas)</a:t>
            </a:r>
            <a:br>
              <a:rPr lang="en-GB" sz="1600" cap="none" dirty="0"/>
            </a:br>
            <a:r>
              <a:rPr lang="en-GB" sz="1600" cap="none" dirty="0"/>
              <a:t>Blue  (thinking about thinking)</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247219"/>
            <a:ext cx="7773338" cy="1596177"/>
          </a:xfrm>
        </p:spPr>
        <p:txBody>
          <a:bodyPr>
            <a:normAutofit/>
          </a:bodyPr>
          <a:lstStyle/>
          <a:p>
            <a:r>
              <a:rPr lang="cy-GB" b="1" dirty="0"/>
              <a:t>Thinking hats</a:t>
            </a:r>
            <a:br>
              <a:rPr lang="en-GB" dirty="0"/>
            </a:br>
            <a:endParaRPr lang="en-US" dirty="0"/>
          </a:p>
        </p:txBody>
      </p:sp>
      <p:sp>
        <p:nvSpPr>
          <p:cNvPr id="3" name="Content Placeholder 2"/>
          <p:cNvSpPr>
            <a:spLocks noGrp="1"/>
          </p:cNvSpPr>
          <p:nvPr>
            <p:ph idx="1"/>
          </p:nvPr>
        </p:nvSpPr>
        <p:spPr>
          <a:xfrm>
            <a:off x="457200" y="1324277"/>
            <a:ext cx="8229600" cy="5080855"/>
          </a:xfrm>
        </p:spPr>
        <p:txBody>
          <a:bodyPr>
            <a:normAutofit/>
          </a:bodyPr>
          <a:lstStyle/>
          <a:p>
            <a:r>
              <a:rPr lang="en-GB" cap="none" dirty="0"/>
              <a:t>Alternatively, they can be given a special 'hat' and asked to present a debate on the subject in that particular type of thinking. In most cases, mental hats are used by learners to develop balanced arguments when considering the views of others to inform their own opinions and decisions that could be presented and justified. This method of working has been particularly useful in supporting extended writing in exams, and has been used as a means of supporting an effective examining technique.</a:t>
            </a:r>
          </a:p>
          <a:p>
            <a:r>
              <a:rPr lang="en-GB" cap="none" dirty="0"/>
              <a:t>Some examples of how this strategy was developed and adapted to learners with additional needs are included in the DCELLS document ‘Developing the Thinking Skills of All Learners'.</a:t>
            </a:r>
            <a:endParaRPr lang="en-GB" sz="2000" cap="none"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370667"/>
            <a:ext cx="9144000" cy="1399032"/>
          </a:xfrm>
        </p:spPr>
        <p:txBody>
          <a:bodyPr>
            <a:normAutofit/>
          </a:bodyPr>
          <a:lstStyle/>
          <a:p>
            <a:r>
              <a:rPr lang="en-US" sz="4400" dirty="0"/>
              <a:t>Have a go at using the hats?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756" y="-88357"/>
            <a:ext cx="7773338" cy="1596177"/>
          </a:xfrm>
        </p:spPr>
        <p:txBody>
          <a:bodyPr>
            <a:normAutofit/>
          </a:bodyPr>
          <a:lstStyle/>
          <a:p>
            <a:r>
              <a:rPr lang="cy-GB" b="1" dirty="0"/>
              <a:t>PMI Diagram (Edward de Bono) </a:t>
            </a:r>
            <a:endParaRPr lang="en-GB" dirty="0"/>
          </a:p>
        </p:txBody>
      </p:sp>
      <p:sp>
        <p:nvSpPr>
          <p:cNvPr id="3" name="Content Placeholder 2"/>
          <p:cNvSpPr>
            <a:spLocks noGrp="1"/>
          </p:cNvSpPr>
          <p:nvPr>
            <p:ph idx="1"/>
          </p:nvPr>
        </p:nvSpPr>
        <p:spPr>
          <a:xfrm>
            <a:off x="457200" y="1600200"/>
            <a:ext cx="5169877" cy="4525963"/>
          </a:xfrm>
        </p:spPr>
        <p:txBody>
          <a:bodyPr>
            <a:normAutofit/>
          </a:bodyPr>
          <a:lstStyle/>
          <a:p>
            <a:r>
              <a:rPr lang="en-GB" sz="1800" cap="none" dirty="0"/>
              <a:t>Possibilities for: reflection - review outcomes and success criteria; review processing / method; evaluate their own learning and thinking</a:t>
            </a:r>
          </a:p>
          <a:p>
            <a:r>
              <a:rPr lang="en-GB" sz="1800" cap="none" dirty="0"/>
              <a:t>What is this? Learners categorize their ideas or learn in: '+' plus (that is, worked / it may work); '-' minus (that is, it has not worked / it may not work); and ‘I’ (Interesting). </a:t>
            </a:r>
          </a:p>
          <a:p>
            <a:r>
              <a:rPr lang="en-GB" sz="1800" cap="none" dirty="0"/>
              <a:t>It encourages learners to distribute ideas according to their merits, or identify what has worked and what has not worked for their learning. A grid can be used as the one below.</a:t>
            </a:r>
            <a:endParaRPr lang="en-US" cap="none" dirty="0"/>
          </a:p>
        </p:txBody>
      </p:sp>
      <p:pic>
        <p:nvPicPr>
          <p:cNvPr id="4" name="Picture 3"/>
          <p:cNvPicPr>
            <a:picLocks noChangeAspect="1"/>
          </p:cNvPicPr>
          <p:nvPr/>
        </p:nvPicPr>
        <p:blipFill>
          <a:blip r:embed="rId2"/>
          <a:stretch>
            <a:fillRect/>
          </a:stretch>
        </p:blipFill>
        <p:spPr>
          <a:xfrm>
            <a:off x="5998464" y="2070766"/>
            <a:ext cx="3026664" cy="2017776"/>
          </a:xfrm>
          <a:prstGeom prst="rect">
            <a:avLst/>
          </a:prstGeom>
        </p:spPr>
      </p:pic>
      <p:sp>
        <p:nvSpPr>
          <p:cNvPr id="5" name="TextBox 4"/>
          <p:cNvSpPr txBox="1"/>
          <p:nvPr/>
        </p:nvSpPr>
        <p:spPr>
          <a:xfrm>
            <a:off x="4093308" y="6310923"/>
            <a:ext cx="1595584" cy="369332"/>
          </a:xfrm>
          <a:prstGeom prst="rect">
            <a:avLst/>
          </a:prstGeom>
          <a:noFill/>
        </p:spPr>
        <p:txBody>
          <a:bodyPr wrap="none" rtlCol="0">
            <a:spAutoFit/>
          </a:bodyPr>
          <a:lstStyle/>
          <a:p>
            <a:r>
              <a:rPr lang="en-US" dirty="0"/>
              <a:t>PMI Diagram.</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21047" y="836497"/>
            <a:ext cx="4643199" cy="5512604"/>
          </a:xfrm>
          <a:prstGeom prst="rect">
            <a:avLst/>
          </a:prstGeom>
        </p:spPr>
      </p:pic>
      <p:sp>
        <p:nvSpPr>
          <p:cNvPr id="10" name="TextBox 9"/>
          <p:cNvSpPr txBox="1"/>
          <p:nvPr/>
        </p:nvSpPr>
        <p:spPr>
          <a:xfrm>
            <a:off x="3589867" y="4639734"/>
            <a:ext cx="1651000" cy="681566"/>
          </a:xfrm>
          <a:prstGeom prst="rect">
            <a:avLst/>
          </a:prstGeom>
          <a:noFill/>
        </p:spPr>
        <p:txBody>
          <a:bodyPr wrap="none" rtlCol="0">
            <a:prstTxWarp prst="textArchUp">
              <a:avLst>
                <a:gd name="adj" fmla="val 11497986"/>
              </a:avLst>
            </a:prstTxWarp>
            <a:spAutoFit/>
          </a:bodyPr>
          <a:lstStyle/>
          <a:p>
            <a:pPr algn="ctr"/>
            <a:r>
              <a:rPr lang="en-US" sz="1200" dirty="0"/>
              <a:t>Remember + Understand</a:t>
            </a:r>
          </a:p>
        </p:txBody>
      </p:sp>
      <p:sp>
        <p:nvSpPr>
          <p:cNvPr id="9" name="TextBox 8"/>
          <p:cNvSpPr txBox="1"/>
          <p:nvPr/>
        </p:nvSpPr>
        <p:spPr>
          <a:xfrm>
            <a:off x="4058285" y="5245100"/>
            <a:ext cx="770469" cy="369332"/>
          </a:xfrm>
          <a:prstGeom prst="rect">
            <a:avLst/>
          </a:prstGeom>
          <a:noFill/>
        </p:spPr>
        <p:txBody>
          <a:bodyPr wrap="none" rtlCol="0">
            <a:prstTxWarp prst="textArchUp">
              <a:avLst>
                <a:gd name="adj" fmla="val 10800000"/>
              </a:avLst>
            </a:prstTxWarp>
            <a:spAutoFit/>
          </a:bodyPr>
          <a:lstStyle/>
          <a:p>
            <a:pPr algn="ctr"/>
            <a:r>
              <a:rPr lang="en-US" sz="1200" dirty="0"/>
              <a:t>Feelings</a:t>
            </a:r>
          </a:p>
        </p:txBody>
      </p:sp>
      <p:sp>
        <p:nvSpPr>
          <p:cNvPr id="11" name="TextBox 10"/>
          <p:cNvSpPr txBox="1"/>
          <p:nvPr/>
        </p:nvSpPr>
        <p:spPr>
          <a:xfrm>
            <a:off x="3589867" y="3674533"/>
            <a:ext cx="1651000" cy="829280"/>
          </a:xfrm>
          <a:prstGeom prst="rect">
            <a:avLst/>
          </a:prstGeom>
          <a:noFill/>
        </p:spPr>
        <p:txBody>
          <a:bodyPr wrap="none" rtlCol="0">
            <a:prstTxWarp prst="textArchUp">
              <a:avLst>
                <a:gd name="adj" fmla="val 11497986"/>
              </a:avLst>
            </a:prstTxWarp>
            <a:spAutoFit/>
          </a:bodyPr>
          <a:lstStyle/>
          <a:p>
            <a:pPr algn="ctr"/>
            <a:r>
              <a:rPr lang="en-US" sz="1200" dirty="0"/>
              <a:t>Evaluate + Analyse</a:t>
            </a:r>
          </a:p>
        </p:txBody>
      </p:sp>
      <p:sp>
        <p:nvSpPr>
          <p:cNvPr id="13" name="TextBox 12"/>
          <p:cNvSpPr txBox="1"/>
          <p:nvPr/>
        </p:nvSpPr>
        <p:spPr>
          <a:xfrm rot="20004675">
            <a:off x="2342851" y="2598940"/>
            <a:ext cx="1784559" cy="638556"/>
          </a:xfrm>
          <a:prstGeom prst="rect">
            <a:avLst/>
          </a:prstGeom>
          <a:noFill/>
        </p:spPr>
        <p:txBody>
          <a:bodyPr wrap="none" rtlCol="0">
            <a:prstTxWarp prst="textArchUp">
              <a:avLst>
                <a:gd name="adj" fmla="val 11462053"/>
              </a:avLst>
            </a:prstTxWarp>
            <a:spAutoFit/>
          </a:bodyPr>
          <a:lstStyle/>
          <a:p>
            <a:pPr algn="ctr"/>
            <a:r>
              <a:rPr lang="en-US" sz="1200" dirty="0"/>
              <a:t>Conclusions</a:t>
            </a:r>
          </a:p>
        </p:txBody>
      </p:sp>
      <p:sp>
        <p:nvSpPr>
          <p:cNvPr id="15" name="TextBox 14"/>
          <p:cNvSpPr txBox="1"/>
          <p:nvPr/>
        </p:nvSpPr>
        <p:spPr>
          <a:xfrm rot="1357193">
            <a:off x="4935432" y="2540089"/>
            <a:ext cx="1651000" cy="279400"/>
          </a:xfrm>
          <a:prstGeom prst="rect">
            <a:avLst/>
          </a:prstGeom>
          <a:noFill/>
        </p:spPr>
        <p:txBody>
          <a:bodyPr wrap="none" rtlCol="0">
            <a:prstTxWarp prst="textArchUp">
              <a:avLst>
                <a:gd name="adj" fmla="val 11497986"/>
              </a:avLst>
            </a:prstTxWarp>
            <a:spAutoFit/>
          </a:bodyPr>
          <a:lstStyle/>
          <a:p>
            <a:pPr algn="ctr"/>
            <a:r>
              <a:rPr lang="en-US" sz="1200" dirty="0"/>
              <a:t>Actions</a:t>
            </a:r>
          </a:p>
        </p:txBody>
      </p:sp>
      <p:sp>
        <p:nvSpPr>
          <p:cNvPr id="16" name="TextBox 15"/>
          <p:cNvSpPr txBox="1"/>
          <p:nvPr/>
        </p:nvSpPr>
        <p:spPr>
          <a:xfrm>
            <a:off x="3843866" y="2941578"/>
            <a:ext cx="1202935" cy="369332"/>
          </a:xfrm>
          <a:prstGeom prst="rect">
            <a:avLst/>
          </a:prstGeom>
          <a:noFill/>
        </p:spPr>
        <p:txBody>
          <a:bodyPr wrap="none" rtlCol="0">
            <a:prstTxWarp prst="textArchUp">
              <a:avLst>
                <a:gd name="adj" fmla="val 10999080"/>
              </a:avLst>
            </a:prstTxWarp>
            <a:spAutoFit/>
          </a:bodyPr>
          <a:lstStyle/>
          <a:p>
            <a:pPr algn="ctr"/>
            <a:r>
              <a:rPr lang="en-US" sz="800" i="1" dirty="0"/>
              <a:t>Connect to theory</a:t>
            </a:r>
          </a:p>
        </p:txBody>
      </p:sp>
      <p:sp>
        <p:nvSpPr>
          <p:cNvPr id="17" name="TextBox 16"/>
          <p:cNvSpPr txBox="1"/>
          <p:nvPr/>
        </p:nvSpPr>
        <p:spPr>
          <a:xfrm>
            <a:off x="4058286" y="4045006"/>
            <a:ext cx="770468" cy="190385"/>
          </a:xfrm>
          <a:prstGeom prst="rect">
            <a:avLst/>
          </a:prstGeom>
          <a:noFill/>
        </p:spPr>
        <p:txBody>
          <a:bodyPr wrap="none" rtlCol="0">
            <a:prstTxWarp prst="textArchUp">
              <a:avLst/>
            </a:prstTxWarp>
            <a:spAutoFit/>
          </a:bodyPr>
          <a:lstStyle/>
          <a:p>
            <a:pPr algn="ctr"/>
            <a:r>
              <a:rPr lang="en-US" sz="800" i="1" dirty="0"/>
              <a:t>Identify causes</a:t>
            </a:r>
          </a:p>
        </p:txBody>
      </p:sp>
      <p:sp>
        <p:nvSpPr>
          <p:cNvPr id="18" name="TextBox 17"/>
          <p:cNvSpPr txBox="1"/>
          <p:nvPr/>
        </p:nvSpPr>
        <p:spPr>
          <a:xfrm>
            <a:off x="4058286" y="4832407"/>
            <a:ext cx="770468" cy="190385"/>
          </a:xfrm>
          <a:prstGeom prst="rect">
            <a:avLst/>
          </a:prstGeom>
          <a:noFill/>
        </p:spPr>
        <p:txBody>
          <a:bodyPr wrap="none" rtlCol="0">
            <a:prstTxWarp prst="textArchUp">
              <a:avLst/>
            </a:prstTxWarp>
            <a:spAutoFit/>
          </a:bodyPr>
          <a:lstStyle/>
          <a:p>
            <a:pPr algn="ctr"/>
            <a:r>
              <a:rPr lang="en-US" sz="800" i="1" dirty="0" err="1"/>
              <a:t>Contextualise</a:t>
            </a:r>
            <a:endParaRPr lang="en-US" sz="800" i="1" dirty="0"/>
          </a:p>
        </p:txBody>
      </p:sp>
      <p:sp>
        <p:nvSpPr>
          <p:cNvPr id="19" name="TextBox 18"/>
          <p:cNvSpPr txBox="1"/>
          <p:nvPr/>
        </p:nvSpPr>
        <p:spPr>
          <a:xfrm>
            <a:off x="2075234" y="427176"/>
            <a:ext cx="6773509" cy="523220"/>
          </a:xfrm>
          <a:prstGeom prst="rect">
            <a:avLst/>
          </a:prstGeom>
          <a:noFill/>
        </p:spPr>
        <p:txBody>
          <a:bodyPr wrap="none" rtlCol="0">
            <a:spAutoFit/>
          </a:bodyPr>
          <a:lstStyle/>
          <a:p>
            <a:r>
              <a:rPr lang="en-US" sz="2800" u="sng" dirty="0">
                <a:solidFill>
                  <a:srgbClr val="558ED5"/>
                </a:solidFill>
              </a:rPr>
              <a:t>A</a:t>
            </a:r>
            <a:r>
              <a:rPr lang="en-US" sz="2800" dirty="0"/>
              <a:t>ssisted </a:t>
            </a:r>
            <a:r>
              <a:rPr lang="en-US" sz="2800" u="sng" dirty="0">
                <a:solidFill>
                  <a:srgbClr val="558ED5"/>
                </a:solidFill>
              </a:rPr>
              <a:t>R</a:t>
            </a:r>
            <a:r>
              <a:rPr lang="en-US" sz="2800" dirty="0"/>
              <a:t>eflective </a:t>
            </a:r>
            <a:r>
              <a:rPr lang="en-US" sz="2800" u="sng" dirty="0">
                <a:solidFill>
                  <a:srgbClr val="558ED5"/>
                </a:solidFill>
              </a:rPr>
              <a:t>C</a:t>
            </a:r>
            <a:r>
              <a:rPr lang="en-US" sz="2800" dirty="0"/>
              <a:t>onclusions Model (ARC)</a:t>
            </a:r>
          </a:p>
        </p:txBody>
      </p:sp>
      <p:sp>
        <p:nvSpPr>
          <p:cNvPr id="12" name="Left Brace 11"/>
          <p:cNvSpPr/>
          <p:nvPr/>
        </p:nvSpPr>
        <p:spPr>
          <a:xfrm>
            <a:off x="5046801" y="5168900"/>
            <a:ext cx="194066" cy="445532"/>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4" name="TextBox 13"/>
          <p:cNvSpPr txBox="1"/>
          <p:nvPr/>
        </p:nvSpPr>
        <p:spPr>
          <a:xfrm>
            <a:off x="5210243" y="5168900"/>
            <a:ext cx="2668256" cy="369332"/>
          </a:xfrm>
          <a:prstGeom prst="rect">
            <a:avLst/>
          </a:prstGeom>
          <a:noFill/>
        </p:spPr>
        <p:txBody>
          <a:bodyPr wrap="none" rtlCol="0">
            <a:spAutoFit/>
          </a:bodyPr>
          <a:lstStyle/>
          <a:p>
            <a:r>
              <a:rPr lang="en-US" dirty="0"/>
              <a:t>de Bono – red hat thinking</a:t>
            </a:r>
          </a:p>
        </p:txBody>
      </p:sp>
      <p:sp>
        <p:nvSpPr>
          <p:cNvPr id="20" name="Left Brace 19"/>
          <p:cNvSpPr/>
          <p:nvPr/>
        </p:nvSpPr>
        <p:spPr>
          <a:xfrm>
            <a:off x="6146800" y="3674533"/>
            <a:ext cx="266700" cy="1494367"/>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1" name="TextBox 20"/>
          <p:cNvSpPr txBox="1"/>
          <p:nvPr/>
        </p:nvSpPr>
        <p:spPr>
          <a:xfrm>
            <a:off x="6413500" y="4235391"/>
            <a:ext cx="2634054" cy="369332"/>
          </a:xfrm>
          <a:prstGeom prst="rect">
            <a:avLst/>
          </a:prstGeom>
          <a:noFill/>
        </p:spPr>
        <p:txBody>
          <a:bodyPr wrap="none" rtlCol="0">
            <a:spAutoFit/>
          </a:bodyPr>
          <a:lstStyle/>
          <a:p>
            <a:r>
              <a:rPr lang="en-US" dirty="0"/>
              <a:t>Bloom’s revised taxonomy</a:t>
            </a:r>
          </a:p>
        </p:txBody>
      </p:sp>
      <p:sp>
        <p:nvSpPr>
          <p:cNvPr id="22" name="Left Brace 21"/>
          <p:cNvSpPr/>
          <p:nvPr/>
        </p:nvSpPr>
        <p:spPr>
          <a:xfrm>
            <a:off x="7024772" y="2032000"/>
            <a:ext cx="277728" cy="1642533"/>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3" name="TextBox 22"/>
          <p:cNvSpPr txBox="1"/>
          <p:nvPr/>
        </p:nvSpPr>
        <p:spPr>
          <a:xfrm>
            <a:off x="7602146" y="2479913"/>
            <a:ext cx="1541854" cy="646331"/>
          </a:xfrm>
          <a:prstGeom prst="rect">
            <a:avLst/>
          </a:prstGeom>
          <a:noFill/>
        </p:spPr>
        <p:txBody>
          <a:bodyPr wrap="square" rtlCol="0">
            <a:spAutoFit/>
          </a:bodyPr>
          <a:lstStyle/>
          <a:p>
            <a:r>
              <a:rPr lang="en-US" dirty="0"/>
              <a:t>Kolb (1984)</a:t>
            </a:r>
          </a:p>
          <a:p>
            <a:r>
              <a:rPr lang="en-US" dirty="0"/>
              <a:t>Gibbs (1988)</a:t>
            </a:r>
          </a:p>
        </p:txBody>
      </p:sp>
      <p:sp>
        <p:nvSpPr>
          <p:cNvPr id="24" name="Left Brace 23"/>
          <p:cNvSpPr/>
          <p:nvPr/>
        </p:nvSpPr>
        <p:spPr>
          <a:xfrm rot="8659311">
            <a:off x="2480186" y="2899858"/>
            <a:ext cx="394870" cy="3344285"/>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5" name="TextBox 24"/>
          <p:cNvSpPr txBox="1"/>
          <p:nvPr/>
        </p:nvSpPr>
        <p:spPr>
          <a:xfrm>
            <a:off x="974646" y="4506441"/>
            <a:ext cx="1319667" cy="369332"/>
          </a:xfrm>
          <a:prstGeom prst="rect">
            <a:avLst/>
          </a:prstGeom>
          <a:noFill/>
        </p:spPr>
        <p:txBody>
          <a:bodyPr wrap="none" rtlCol="0">
            <a:spAutoFit/>
          </a:bodyPr>
          <a:lstStyle/>
          <a:p>
            <a:r>
              <a:rPr lang="en-US" dirty="0"/>
              <a:t>Rolfe (2001)</a:t>
            </a:r>
          </a:p>
        </p:txBody>
      </p:sp>
      <p:sp>
        <p:nvSpPr>
          <p:cNvPr id="26" name="TextBox 25"/>
          <p:cNvSpPr txBox="1"/>
          <p:nvPr/>
        </p:nvSpPr>
        <p:spPr>
          <a:xfrm rot="3134334">
            <a:off x="3291085" y="5215066"/>
            <a:ext cx="597564" cy="276999"/>
          </a:xfrm>
          <a:prstGeom prst="rect">
            <a:avLst/>
          </a:prstGeom>
          <a:noFill/>
        </p:spPr>
        <p:txBody>
          <a:bodyPr wrap="none" rtlCol="0">
            <a:spAutoFit/>
          </a:bodyPr>
          <a:lstStyle/>
          <a:p>
            <a:r>
              <a:rPr lang="en-US" sz="1200" dirty="0"/>
              <a:t>What?</a:t>
            </a:r>
          </a:p>
        </p:txBody>
      </p:sp>
      <p:sp>
        <p:nvSpPr>
          <p:cNvPr id="27" name="TextBox 26"/>
          <p:cNvSpPr txBox="1"/>
          <p:nvPr/>
        </p:nvSpPr>
        <p:spPr>
          <a:xfrm rot="3348936">
            <a:off x="2678032" y="4346218"/>
            <a:ext cx="757314" cy="276999"/>
          </a:xfrm>
          <a:prstGeom prst="rect">
            <a:avLst/>
          </a:prstGeom>
          <a:noFill/>
        </p:spPr>
        <p:txBody>
          <a:bodyPr wrap="none" rtlCol="0">
            <a:spAutoFit/>
          </a:bodyPr>
          <a:lstStyle/>
          <a:p>
            <a:r>
              <a:rPr lang="en-US" sz="1200" dirty="0"/>
              <a:t>So what?</a:t>
            </a:r>
          </a:p>
        </p:txBody>
      </p:sp>
      <p:sp>
        <p:nvSpPr>
          <p:cNvPr id="28" name="TextBox 27"/>
          <p:cNvSpPr txBox="1"/>
          <p:nvPr/>
        </p:nvSpPr>
        <p:spPr>
          <a:xfrm rot="3179406">
            <a:off x="1841266" y="3248220"/>
            <a:ext cx="906092" cy="276999"/>
          </a:xfrm>
          <a:prstGeom prst="rect">
            <a:avLst/>
          </a:prstGeom>
          <a:noFill/>
        </p:spPr>
        <p:txBody>
          <a:bodyPr wrap="none" rtlCol="0">
            <a:spAutoFit/>
          </a:bodyPr>
          <a:lstStyle/>
          <a:p>
            <a:r>
              <a:rPr lang="en-US" sz="1200" dirty="0"/>
              <a:t>What next?</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418816" y="0"/>
            <a:ext cx="8229600" cy="834515"/>
          </a:xfrm>
        </p:spPr>
        <p:txBody>
          <a:bodyPr/>
          <a:lstStyle/>
          <a:p>
            <a:r>
              <a:rPr lang="en-US" dirty="0"/>
              <a:t>MIND MAPS</a:t>
            </a:r>
          </a:p>
        </p:txBody>
      </p:sp>
      <p:pic>
        <p:nvPicPr>
          <p:cNvPr id="95234" name="Picture 2" descr="Image result for Kestrel education mind maps">
            <a:extLst>
              <a:ext uri="{FF2B5EF4-FFF2-40B4-BE49-F238E27FC236}">
                <a16:creationId xmlns:a16="http://schemas.microsoft.com/office/drawing/2014/main" id="{BCFE9A16-BE2C-704D-BDE6-C1E07FF66D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901" y="670302"/>
            <a:ext cx="7795015" cy="58544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2022"/>
            <a:ext cx="8229600" cy="1399032"/>
          </a:xfrm>
        </p:spPr>
        <p:txBody>
          <a:bodyPr/>
          <a:lstStyle/>
          <a:p>
            <a:r>
              <a:rPr lang="en-US"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Belle Wallace’s task wheel</a:t>
            </a:r>
          </a:p>
        </p:txBody>
      </p:sp>
      <p:sp>
        <p:nvSpPr>
          <p:cNvPr id="6" name="TextBox 5"/>
          <p:cNvSpPr txBox="1"/>
          <p:nvPr/>
        </p:nvSpPr>
        <p:spPr>
          <a:xfrm>
            <a:off x="6081685" y="1601197"/>
            <a:ext cx="2605115" cy="2031325"/>
          </a:xfrm>
          <a:prstGeom prst="rect">
            <a:avLst/>
          </a:prstGeom>
          <a:noFill/>
        </p:spPr>
        <p:txBody>
          <a:bodyPr wrap="square" rtlCol="0">
            <a:spAutoFit/>
          </a:bodyPr>
          <a:lstStyle/>
          <a:p>
            <a:r>
              <a:rPr lang="en-GB" dirty="0"/>
              <a:t>The TASC wheel is an instrument that can be used to solve problems. It leads learners through a sequence that they can use to plan how to solve a problem.</a:t>
            </a:r>
            <a:endParaRPr lang="en-US" dirty="0"/>
          </a:p>
        </p:txBody>
      </p:sp>
      <p:pic>
        <p:nvPicPr>
          <p:cNvPr id="96258" name="Picture 2" descr="Image result for Task wheel">
            <a:extLst>
              <a:ext uri="{FF2B5EF4-FFF2-40B4-BE49-F238E27FC236}">
                <a16:creationId xmlns:a16="http://schemas.microsoft.com/office/drawing/2014/main" id="{2C6D6044-4D6B-5D4D-93D8-A739D7B498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851" y="1354379"/>
            <a:ext cx="5181600" cy="4521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17172" y="145146"/>
            <a:ext cx="5738751" cy="923330"/>
          </a:xfrm>
          <a:prstGeom prst="rect">
            <a:avLst/>
          </a:prstGeom>
          <a:noFill/>
        </p:spPr>
        <p:txBody>
          <a:bodyPr wrap="none" lIns="91440" tIns="45720" rIns="91440" bIns="45720">
            <a:spAutoFit/>
          </a:bodyPr>
          <a:lstStyle/>
          <a:p>
            <a:pPr algn="ctr"/>
            <a:r>
              <a:rPr lang="cy-GB" sz="5400" b="1" cap="none"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Bloom’s Taxonomy</a:t>
            </a:r>
          </a:p>
        </p:txBody>
      </p:sp>
      <p:sp>
        <p:nvSpPr>
          <p:cNvPr id="5" name="Rectangle 4"/>
          <p:cNvSpPr/>
          <p:nvPr/>
        </p:nvSpPr>
        <p:spPr>
          <a:xfrm>
            <a:off x="3428204" y="1068476"/>
            <a:ext cx="3684471" cy="2031325"/>
          </a:xfrm>
          <a:prstGeom prst="rect">
            <a:avLst/>
          </a:prstGeom>
          <a:noFill/>
        </p:spPr>
        <p:txBody>
          <a:bodyPr wrap="square" lIns="91440" tIns="45720" rIns="91440" bIns="45720">
            <a:spAutoFit/>
          </a:bodyPr>
          <a:lstStyle/>
          <a:p>
            <a:pPr algn="ctr"/>
            <a:r>
              <a:rPr lang="cy-GB"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‘HOT </a:t>
            </a:r>
            <a:r>
              <a:rPr lang="cy-GB" sz="72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TOOLS’</a:t>
            </a:r>
            <a:endParaRPr lang="cy-GB"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endParaRPr>
          </a:p>
        </p:txBody>
      </p:sp>
      <p:sp>
        <p:nvSpPr>
          <p:cNvPr id="6" name="Rectangle 5"/>
          <p:cNvSpPr/>
          <p:nvPr/>
        </p:nvSpPr>
        <p:spPr>
          <a:xfrm>
            <a:off x="3420486" y="2935356"/>
            <a:ext cx="4652491" cy="1754326"/>
          </a:xfrm>
          <a:prstGeom prst="rect">
            <a:avLst/>
          </a:prstGeom>
          <a:noFill/>
        </p:spPr>
        <p:txBody>
          <a:bodyPr wrap="none" lIns="91440" tIns="45720" rIns="91440" bIns="45720">
            <a:spAutoFit/>
          </a:bodyPr>
          <a:lstStyle/>
          <a:p>
            <a:pPr algn="ctr"/>
            <a:r>
              <a:rPr lang="cy-GB" sz="5400" b="1"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Philosophy for </a:t>
            </a:r>
          </a:p>
          <a:p>
            <a:pPr algn="ctr"/>
            <a:r>
              <a:rPr lang="cy-GB" sz="5400" b="1"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Children(P4C)</a:t>
            </a:r>
          </a:p>
        </p:txBody>
      </p:sp>
      <p:pic>
        <p:nvPicPr>
          <p:cNvPr id="7" name="Picture 6" descr="Unknown-1.jpeg"/>
          <p:cNvPicPr>
            <a:picLocks noChangeAspect="1"/>
          </p:cNvPicPr>
          <p:nvPr/>
        </p:nvPicPr>
        <p:blipFill>
          <a:blip r:embed="rId2"/>
          <a:stretch>
            <a:fillRect/>
          </a:stretch>
        </p:blipFill>
        <p:spPr>
          <a:xfrm>
            <a:off x="7112675" y="1068476"/>
            <a:ext cx="2031325" cy="2031325"/>
          </a:xfrm>
          <a:prstGeom prst="rect">
            <a:avLst/>
          </a:prstGeom>
        </p:spPr>
      </p:pic>
      <p:pic>
        <p:nvPicPr>
          <p:cNvPr id="8" name="Picture 7" descr="images-8.jpeg"/>
          <p:cNvPicPr>
            <a:picLocks noChangeAspect="1"/>
          </p:cNvPicPr>
          <p:nvPr/>
        </p:nvPicPr>
        <p:blipFill>
          <a:blip r:embed="rId3"/>
          <a:stretch>
            <a:fillRect/>
          </a:stretch>
        </p:blipFill>
        <p:spPr>
          <a:xfrm>
            <a:off x="135654" y="2423652"/>
            <a:ext cx="2722121" cy="2626368"/>
          </a:xfrm>
          <a:prstGeom prst="rect">
            <a:avLst/>
          </a:prstGeom>
        </p:spPr>
      </p:pic>
      <p:pic>
        <p:nvPicPr>
          <p:cNvPr id="9" name="Picture 8"/>
          <p:cNvPicPr>
            <a:picLocks noChangeAspect="1"/>
          </p:cNvPicPr>
          <p:nvPr/>
        </p:nvPicPr>
        <p:blipFill>
          <a:blip r:embed="rId4"/>
          <a:stretch>
            <a:fillRect/>
          </a:stretch>
        </p:blipFill>
        <p:spPr>
          <a:xfrm>
            <a:off x="0" y="145146"/>
            <a:ext cx="2857775" cy="2050546"/>
          </a:xfrm>
          <a:prstGeom prst="rect">
            <a:avLst/>
          </a:prstGeom>
        </p:spPr>
      </p:pic>
      <p:pic>
        <p:nvPicPr>
          <p:cNvPr id="10" name="Picture 9"/>
          <p:cNvPicPr>
            <a:picLocks noChangeAspect="1"/>
          </p:cNvPicPr>
          <p:nvPr/>
        </p:nvPicPr>
        <p:blipFill>
          <a:blip r:embed="rId5"/>
          <a:stretch>
            <a:fillRect/>
          </a:stretch>
        </p:blipFill>
        <p:spPr>
          <a:xfrm>
            <a:off x="5975175" y="4472462"/>
            <a:ext cx="3053489" cy="2385538"/>
          </a:xfrm>
          <a:prstGeom prst="rect">
            <a:avLst/>
          </a:prstGeom>
        </p:spPr>
      </p:pic>
      <p:sp>
        <p:nvSpPr>
          <p:cNvPr id="11" name="TextBox 10"/>
          <p:cNvSpPr txBox="1"/>
          <p:nvPr/>
        </p:nvSpPr>
        <p:spPr>
          <a:xfrm>
            <a:off x="-89045" y="5429346"/>
            <a:ext cx="5835777" cy="1107996"/>
          </a:xfrm>
          <a:prstGeom prst="rect">
            <a:avLst/>
          </a:prstGeom>
          <a:noFill/>
        </p:spPr>
        <p:txBody>
          <a:bodyPr wrap="none" rtlCol="0">
            <a:spAutoFit/>
          </a:bodyPr>
          <a:lstStyle/>
          <a:p>
            <a:r>
              <a:rPr lang="en-US" sz="6600" b="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Thinker’s</a:t>
            </a:r>
            <a:r>
              <a:rPr lang="en-US" sz="6600" dirty="0"/>
              <a:t> </a:t>
            </a:r>
            <a:r>
              <a:rPr lang="en-US" sz="6600" b="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Keys</a:t>
            </a:r>
            <a:endParaRPr lang="en-US" sz="66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cap="none" dirty="0">
                <a:hlinkClick r:id="rId2"/>
              </a:rPr>
              <a:t>http://www.thinkingschool.co.uk/</a:t>
            </a:r>
            <a:r>
              <a:rPr lang="en-US" cap="none" dirty="0"/>
              <a:t> </a:t>
            </a:r>
          </a:p>
          <a:p>
            <a:endParaRPr lang="en-US" cap="none" dirty="0"/>
          </a:p>
          <a:p>
            <a:endParaRPr lang="en-US" dirty="0"/>
          </a:p>
        </p:txBody>
      </p:sp>
      <p:pic>
        <p:nvPicPr>
          <p:cNvPr id="4" name="Picture 3"/>
          <p:cNvPicPr>
            <a:picLocks noChangeAspect="1"/>
          </p:cNvPicPr>
          <p:nvPr/>
        </p:nvPicPr>
        <p:blipFill>
          <a:blip r:embed="rId3"/>
          <a:stretch>
            <a:fillRect/>
          </a:stretch>
        </p:blipFill>
        <p:spPr>
          <a:xfrm>
            <a:off x="1066799" y="0"/>
            <a:ext cx="6745309" cy="1483968"/>
          </a:xfrm>
          <a:prstGeom prst="rect">
            <a:avLst/>
          </a:prstGeom>
        </p:spPr>
      </p:pic>
      <p:pic>
        <p:nvPicPr>
          <p:cNvPr id="5" name="Picture 4"/>
          <p:cNvPicPr>
            <a:picLocks noChangeAspect="1"/>
          </p:cNvPicPr>
          <p:nvPr/>
        </p:nvPicPr>
        <p:blipFill>
          <a:blip r:embed="rId4"/>
          <a:srcRect l="9942" t="17193" r="7018" b="30409"/>
          <a:stretch>
            <a:fillRect/>
          </a:stretch>
        </p:blipFill>
        <p:spPr>
          <a:xfrm>
            <a:off x="254000" y="2978228"/>
            <a:ext cx="8686800" cy="3425780"/>
          </a:xfrm>
          <a:prstGeom prst="rect">
            <a:avLst/>
          </a:prstGeom>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Northern Ireland – </a:t>
            </a:r>
            <a:br>
              <a:rPr lang="en-US" dirty="0"/>
            </a:br>
            <a:r>
              <a:rPr lang="en-US" dirty="0"/>
              <a:t>Carol McGuinness</a:t>
            </a:r>
          </a:p>
        </p:txBody>
      </p:sp>
      <p:sp>
        <p:nvSpPr>
          <p:cNvPr id="3" name="Content Placeholder 2"/>
          <p:cNvSpPr>
            <a:spLocks noGrp="1"/>
          </p:cNvSpPr>
          <p:nvPr>
            <p:ph idx="1"/>
          </p:nvPr>
        </p:nvSpPr>
        <p:spPr>
          <a:xfrm>
            <a:off x="457200" y="3416300"/>
            <a:ext cx="8229600" cy="4572000"/>
          </a:xfrm>
        </p:spPr>
        <p:txBody>
          <a:bodyPr>
            <a:normAutofit/>
          </a:bodyPr>
          <a:lstStyle/>
          <a:p>
            <a:r>
              <a:rPr lang="en-US" cap="none" dirty="0">
                <a:hlinkClick r:id="rId2"/>
              </a:rPr>
              <a:t>http://www.teachingthinking.net/thinking/pages/robert_fisher_webresources.htm</a:t>
            </a:r>
            <a:endParaRPr lang="en-US" cap="none" dirty="0"/>
          </a:p>
          <a:p>
            <a:endParaRPr lang="en-US" cap="none" dirty="0"/>
          </a:p>
          <a:p>
            <a:r>
              <a:rPr lang="en-US" cap="none" dirty="0">
                <a:hlinkClick r:id="rId3"/>
              </a:rPr>
              <a:t>http://www.belb.org.uk/downloads/num_thinking_skills_booklet.pdf</a:t>
            </a:r>
            <a:endParaRPr lang="en-US" cap="none" dirty="0"/>
          </a:p>
          <a:p>
            <a:pPr>
              <a:buNone/>
            </a:pPr>
            <a:endParaRPr lang="en-US" dirty="0"/>
          </a:p>
          <a:p>
            <a:endParaRPr lang="en-US" dirty="0"/>
          </a:p>
          <a:p>
            <a:endParaRPr lang="en-US" dirty="0"/>
          </a:p>
        </p:txBody>
      </p:sp>
      <p:pic>
        <p:nvPicPr>
          <p:cNvPr id="4" name="Picture 3"/>
          <p:cNvPicPr>
            <a:picLocks noChangeAspect="1"/>
          </p:cNvPicPr>
          <p:nvPr/>
        </p:nvPicPr>
        <p:blipFill>
          <a:blip r:embed="rId4"/>
          <a:stretch>
            <a:fillRect/>
          </a:stretch>
        </p:blipFill>
        <p:spPr>
          <a:xfrm>
            <a:off x="6654800" y="523526"/>
            <a:ext cx="2032000" cy="1143000"/>
          </a:xfrm>
          <a:prstGeom prst="rect">
            <a:avLst/>
          </a:prstGeom>
        </p:spPr>
      </p:pic>
      <p:sp>
        <p:nvSpPr>
          <p:cNvPr id="5" name="TextBox 4"/>
          <p:cNvSpPr txBox="1"/>
          <p:nvPr/>
        </p:nvSpPr>
        <p:spPr>
          <a:xfrm>
            <a:off x="457201" y="2116667"/>
            <a:ext cx="8229600" cy="923330"/>
          </a:xfrm>
          <a:prstGeom prst="rect">
            <a:avLst/>
          </a:prstGeom>
          <a:noFill/>
        </p:spPr>
        <p:txBody>
          <a:bodyPr wrap="square" rtlCol="0">
            <a:spAutoFit/>
          </a:bodyPr>
          <a:lstStyle/>
          <a:p>
            <a:r>
              <a:rPr lang="en-US" dirty="0">
                <a:hlinkClick r:id="rId5"/>
              </a:rPr>
              <a:t>http://www.journeytoexcellence.org.uk/resourcesandcpd/biographies/biogcarolmcguinness.asp</a:t>
            </a:r>
            <a:endParaRPr lang="en-US" dirty="0"/>
          </a:p>
          <a:p>
            <a:endParaRPr lang="en-US"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a:t>bibliography </a:t>
            </a:r>
          </a:p>
        </p:txBody>
      </p:sp>
      <p:sp>
        <p:nvSpPr>
          <p:cNvPr id="30723" name="Rectangle 3"/>
          <p:cNvSpPr>
            <a:spLocks noGrp="1" noChangeArrowheads="1"/>
          </p:cNvSpPr>
          <p:nvPr>
            <p:ph idx="1"/>
          </p:nvPr>
        </p:nvSpPr>
        <p:spPr>
          <a:xfrm>
            <a:off x="685331" y="2367094"/>
            <a:ext cx="7773339" cy="4390322"/>
          </a:xfrm>
        </p:spPr>
        <p:txBody>
          <a:bodyPr>
            <a:normAutofit fontScale="70000" lnSpcReduction="20000"/>
          </a:bodyPr>
          <a:lstStyle/>
          <a:p>
            <a:r>
              <a:rPr lang="en-US" sz="1400" dirty="0"/>
              <a:t>Habit of Minds website. </a:t>
            </a:r>
            <a:r>
              <a:rPr lang="en-US" sz="1400" cap="none" dirty="0">
                <a:hlinkClick r:id="rId2"/>
              </a:rPr>
              <a:t>http://www.habits-of-mind.net/</a:t>
            </a:r>
            <a:endParaRPr lang="en-US" sz="1400" cap="none" dirty="0"/>
          </a:p>
          <a:p>
            <a:r>
              <a:rPr lang="en-US" sz="1400" dirty="0"/>
              <a:t>Costa, A. and </a:t>
            </a:r>
            <a:r>
              <a:rPr lang="en-US" sz="1400" dirty="0" err="1"/>
              <a:t>Kallick</a:t>
            </a:r>
            <a:r>
              <a:rPr lang="en-US" sz="1400" dirty="0"/>
              <a:t>, B. (2000) </a:t>
            </a:r>
            <a:r>
              <a:rPr lang="en-US" sz="1400" u="sng" dirty="0"/>
              <a:t>Habits of Mind. A Developmental Series</a:t>
            </a:r>
            <a:r>
              <a:rPr lang="en-US" sz="1400" dirty="0"/>
              <a:t>.  Alexandria, VA:  Association for Supervision and Curriculum Development</a:t>
            </a:r>
          </a:p>
          <a:p>
            <a:r>
              <a:rPr lang="en-US" sz="1400" dirty="0"/>
              <a:t>The National Center for Teaching Thinking website. </a:t>
            </a:r>
            <a:r>
              <a:rPr lang="en-US" sz="1400" cap="none" dirty="0">
                <a:hlinkClick r:id="rId3"/>
              </a:rPr>
              <a:t>http://www.nctt.net/</a:t>
            </a:r>
            <a:endParaRPr lang="en-US" sz="1400" cap="none" dirty="0"/>
          </a:p>
          <a:p>
            <a:r>
              <a:rPr lang="en-US" sz="1400" dirty="0"/>
              <a:t>Sample Lesson: The National Center for Teaching Thinking: </a:t>
            </a:r>
            <a:r>
              <a:rPr lang="en-US" sz="1400" dirty="0">
                <a:hlinkClick r:id="rId4"/>
              </a:rPr>
              <a:t>ht</a:t>
            </a:r>
            <a:r>
              <a:rPr lang="en-US" sz="1400" cap="none" dirty="0">
                <a:hlinkClick r:id="rId4"/>
              </a:rPr>
              <a:t>tp://www.nctt.net/lesson_horton.html</a:t>
            </a:r>
            <a:endParaRPr lang="en-US" sz="1400" cap="none" dirty="0"/>
          </a:p>
          <a:p>
            <a:r>
              <a:rPr lang="en-US" sz="1400" dirty="0"/>
              <a:t>Robert J. Swartz. (2000) ”</a:t>
            </a:r>
            <a:r>
              <a:rPr lang="en-US" sz="1400" i="1" dirty="0"/>
              <a:t>Towards Developing and Implementing A Thinking Curriculum</a:t>
            </a:r>
            <a:r>
              <a:rPr lang="en-US" sz="1400" dirty="0"/>
              <a:t>” Keynote Address presented at the First Annual Thinking Qualities Initiative Conference Hong Kong</a:t>
            </a:r>
          </a:p>
          <a:p>
            <a:r>
              <a:rPr lang="en-US" sz="1400" dirty="0"/>
              <a:t>The Association for Supervision and Curriculum Development</a:t>
            </a:r>
            <a:r>
              <a:rPr lang="en-US" sz="1400" cap="none" dirty="0"/>
              <a:t>.  </a:t>
            </a:r>
            <a:r>
              <a:rPr lang="en-US" sz="1400" cap="none" dirty="0">
                <a:hlinkClick r:id="rId5"/>
              </a:rPr>
              <a:t>www.ascd.org</a:t>
            </a:r>
            <a:r>
              <a:rPr lang="en-US" sz="1400" cap="none" dirty="0"/>
              <a:t> </a:t>
            </a:r>
          </a:p>
          <a:p>
            <a:endParaRPr lang="en-US" sz="1400" dirty="0"/>
          </a:p>
          <a:p>
            <a:r>
              <a:rPr lang="en-US" sz="1400" cap="none" dirty="0">
                <a:hlinkClick r:id="rId6"/>
              </a:rPr>
              <a:t>http://www.debonoforschools.com/asp/six_hats.asp</a:t>
            </a:r>
            <a:endParaRPr lang="en-US" sz="1400" cap="none" dirty="0"/>
          </a:p>
          <a:p>
            <a:r>
              <a:rPr lang="en-US" sz="1400" cap="none" dirty="0">
                <a:hlinkClick r:id="rId7"/>
              </a:rPr>
              <a:t>http://www.debonothinkingsystems.com/tools/6hats.htm</a:t>
            </a:r>
            <a:endParaRPr lang="en-US" sz="1400" cap="none" dirty="0"/>
          </a:p>
          <a:p>
            <a:r>
              <a:rPr lang="en-US" sz="1400" cap="none" dirty="0">
                <a:hlinkClick r:id="rId8"/>
              </a:rPr>
              <a:t>http://www.tonyryan.com.au/home/innovation/thinkers-keys/</a:t>
            </a:r>
            <a:endParaRPr lang="en-US" sz="1400" cap="none" dirty="0"/>
          </a:p>
          <a:p>
            <a:r>
              <a:rPr lang="en-US" sz="1400" cap="none" dirty="0">
                <a:hlinkClick r:id="rId9"/>
              </a:rPr>
              <a:t>http://www.thinkingschool.co.uk/resources/thinkers-toolbox/thinkers_keys</a:t>
            </a:r>
            <a:endParaRPr lang="en-US" sz="1400" cap="none" dirty="0"/>
          </a:p>
          <a:p>
            <a:r>
              <a:rPr lang="en-US" sz="1400" cap="none" dirty="0">
                <a:hlinkClick r:id="rId10"/>
              </a:rPr>
              <a:t>http://www.iloveteaching.co.nz/index.php?pageload=100&amp;m=&amp;sm=&amp;pp=103</a:t>
            </a:r>
            <a:endParaRPr lang="en-US" sz="1400" cap="none" dirty="0"/>
          </a:p>
          <a:p>
            <a:r>
              <a:rPr lang="en-US" sz="1400" cap="none" dirty="0">
                <a:hlinkClick r:id="rId11"/>
              </a:rPr>
              <a:t>http://www.nwlink.com/~donclark/hrd/bloom.html</a:t>
            </a:r>
            <a:endParaRPr lang="en-US" sz="1400" cap="none" dirty="0"/>
          </a:p>
          <a:p>
            <a:r>
              <a:rPr lang="en-US" sz="1400" cap="none" dirty="0">
                <a:hlinkClick r:id="rId12"/>
              </a:rPr>
              <a:t>http://www.tascwheel.com/</a:t>
            </a:r>
            <a:endParaRPr lang="en-US" sz="1400" cap="none" dirty="0"/>
          </a:p>
          <a:p>
            <a:endParaRPr lang="en-US" sz="1400" dirty="0"/>
          </a:p>
          <a:p>
            <a:endParaRPr lang="en-US" sz="14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p:cNvSpPr>
            <a:spLocks noGrp="1"/>
          </p:cNvSpPr>
          <p:nvPr>
            <p:ph type="title"/>
          </p:nvPr>
        </p:nvSpPr>
        <p:spPr>
          <a:xfrm>
            <a:off x="457200" y="274638"/>
            <a:ext cx="8229600" cy="922337"/>
          </a:xfrm>
        </p:spPr>
        <p:txBody>
          <a:bodyPr/>
          <a:lstStyle/>
          <a:p>
            <a:r>
              <a:rPr lang="cy-GB" b="1" dirty="0">
                <a:solidFill>
                  <a:srgbClr val="C00000"/>
                </a:solidFill>
                <a:latin typeface="Arial" charset="0"/>
              </a:rPr>
              <a:t>references</a:t>
            </a:r>
            <a:r>
              <a:rPr lang="cy-GB" dirty="0">
                <a:solidFill>
                  <a:srgbClr val="C00000"/>
                </a:solidFill>
              </a:rPr>
              <a:t> </a:t>
            </a:r>
          </a:p>
        </p:txBody>
      </p:sp>
      <p:sp>
        <p:nvSpPr>
          <p:cNvPr id="3" name="Content Placeholder 2"/>
          <p:cNvSpPr>
            <a:spLocks noGrp="1"/>
          </p:cNvSpPr>
          <p:nvPr>
            <p:ph idx="1"/>
          </p:nvPr>
        </p:nvSpPr>
        <p:spPr>
          <a:xfrm>
            <a:off x="468313" y="1196975"/>
            <a:ext cx="8075612" cy="4784725"/>
          </a:xfrm>
        </p:spPr>
        <p:txBody>
          <a:bodyPr>
            <a:noAutofit/>
          </a:bodyPr>
          <a:lstStyle/>
          <a:p>
            <a:pPr marL="447675" indent="-447675"/>
            <a:r>
              <a:rPr lang="en-US" sz="2400" cap="none" dirty="0" err="1">
                <a:latin typeface="Arial" charset="0"/>
                <a:ea typeface="Arial" charset="0"/>
                <a:cs typeface="Arial" charset="0"/>
              </a:rPr>
              <a:t>Kestral</a:t>
            </a:r>
            <a:r>
              <a:rPr lang="en-US" sz="2400" cap="none" dirty="0">
                <a:latin typeface="Arial" charset="0"/>
                <a:ea typeface="Arial" charset="0"/>
                <a:cs typeface="Arial" charset="0"/>
              </a:rPr>
              <a:t> Education (2013), </a:t>
            </a:r>
            <a:r>
              <a:rPr lang="en-US" sz="2400" i="1" cap="none" dirty="0">
                <a:latin typeface="Arial" charset="0"/>
                <a:ea typeface="Arial" charset="0"/>
                <a:cs typeface="Arial" charset="0"/>
              </a:rPr>
              <a:t>Creating a thinking school. </a:t>
            </a:r>
            <a:r>
              <a:rPr lang="en-US" sz="2400" cap="none" dirty="0">
                <a:latin typeface="Arial" charset="0"/>
                <a:ea typeface="Arial" charset="0"/>
                <a:cs typeface="Arial" charset="0"/>
              </a:rPr>
              <a:t>[</a:t>
            </a:r>
            <a:r>
              <a:rPr lang="cy-GB" sz="2400" cap="none" dirty="0">
                <a:latin typeface="Arial" charset="0"/>
                <a:ea typeface="Arial" charset="0"/>
                <a:cs typeface="Arial" charset="0"/>
              </a:rPr>
              <a:t>online] </a:t>
            </a:r>
            <a:endParaRPr lang="en-US" sz="2400" cap="none" dirty="0">
              <a:latin typeface="Arial" charset="0"/>
            </a:endParaRPr>
          </a:p>
          <a:p>
            <a:pPr marL="447675" indent="-447675">
              <a:buFont typeface="Arial" charset="0"/>
              <a:buNone/>
            </a:pPr>
            <a:r>
              <a:rPr lang="en-US" sz="2400" dirty="0">
                <a:latin typeface="Arial" charset="0"/>
              </a:rPr>
              <a:t>	</a:t>
            </a:r>
            <a:r>
              <a:rPr lang="en-US" sz="2400" cap="none" dirty="0">
                <a:latin typeface="Arial" charset="0"/>
                <a:hlinkClick r:id="rId3"/>
              </a:rPr>
              <a:t>www.thinkingschool.co.uk/</a:t>
            </a:r>
            <a:r>
              <a:rPr lang="en-US" sz="2400" cap="none" dirty="0">
                <a:latin typeface="Arial" charset="0"/>
              </a:rPr>
              <a:t> </a:t>
            </a:r>
          </a:p>
          <a:p>
            <a:pPr marL="447675" indent="-447675"/>
            <a:r>
              <a:rPr lang="en-US" sz="2400" cap="none" dirty="0">
                <a:latin typeface="Arial" charset="0"/>
                <a:ea typeface="Arial" charset="0"/>
                <a:cs typeface="Arial" charset="0"/>
              </a:rPr>
              <a:t>National Children’s Bureau (2006), </a:t>
            </a:r>
            <a:r>
              <a:rPr lang="en-US" sz="2400" i="1" cap="none" dirty="0">
                <a:latin typeface="Arial" charset="0"/>
                <a:ea typeface="Arial" charset="0"/>
                <a:cs typeface="Arial" charset="0"/>
              </a:rPr>
              <a:t>A Whole-school Approach To Personal, Social And Health Education And Citizenship</a:t>
            </a:r>
            <a:r>
              <a:rPr lang="en-US" sz="2400" cap="none" dirty="0">
                <a:latin typeface="Arial" charset="0"/>
                <a:ea typeface="Arial" charset="0"/>
                <a:cs typeface="Arial" charset="0"/>
              </a:rPr>
              <a:t>. </a:t>
            </a:r>
            <a:r>
              <a:rPr lang="cy-GB" sz="2400" cap="none" dirty="0">
                <a:latin typeface="Arial" charset="0"/>
                <a:ea typeface="Arial" charset="0"/>
                <a:cs typeface="Arial" charset="0"/>
              </a:rPr>
              <a:t>Llundain</a:t>
            </a:r>
            <a:r>
              <a:rPr lang="en-US" sz="2400" cap="none" dirty="0">
                <a:latin typeface="Arial" charset="0"/>
                <a:ea typeface="Arial" charset="0"/>
                <a:cs typeface="Arial" charset="0"/>
              </a:rPr>
              <a:t>: NCB.</a:t>
            </a:r>
          </a:p>
          <a:p>
            <a:pPr marL="447675" indent="-447675">
              <a:buFont typeface="Arial" charset="0"/>
              <a:buNone/>
            </a:pPr>
            <a:endParaRPr lang="en-GB" sz="1400" dirty="0"/>
          </a:p>
        </p:txBody>
      </p:sp>
      <p:sp>
        <p:nvSpPr>
          <p:cNvPr id="6" name="Slide Number Placeholder 5"/>
          <p:cNvSpPr>
            <a:spLocks noGrp="1"/>
          </p:cNvSpPr>
          <p:nvPr>
            <p:ph type="sldNum" sz="quarter" idx="12"/>
          </p:nvPr>
        </p:nvSpPr>
        <p:spPr/>
        <p:txBody>
          <a:bodyPr/>
          <a:lstStyle/>
          <a:p>
            <a:fld id="{D858C723-E411-5E43-B072-16D9AC3D7A5F}" type="slidenum">
              <a:rPr lang="en-GB"/>
              <a:pPr/>
              <a:t>66</a:t>
            </a:fld>
            <a:endParaRPr lang="en-GB"/>
          </a:p>
        </p:txBody>
      </p:sp>
    </p:spTree>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468313" y="115888"/>
            <a:ext cx="8229600" cy="865187"/>
          </a:xfrm>
        </p:spPr>
        <p:txBody>
          <a:bodyPr/>
          <a:lstStyle/>
          <a:p>
            <a:r>
              <a:rPr lang="cy-GB" b="1" dirty="0">
                <a:solidFill>
                  <a:srgbClr val="C00000"/>
                </a:solidFill>
                <a:latin typeface="Arial" charset="0"/>
              </a:rPr>
              <a:t>Further reading</a:t>
            </a:r>
          </a:p>
        </p:txBody>
      </p:sp>
      <p:sp>
        <p:nvSpPr>
          <p:cNvPr id="63490" name="Content Placeholder 2"/>
          <p:cNvSpPr>
            <a:spLocks noGrp="1"/>
          </p:cNvSpPr>
          <p:nvPr>
            <p:ph idx="1"/>
          </p:nvPr>
        </p:nvSpPr>
        <p:spPr>
          <a:xfrm>
            <a:off x="457200" y="981075"/>
            <a:ext cx="8291513" cy="5327650"/>
          </a:xfrm>
        </p:spPr>
        <p:txBody>
          <a:bodyPr>
            <a:normAutofit/>
          </a:bodyPr>
          <a:lstStyle/>
          <a:p>
            <a:pPr marL="360363" indent="-360363"/>
            <a:r>
              <a:rPr lang="en-US" sz="2400" cap="none" dirty="0">
                <a:latin typeface="Arial" charset="0"/>
                <a:ea typeface="Arial" charset="0"/>
                <a:cs typeface="Arial" charset="0"/>
              </a:rPr>
              <a:t>OECD (2009), </a:t>
            </a:r>
            <a:r>
              <a:rPr lang="en-US" sz="2400" i="1" cap="none" dirty="0">
                <a:latin typeface="Arial" charset="0"/>
                <a:ea typeface="Arial" charset="0"/>
                <a:cs typeface="Arial" charset="0"/>
              </a:rPr>
              <a:t>PISA Take The Test: Sample Questions From The </a:t>
            </a:r>
            <a:r>
              <a:rPr lang="en-US" sz="2400" i="1" cap="none" dirty="0" err="1">
                <a:latin typeface="Arial" charset="0"/>
                <a:ea typeface="Arial" charset="0"/>
                <a:cs typeface="Arial" charset="0"/>
              </a:rPr>
              <a:t>Oecd’s</a:t>
            </a:r>
            <a:r>
              <a:rPr lang="en-US" sz="2400" i="1" cap="none" dirty="0">
                <a:latin typeface="Arial" charset="0"/>
                <a:ea typeface="Arial" charset="0"/>
                <a:cs typeface="Arial" charset="0"/>
              </a:rPr>
              <a:t> PISA Assessments. </a:t>
            </a:r>
            <a:r>
              <a:rPr lang="en-US" sz="2400" cap="none" dirty="0">
                <a:latin typeface="Arial" charset="0"/>
                <a:ea typeface="Arial" charset="0"/>
                <a:cs typeface="Arial" charset="0"/>
              </a:rPr>
              <a:t>[</a:t>
            </a:r>
            <a:r>
              <a:rPr lang="cy-GB" sz="2400" cap="none" dirty="0">
                <a:latin typeface="Arial" charset="0"/>
                <a:ea typeface="Arial" charset="0"/>
                <a:cs typeface="Arial" charset="0"/>
              </a:rPr>
              <a:t>Ar-lein] </a:t>
            </a:r>
            <a:r>
              <a:rPr lang="en-US" sz="2400" cap="none" dirty="0">
                <a:latin typeface="Arial" charset="0"/>
                <a:ea typeface="Arial" charset="0"/>
                <a:cs typeface="Arial" charset="0"/>
                <a:hlinkClick r:id="rId3"/>
              </a:rPr>
              <a:t>www.oecd.org/pisa/pisaproducts/pisa2000/41943106.pdf</a:t>
            </a:r>
            <a:r>
              <a:rPr lang="en-US" sz="2400" i="1" cap="none" dirty="0">
                <a:latin typeface="Arial" charset="0"/>
                <a:ea typeface="Arial" charset="0"/>
                <a:cs typeface="Arial" charset="0"/>
              </a:rPr>
              <a:t>  </a:t>
            </a:r>
          </a:p>
          <a:p>
            <a:pPr marL="360363" indent="-360363"/>
            <a:r>
              <a:rPr lang="en-GB" sz="2400" cap="none" dirty="0">
                <a:latin typeface="Arial" charset="0"/>
              </a:rPr>
              <a:t>OECD (2010), </a:t>
            </a:r>
            <a:r>
              <a:rPr lang="en-GB" sz="2400" i="1" cap="none" dirty="0">
                <a:latin typeface="Arial" charset="0"/>
              </a:rPr>
              <a:t>PISA 2009 At A Glance. </a:t>
            </a:r>
            <a:r>
              <a:rPr lang="en-GB" sz="2400" cap="none" dirty="0">
                <a:latin typeface="Arial" charset="0"/>
              </a:rPr>
              <a:t>[</a:t>
            </a:r>
            <a:r>
              <a:rPr lang="cy-GB" sz="2400" cap="none" dirty="0">
                <a:latin typeface="Arial" charset="0"/>
                <a:ea typeface="Arial" charset="0"/>
                <a:cs typeface="Arial" charset="0"/>
              </a:rPr>
              <a:t>Ar-lein] </a:t>
            </a:r>
            <a:r>
              <a:rPr lang="en-GB" sz="2400" cap="none" dirty="0">
                <a:latin typeface="Arial" charset="0"/>
                <a:hlinkClick r:id="rId4"/>
              </a:rPr>
              <a:t>www.oecd.org/pisa/pisaproducts/pisa2006/41943106.pdf</a:t>
            </a:r>
            <a:endParaRPr lang="en-US" sz="2400" cap="none" dirty="0">
              <a:latin typeface="Arial" charset="0"/>
              <a:ea typeface="Arial" charset="0"/>
              <a:cs typeface="Arial" charset="0"/>
            </a:endParaRPr>
          </a:p>
        </p:txBody>
      </p:sp>
      <p:sp>
        <p:nvSpPr>
          <p:cNvPr id="6" name="Slide Number Placeholder 5"/>
          <p:cNvSpPr>
            <a:spLocks noGrp="1"/>
          </p:cNvSpPr>
          <p:nvPr>
            <p:ph type="sldNum" sz="quarter" idx="12"/>
          </p:nvPr>
        </p:nvSpPr>
        <p:spPr/>
        <p:txBody>
          <a:bodyPr/>
          <a:lstStyle/>
          <a:p>
            <a:fld id="{9A0281B5-D0C3-0745-BD46-86D1B5F1CD6E}" type="slidenum">
              <a:rPr lang="en-GB"/>
              <a:pPr/>
              <a:t>67</a:t>
            </a:fld>
            <a:endParaRPr lang="en-GB"/>
          </a:p>
        </p:txBody>
      </p:sp>
      <p:pic>
        <p:nvPicPr>
          <p:cNvPr id="63491" name="Picture 7"/>
          <p:cNvPicPr>
            <a:picLocks noChangeAspect="1"/>
          </p:cNvPicPr>
          <p:nvPr/>
        </p:nvPicPr>
        <p:blipFill>
          <a:blip r:embed="rId5"/>
          <a:srcRect/>
          <a:stretch>
            <a:fillRect/>
          </a:stretch>
        </p:blipFill>
        <p:spPr bwMode="auto">
          <a:xfrm>
            <a:off x="0" y="0"/>
            <a:ext cx="330200" cy="2806700"/>
          </a:xfrm>
          <a:prstGeom prst="rect">
            <a:avLst/>
          </a:prstGeom>
          <a:noFill/>
          <a:ln w="9525">
            <a:noFill/>
            <a:miter lim="800000"/>
            <a:headEnd/>
            <a:tailEnd/>
          </a:ln>
        </p:spPr>
      </p:pic>
    </p:spTree>
  </p:cSld>
  <p:clrMapOvr>
    <a:masterClrMapping/>
  </p:clrMapOvr>
  <p:transition/>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{B102871B-5195-E643-8D19-3B17A679664B}tf10001073</Template>
  <TotalTime>1901</TotalTime>
  <Words>2528</Words>
  <Application>Microsoft Macintosh PowerPoint</Application>
  <PresentationFormat>On-screen Show (4:3)</PresentationFormat>
  <Paragraphs>327</Paragraphs>
  <Slides>67</Slides>
  <Notes>10</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67</vt:i4>
      </vt:variant>
    </vt:vector>
  </HeadingPairs>
  <TitlesOfParts>
    <vt:vector size="78" baseType="lpstr">
      <vt:lpstr>Arial</vt:lpstr>
      <vt:lpstr>Calibri</vt:lpstr>
      <vt:lpstr>Century Gothic</vt:lpstr>
      <vt:lpstr>Comic Sans MS</vt:lpstr>
      <vt:lpstr>Courier New</vt:lpstr>
      <vt:lpstr>Garamond</vt:lpstr>
      <vt:lpstr>Tahoma</vt:lpstr>
      <vt:lpstr>Times New Roman</vt:lpstr>
      <vt:lpstr>Tw Cen MT</vt:lpstr>
      <vt:lpstr>Wingdings</vt:lpstr>
      <vt:lpstr>Droplet</vt:lpstr>
      <vt:lpstr> Thinking Schools</vt:lpstr>
      <vt:lpstr>Session aims</vt:lpstr>
      <vt:lpstr>What is ‘thinking?</vt:lpstr>
      <vt:lpstr>“THINKING IS THE HARDEST WORK THERE IS WHICH IS WHY SO FEW PEOPLE ENGAGE IN IT.”      HENRY FORD</vt:lpstr>
      <vt:lpstr>News regarding thinking …</vt:lpstr>
      <vt:lpstr>ESTYN: The Skills Framework at KS2 – July 2011</vt:lpstr>
      <vt:lpstr>PowerPoint Presentation</vt:lpstr>
      <vt:lpstr>PowerPoint Presentation</vt:lpstr>
      <vt:lpstr>Us as thinkers</vt:lpstr>
      <vt:lpstr>Dispositions for learning</vt:lpstr>
      <vt:lpstr>dispositions</vt:lpstr>
      <vt:lpstr>Key ingredients for the capacity to know how to learn Daniel Goleman</vt:lpstr>
      <vt:lpstr>What do you remember or already know about Habits of Mind?</vt:lpstr>
      <vt:lpstr>History</vt:lpstr>
      <vt:lpstr>Habits of Mind </vt:lpstr>
      <vt:lpstr> In pairs or triads, discuss the following:</vt:lpstr>
      <vt:lpstr>What is a habit?</vt:lpstr>
      <vt:lpstr>PowerPoint Presentation</vt:lpstr>
      <vt:lpstr>What are habits of minD?</vt:lpstr>
      <vt:lpstr> Habits of Mind</vt:lpstr>
      <vt:lpstr>PowerPoint Presentation</vt:lpstr>
      <vt:lpstr>Art Costa explains…</vt:lpstr>
      <vt:lpstr>PowerPoint Presentation</vt:lpstr>
      <vt:lpstr>1.persisiting  </vt:lpstr>
      <vt:lpstr>2.Managing impulsivity</vt:lpstr>
      <vt:lpstr>3.Listening with empathy </vt:lpstr>
      <vt:lpstr>4_.thinking flexibly_ </vt:lpstr>
      <vt:lpstr>5.Thinking about your thinking (Metacognition) </vt:lpstr>
      <vt:lpstr>6.Striving for accuracy </vt:lpstr>
      <vt:lpstr>7.Questioning and problem solving</vt:lpstr>
      <vt:lpstr>8.Applying past knowledge to new situations </vt:lpstr>
      <vt:lpstr>9.Thinking and communicating with accuracy and precision</vt:lpstr>
      <vt:lpstr>10.Collect data through all the senses: </vt:lpstr>
      <vt:lpstr>11.Creating, imagining and innovating </vt:lpstr>
      <vt:lpstr>12.Responding with wonderment and awe</vt:lpstr>
      <vt:lpstr>13.Taking responsible risks</vt:lpstr>
      <vt:lpstr>14.Finding humour </vt:lpstr>
      <vt:lpstr>15.Thinking interdependently</vt:lpstr>
      <vt:lpstr>16. Remaining open to continuous learning</vt:lpstr>
      <vt:lpstr>reflection</vt:lpstr>
      <vt:lpstr>Paying attention</vt:lpstr>
      <vt:lpstr>Producing </vt:lpstr>
      <vt:lpstr>Moving forward</vt:lpstr>
      <vt:lpstr>PowerPoint Presentation</vt:lpstr>
      <vt:lpstr>PowerPoint Presentation</vt:lpstr>
      <vt:lpstr>PowerPoint Presentation</vt:lpstr>
      <vt:lpstr>PowerPoint Presentation</vt:lpstr>
      <vt:lpstr>PowerPoint Presentation</vt:lpstr>
      <vt:lpstr>Access to “learn”  HoM</vt:lpstr>
      <vt:lpstr>Developing hom and thinking</vt:lpstr>
      <vt:lpstr>PowerPoint Presentation</vt:lpstr>
      <vt:lpstr>PowerPoint Presentation</vt:lpstr>
      <vt:lpstr>PowerPoint Presentation</vt:lpstr>
      <vt:lpstr>Thinking hats</vt:lpstr>
      <vt:lpstr>Thinking hats </vt:lpstr>
      <vt:lpstr>Thinking hats </vt:lpstr>
      <vt:lpstr>Have a go at using the hats?</vt:lpstr>
      <vt:lpstr>PMI Diagram (Edward de Bono) </vt:lpstr>
      <vt:lpstr>PowerPoint Presentation</vt:lpstr>
      <vt:lpstr>MIND MAPS</vt:lpstr>
      <vt:lpstr>Belle Wallace’s task wheel</vt:lpstr>
      <vt:lpstr>PowerPoint Presentation</vt:lpstr>
      <vt:lpstr>PowerPoint Presentation</vt:lpstr>
      <vt:lpstr>Northern Ireland –  Carol McGuinness</vt:lpstr>
      <vt:lpstr>bibliography </vt:lpstr>
      <vt:lpstr>references </vt:lpstr>
      <vt:lpstr>Further reading</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TSD</dc:creator>
  <cp:lastModifiedBy>Nanna Ryder</cp:lastModifiedBy>
  <cp:revision>40</cp:revision>
  <dcterms:created xsi:type="dcterms:W3CDTF">2016-01-26T09:53:34Z</dcterms:created>
  <dcterms:modified xsi:type="dcterms:W3CDTF">2018-12-04T23:48:50Z</dcterms:modified>
</cp:coreProperties>
</file>