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26"/>
  </p:notesMasterIdLst>
  <p:sldIdLst>
    <p:sldId id="365" r:id="rId6"/>
    <p:sldId id="272" r:id="rId7"/>
    <p:sldId id="273" r:id="rId8"/>
    <p:sldId id="260" r:id="rId9"/>
    <p:sldId id="265" r:id="rId10"/>
    <p:sldId id="262" r:id="rId11"/>
    <p:sldId id="270" r:id="rId12"/>
    <p:sldId id="366" r:id="rId13"/>
    <p:sldId id="277" r:id="rId14"/>
    <p:sldId id="278" r:id="rId15"/>
    <p:sldId id="280" r:id="rId16"/>
    <p:sldId id="281" r:id="rId17"/>
    <p:sldId id="282" r:id="rId18"/>
    <p:sldId id="283" r:id="rId19"/>
    <p:sldId id="284" r:id="rId20"/>
    <p:sldId id="285" r:id="rId21"/>
    <p:sldId id="286" r:id="rId22"/>
    <p:sldId id="287" r:id="rId23"/>
    <p:sldId id="288" r:id="rId24"/>
    <p:sldId id="28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63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07633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625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06607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5982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46751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33376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13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4608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0001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41365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49902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20061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6787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2.png"/><Relationship Id="rId4" Type="http://schemas.openxmlformats.org/officeDocument/2006/relationships/slideLayout" Target="../slideLayouts/slideLayout10.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05706315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15566399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 id="214748370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9764232" y="3509963"/>
            <a:ext cx="1807535" cy="18902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a:xfrm>
            <a:off x="522514" y="1690688"/>
            <a:ext cx="10831286" cy="3733237"/>
          </a:xfrm>
        </p:spPr>
        <p:txBody>
          <a:bodyPr>
            <a:normAutofit fontScale="92500" lnSpcReduction="10000"/>
          </a:bodyPr>
          <a:lstStyle/>
          <a:p>
            <a:r>
              <a:rPr lang="en-GB" dirty="0"/>
              <a:t>Youth work, as defined and outlined in Essential Skills for Youth Work Practice, is a form of professional practice with young people that can be carried out by individuals and organisations is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1146036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a:xfrm>
            <a:off x="838200" y="1825625"/>
            <a:ext cx="10515600" cy="3507428"/>
          </a:xfrm>
        </p:spPr>
        <p:txBody>
          <a:bodyPr>
            <a:normAutofit fontScale="92500" lnSpcReduction="20000"/>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2753800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prstGeom prst="rect">
            <a:avLst/>
          </a:prstGeom>
          <a:noFill/>
        </p:spPr>
        <p:txBody>
          <a:bodyPr wrap="square" numCol="1" anchorCtr="0" compatLnSpc="1">
            <a:prstTxWarp prst="textNoShape">
              <a:avLst/>
            </a:prstTxWarp>
          </a:bodyPr>
          <a:lstStyle/>
          <a:p>
            <a:r>
              <a:rPr lang="en-US" cap="none"/>
              <a:t>Principles &amp; Values </a:t>
            </a:r>
          </a:p>
        </p:txBody>
      </p:sp>
      <p:sp>
        <p:nvSpPr>
          <p:cNvPr id="22531" name="Content Placeholder 2"/>
          <p:cNvSpPr>
            <a:spLocks noGrp="1"/>
          </p:cNvSpPr>
          <p:nvPr>
            <p:ph idx="4294967295"/>
          </p:nvPr>
        </p:nvSpPr>
        <p:spPr>
          <a:xfrm>
            <a:off x="0" y="1752600"/>
            <a:ext cx="7620000" cy="4373563"/>
          </a:xfrm>
          <a:prstGeom prst="rect">
            <a:avLst/>
          </a:prstGeom>
        </p:spPr>
        <p:txBody>
          <a:bodyPr/>
          <a:lstStyle/>
          <a:p>
            <a:r>
              <a:rPr lang="en-US" dirty="0"/>
              <a:t>What informs the youth work role?</a:t>
            </a:r>
          </a:p>
          <a:p>
            <a:r>
              <a:rPr lang="en-US" dirty="0"/>
              <a:t>How do youth workers know about the principles and values of their profession?</a:t>
            </a:r>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06783" y="305746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Individually read through the chapter placed on Moodle and identify information about the principles and values of a Youth and Community Worker. </a:t>
            </a:r>
          </a:p>
          <a:p>
            <a:pPr marL="457200" indent="-457200"/>
            <a:endParaRPr lang="en-GB" dirty="0"/>
          </a:p>
          <a:p>
            <a:pPr marL="457200" indent="-457200"/>
            <a:r>
              <a:rPr lang="en-GB" dirty="0"/>
              <a:t>Consider how you can apply this reading to your level 5 Portfolio.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66527" y="4267200"/>
            <a:ext cx="210648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808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numCol="1" anchor="ctr" anchorCtr="0" compatLnSpc="1">
            <a:prstTxWarp prst="textNoShape">
              <a:avLst/>
            </a:prstTxWarp>
            <a:normAutofit/>
          </a:bodyPr>
          <a:lstStyle/>
          <a:p>
            <a:r>
              <a:rPr lang="en-US" cap="none"/>
              <a:t>Key Values</a:t>
            </a:r>
            <a:br>
              <a:rPr lang="en-US" cap="none"/>
            </a:br>
            <a:endParaRPr lang="en-US" cap="none"/>
          </a:p>
        </p:txBody>
      </p:sp>
      <p:sp>
        <p:nvSpPr>
          <p:cNvPr id="24579" name="Content Placeholder 2"/>
          <p:cNvSpPr>
            <a:spLocks noGrp="1"/>
          </p:cNvSpPr>
          <p:nvPr>
            <p:ph idx="1"/>
          </p:nvPr>
        </p:nvSpPr>
        <p:spPr>
          <a:xfrm>
            <a:off x="838199" y="1350819"/>
            <a:ext cx="10834255" cy="4537364"/>
          </a:xfrm>
        </p:spPr>
        <p:txBody>
          <a:bodyPr>
            <a:normAutofit/>
          </a:bodyPr>
          <a:lstStyle/>
          <a:p>
            <a:r>
              <a:rPr lang="en-GB" sz="2200" dirty="0"/>
              <a:t>According to the National Youth Agency (1997, pp. 6-7 </a:t>
            </a:r>
            <a:r>
              <a:rPr lang="en-GB" sz="2200" i="1" dirty="0"/>
              <a:t>cited in</a:t>
            </a:r>
            <a:r>
              <a:rPr lang="en-GB" sz="2200" dirty="0"/>
              <a:t> Banks 1999, p.10) distinguishable values, which underlie youth and community work are:</a:t>
            </a:r>
          </a:p>
          <a:p>
            <a:r>
              <a:rPr lang="en-GB" sz="2200" dirty="0"/>
              <a:t>respect for basic human rights </a:t>
            </a:r>
          </a:p>
          <a:p>
            <a:r>
              <a:rPr lang="en-GB" sz="2200" dirty="0"/>
              <a:t>respect for the individual and rights to self-determination;</a:t>
            </a:r>
          </a:p>
          <a:p>
            <a:r>
              <a:rPr lang="en-GB" sz="2200" dirty="0"/>
              <a:t>respect for the different cultures and religions in society;</a:t>
            </a:r>
          </a:p>
          <a:p>
            <a:r>
              <a:rPr lang="en-GB" sz="2200" dirty="0"/>
              <a:t>a commitment to empowerment and participatory democracy;</a:t>
            </a:r>
          </a:p>
          <a:p>
            <a:r>
              <a:rPr lang="en-GB" sz="2200" dirty="0"/>
              <a:t>collaborative working relationships and collective action; and</a:t>
            </a:r>
          </a:p>
          <a:p>
            <a:r>
              <a:rPr lang="en-GB" sz="2200" dirty="0"/>
              <a:t>an acknowledgement that all relationships and activities with young people and adults are based on their consent.</a:t>
            </a:r>
          </a:p>
          <a:p>
            <a:r>
              <a:rPr lang="en-GB" sz="2200" dirty="0"/>
              <a:t>National Youth Agency (1997, pp.6-7 </a:t>
            </a:r>
            <a:r>
              <a:rPr lang="en-GB" sz="2200" i="1" dirty="0"/>
              <a:t>cited in</a:t>
            </a:r>
            <a:r>
              <a:rPr lang="en-GB" sz="2200" dirty="0"/>
              <a:t> Banks 1999, p.10)</a:t>
            </a:r>
            <a:endParaRPr lang="en-US" sz="2200" dirty="0"/>
          </a:p>
          <a:p>
            <a:endParaRPr lang="en-US" sz="2200" dirty="0"/>
          </a:p>
          <a:p>
            <a:endParaRPr lang="en-US"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r>
              <a:rPr lang="en-US" dirty="0"/>
              <a:t>1. Occupational intervention;</a:t>
            </a:r>
          </a:p>
          <a:p>
            <a:r>
              <a:rPr lang="en-US" dirty="0"/>
              <a:t>2. Responsibility for young people;</a:t>
            </a:r>
          </a:p>
          <a:p>
            <a:r>
              <a:rPr lang="en-US" dirty="0"/>
              <a:t>3. Responsibility to colleagues; </a:t>
            </a:r>
          </a:p>
          <a:p>
            <a:r>
              <a:rPr lang="en-US" dirty="0"/>
              <a:t>4. Responsibility to employers;</a:t>
            </a:r>
          </a:p>
          <a:p>
            <a:r>
              <a:rPr lang="en-US" dirty="0"/>
              <a:t>5. Responsibility to the occupation. </a:t>
            </a:r>
          </a:p>
          <a:p>
            <a:endParaRPr lang="en-US" dirty="0"/>
          </a:p>
        </p:txBody>
      </p:sp>
    </p:spTree>
    <p:extLst>
      <p:ext uri="{BB962C8B-B14F-4D97-AF65-F5344CB8AC3E}">
        <p14:creationId xmlns:p14="http://schemas.microsoft.com/office/powerpoint/2010/main" val="3671395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CE3F0-5649-67F0-8019-8C827EAD0162}"/>
              </a:ext>
            </a:extLst>
          </p:cNvPr>
          <p:cNvSpPr>
            <a:spLocks noGrp="1"/>
          </p:cNvSpPr>
          <p:nvPr>
            <p:ph type="title"/>
          </p:nvPr>
        </p:nvSpPr>
        <p:spPr/>
        <p:txBody>
          <a:bodyPr anchor="b">
            <a:normAutofit/>
          </a:bodyPr>
          <a:lstStyle/>
          <a:p>
            <a:r>
              <a:rPr lang="en-GB" dirty="0"/>
              <a:t>NAOMIE</a:t>
            </a:r>
          </a:p>
        </p:txBody>
      </p:sp>
      <p:sp>
        <p:nvSpPr>
          <p:cNvPr id="10" name="Text Placeholder 2">
            <a:extLst>
              <a:ext uri="{FF2B5EF4-FFF2-40B4-BE49-F238E27FC236}">
                <a16:creationId xmlns:a16="http://schemas.microsoft.com/office/drawing/2014/main" id="{1833DB4A-259B-FBAF-3A51-57C8A6A0914F}"/>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85202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1981200" y="1939636"/>
            <a:ext cx="7620000" cy="4461164"/>
          </a:xfrm>
        </p:spPr>
        <p:txBody>
          <a:bodyPr/>
          <a:lstStyle/>
          <a:p>
            <a:r>
              <a:rPr lang="en-GB" dirty="0"/>
              <a:t>There is a systematic process for identifying and meeting the needs of young people and their communities. They are based and underpinned on several theories.</a:t>
            </a:r>
          </a:p>
          <a:p>
            <a:r>
              <a:rPr lang="en-GB" dirty="0"/>
              <a:t>The following part of the session is based upon the NAOMIE framework which are</a:t>
            </a:r>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872206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a:xfrm>
            <a:off x="415636" y="1461655"/>
            <a:ext cx="10938164" cy="4204854"/>
          </a:xfrm>
        </p:spPr>
        <p:txBody>
          <a:bodyPr>
            <a:normAutofit/>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506288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09" y="365125"/>
            <a:ext cx="5660967" cy="819439"/>
          </a:xfrm>
        </p:spPr>
        <p:txBody>
          <a:bodyPr anchor="ctr">
            <a:normAutofit/>
          </a:bodyPr>
          <a:lstStyle/>
          <a:p>
            <a:r>
              <a:rPr lang="en-GB" dirty="0"/>
              <a:t>Case Study: Emma</a:t>
            </a:r>
          </a:p>
        </p:txBody>
      </p:sp>
      <p:sp>
        <p:nvSpPr>
          <p:cNvPr id="3" name="Content Placeholder 2"/>
          <p:cNvSpPr>
            <a:spLocks noGrp="1"/>
          </p:cNvSpPr>
          <p:nvPr>
            <p:ph sz="half" idx="1"/>
          </p:nvPr>
        </p:nvSpPr>
        <p:spPr>
          <a:xfrm>
            <a:off x="83127" y="936567"/>
            <a:ext cx="7941426" cy="5164975"/>
          </a:xfrm>
        </p:spPr>
        <p:txBody>
          <a:bodyPr>
            <a:normAutofit fontScale="77500" lnSpcReduction="20000"/>
          </a:bodyPr>
          <a:lstStyle/>
          <a:p>
            <a:endParaRPr lang="en-GB" sz="2400" b="1" dirty="0"/>
          </a:p>
          <a:p>
            <a:r>
              <a:rPr lang="en-GB" sz="2400" b="1" dirty="0"/>
              <a:t>Needs</a:t>
            </a:r>
          </a:p>
          <a:p>
            <a:pPr marL="114300" indent="0">
              <a:buNone/>
            </a:pPr>
            <a:endParaRPr lang="en-GB" sz="2400" dirty="0"/>
          </a:p>
          <a:p>
            <a:r>
              <a:rPr lang="en-GB" sz="2900" dirty="0"/>
              <a:t>Emma is a 16-year-old woman who lives with her mother and two younger brothers on a rundown nearby estate. She is intelligent and doing well at school. She is confident and able athlete, but the school has no capacity to develop this. She hangs out with three friends in her class: Katrin, Kay and Leanne, they have been friends since year five primary school. Emma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youth worker, she is very concerned about what is happening. Emma spends a lot of time looking after her two younger brothers (aged 8 and 6) during the school holidays as her mum works until 5.30pm. The mum seems tired, stressed and in need of support</a:t>
            </a:r>
            <a:r>
              <a:rPr lang="en-GB" sz="1600" dirty="0"/>
              <a:t>.</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757" r="1" b="1"/>
          <a:stretch/>
        </p:blipFill>
        <p:spPr bwMode="auto">
          <a:xfrm>
            <a:off x="8257308" y="1920240"/>
            <a:ext cx="3470564" cy="1911928"/>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321425" y="1418705"/>
            <a:ext cx="11460480" cy="4095404"/>
          </a:xfrm>
        </p:spPr>
        <p:txBody>
          <a:bodyPr>
            <a:normAutofit fontScale="92500" lnSpcReduction="20000"/>
          </a:bodyPr>
          <a:lstStyle/>
          <a:p>
            <a:r>
              <a:rPr lang="en-GB" dirty="0"/>
              <a:t>Identification of </a:t>
            </a:r>
            <a:r>
              <a:rPr lang="en-GB" b="1" dirty="0"/>
              <a:t>needs</a:t>
            </a:r>
          </a:p>
          <a:p>
            <a:pPr marL="114300" indent="0">
              <a:buNone/>
            </a:pPr>
            <a:endParaRPr lang="en-GB" dirty="0"/>
          </a:p>
          <a:p>
            <a:r>
              <a:rPr lang="en-GB" dirty="0"/>
              <a:t>The Neighbourhood worker felt that:</a:t>
            </a:r>
          </a:p>
          <a:p>
            <a:pPr marL="0" indent="0">
              <a:buNone/>
            </a:pPr>
            <a:endParaRPr lang="en-GB" dirty="0"/>
          </a:p>
          <a:p>
            <a:pPr marL="868680" lvl="1" indent="-457200">
              <a:buFont typeface="+mj-lt"/>
              <a:buAutoNum type="arabicPeriod"/>
            </a:pPr>
            <a:r>
              <a:rPr lang="en-GB" dirty="0"/>
              <a:t>Emma is lacking stimulation and challenge. She wants and needs achievement</a:t>
            </a:r>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Emma and she spontaneously agrees that this is the case.</a:t>
            </a:r>
          </a:p>
        </p:txBody>
      </p:sp>
    </p:spTree>
    <p:extLst>
      <p:ext uri="{BB962C8B-B14F-4D97-AF65-F5344CB8AC3E}">
        <p14:creationId xmlns:p14="http://schemas.microsoft.com/office/powerpoint/2010/main" val="1567380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471055" y="1524001"/>
            <a:ext cx="10939549" cy="4100944"/>
          </a:xfrm>
        </p:spPr>
        <p:txBody>
          <a:bodyPr>
            <a:normAutofit/>
          </a:bodyPr>
          <a:lstStyle/>
          <a:p>
            <a:r>
              <a:rPr lang="en-GB" b="1" dirty="0"/>
              <a:t>Aim</a:t>
            </a:r>
          </a:p>
          <a:p>
            <a:pPr lvl="1"/>
            <a:r>
              <a:rPr lang="en-GB" dirty="0"/>
              <a:t>To provide Emma with learning opportunities to help her reach her potential.</a:t>
            </a:r>
          </a:p>
          <a:p>
            <a:endParaRPr lang="en-GB" dirty="0"/>
          </a:p>
          <a:p>
            <a:r>
              <a:rPr lang="en-GB" b="1" dirty="0"/>
              <a:t>Objectives</a:t>
            </a:r>
          </a:p>
          <a:p>
            <a:pPr lvl="1"/>
            <a:r>
              <a:rPr lang="en-GB" dirty="0"/>
              <a:t>To offer Emma new experiences with which she can continue away from the estate.</a:t>
            </a:r>
          </a:p>
          <a:p>
            <a:pPr lvl="1"/>
            <a:r>
              <a:rPr lang="en-GB" dirty="0"/>
              <a:t>To keep her and her friendship group together in the process.</a:t>
            </a:r>
          </a:p>
          <a:p>
            <a:pPr lvl="1"/>
            <a:r>
              <a:rPr lang="en-GB" dirty="0"/>
              <a:t>To support Emma in the leadership role that she has begun to develop.</a:t>
            </a:r>
          </a:p>
          <a:p>
            <a:pPr lvl="1"/>
            <a:r>
              <a:rPr lang="en-GB" dirty="0"/>
              <a:t>To support her mother in her parenting of Emma and her two brothers.</a:t>
            </a:r>
          </a:p>
        </p:txBody>
      </p:sp>
    </p:spTree>
    <p:extLst>
      <p:ext uri="{BB962C8B-B14F-4D97-AF65-F5344CB8AC3E}">
        <p14:creationId xmlns:p14="http://schemas.microsoft.com/office/powerpoint/2010/main" val="2686794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0837"/>
            <a:ext cx="7620000" cy="729673"/>
          </a:xfrm>
        </p:spPr>
        <p:txBody>
          <a:bodyPr/>
          <a:lstStyle/>
          <a:p>
            <a:r>
              <a:rPr lang="en-GB" dirty="0"/>
              <a:t>Case Study: Emma</a:t>
            </a:r>
          </a:p>
        </p:txBody>
      </p:sp>
      <p:sp>
        <p:nvSpPr>
          <p:cNvPr id="3" name="Content Placeholder 2"/>
          <p:cNvSpPr>
            <a:spLocks noGrp="1"/>
          </p:cNvSpPr>
          <p:nvPr>
            <p:ph idx="1"/>
          </p:nvPr>
        </p:nvSpPr>
        <p:spPr>
          <a:xfrm>
            <a:off x="338051" y="1087582"/>
            <a:ext cx="11471564" cy="4648200"/>
          </a:xfrm>
        </p:spPr>
        <p:txBody>
          <a:bodyPr>
            <a:normAutofit fontScale="92500" lnSpcReduction="20000"/>
          </a:bodyPr>
          <a:lstStyle/>
          <a:p>
            <a:r>
              <a:rPr lang="en-GB" b="1" dirty="0"/>
              <a:t>Method</a:t>
            </a:r>
          </a:p>
          <a:p>
            <a:pPr lvl="1"/>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Emma’s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838200" y="1825625"/>
            <a:ext cx="10515600" cy="3771611"/>
          </a:xfrm>
        </p:spPr>
        <p:txBody>
          <a:bodyPr>
            <a:normAutofit/>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443345" y="1825625"/>
            <a:ext cx="10910455" cy="3723120"/>
          </a:xfrm>
        </p:spPr>
        <p:txBody>
          <a:bodyPr>
            <a:normAutofit fontScale="85000" lnSpcReduction="20000"/>
          </a:bodyPr>
          <a:lstStyle/>
          <a:p>
            <a:r>
              <a:rPr lang="en-GB" b="1" dirty="0"/>
              <a:t>Indicators</a:t>
            </a:r>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838200" y="1825625"/>
            <a:ext cx="10515600" cy="3771611"/>
          </a:xfrm>
        </p:spPr>
        <p:txBody>
          <a:bodyPr>
            <a:normAutofit fontScale="92500" lnSpcReduction="10000"/>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p:txBody>
          <a:bodyPr/>
          <a:lstStyle/>
          <a:p>
            <a:r>
              <a:rPr lang="en-GB" dirty="0"/>
              <a:t>Summary Evaluation (at the end)</a:t>
            </a:r>
          </a:p>
          <a:p>
            <a:pPr lvl="1"/>
            <a:r>
              <a:rPr lang="en-GB" dirty="0"/>
              <a:t>What did the children/ young people get from the holiday?</a:t>
            </a:r>
          </a:p>
          <a:p>
            <a:pPr lvl="1"/>
            <a:r>
              <a:rPr lang="en-GB" dirty="0"/>
              <a:t>Did it go to plan?</a:t>
            </a:r>
          </a:p>
          <a:p>
            <a:pPr lvl="1"/>
            <a:r>
              <a:rPr lang="en-GB" dirty="0"/>
              <a:t>Good bits, bad bits, points to look out for if done again?</a:t>
            </a:r>
          </a:p>
          <a:p>
            <a:pPr lvl="1"/>
            <a:r>
              <a:rPr lang="en-GB" dirty="0"/>
              <a:t>What has each of us achieved and learned?</a:t>
            </a:r>
          </a:p>
        </p:txBody>
      </p:sp>
    </p:spTree>
    <p:extLst>
      <p:ext uri="{BB962C8B-B14F-4D97-AF65-F5344CB8AC3E}">
        <p14:creationId xmlns:p14="http://schemas.microsoft.com/office/powerpoint/2010/main" val="924762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374073" y="1825625"/>
            <a:ext cx="10979727" cy="3930939"/>
          </a:xfrm>
        </p:spPr>
        <p:txBody>
          <a:bodyPr>
            <a:normAutofit fontScale="92500"/>
          </a:bodyPr>
          <a:lstStyle/>
          <a:p>
            <a:r>
              <a:rPr lang="en-GB" dirty="0"/>
              <a:t>The project ran to the end. All the children had a holiday that they would not forget for a long time. Emma became totally absorbed in the project and grew in confidence and skills through the whole process. Her friends were not so enthusiastic: they enjoyed the weekend and the holiday but found the fund-raising and planning ‘a bit boring’.</a:t>
            </a:r>
          </a:p>
          <a:p>
            <a:r>
              <a:rPr lang="en-GB" dirty="0"/>
              <a:t>Each gained and developed in a number of ways. Only Emma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1176437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br>
              <a:rPr lang="en-GB" dirty="0"/>
            </a:br>
            <a:endParaRPr lang="en-GB" dirty="0"/>
          </a:p>
        </p:txBody>
      </p:sp>
      <p:sp>
        <p:nvSpPr>
          <p:cNvPr id="3" name="Content Placeholder 2"/>
          <p:cNvSpPr>
            <a:spLocks noGrp="1"/>
          </p:cNvSpPr>
          <p:nvPr>
            <p:ph idx="1"/>
          </p:nvPr>
        </p:nvSpPr>
        <p:spPr>
          <a:xfrm>
            <a:off x="471055" y="1124542"/>
            <a:ext cx="11333017" cy="4632022"/>
          </a:xfrm>
        </p:spPr>
        <p:txBody>
          <a:bodyPr>
            <a:normAutofit/>
          </a:bodyPr>
          <a:lstStyle/>
          <a:p>
            <a:r>
              <a:rPr lang="en-GB" sz="2400" dirty="0"/>
              <a:t>Individually prepare your own systematic process for planning which is based on the NAOMIE framework - that has already been explained to you during today’s lecture.</a:t>
            </a:r>
          </a:p>
          <a:p>
            <a:r>
              <a:rPr lang="en-GB" sz="2400" dirty="0"/>
              <a:t>This can be based on an existing example of identifying and meeting young people's needs or you can be as creative as you like in coming up with an issue or situation that may be of interest to you. For example,</a:t>
            </a:r>
          </a:p>
          <a:p>
            <a:pPr lvl="1"/>
            <a:r>
              <a:rPr lang="en-GB" dirty="0"/>
              <a:t>Emma’s idea of getting more resources on her estate for children and young people.</a:t>
            </a:r>
          </a:p>
          <a:p>
            <a:pPr lvl="1"/>
            <a:r>
              <a:rPr lang="en-GB" dirty="0"/>
              <a:t>A vaping problem in the youth club</a:t>
            </a:r>
          </a:p>
          <a:p>
            <a:pPr lvl="1"/>
            <a:r>
              <a:rPr lang="en-GB" dirty="0"/>
              <a:t>The decline in the number of young people accessing the project/centre.</a:t>
            </a:r>
          </a:p>
          <a:p>
            <a:pPr lvl="1"/>
            <a:r>
              <a:rPr lang="en-GB" dirty="0"/>
              <a:t>Or helping a young person to access housing support.</a:t>
            </a:r>
          </a:p>
          <a:p>
            <a:pPr lvl="1"/>
            <a:endParaRPr lang="en-GB" dirty="0"/>
          </a:p>
        </p:txBody>
      </p:sp>
    </p:spTree>
    <p:extLst>
      <p:ext uri="{BB962C8B-B14F-4D97-AF65-F5344CB8AC3E}">
        <p14:creationId xmlns:p14="http://schemas.microsoft.com/office/powerpoint/2010/main" val="131813947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32</TotalTime>
  <Words>1835</Words>
  <Application>Microsoft Office PowerPoint</Application>
  <PresentationFormat>Widescreen</PresentationFormat>
  <Paragraphs>129</Paragraphs>
  <Slides>20</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Calibri Light</vt:lpstr>
      <vt:lpstr>Holding PAge</vt:lpstr>
      <vt:lpstr>Accessible 2</vt:lpstr>
      <vt:lpstr>Youth and community worker</vt:lpstr>
      <vt:lpstr>Youth Work</vt:lpstr>
      <vt:lpstr>Youth Work</vt:lpstr>
      <vt:lpstr>Principles &amp; Values </vt:lpstr>
      <vt:lpstr>Ethical Conduct in Youth Work</vt:lpstr>
      <vt:lpstr>Key Values </vt:lpstr>
      <vt:lpstr>Code of Ethics</vt:lpstr>
      <vt:lpstr>NAOMIE</vt:lpstr>
      <vt:lpstr>Identifying and Meeting young people’s needs.</vt:lpstr>
      <vt:lpstr>Identifying and meeting the needs</vt:lpstr>
      <vt:lpstr>Case Study: Emma</vt:lpstr>
      <vt:lpstr>Case Study: Emma</vt:lpstr>
      <vt:lpstr>Case Study: Emma</vt:lpstr>
      <vt:lpstr>Case Study: Emma</vt:lpstr>
      <vt:lpstr>Case Study: Emma</vt:lpstr>
      <vt:lpstr>Case Study: Emma</vt:lpstr>
      <vt:lpstr>Case Study: Emma</vt:lpstr>
      <vt:lpstr>Case Study: Emma</vt:lpstr>
      <vt:lpstr>Case Study: Emma</vt:lpstr>
      <vt:lpstr>Directed Study 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2024-09-10T10:45:53Z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