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4285" r:id="rId1"/>
  </p:sldMasterIdLst>
  <p:notesMasterIdLst>
    <p:notesMasterId r:id="rId11"/>
  </p:notesMasterIdLst>
  <p:sldIdLst>
    <p:sldId id="257" r:id="rId2"/>
    <p:sldId id="273" r:id="rId3"/>
    <p:sldId id="271" r:id="rId4"/>
    <p:sldId id="262" r:id="rId5"/>
    <p:sldId id="263" r:id="rId6"/>
    <p:sldId id="272" r:id="rId7"/>
    <p:sldId id="265" r:id="rId8"/>
    <p:sldId id="266" r:id="rId9"/>
    <p:sldId id="26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142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7A122E-28A6-4932-B7A1-061571A5AC3A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8886B5-52A7-4345-BF14-1C36F3E3B8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19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108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3299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910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7864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838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285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4/12/2022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3889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4/12/2022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2335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4/12/2022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3930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4/12/2022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747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4/12/2022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57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6E202-B606-4609-B914-27C9371A1F6D}" type="datetime1">
              <a:rPr lang="en-US" smtClean="0"/>
              <a:t>4/12/2022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210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6" r:id="rId1"/>
    <p:sldLayoutId id="2147484287" r:id="rId2"/>
    <p:sldLayoutId id="2147484288" r:id="rId3"/>
    <p:sldLayoutId id="2147484289" r:id="rId4"/>
    <p:sldLayoutId id="2147484290" r:id="rId5"/>
    <p:sldLayoutId id="2147484291" r:id="rId6"/>
    <p:sldLayoutId id="2147484292" r:id="rId7"/>
    <p:sldLayoutId id="2147484293" r:id="rId8"/>
    <p:sldLayoutId id="2147484294" r:id="rId9"/>
    <p:sldLayoutId id="2147484295" r:id="rId10"/>
    <p:sldLayoutId id="2147484296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agementstudyguide.com/time-management.htm" TargetMode="External"/><Relationship Id="rId7" Type="http://schemas.openxmlformats.org/officeDocument/2006/relationships/hyperlink" Target="https://uk.indeed.com/hire/job-description/ca-chartered-accountant" TargetMode="External"/><Relationship Id="rId2" Type="http://schemas.openxmlformats.org/officeDocument/2006/relationships/hyperlink" Target="https://www.prospects.ac.uk/job-profiles/chartered-accountant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projectsmart.co.uk/tools/swot-analysis.php" TargetMode="External"/><Relationship Id="rId5" Type="http://schemas.openxmlformats.org/officeDocument/2006/relationships/hyperlink" Target="https://www.topaccountingdegrees.org/faq/what-is-a-chartered-accountant/" TargetMode="External"/><Relationship Id="rId4" Type="http://schemas.openxmlformats.org/officeDocument/2006/relationships/hyperlink" Target="https://eswap.global/what-is-80-20-inventory-ru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01638" y="0"/>
            <a:ext cx="5916321" cy="5414331"/>
          </a:xfrm>
          <a:gradFill flip="none" rotWithShape="1">
            <a:gsLst>
              <a:gs pos="0">
                <a:schemeClr val="accent5">
                  <a:lumMod val="5000"/>
                  <a:lumOff val="95000"/>
                </a:schemeClr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Clr>
                <a:srgbClr val="FFFF00"/>
              </a:buClr>
            </a:pP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92731" y="1199327"/>
            <a:ext cx="5114974" cy="1507838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and Employability Skills (BMSW 4001_LON)</a:t>
            </a:r>
            <a:endParaRPr lang="en-US" sz="3200" b="1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"/>
            <a:ext cx="3301637" cy="541433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545874" y="4063952"/>
            <a:ext cx="44618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Student: Mihail Pecica (2124360)</a:t>
            </a:r>
          </a:p>
          <a:p>
            <a:pPr marL="214313" indent="-214313">
              <a:buFont typeface="Wingdings" panose="05000000000000000000" pitchFamily="2" charset="2"/>
              <a:buChar char="v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Lizeta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Demetriou</a:t>
            </a:r>
            <a:endParaRPr lang="en-US" sz="20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5427394"/>
            <a:ext cx="9217958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29250"/>
            <a:ext cx="9144000" cy="14287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2000" y="35305"/>
            <a:ext cx="42454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Overall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006338" y="1282466"/>
            <a:ext cx="447729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Chartered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Accountant</a:t>
            </a:r>
          </a:p>
          <a:p>
            <a:pPr>
              <a:buClr>
                <a:schemeClr val="accent4"/>
              </a:buClr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Responsibilities</a:t>
            </a: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Main Skills 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SWOT A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nalysis </a:t>
            </a: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 smtClean="0"/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4852851" cy="5429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51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2000">
              <a:schemeClr val="accent3">
                <a:lumMod val="60000"/>
                <a:lumOff val="40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739" y="1472200"/>
            <a:ext cx="4729205" cy="3178178"/>
          </a:xfrm>
          <a:prstGeom prst="rect">
            <a:avLst/>
          </a:prstGeom>
          <a:effectLst>
            <a:reflection blurRad="6350" stA="50000" endA="300" endPos="55000" dir="5400000" sy="-100000" algn="bl" rotWithShape="0"/>
          </a:effec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56216"/>
            <a:ext cx="9144000" cy="120178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235131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What is a Chartered Accountant?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79761" y="1825744"/>
            <a:ext cx="35160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4"/>
              </a:buClr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Chartered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accountants possess extensive knowledge of the laws and regulations governing businesses throughout the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world.</a:t>
            </a:r>
          </a:p>
        </p:txBody>
      </p:sp>
      <p:sp>
        <p:nvSpPr>
          <p:cNvPr id="7" name="Rectangle 6"/>
          <p:cNvSpPr/>
          <p:nvPr/>
        </p:nvSpPr>
        <p:spPr>
          <a:xfrm>
            <a:off x="5678225" y="5286884"/>
            <a:ext cx="33523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Clr>
                <a:schemeClr val="accent4"/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(Top Accounting Degrees,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758143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60000"/>
                <a:lumOff val="40000"/>
              </a:schemeClr>
            </a:gs>
            <a:gs pos="0">
              <a:schemeClr val="accent1">
                <a:lumMod val="0"/>
                <a:lumOff val="100000"/>
              </a:schemeClr>
            </a:gs>
            <a:gs pos="100000">
              <a:schemeClr val="accent5">
                <a:lumMod val="40000"/>
                <a:lumOff val="6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2"/>
            <a:ext cx="9144000" cy="117565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-1620315" y="1620313"/>
            <a:ext cx="5644193" cy="240356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72938" y="356037"/>
            <a:ext cx="6740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Chartered Accountant</a:t>
            </a:r>
            <a:endParaRPr lang="en-US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47257" y="1418751"/>
            <a:ext cx="646611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Responsibilities: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“Managing budgets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Undertaking budgetary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audits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Providing money-related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advice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Liaising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with clients, individuals, and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Advising on tax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Maintaining accounting records and preparing accounts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information”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(Prospects, 2021)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7575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89000"/>
              </a:schemeClr>
            </a:gs>
            <a:gs pos="100000">
              <a:schemeClr val="accent3">
                <a:lumMod val="75000"/>
              </a:schemeClr>
            </a:gs>
            <a:gs pos="100000">
              <a:schemeClr val="accent3">
                <a:lumMod val="7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55376"/>
            <a:ext cx="9144000" cy="14287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3187337" cy="541618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23586" y="190519"/>
            <a:ext cx="38666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Main Skills - Accountant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184605" y="881892"/>
            <a:ext cx="565621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“IT proficiency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Solid explanatory and problem-solving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Numeracy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Authoritative and time management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4"/>
              </a:buClr>
            </a:pPr>
            <a:r>
              <a:rPr lang="en-GB" sz="1400" dirty="0" smtClean="0">
                <a:cs typeface="Arial" panose="020B0604020202020204" pitchFamily="34" charset="0"/>
              </a:rPr>
              <a:t>                                                                     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www.indeed.com,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dirty="0"/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5237" y="2812473"/>
            <a:ext cx="3554954" cy="2603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706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60000"/>
                <a:lumOff val="40000"/>
              </a:schemeClr>
            </a:gs>
            <a:gs pos="42000">
              <a:schemeClr val="accent1">
                <a:lumMod val="45000"/>
                <a:lumOff val="55000"/>
              </a:schemeClr>
            </a:gs>
            <a:gs pos="90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26" y="1113288"/>
            <a:ext cx="4799854" cy="39846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29250"/>
            <a:ext cx="9144000" cy="14287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479123" y="1778552"/>
            <a:ext cx="350812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“SWOT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analysis is a strategic planning and management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techique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that can help individuals or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analyze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their strengths, weaknesses, opportunities, and threats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596742" y="4993709"/>
            <a:ext cx="25472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Project Smart,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133055"/>
            <a:ext cx="9143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0334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29250"/>
            <a:ext cx="9144000" cy="142875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4504" y="3114"/>
            <a:ext cx="9143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2698" y="889332"/>
            <a:ext cx="3043645" cy="193899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"/>
                  <a:lumOff val="95000"/>
                </a:schemeClr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STRENGHTS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Adaptability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Attention to detail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Focus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on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Ability to work under pressure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94651" y="889332"/>
            <a:ext cx="2792594" cy="193899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"/>
                  <a:lumOff val="95000"/>
                </a:schemeClr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WEAKNESSES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Poor time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Industry Knowledge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Easily Bored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31878" y="3367373"/>
            <a:ext cx="3043646" cy="193899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"/>
                  <a:lumOff val="95000"/>
                </a:schemeClr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OPPORTUNITES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New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projects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Globalisation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Promotion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Stand out from the crowed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194651" y="3210556"/>
            <a:ext cx="2792594" cy="2215991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"/>
                  <a:lumOff val="95000"/>
                </a:schemeClr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Economic risk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Government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regulations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Other new technologies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5524" y="2076994"/>
            <a:ext cx="2819127" cy="2161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918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-82676"/>
            <a:ext cx="9143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29250"/>
            <a:ext cx="9144000" cy="14287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95744" y="696257"/>
            <a:ext cx="7897091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smtClean="0"/>
              <a:t>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Managing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 effectively refers to allocating the right amount of time to the right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best way to manage time is to make use of its limited availability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Having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 effective time management system allows individuals to allocate specific timeslots to activities according to their importance.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Juneja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>
                <a:schemeClr val="accent4"/>
              </a:buClr>
            </a:pPr>
            <a:r>
              <a:rPr lang="en-GB" dirty="0"/>
              <a:t>                             </a:t>
            </a:r>
            <a:endParaRPr lang="en-US" dirty="0"/>
          </a:p>
          <a:p>
            <a:endParaRPr lang="en-US" dirty="0" smtClean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3931" y="3246525"/>
            <a:ext cx="4669550" cy="160899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963885" y="4855519"/>
            <a:ext cx="22006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eSwap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4280259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129995"/>
            <a:ext cx="7886700" cy="576983"/>
          </a:xfrm>
        </p:spPr>
        <p:txBody>
          <a:bodyPr/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3181" y="799606"/>
            <a:ext cx="8797637" cy="9264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Prospects.ac.uk. (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2021).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Chartered accountant job profile (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online)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www.prospects.ac.uk/job-profiles/chartered-accountant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Accessed 23 March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2022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Juneja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P. (2019). Time Management - Meaning and its Importance. (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online) Available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https://www.managementstudyguide.com/time-management.htm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 20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March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2022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eSwap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(2021). What is inventory rule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?,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Learn about the 80/20 rule. (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online)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eswap.global/what-is-80-20-inventory-rule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Accessed 11March 2022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Top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Accounting Degrees.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). What is a Chartered Accountant? (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online)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https://www.topaccountingdegrees.org/faq/what-is-a-chartered-accountant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 21 March 2022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Project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Smart.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). SWOT Analysis. (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online)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https://www.projectsmart.co.uk/tools/swot-analysis.php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(Accessed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Apr.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2022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Indeed(2021).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 Chartered Accountant Job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Description (online)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uk.indeed.com/hire/job-description/ca-chartered-accountant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(Accessed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11 Apr.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2022).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/>
          </a:p>
          <a:p>
            <a:pPr>
              <a:buClr>
                <a:schemeClr val="accent4"/>
              </a:buClr>
            </a:pPr>
            <a:endParaRPr lang="en-US" dirty="0"/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/>
          </a:p>
          <a:p>
            <a:pPr>
              <a:buClr>
                <a:schemeClr val="accent4"/>
              </a:buClr>
            </a:pPr>
            <a:endParaRPr lang="en-US" dirty="0" smtClean="0"/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 smtClean="0"/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/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 smtClean="0"/>
          </a:p>
          <a:p>
            <a:pPr>
              <a:buClr>
                <a:schemeClr val="accent4"/>
              </a:buClr>
            </a:pPr>
            <a:endParaRPr lang="en-US" dirty="0"/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 smtClean="0"/>
          </a:p>
          <a:p>
            <a:pPr>
              <a:buClr>
                <a:schemeClr val="accent4"/>
              </a:buClr>
            </a:pPr>
            <a:endParaRPr lang="en-US" dirty="0"/>
          </a:p>
          <a:p>
            <a:pPr marL="285750" indent="-285750">
              <a:buClr>
                <a:schemeClr val="accent4"/>
              </a:buClr>
              <a:buFont typeface="Wingdings" panose="05000000000000000000" pitchFamily="2" charset="2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8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434</Words>
  <Application>Microsoft Office PowerPoint</Application>
  <PresentationFormat>On-screen Show (4:3)</PresentationFormat>
  <Paragraphs>80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2022-03-12T20:16:25Z</dcterms:created>
  <dcterms:modified xsi:type="dcterms:W3CDTF">2022-04-12T22:57:06Z</dcterms:modified>
</cp:coreProperties>
</file>