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6"/>
  </p:notesMasterIdLst>
  <p:handoutMasterIdLst>
    <p:handoutMasterId r:id="rId27"/>
  </p:handoutMasterIdLst>
  <p:sldIdLst>
    <p:sldId id="350" r:id="rId5"/>
    <p:sldId id="351" r:id="rId6"/>
    <p:sldId id="352" r:id="rId7"/>
    <p:sldId id="353" r:id="rId8"/>
    <p:sldId id="354" r:id="rId9"/>
    <p:sldId id="355" r:id="rId10"/>
    <p:sldId id="356" r:id="rId11"/>
    <p:sldId id="357" r:id="rId12"/>
    <p:sldId id="358" r:id="rId13"/>
    <p:sldId id="359" r:id="rId14"/>
    <p:sldId id="361" r:id="rId15"/>
    <p:sldId id="360" r:id="rId16"/>
    <p:sldId id="362" r:id="rId17"/>
    <p:sldId id="363" r:id="rId18"/>
    <p:sldId id="260" r:id="rId19"/>
    <p:sldId id="364" r:id="rId20"/>
    <p:sldId id="365" r:id="rId21"/>
    <p:sldId id="366" r:id="rId22"/>
    <p:sldId id="367" r:id="rId23"/>
    <p:sldId id="310" r:id="rId24"/>
    <p:sldId id="3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107" d="100"/>
          <a:sy n="107" d="100"/>
        </p:scale>
        <p:origin x="672" y="10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5/10/2022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CE76BAD9-B041-4FF5-828E-130DD66D6F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13DC9924-1315-4D4E-AF85-657DB0DE211B}"/>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a:defRPr/>
            </a:pPr>
            <a:r>
              <a:rPr lang="en-US" altLang="en-US" dirty="0"/>
              <a:t>To create value for customers and build meaningful relationships with them, marketers must first gain fresh, deep insights into what customers need and want. Such customer insights come from good marketing information. Companies use these customer insights to develop a competitive advantage. </a:t>
            </a:r>
          </a:p>
          <a:p>
            <a:pPr>
              <a:defRPr/>
            </a:pPr>
            <a:r>
              <a:rPr lang="en-US" altLang="en-US" dirty="0"/>
              <a:t>Although customer and market insights are important for building customer value and relationships, these insights can be very difficult to obtain. Customer needs and buying motives are often anything but obvious—consumers themselves usually can’t tell you exactly what they need and why they buy. To gain good customer insights, marketers must effectively manage marketing information from a wide range of sources.</a:t>
            </a:r>
          </a:p>
          <a:p>
            <a:pPr>
              <a:defRPr/>
            </a:pPr>
            <a:r>
              <a:rPr lang="en-US" altLang="en-US" dirty="0"/>
              <a:t>With the recent explosion of information technologies, companies can now generate marketing information in great quantities. Moreover, consumers themselves are now generating tons of marketing information. Through e-mail, text messaging, blogging, Facebook, Twitter, and other grassroots digital channels, consumers are now volunteering a tidal wave of bottom-up information to companies and to each other. Companies that tap into such information can gain rich, timely customer insights at lower cost.</a:t>
            </a:r>
          </a:p>
          <a:p>
            <a:pPr>
              <a:defRPr/>
            </a:pPr>
            <a:r>
              <a:rPr lang="en-US" altLang="en-US" dirty="0"/>
              <a:t>Far from lacking information, most marketing managers are overloaded with data and often overwhelmed by it. </a:t>
            </a:r>
          </a:p>
          <a:p>
            <a:pPr>
              <a:defRPr/>
            </a:pPr>
            <a:r>
              <a:rPr lang="en-US" altLang="en-US" dirty="0"/>
              <a:t>Marketers don’t need </a:t>
            </a:r>
            <a:r>
              <a:rPr lang="en-US" altLang="en-US" i="1" dirty="0"/>
              <a:t>more</a:t>
            </a:r>
            <a:r>
              <a:rPr lang="en-US" altLang="en-US" dirty="0"/>
              <a:t> information; they need </a:t>
            </a:r>
            <a:r>
              <a:rPr lang="en-US" altLang="en-US" i="1" dirty="0"/>
              <a:t>better</a:t>
            </a:r>
            <a:r>
              <a:rPr lang="en-US" altLang="en-US" dirty="0"/>
              <a:t> information. And they need to make better </a:t>
            </a:r>
            <a:r>
              <a:rPr lang="en-US" altLang="en-US" i="1" dirty="0"/>
              <a:t>use</a:t>
            </a:r>
            <a:r>
              <a:rPr lang="en-US" altLang="en-US" dirty="0"/>
              <a:t> of the information they already have.</a:t>
            </a:r>
          </a:p>
          <a:p>
            <a:pPr>
              <a:defRPr/>
            </a:pPr>
            <a:endParaRPr lang="en-US" altLang="en-US" dirty="0"/>
          </a:p>
        </p:txBody>
      </p:sp>
      <p:sp>
        <p:nvSpPr>
          <p:cNvPr id="15364" name="Slide Number Placeholder 3">
            <a:extLst>
              <a:ext uri="{FF2B5EF4-FFF2-40B4-BE49-F238E27FC236}">
                <a16:creationId xmlns:a16="http://schemas.microsoft.com/office/drawing/2014/main" id="{2551B0BF-CCA2-4EB2-BF84-0351BD4920E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1F60239-2890-4B45-8B18-9C2B88956378}" type="slidenum">
              <a:rPr lang="en-US" altLang="en-US">
                <a:ea typeface="ヒラギノ角ゴ Pro W3"/>
                <a:cs typeface="ヒラギノ角ゴ Pro W3"/>
              </a:rPr>
              <a:pPr>
                <a:spcBef>
                  <a:spcPct val="0"/>
                </a:spcBef>
              </a:pPr>
              <a:t>15</a:t>
            </a:fld>
            <a:endParaRPr lang="en-US" altLang="en-US">
              <a:ea typeface="ヒラギノ角ゴ Pro W3"/>
              <a:cs typeface="ヒラギノ角ゴ Pro W3"/>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May 10, 2022</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May 10, 2022</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143000"/>
          </a:xfrm>
        </p:spPr>
        <p:txBody>
          <a:bodyPr/>
          <a:lstStyle>
            <a:lvl1pPr>
              <a:lnSpc>
                <a:spcPts val="3600"/>
              </a:lnSpc>
              <a:defRPr sz="4000" b="1"/>
            </a:lvl1pPr>
          </a:lstStyle>
          <a:p>
            <a:r>
              <a:rPr lang="en-US" dirty="0"/>
              <a:t>Click to edit Master title style</a:t>
            </a:r>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ext Placeholder 7"/>
          <p:cNvSpPr>
            <a:spLocks noGrp="1"/>
          </p:cNvSpPr>
          <p:nvPr>
            <p:ph type="body" sz="quarter" idx="13"/>
          </p:nvPr>
        </p:nvSpPr>
        <p:spPr>
          <a:xfrm>
            <a:off x="1219200" y="1447800"/>
            <a:ext cx="9550400" cy="381000"/>
          </a:xfrm>
        </p:spPr>
        <p:txBody>
          <a:bodyPr/>
          <a:lstStyle>
            <a:lvl1pPr algn="ctr">
              <a:lnSpc>
                <a:spcPts val="2800"/>
              </a:lnSpc>
              <a:spcBef>
                <a:spcPts val="0"/>
              </a:spcBef>
              <a:buNone/>
              <a:defRPr sz="2800" b="1" i="0">
                <a:solidFill>
                  <a:schemeClr val="tx2"/>
                </a:solidFill>
              </a:defRPr>
            </a:lvl1pPr>
          </a:lstStyle>
          <a:p>
            <a:pPr lvl="0"/>
            <a:r>
              <a:rPr lang="en-US" dirty="0"/>
              <a:t>Click to edit Master text styles</a:t>
            </a:r>
          </a:p>
        </p:txBody>
      </p:sp>
    </p:spTree>
    <p:extLst>
      <p:ext uri="{BB962C8B-B14F-4D97-AF65-F5344CB8AC3E}">
        <p14:creationId xmlns:p14="http://schemas.microsoft.com/office/powerpoint/2010/main" val="3759826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23392" y="260648"/>
            <a:ext cx="10972800" cy="1143000"/>
          </a:xfrm>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17E3E-8096-4A46-B6A6-48D349E22A01}"/>
              </a:ext>
            </a:extLst>
          </p:cNvPr>
          <p:cNvSpPr>
            <a:spLocks noGrp="1"/>
          </p:cNvSpPr>
          <p:nvPr>
            <p:ph type="dt" sz="half" idx="10"/>
          </p:nvPr>
        </p:nvSpPr>
        <p:spPr/>
        <p:txBody>
          <a:bodyPr/>
          <a:lstStyle>
            <a:lvl1pPr>
              <a:defRPr/>
            </a:lvl1pPr>
          </a:lstStyle>
          <a:p>
            <a:pPr>
              <a:defRPr/>
            </a:pPr>
            <a:fld id="{2979BF3C-D4C8-495E-91F1-F94B7B30CC9C}" type="datetimeFigureOut">
              <a:rPr lang="en-US"/>
              <a:pPr>
                <a:defRPr/>
              </a:pPr>
              <a:t>5/10/2022</a:t>
            </a:fld>
            <a:endParaRPr lang="en-GB"/>
          </a:p>
        </p:txBody>
      </p:sp>
      <p:sp>
        <p:nvSpPr>
          <p:cNvPr id="5" name="Footer Placeholder 4">
            <a:extLst>
              <a:ext uri="{FF2B5EF4-FFF2-40B4-BE49-F238E27FC236}">
                <a16:creationId xmlns:a16="http://schemas.microsoft.com/office/drawing/2014/main" id="{4838754E-D2A8-4919-BC5A-F7FE8EFEF48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A01FC31-F9A1-4838-865F-05565793FC2B}"/>
              </a:ext>
            </a:extLst>
          </p:cNvPr>
          <p:cNvSpPr>
            <a:spLocks noGrp="1"/>
          </p:cNvSpPr>
          <p:nvPr>
            <p:ph type="sldNum" sz="quarter" idx="12"/>
          </p:nvPr>
        </p:nvSpPr>
        <p:spPr/>
        <p:txBody>
          <a:bodyPr/>
          <a:lstStyle>
            <a:lvl1pPr>
              <a:defRPr/>
            </a:lvl1pPr>
          </a:lstStyle>
          <a:p>
            <a:fld id="{3A2B7E57-FB11-4B6B-9E1F-91193063A903}" type="slidenum">
              <a:rPr lang="en-GB" altLang="en-US"/>
              <a:pPr/>
              <a:t>‹#›</a:t>
            </a:fld>
            <a:endParaRPr lang="en-GB" altLang="en-US"/>
          </a:p>
        </p:txBody>
      </p:sp>
    </p:spTree>
    <p:extLst>
      <p:ext uri="{BB962C8B-B14F-4D97-AF65-F5344CB8AC3E}">
        <p14:creationId xmlns:p14="http://schemas.microsoft.com/office/powerpoint/2010/main" val="3633837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May 10, 2022</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 id="2147483694" r:id="rId14"/>
    <p:sldLayoutId id="2147483695" r:id="rId15"/>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3.xml"/><Relationship Id="rId1" Type="http://schemas.openxmlformats.org/officeDocument/2006/relationships/video" Target="https://www.youtube.com/embed/UEtE-el6KKs?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8" Type="http://schemas.openxmlformats.org/officeDocument/2006/relationships/hyperlink" Target="http://www.tns-bmrb.co.uk/" TargetMode="External"/><Relationship Id="rId3" Type="http://schemas.openxmlformats.org/officeDocument/2006/relationships/hyperlink" Target="http://www.thearf.org/" TargetMode="External"/><Relationship Id="rId7" Type="http://schemas.openxmlformats.org/officeDocument/2006/relationships/hyperlink" Target="http://www.kantarmedia-tgigb.com/" TargetMode="External"/><Relationship Id="rId2" Type="http://schemas.openxmlformats.org/officeDocument/2006/relationships/image" Target="../media/image18.jpg"/><Relationship Id="rId1" Type="http://schemas.openxmlformats.org/officeDocument/2006/relationships/slideLayout" Target="../slideLayouts/slideLayout3.xml"/><Relationship Id="rId6" Type="http://schemas.openxmlformats.org/officeDocument/2006/relationships/hyperlink" Target="http://www.esomar.org/" TargetMode="External"/><Relationship Id="rId11" Type="http://schemas.openxmlformats.org/officeDocument/2006/relationships/hyperlink" Target="https://www.keynote.co.uk/about-key-note/who-we-are/" TargetMode="External"/><Relationship Id="rId5" Type="http://schemas.openxmlformats.org/officeDocument/2006/relationships/hyperlink" Target="http://www.euromonitor.com/" TargetMode="External"/><Relationship Id="rId10" Type="http://schemas.openxmlformats.org/officeDocument/2006/relationships/hyperlink" Target="http://www.mintel.com/" TargetMode="External"/><Relationship Id="rId4" Type="http://schemas.openxmlformats.org/officeDocument/2006/relationships/hyperlink" Target="http://www.datamonitor.com/" TargetMode="External"/><Relationship Id="rId9" Type="http://schemas.openxmlformats.org/officeDocument/2006/relationships/hyperlink" Target="http://www.marketresearch.org.u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Subtitle 2">
            <a:extLst>
              <a:ext uri="{FF2B5EF4-FFF2-40B4-BE49-F238E27FC236}">
                <a16:creationId xmlns:a16="http://schemas.microsoft.com/office/drawing/2014/main" id="{66A92CFD-803D-A6D7-F882-8761E8C5B4D2}"/>
              </a:ext>
            </a:extLst>
          </p:cNvPr>
          <p:cNvSpPr>
            <a:spLocks noGrp="1"/>
          </p:cNvSpPr>
          <p:nvPr>
            <p:ph type="subTitle" idx="1"/>
          </p:nvPr>
        </p:nvSpPr>
        <p:spPr>
          <a:xfrm>
            <a:off x="6907623" y="3591098"/>
            <a:ext cx="4903377" cy="1057791"/>
          </a:xfrm>
        </p:spPr>
        <p:txBody>
          <a:bodyPr>
            <a:normAutofit/>
          </a:bodyPr>
          <a:lstStyle/>
          <a:p>
            <a:r>
              <a:rPr lang="en-US" sz="2000" b="1" dirty="0">
                <a:solidFill>
                  <a:schemeClr val="tx2"/>
                </a:solidFill>
              </a:rPr>
              <a:t>Session 3</a:t>
            </a:r>
          </a:p>
          <a:p>
            <a:endParaRPr lang="en-US" sz="2000" b="1" dirty="0">
              <a:solidFill>
                <a:schemeClr val="tx2"/>
              </a:solidFill>
            </a:endParaRPr>
          </a:p>
        </p:txBody>
      </p:sp>
      <p:sp>
        <p:nvSpPr>
          <p:cNvPr id="2" name="Title 1">
            <a:extLst>
              <a:ext uri="{FF2B5EF4-FFF2-40B4-BE49-F238E27FC236}">
                <a16:creationId xmlns:a16="http://schemas.microsoft.com/office/drawing/2014/main" id="{293E168C-8042-5B4E-A5A4-A5BF693AE2D6}"/>
              </a:ext>
            </a:extLst>
          </p:cNvPr>
          <p:cNvSpPr>
            <a:spLocks noGrp="1"/>
          </p:cNvSpPr>
          <p:nvPr>
            <p:ph type="title"/>
          </p:nvPr>
        </p:nvSpPr>
        <p:spPr>
          <a:xfrm>
            <a:off x="6907623" y="2173658"/>
            <a:ext cx="4903377" cy="610863"/>
          </a:xfrm>
        </p:spPr>
        <p:txBody>
          <a:bodyPr anchor="b">
            <a:noAutofit/>
          </a:bodyPr>
          <a:lstStyle/>
          <a:p>
            <a:pPr algn="ctr"/>
            <a:r>
              <a:rPr lang="en-US" sz="4000" dirty="0"/>
              <a:t>The Nature of Buying Behavior</a:t>
            </a:r>
          </a:p>
        </p:txBody>
      </p:sp>
      <p:pic>
        <p:nvPicPr>
          <p:cNvPr id="1026" name="Picture 2" descr="See the source image">
            <a:extLst>
              <a:ext uri="{FF2B5EF4-FFF2-40B4-BE49-F238E27FC236}">
                <a16:creationId xmlns:a16="http://schemas.microsoft.com/office/drawing/2014/main" id="{CD243391-3146-0B2E-7CB1-F87D56D3E0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194" r="13140"/>
          <a:stretch/>
        </p:blipFill>
        <p:spPr bwMode="auto">
          <a:xfrm>
            <a:off x="20" y="10"/>
            <a:ext cx="6095980" cy="68579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Person assisting customer">
            <a:extLst>
              <a:ext uri="{FF2B5EF4-FFF2-40B4-BE49-F238E27FC236}">
                <a16:creationId xmlns:a16="http://schemas.microsoft.com/office/drawing/2014/main" id="{E988BD1C-BFE0-4AA3-D227-F49E9064BD2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561" r="20561"/>
          <a:stretch>
            <a:fillRect/>
          </a:stretch>
        </p:blipFill>
        <p:spPr/>
      </p:pic>
      <p:sp>
        <p:nvSpPr>
          <p:cNvPr id="3" name="Title 2">
            <a:extLst>
              <a:ext uri="{FF2B5EF4-FFF2-40B4-BE49-F238E27FC236}">
                <a16:creationId xmlns:a16="http://schemas.microsoft.com/office/drawing/2014/main" id="{80F276BD-F880-8349-1318-2B322A2E93D2}"/>
              </a:ext>
            </a:extLst>
          </p:cNvPr>
          <p:cNvSpPr>
            <a:spLocks noGrp="1"/>
          </p:cNvSpPr>
          <p:nvPr>
            <p:ph type="title"/>
          </p:nvPr>
        </p:nvSpPr>
        <p:spPr/>
        <p:txBody>
          <a:bodyPr>
            <a:normAutofit fontScale="90000"/>
          </a:bodyPr>
          <a:lstStyle/>
          <a:p>
            <a:pPr algn="ctr"/>
            <a:r>
              <a:rPr lang="en-GB" dirty="0"/>
              <a:t>What is ‘Buyer Behaviour’?</a:t>
            </a:r>
          </a:p>
        </p:txBody>
      </p:sp>
      <p:sp>
        <p:nvSpPr>
          <p:cNvPr id="4" name="Text Placeholder 3">
            <a:extLst>
              <a:ext uri="{FF2B5EF4-FFF2-40B4-BE49-F238E27FC236}">
                <a16:creationId xmlns:a16="http://schemas.microsoft.com/office/drawing/2014/main" id="{EB2957C7-DFB6-9AE4-4CFA-CFB317C31ECC}"/>
              </a:ext>
            </a:extLst>
          </p:cNvPr>
          <p:cNvSpPr>
            <a:spLocks noGrp="1"/>
          </p:cNvSpPr>
          <p:nvPr>
            <p:ph type="body" sz="quarter" idx="11"/>
          </p:nvPr>
        </p:nvSpPr>
        <p:spPr/>
        <p:txBody>
          <a:bodyPr/>
          <a:lstStyle/>
          <a:p>
            <a:pPr algn="ctr"/>
            <a:r>
              <a:rPr lang="en-GB" sz="2500" b="0" i="0" dirty="0">
                <a:solidFill>
                  <a:srgbClr val="444444"/>
                </a:solidFill>
                <a:effectLst/>
              </a:rPr>
              <a:t>Buyer behaviour refers to the </a:t>
            </a:r>
            <a:r>
              <a:rPr lang="en-GB" sz="2500" b="1" i="0" dirty="0">
                <a:solidFill>
                  <a:schemeClr val="tx2"/>
                </a:solidFill>
                <a:effectLst/>
              </a:rPr>
              <a:t>decision</a:t>
            </a:r>
            <a:r>
              <a:rPr lang="en-GB" sz="2500" b="0" i="0" dirty="0">
                <a:solidFill>
                  <a:srgbClr val="444444"/>
                </a:solidFill>
                <a:effectLst/>
              </a:rPr>
              <a:t> and </a:t>
            </a:r>
            <a:r>
              <a:rPr lang="en-GB" sz="2500" b="1" i="0" dirty="0">
                <a:solidFill>
                  <a:schemeClr val="tx2"/>
                </a:solidFill>
                <a:effectLst/>
              </a:rPr>
              <a:t>acts</a:t>
            </a:r>
            <a:r>
              <a:rPr lang="en-GB" sz="2500" b="0" i="0" dirty="0">
                <a:solidFill>
                  <a:srgbClr val="444444"/>
                </a:solidFill>
                <a:effectLst/>
              </a:rPr>
              <a:t> people (customer) undertake to buy products or services for individual or group use.</a:t>
            </a:r>
            <a:endParaRPr lang="en-GB" sz="2500" dirty="0"/>
          </a:p>
        </p:txBody>
      </p:sp>
    </p:spTree>
    <p:extLst>
      <p:ext uri="{BB962C8B-B14F-4D97-AF65-F5344CB8AC3E}">
        <p14:creationId xmlns:p14="http://schemas.microsoft.com/office/powerpoint/2010/main" val="3783884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410EF-F2DD-85EE-53B6-7E503FAAA759}"/>
              </a:ext>
            </a:extLst>
          </p:cNvPr>
          <p:cNvSpPr>
            <a:spLocks noGrp="1"/>
          </p:cNvSpPr>
          <p:nvPr>
            <p:ph type="title"/>
          </p:nvPr>
        </p:nvSpPr>
        <p:spPr>
          <a:xfrm>
            <a:off x="964022" y="879063"/>
            <a:ext cx="10856675" cy="610863"/>
          </a:xfrm>
        </p:spPr>
        <p:txBody>
          <a:bodyPr>
            <a:normAutofit/>
          </a:bodyPr>
          <a:lstStyle/>
          <a:p>
            <a:r>
              <a:rPr lang="en-GB" dirty="0"/>
              <a:t>Customer Types </a:t>
            </a:r>
            <a:r>
              <a:rPr lang="en-GB" dirty="0">
                <a:latin typeface="+mn-lt"/>
              </a:rPr>
              <a:t>– </a:t>
            </a:r>
            <a:r>
              <a:rPr lang="en-GB" sz="3000" dirty="0">
                <a:latin typeface="+mn-lt"/>
              </a:rPr>
              <a:t>(</a:t>
            </a:r>
            <a:r>
              <a:rPr lang="en-GB" altLang="en-US" sz="3000" b="1" dirty="0">
                <a:latin typeface="+mn-lt"/>
              </a:rPr>
              <a:t>Fahy and Jobber, 2012)</a:t>
            </a:r>
            <a:endParaRPr lang="en-GB" sz="3000" dirty="0">
              <a:latin typeface="+mn-lt"/>
            </a:endParaRPr>
          </a:p>
        </p:txBody>
      </p:sp>
      <p:pic>
        <p:nvPicPr>
          <p:cNvPr id="13" name="Picture 12">
            <a:extLst>
              <a:ext uri="{FF2B5EF4-FFF2-40B4-BE49-F238E27FC236}">
                <a16:creationId xmlns:a16="http://schemas.microsoft.com/office/drawing/2014/main" id="{D680E1A2-7C1E-6C68-5DF3-46CB3B07F265}"/>
              </a:ext>
            </a:extLst>
          </p:cNvPr>
          <p:cNvPicPr>
            <a:picLocks noChangeAspect="1"/>
          </p:cNvPicPr>
          <p:nvPr/>
        </p:nvPicPr>
        <p:blipFill rotWithShape="1">
          <a:blip r:embed="rId2"/>
          <a:srcRect t="14890" b="12158"/>
          <a:stretch/>
        </p:blipFill>
        <p:spPr>
          <a:xfrm>
            <a:off x="1380421" y="2111437"/>
            <a:ext cx="8675277" cy="4746563"/>
          </a:xfrm>
          <a:prstGeom prst="rect">
            <a:avLst/>
          </a:prstGeom>
        </p:spPr>
      </p:pic>
    </p:spTree>
    <p:extLst>
      <p:ext uri="{BB962C8B-B14F-4D97-AF65-F5344CB8AC3E}">
        <p14:creationId xmlns:p14="http://schemas.microsoft.com/office/powerpoint/2010/main" val="663264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460C00-BA9E-B194-10A1-4CF316A9B160}"/>
              </a:ext>
            </a:extLst>
          </p:cNvPr>
          <p:cNvSpPr>
            <a:spLocks noGrp="1"/>
          </p:cNvSpPr>
          <p:nvPr>
            <p:ph type="title"/>
          </p:nvPr>
        </p:nvSpPr>
        <p:spPr>
          <a:xfrm>
            <a:off x="964023" y="879063"/>
            <a:ext cx="7564835" cy="610863"/>
          </a:xfrm>
        </p:spPr>
        <p:txBody>
          <a:bodyPr>
            <a:normAutofit/>
          </a:bodyPr>
          <a:lstStyle/>
          <a:p>
            <a:r>
              <a:rPr lang="en-GB" dirty="0"/>
              <a:t>Understanding Customers</a:t>
            </a:r>
          </a:p>
        </p:txBody>
      </p:sp>
      <p:grpSp>
        <p:nvGrpSpPr>
          <p:cNvPr id="7" name="Group 6">
            <a:extLst>
              <a:ext uri="{FF2B5EF4-FFF2-40B4-BE49-F238E27FC236}">
                <a16:creationId xmlns:a16="http://schemas.microsoft.com/office/drawing/2014/main" id="{A5A4F544-EE68-5EEE-9EBF-099A9B506001}"/>
              </a:ext>
            </a:extLst>
          </p:cNvPr>
          <p:cNvGrpSpPr/>
          <p:nvPr/>
        </p:nvGrpSpPr>
        <p:grpSpPr>
          <a:xfrm>
            <a:off x="2026516" y="1905751"/>
            <a:ext cx="7394575" cy="4204565"/>
            <a:chOff x="1444625" y="1307235"/>
            <a:chExt cx="7394575" cy="4204565"/>
          </a:xfrm>
        </p:grpSpPr>
        <p:sp>
          <p:nvSpPr>
            <p:cNvPr id="8" name="Line 4">
              <a:extLst>
                <a:ext uri="{FF2B5EF4-FFF2-40B4-BE49-F238E27FC236}">
                  <a16:creationId xmlns:a16="http://schemas.microsoft.com/office/drawing/2014/main" id="{4C78E486-D2C9-89CA-BDDF-B1BCC9EB64A9}"/>
                </a:ext>
              </a:extLst>
            </p:cNvPr>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Line 5">
              <a:extLst>
                <a:ext uri="{FF2B5EF4-FFF2-40B4-BE49-F238E27FC236}">
                  <a16:creationId xmlns:a16="http://schemas.microsoft.com/office/drawing/2014/main" id="{992E056A-787C-BADC-E012-F2DB852A7A5B}"/>
                </a:ext>
              </a:extLst>
            </p:cNvPr>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Line 6">
              <a:extLst>
                <a:ext uri="{FF2B5EF4-FFF2-40B4-BE49-F238E27FC236}">
                  <a16:creationId xmlns:a16="http://schemas.microsoft.com/office/drawing/2014/main" id="{AB46FCDA-C4F4-8C76-971F-F4A16C90C7DD}"/>
                </a:ext>
              </a:extLst>
            </p:cNvPr>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 name="Line 7">
              <a:extLst>
                <a:ext uri="{FF2B5EF4-FFF2-40B4-BE49-F238E27FC236}">
                  <a16:creationId xmlns:a16="http://schemas.microsoft.com/office/drawing/2014/main" id="{4873B78E-8257-E6EA-4F5F-4E0BD7216709}"/>
                </a:ext>
              </a:extLst>
            </p:cNvPr>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2" name="Rectangle 8">
              <a:extLst>
                <a:ext uri="{FF2B5EF4-FFF2-40B4-BE49-F238E27FC236}">
                  <a16:creationId xmlns:a16="http://schemas.microsoft.com/office/drawing/2014/main" id="{D8ACB0AC-8A32-D2ED-1317-1849D82AFF29}"/>
                </a:ext>
              </a:extLst>
            </p:cNvPr>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13" name="Rectangle 9">
              <a:extLst>
                <a:ext uri="{FF2B5EF4-FFF2-40B4-BE49-F238E27FC236}">
                  <a16:creationId xmlns:a16="http://schemas.microsoft.com/office/drawing/2014/main" id="{911B5920-A90B-A100-1527-CAAD7467DBAE}"/>
                </a:ext>
              </a:extLst>
            </p:cNvPr>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14" name="Line 10">
              <a:extLst>
                <a:ext uri="{FF2B5EF4-FFF2-40B4-BE49-F238E27FC236}">
                  <a16:creationId xmlns:a16="http://schemas.microsoft.com/office/drawing/2014/main" id="{C4ACD45D-A603-BDF9-F86C-77559B6C8ED3}"/>
                </a:ext>
              </a:extLst>
            </p:cNvPr>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 name="Rectangle 12">
              <a:extLst>
                <a:ext uri="{FF2B5EF4-FFF2-40B4-BE49-F238E27FC236}">
                  <a16:creationId xmlns:a16="http://schemas.microsoft.com/office/drawing/2014/main" id="{8D37A75C-F827-F920-C9EB-8038BE8984DD}"/>
                </a:ext>
              </a:extLst>
            </p:cNvPr>
            <p:cNvSpPr>
              <a:spLocks noChangeArrowheads="1"/>
            </p:cNvSpPr>
            <p:nvPr/>
          </p:nvSpPr>
          <p:spPr bwMode="auto">
            <a:xfrm>
              <a:off x="1509713" y="2390775"/>
              <a:ext cx="140335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sz="2000" b="1">
                  <a:solidFill>
                    <a:srgbClr val="000090"/>
                  </a:solidFill>
                  <a:latin typeface="Calibri" panose="020F0502020204030204" pitchFamily="34" charset="0"/>
                </a:rPr>
                <a:t>How do they buy?</a:t>
              </a:r>
            </a:p>
          </p:txBody>
        </p:sp>
        <p:sp>
          <p:nvSpPr>
            <p:cNvPr id="16" name="Rectangle 13">
              <a:extLst>
                <a:ext uri="{FF2B5EF4-FFF2-40B4-BE49-F238E27FC236}">
                  <a16:creationId xmlns:a16="http://schemas.microsoft.com/office/drawing/2014/main" id="{E9E9A3F9-41FE-A5D9-4329-4120030630C2}"/>
                </a:ext>
              </a:extLst>
            </p:cNvPr>
            <p:cNvSpPr>
              <a:spLocks noChangeArrowheads="1"/>
            </p:cNvSpPr>
            <p:nvPr/>
          </p:nvSpPr>
          <p:spPr bwMode="auto">
            <a:xfrm>
              <a:off x="7319963" y="2197100"/>
              <a:ext cx="1519237"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sz="2000" b="1">
                  <a:solidFill>
                    <a:srgbClr val="000090"/>
                  </a:solidFill>
                  <a:latin typeface="Calibri" panose="020F0502020204030204" pitchFamily="34" charset="0"/>
                </a:rPr>
                <a:t>What are their choice criteria?</a:t>
              </a:r>
            </a:p>
          </p:txBody>
        </p:sp>
        <p:sp>
          <p:nvSpPr>
            <p:cNvPr id="17" name="Oval 14">
              <a:extLst>
                <a:ext uri="{FF2B5EF4-FFF2-40B4-BE49-F238E27FC236}">
                  <a16:creationId xmlns:a16="http://schemas.microsoft.com/office/drawing/2014/main" id="{84B07C3E-1F46-A4CB-33A7-B882A5A13317}"/>
                </a:ext>
              </a:extLst>
            </p:cNvPr>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endParaRPr lang="en-US" dirty="0">
                <a:solidFill>
                  <a:schemeClr val="accent2"/>
                </a:solidFill>
                <a:latin typeface="Times New Roman" pitchFamily="18" charset="0"/>
                <a:ea typeface="Arial" pitchFamily="-1" charset="0"/>
                <a:cs typeface="Arial" pitchFamily="-1" charset="0"/>
              </a:endParaRPr>
            </a:p>
          </p:txBody>
        </p:sp>
        <p:sp>
          <p:nvSpPr>
            <p:cNvPr id="18" name="Rectangle 15">
              <a:extLst>
                <a:ext uri="{FF2B5EF4-FFF2-40B4-BE49-F238E27FC236}">
                  <a16:creationId xmlns:a16="http://schemas.microsoft.com/office/drawing/2014/main" id="{79E81768-332B-87B6-DC78-3F254CCCDE65}"/>
                </a:ext>
              </a:extLst>
            </p:cNvPr>
            <p:cNvSpPr>
              <a:spLocks noChangeArrowheads="1"/>
            </p:cNvSpPr>
            <p:nvPr/>
          </p:nvSpPr>
          <p:spPr bwMode="auto">
            <a:xfrm>
              <a:off x="4394200" y="4121150"/>
              <a:ext cx="1481138"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sz="2000" b="1">
                  <a:solidFill>
                    <a:schemeClr val="bg1"/>
                  </a:solidFill>
                  <a:latin typeface="Calibri" panose="020F0502020204030204" pitchFamily="34" charset="0"/>
                </a:rPr>
                <a:t>Customers</a:t>
              </a:r>
            </a:p>
          </p:txBody>
        </p:sp>
        <p:sp>
          <p:nvSpPr>
            <p:cNvPr id="19" name="Rectangle 16">
              <a:extLst>
                <a:ext uri="{FF2B5EF4-FFF2-40B4-BE49-F238E27FC236}">
                  <a16:creationId xmlns:a16="http://schemas.microsoft.com/office/drawing/2014/main" id="{BD1A2DE0-29F6-98A4-BDB6-671C9784BBC5}"/>
                </a:ext>
              </a:extLst>
            </p:cNvPr>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20" name="Rectangle 17">
              <a:extLst>
                <a:ext uri="{FF2B5EF4-FFF2-40B4-BE49-F238E27FC236}">
                  <a16:creationId xmlns:a16="http://schemas.microsoft.com/office/drawing/2014/main" id="{43FE179F-CDC1-1394-4CD9-84CBA1CA79A7}"/>
                </a:ext>
              </a:extLst>
            </p:cNvPr>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endParaRPr lang="en-US" dirty="0">
                <a:solidFill>
                  <a:srgbClr val="FC205F"/>
                </a:solidFill>
                <a:latin typeface="Arial" pitchFamily="-1" charset="0"/>
                <a:ea typeface="Arial" pitchFamily="-1" charset="0"/>
                <a:cs typeface="Arial" pitchFamily="-1" charset="0"/>
              </a:endParaRPr>
            </a:p>
          </p:txBody>
        </p:sp>
        <p:sp>
          <p:nvSpPr>
            <p:cNvPr id="21" name="Rectangle 18">
              <a:extLst>
                <a:ext uri="{FF2B5EF4-FFF2-40B4-BE49-F238E27FC236}">
                  <a16:creationId xmlns:a16="http://schemas.microsoft.com/office/drawing/2014/main" id="{882555CB-7B36-DEEE-7F5C-66E872DD0A6A}"/>
                </a:ext>
              </a:extLst>
            </p:cNvPr>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22" name="Rectangle 19">
              <a:extLst>
                <a:ext uri="{FF2B5EF4-FFF2-40B4-BE49-F238E27FC236}">
                  <a16:creationId xmlns:a16="http://schemas.microsoft.com/office/drawing/2014/main" id="{75A4F568-A5F7-C69D-4C5C-4304E2C5AF5E}"/>
                </a:ext>
              </a:extLst>
            </p:cNvPr>
            <p:cNvSpPr>
              <a:spLocks noChangeArrowheads="1"/>
            </p:cNvSpPr>
            <p:nvPr/>
          </p:nvSpPr>
          <p:spPr bwMode="auto">
            <a:xfrm>
              <a:off x="4292600" y="1500188"/>
              <a:ext cx="14954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50000"/>
                </a:spcBef>
                <a:buFontTx/>
                <a:buNone/>
              </a:pPr>
              <a:r>
                <a:rPr lang="en-US" altLang="en-US" sz="2000" b="1">
                  <a:solidFill>
                    <a:srgbClr val="000090"/>
                  </a:solidFill>
                  <a:latin typeface="Calibri" panose="020F0502020204030204" pitchFamily="34" charset="0"/>
                </a:rPr>
                <a:t>Who is important?</a:t>
              </a:r>
            </a:p>
          </p:txBody>
        </p:sp>
        <p:sp>
          <p:nvSpPr>
            <p:cNvPr id="23" name="Rectangle 20">
              <a:extLst>
                <a:ext uri="{FF2B5EF4-FFF2-40B4-BE49-F238E27FC236}">
                  <a16:creationId xmlns:a16="http://schemas.microsoft.com/office/drawing/2014/main" id="{28B6554C-8294-35FB-6169-0CBBDDA48C66}"/>
                </a:ext>
              </a:extLst>
            </p:cNvPr>
            <p:cNvSpPr>
              <a:spLocks noChangeArrowheads="1"/>
            </p:cNvSpPr>
            <p:nvPr/>
          </p:nvSpPr>
          <p:spPr bwMode="auto">
            <a:xfrm>
              <a:off x="1444625" y="4598988"/>
              <a:ext cx="1487488"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sz="2000" b="1" dirty="0">
                  <a:solidFill>
                    <a:srgbClr val="000090"/>
                  </a:solidFill>
                  <a:latin typeface="Calibri" panose="020F0502020204030204" pitchFamily="34" charset="0"/>
                </a:rPr>
                <a:t>Where do they buy?</a:t>
              </a:r>
            </a:p>
          </p:txBody>
        </p:sp>
        <p:sp>
          <p:nvSpPr>
            <p:cNvPr id="24" name="Rectangle 21">
              <a:extLst>
                <a:ext uri="{FF2B5EF4-FFF2-40B4-BE49-F238E27FC236}">
                  <a16:creationId xmlns:a16="http://schemas.microsoft.com/office/drawing/2014/main" id="{6BDAAC66-7F63-D9D7-1541-D44680A964B1}"/>
                </a:ext>
              </a:extLst>
            </p:cNvPr>
            <p:cNvSpPr>
              <a:spLocks noChangeArrowheads="1"/>
            </p:cNvSpPr>
            <p:nvPr/>
          </p:nvSpPr>
          <p:spPr bwMode="auto">
            <a:xfrm>
              <a:off x="7340600" y="4581525"/>
              <a:ext cx="13843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defTabSz="76200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defTabSz="7620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defTabSz="7620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defTabSz="7620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US" altLang="en-US" sz="2000" b="1">
                  <a:solidFill>
                    <a:srgbClr val="000090"/>
                  </a:solidFill>
                  <a:latin typeface="Calibri" panose="020F0502020204030204" pitchFamily="34" charset="0"/>
                </a:rPr>
                <a:t>When do they buy?</a:t>
              </a:r>
            </a:p>
          </p:txBody>
        </p:sp>
      </p:grpSp>
    </p:spTree>
    <p:extLst>
      <p:ext uri="{BB962C8B-B14F-4D97-AF65-F5344CB8AC3E}">
        <p14:creationId xmlns:p14="http://schemas.microsoft.com/office/powerpoint/2010/main" val="2931689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Magnifying glass and question mark">
            <a:extLst>
              <a:ext uri="{FF2B5EF4-FFF2-40B4-BE49-F238E27FC236}">
                <a16:creationId xmlns:a16="http://schemas.microsoft.com/office/drawing/2014/main" id="{761A7950-A461-531A-8E69-E0A3C9202176}"/>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160" r="25160"/>
          <a:stretch>
            <a:fillRect/>
          </a:stretch>
        </p:blipFill>
        <p:spPr/>
      </p:pic>
      <p:sp>
        <p:nvSpPr>
          <p:cNvPr id="3" name="Title 2">
            <a:extLst>
              <a:ext uri="{FF2B5EF4-FFF2-40B4-BE49-F238E27FC236}">
                <a16:creationId xmlns:a16="http://schemas.microsoft.com/office/drawing/2014/main" id="{994887A3-237F-CE30-C06B-D606A73A337F}"/>
              </a:ext>
            </a:extLst>
          </p:cNvPr>
          <p:cNvSpPr>
            <a:spLocks noGrp="1"/>
          </p:cNvSpPr>
          <p:nvPr>
            <p:ph type="title"/>
          </p:nvPr>
        </p:nvSpPr>
        <p:spPr/>
        <p:txBody>
          <a:bodyPr/>
          <a:lstStyle/>
          <a:p>
            <a:r>
              <a:rPr lang="en-GB" dirty="0"/>
              <a:t>Question ?</a:t>
            </a:r>
          </a:p>
        </p:txBody>
      </p:sp>
      <p:sp>
        <p:nvSpPr>
          <p:cNvPr id="4" name="Text Placeholder 3">
            <a:extLst>
              <a:ext uri="{FF2B5EF4-FFF2-40B4-BE49-F238E27FC236}">
                <a16:creationId xmlns:a16="http://schemas.microsoft.com/office/drawing/2014/main" id="{B942F325-805A-BD8E-F6A8-BA9CEFB590EB}"/>
              </a:ext>
            </a:extLst>
          </p:cNvPr>
          <p:cNvSpPr>
            <a:spLocks noGrp="1"/>
          </p:cNvSpPr>
          <p:nvPr>
            <p:ph type="body" sz="quarter" idx="11"/>
          </p:nvPr>
        </p:nvSpPr>
        <p:spPr>
          <a:xfrm>
            <a:off x="851647" y="2119032"/>
            <a:ext cx="5181600" cy="3600449"/>
          </a:xfrm>
        </p:spPr>
        <p:txBody>
          <a:bodyPr/>
          <a:lstStyle/>
          <a:p>
            <a:pPr algn="ctr">
              <a:spcBef>
                <a:spcPct val="0"/>
              </a:spcBef>
              <a:buFontTx/>
              <a:buNone/>
            </a:pPr>
            <a:r>
              <a:rPr lang="en-GB" altLang="en-US" sz="1600" b="1" dirty="0"/>
              <a:t>Think of a recent purchase which was</a:t>
            </a:r>
          </a:p>
          <a:p>
            <a:pPr algn="ctr">
              <a:spcBef>
                <a:spcPct val="0"/>
              </a:spcBef>
              <a:buFontTx/>
              <a:buNone/>
            </a:pPr>
            <a:r>
              <a:rPr lang="en-GB" altLang="en-US" sz="1600" b="1" dirty="0"/>
              <a:t>important to you and consider the following:</a:t>
            </a:r>
          </a:p>
          <a:p>
            <a:pPr>
              <a:spcBef>
                <a:spcPct val="0"/>
              </a:spcBef>
              <a:buFontTx/>
              <a:buNone/>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What was the reason for buying the product/service?</a:t>
            </a:r>
          </a:p>
          <a:p>
            <a:pPr>
              <a:spcBef>
                <a:spcPct val="0"/>
              </a:spcBef>
              <a:buClr>
                <a:schemeClr val="tx2"/>
              </a:buClr>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What kind of research did you carry out before making the purchase?</a:t>
            </a:r>
          </a:p>
          <a:p>
            <a:pPr>
              <a:spcBef>
                <a:spcPct val="0"/>
              </a:spcBef>
              <a:buClr>
                <a:schemeClr val="tx2"/>
              </a:buClr>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What alternatives did you look at?</a:t>
            </a:r>
          </a:p>
          <a:p>
            <a:pPr>
              <a:spcBef>
                <a:spcPct val="0"/>
              </a:spcBef>
              <a:buClr>
                <a:schemeClr val="tx2"/>
              </a:buClr>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How did you buy the product/service? </a:t>
            </a:r>
          </a:p>
          <a:p>
            <a:pPr>
              <a:spcBef>
                <a:spcPct val="0"/>
              </a:spcBef>
              <a:buClr>
                <a:schemeClr val="tx2"/>
              </a:buClr>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Evaluate the actual buying experience</a:t>
            </a:r>
          </a:p>
          <a:p>
            <a:pPr>
              <a:spcBef>
                <a:spcPct val="0"/>
              </a:spcBef>
              <a:buClr>
                <a:schemeClr val="tx2"/>
              </a:buClr>
            </a:pPr>
            <a:endParaRPr lang="en-GB" altLang="en-US" sz="1600" dirty="0"/>
          </a:p>
          <a:p>
            <a:pPr marL="285750" indent="-285750">
              <a:spcBef>
                <a:spcPct val="0"/>
              </a:spcBef>
              <a:buClr>
                <a:schemeClr val="tx2"/>
              </a:buClr>
              <a:buFont typeface="Wingdings" panose="05000000000000000000" pitchFamily="2" charset="2"/>
              <a:buChar char="§"/>
            </a:pPr>
            <a:r>
              <a:rPr lang="en-GB" altLang="en-US" sz="1600" dirty="0"/>
              <a:t>Evaluate the whole buying process – what could you have done differently?</a:t>
            </a:r>
          </a:p>
          <a:p>
            <a:endParaRPr lang="en-GB" dirty="0"/>
          </a:p>
        </p:txBody>
      </p:sp>
    </p:spTree>
    <p:extLst>
      <p:ext uri="{BB962C8B-B14F-4D97-AF65-F5344CB8AC3E}">
        <p14:creationId xmlns:p14="http://schemas.microsoft.com/office/powerpoint/2010/main" val="2305111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727A02-FF4D-FF2F-914F-8C71BB3C7B1E}"/>
              </a:ext>
            </a:extLst>
          </p:cNvPr>
          <p:cNvSpPr>
            <a:spLocks noGrp="1"/>
          </p:cNvSpPr>
          <p:nvPr>
            <p:ph type="title"/>
          </p:nvPr>
        </p:nvSpPr>
        <p:spPr/>
        <p:txBody>
          <a:bodyPr/>
          <a:lstStyle/>
          <a:p>
            <a:r>
              <a:rPr lang="en-GB" dirty="0"/>
              <a:t>How Did </a:t>
            </a:r>
            <a:r>
              <a:rPr lang="en-GB" i="1" dirty="0">
                <a:solidFill>
                  <a:schemeClr val="tx2"/>
                </a:solidFill>
              </a:rPr>
              <a:t>YOU</a:t>
            </a:r>
            <a:r>
              <a:rPr lang="en-GB" dirty="0"/>
              <a:t> Buy?</a:t>
            </a:r>
          </a:p>
        </p:txBody>
      </p:sp>
      <p:sp>
        <p:nvSpPr>
          <p:cNvPr id="4" name="Text Placeholder 3">
            <a:extLst>
              <a:ext uri="{FF2B5EF4-FFF2-40B4-BE49-F238E27FC236}">
                <a16:creationId xmlns:a16="http://schemas.microsoft.com/office/drawing/2014/main" id="{53837A32-B5C7-590D-5FE4-86D4A785CF2D}"/>
              </a:ext>
            </a:extLst>
          </p:cNvPr>
          <p:cNvSpPr>
            <a:spLocks noGrp="1"/>
          </p:cNvSpPr>
          <p:nvPr>
            <p:ph type="body" sz="quarter" idx="11"/>
          </p:nvPr>
        </p:nvSpPr>
        <p:spPr>
          <a:xfrm>
            <a:off x="952499" y="2289362"/>
            <a:ext cx="4572001" cy="3080659"/>
          </a:xfrm>
        </p:spPr>
        <p:txBody>
          <a:bodyPr/>
          <a:lstStyle/>
          <a:p>
            <a:pPr algn="ctr"/>
            <a:r>
              <a:rPr lang="en-GB" sz="3000" dirty="0"/>
              <a:t>The Consumer Decision-Making Process</a:t>
            </a:r>
          </a:p>
          <a:p>
            <a:pPr algn="ctr"/>
            <a:endParaRPr lang="en-GB" sz="3000" dirty="0"/>
          </a:p>
          <a:p>
            <a:pPr algn="ctr"/>
            <a:endParaRPr lang="en-GB" altLang="en-US" sz="3000" b="1" dirty="0"/>
          </a:p>
          <a:p>
            <a:pPr algn="ctr"/>
            <a:endParaRPr lang="en-GB" altLang="en-US" sz="3000" b="1" dirty="0"/>
          </a:p>
          <a:p>
            <a:r>
              <a:rPr lang="en-GB" altLang="en-US" sz="1500" b="1" dirty="0"/>
              <a:t>(Fahy and Jobber, 2012)</a:t>
            </a:r>
          </a:p>
          <a:p>
            <a:pPr algn="ctr"/>
            <a:endParaRPr lang="en-GB" sz="3000" dirty="0"/>
          </a:p>
        </p:txBody>
      </p:sp>
      <p:pic>
        <p:nvPicPr>
          <p:cNvPr id="2050" name="Picture 2" descr="Marketing Theories – Explaining the Consumer Decision Making Process">
            <a:extLst>
              <a:ext uri="{FF2B5EF4-FFF2-40B4-BE49-F238E27FC236}">
                <a16:creationId xmlns:a16="http://schemas.microsoft.com/office/drawing/2014/main" id="{11E26321-A8DF-BBB4-2902-9E8472E9C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500" y="220077"/>
            <a:ext cx="7223874" cy="6363608"/>
          </a:xfrm>
          <a:prstGeom prst="rect">
            <a:avLst/>
          </a:prstGeom>
          <a:noFill/>
          <a:extLst>
            <a:ext uri="{909E8E84-426E-40DD-AFC4-6F175D3DCCD1}">
              <a14:hiddenFill xmlns:a14="http://schemas.microsoft.com/office/drawing/2010/main">
                <a:solidFill>
                  <a:srgbClr val="FFFFFF"/>
                </a:solidFill>
              </a14:hiddenFill>
            </a:ext>
          </a:extLst>
        </p:spPr>
      </p:pic>
      <p:sp>
        <p:nvSpPr>
          <p:cNvPr id="8" name="Arrow: Bent-Up 7">
            <a:extLst>
              <a:ext uri="{FF2B5EF4-FFF2-40B4-BE49-F238E27FC236}">
                <a16:creationId xmlns:a16="http://schemas.microsoft.com/office/drawing/2014/main" id="{D07C76DD-A130-CC87-91E7-CDBA42AE92D6}"/>
              </a:ext>
            </a:extLst>
          </p:cNvPr>
          <p:cNvSpPr/>
          <p:nvPr/>
        </p:nvSpPr>
        <p:spPr>
          <a:xfrm rot="5400000">
            <a:off x="2975954" y="3428897"/>
            <a:ext cx="1662545" cy="1608513"/>
          </a:xfrm>
          <a:prstGeom prst="bentUp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5109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actors Influencing Consumer Behavior">
            <a:extLst>
              <a:ext uri="{FF2B5EF4-FFF2-40B4-BE49-F238E27FC236}">
                <a16:creationId xmlns:a16="http://schemas.microsoft.com/office/drawing/2014/main" id="{F139B497-FB24-16CE-555F-024D035F6BE8}"/>
              </a:ext>
            </a:extLst>
          </p:cNvPr>
          <p:cNvPicPr>
            <a:picLocks noChangeAspect="1" noChangeArrowheads="1"/>
          </p:cNvPicPr>
          <p:nvPr/>
        </p:nvPicPr>
        <p:blipFill>
          <a:blip r:embed="rId2">
            <a:clrChange>
              <a:clrFrom>
                <a:srgbClr val="FBF9FA"/>
              </a:clrFrom>
              <a:clrTo>
                <a:srgbClr val="FBF9FA">
                  <a:alpha val="0"/>
                </a:srgbClr>
              </a:clrTo>
            </a:clrChange>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3233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2">
            <a:extLst>
              <a:ext uri="{FF2B5EF4-FFF2-40B4-BE49-F238E27FC236}">
                <a16:creationId xmlns:a16="http://schemas.microsoft.com/office/drawing/2014/main" id="{9D21B013-4AF7-B771-2A5F-9FCBF1063391}"/>
              </a:ext>
            </a:extLst>
          </p:cNvPr>
          <p:cNvSpPr txBox="1">
            <a:spLocks noChangeArrowheads="1"/>
          </p:cNvSpPr>
          <p:nvPr/>
        </p:nvSpPr>
        <p:spPr bwMode="auto">
          <a:xfrm>
            <a:off x="6896100" y="5102063"/>
            <a:ext cx="4914900" cy="588795"/>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0" tIns="0" rIns="0" bIns="0" rtlCol="0" anchor="b">
            <a:no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ts val="1000"/>
              </a:spcBef>
              <a:buNone/>
            </a:pPr>
            <a:r>
              <a:rPr lang="en-US" altLang="en-US" sz="2000" b="0" i="0" kern="1200" dirty="0">
                <a:solidFill>
                  <a:schemeClr val="tx2"/>
                </a:solidFill>
                <a:latin typeface="+mn-lt"/>
                <a:ea typeface="+mn-ea"/>
                <a:cs typeface="+mn-cs"/>
              </a:rPr>
              <a:t>A motive (or drive) is a need that is sufficiently pressing to direct the person to seek satisfaction of the need </a:t>
            </a:r>
          </a:p>
        </p:txBody>
      </p:sp>
      <p:sp>
        <p:nvSpPr>
          <p:cNvPr id="4" name="Text Placeholder 3">
            <a:extLst>
              <a:ext uri="{FF2B5EF4-FFF2-40B4-BE49-F238E27FC236}">
                <a16:creationId xmlns:a16="http://schemas.microsoft.com/office/drawing/2014/main" id="{A515E474-3D7F-5B43-EA27-756EB20408D5}"/>
              </a:ext>
            </a:extLst>
          </p:cNvPr>
          <p:cNvSpPr>
            <a:spLocks noGrp="1"/>
          </p:cNvSpPr>
          <p:nvPr>
            <p:ph type="subTitle" idx="1"/>
          </p:nvPr>
        </p:nvSpPr>
        <p:spPr>
          <a:xfrm>
            <a:off x="6907623" y="3591098"/>
            <a:ext cx="4903377" cy="1057791"/>
          </a:xfrm>
        </p:spPr>
        <p:txBody>
          <a:bodyPr vert="horz" lIns="0" tIns="0" rIns="0" bIns="0" rtlCol="0">
            <a:normAutofit/>
          </a:bodyPr>
          <a:lstStyle/>
          <a:p>
            <a:r>
              <a:rPr lang="en-US" sz="2000" b="0" i="0" kern="1200" dirty="0">
                <a:latin typeface="+mn-lt"/>
                <a:ea typeface="+mn-ea"/>
                <a:cs typeface="+mn-cs"/>
              </a:rPr>
              <a:t>Maslow’s Hierarchy of Needs </a:t>
            </a:r>
          </a:p>
        </p:txBody>
      </p:sp>
      <p:sp>
        <p:nvSpPr>
          <p:cNvPr id="3" name="Title 2">
            <a:extLst>
              <a:ext uri="{FF2B5EF4-FFF2-40B4-BE49-F238E27FC236}">
                <a16:creationId xmlns:a16="http://schemas.microsoft.com/office/drawing/2014/main" id="{A6A820EC-CEF3-9848-E36D-AB1C92AA6049}"/>
              </a:ext>
            </a:extLst>
          </p:cNvPr>
          <p:cNvSpPr>
            <a:spLocks noGrp="1"/>
          </p:cNvSpPr>
          <p:nvPr>
            <p:ph type="title"/>
          </p:nvPr>
        </p:nvSpPr>
        <p:spPr>
          <a:xfrm>
            <a:off x="6907623" y="2173658"/>
            <a:ext cx="4903377" cy="610863"/>
          </a:xfrm>
        </p:spPr>
        <p:txBody>
          <a:bodyPr vert="horz" lIns="0" tIns="0" rIns="0" bIns="0" rtlCol="0" anchor="b" anchorCtr="0">
            <a:noAutofit/>
          </a:bodyPr>
          <a:lstStyle/>
          <a:p>
            <a:pPr algn="ctr"/>
            <a:r>
              <a:rPr lang="en-US" altLang="en-US" sz="3000" b="1" i="0" kern="1200" spc="100" baseline="0" dirty="0">
                <a:latin typeface="+mj-lt"/>
                <a:ea typeface="+mj-ea"/>
                <a:cs typeface="+mj-cs"/>
              </a:rPr>
              <a:t>Factors Influencing </a:t>
            </a:r>
            <a:br>
              <a:rPr lang="en-US" altLang="en-US" sz="3000" b="1" i="0" kern="1200" spc="100" baseline="0" dirty="0">
                <a:latin typeface="+mj-lt"/>
                <a:ea typeface="+mj-ea"/>
                <a:cs typeface="+mj-cs"/>
              </a:rPr>
            </a:br>
            <a:r>
              <a:rPr lang="en-US" altLang="en-US" sz="3000" b="1" i="0" kern="1200" spc="100" baseline="0" dirty="0">
                <a:latin typeface="+mj-lt"/>
                <a:ea typeface="+mj-ea"/>
                <a:cs typeface="+mj-cs"/>
              </a:rPr>
              <a:t>Consumer Behavior - Psychological</a:t>
            </a:r>
            <a:endParaRPr lang="en-US" sz="3000" b="1" i="0" kern="1200" spc="100" baseline="0" dirty="0">
              <a:latin typeface="+mj-lt"/>
              <a:ea typeface="+mj-ea"/>
              <a:cs typeface="+mj-cs"/>
            </a:endParaRPr>
          </a:p>
        </p:txBody>
      </p:sp>
      <p:pic>
        <p:nvPicPr>
          <p:cNvPr id="4098" name="Picture 2">
            <a:extLst>
              <a:ext uri="{FF2B5EF4-FFF2-40B4-BE49-F238E27FC236}">
                <a16:creationId xmlns:a16="http://schemas.microsoft.com/office/drawing/2014/main" id="{0F12303D-24C3-1023-8D5D-A89BE7FA28E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341" y="1237268"/>
            <a:ext cx="6096000" cy="457200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576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3D art of a person">
            <a:extLst>
              <a:ext uri="{FF2B5EF4-FFF2-40B4-BE49-F238E27FC236}">
                <a16:creationId xmlns:a16="http://schemas.microsoft.com/office/drawing/2014/main" id="{F229A6C0-89ED-E90E-83DF-65BBF5914D9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842" r="5842"/>
          <a:stretch>
            <a:fillRect/>
          </a:stretch>
        </p:blipFill>
        <p:spPr/>
      </p:pic>
      <p:sp>
        <p:nvSpPr>
          <p:cNvPr id="3" name="Title 2">
            <a:extLst>
              <a:ext uri="{FF2B5EF4-FFF2-40B4-BE49-F238E27FC236}">
                <a16:creationId xmlns:a16="http://schemas.microsoft.com/office/drawing/2014/main" id="{C923D3AC-801E-7344-C1CC-A60EFD33D053}"/>
              </a:ext>
            </a:extLst>
          </p:cNvPr>
          <p:cNvSpPr>
            <a:spLocks noGrp="1"/>
          </p:cNvSpPr>
          <p:nvPr>
            <p:ph type="title"/>
          </p:nvPr>
        </p:nvSpPr>
        <p:spPr/>
        <p:txBody>
          <a:bodyPr/>
          <a:lstStyle/>
          <a:p>
            <a:pPr algn="ctr"/>
            <a:r>
              <a:rPr lang="en-GB" dirty="0" err="1"/>
              <a:t>Nuromarketing</a:t>
            </a:r>
            <a:r>
              <a:rPr lang="en-GB" dirty="0"/>
              <a:t> </a:t>
            </a:r>
          </a:p>
        </p:txBody>
      </p:sp>
      <p:sp>
        <p:nvSpPr>
          <p:cNvPr id="4" name="Text Placeholder 3">
            <a:extLst>
              <a:ext uri="{FF2B5EF4-FFF2-40B4-BE49-F238E27FC236}">
                <a16:creationId xmlns:a16="http://schemas.microsoft.com/office/drawing/2014/main" id="{F286A178-EB0A-1CB6-2C96-5A38EE82193C}"/>
              </a:ext>
            </a:extLst>
          </p:cNvPr>
          <p:cNvSpPr>
            <a:spLocks noGrp="1"/>
          </p:cNvSpPr>
          <p:nvPr>
            <p:ph type="body" sz="quarter" idx="11"/>
          </p:nvPr>
        </p:nvSpPr>
        <p:spPr/>
        <p:txBody>
          <a:bodyPr/>
          <a:lstStyle/>
          <a:p>
            <a:r>
              <a:rPr lang="en-GB" dirty="0"/>
              <a:t>Harrell (2019): </a:t>
            </a:r>
          </a:p>
          <a:p>
            <a:pPr algn="ctr"/>
            <a:r>
              <a:rPr lang="en-GB" i="0" dirty="0">
                <a:solidFill>
                  <a:srgbClr val="202124"/>
                </a:solidFill>
                <a:effectLst/>
              </a:rPr>
              <a:t>“Neuromarketing” loosely refers to the measurement of physiological and neural signals to gain insight into customers' motivations, preferences, and decisions, which can help inform creative advertising, product development, pricing, and other marketing areas”</a:t>
            </a:r>
          </a:p>
          <a:p>
            <a:pPr algn="ctr"/>
            <a:endParaRPr lang="en-GB" dirty="0">
              <a:solidFill>
                <a:srgbClr val="202124"/>
              </a:solidFill>
            </a:endParaRPr>
          </a:p>
          <a:p>
            <a:pPr algn="ctr"/>
            <a:endParaRPr lang="en-GB" dirty="0">
              <a:solidFill>
                <a:srgbClr val="202124"/>
              </a:solidFill>
            </a:endParaRPr>
          </a:p>
          <a:p>
            <a:pPr algn="ctr"/>
            <a:r>
              <a:rPr lang="en-GB" sz="1000" dirty="0"/>
              <a:t>https://hbr.org/2019/01/neuromarketing-what-you-need-to-know#:~:text=%E2%80%9CNeuromarketing%E2%80%9D%20loosely%20refers%20to%20the,pricing%2C%20and%20other%20marketing%20areas.</a:t>
            </a:r>
          </a:p>
        </p:txBody>
      </p:sp>
    </p:spTree>
    <p:extLst>
      <p:ext uri="{BB962C8B-B14F-4D97-AF65-F5344CB8AC3E}">
        <p14:creationId xmlns:p14="http://schemas.microsoft.com/office/powerpoint/2010/main" val="1325525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Paper head with flowers">
            <a:extLst>
              <a:ext uri="{FF2B5EF4-FFF2-40B4-BE49-F238E27FC236}">
                <a16:creationId xmlns:a16="http://schemas.microsoft.com/office/drawing/2014/main" id="{5C98F3A4-AB31-7CBC-30DD-E13BED33C84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12257" b="12257"/>
          <a:stretch>
            <a:fillRect/>
          </a:stretch>
        </p:blipFill>
        <p:spPr/>
      </p:pic>
      <p:sp>
        <p:nvSpPr>
          <p:cNvPr id="8" name="Title 7">
            <a:extLst>
              <a:ext uri="{FF2B5EF4-FFF2-40B4-BE49-F238E27FC236}">
                <a16:creationId xmlns:a16="http://schemas.microsoft.com/office/drawing/2014/main" id="{B88E4F2F-046E-C6AA-3ADF-1CA4E248791B}"/>
              </a:ext>
            </a:extLst>
          </p:cNvPr>
          <p:cNvSpPr>
            <a:spLocks noGrp="1"/>
          </p:cNvSpPr>
          <p:nvPr>
            <p:ph type="title"/>
          </p:nvPr>
        </p:nvSpPr>
        <p:spPr>
          <a:xfrm>
            <a:off x="952499" y="1121110"/>
            <a:ext cx="4941477" cy="610863"/>
          </a:xfrm>
        </p:spPr>
        <p:txBody>
          <a:bodyPr>
            <a:noAutofit/>
          </a:bodyPr>
          <a:lstStyle/>
          <a:p>
            <a:pPr algn="ctr"/>
            <a:r>
              <a:rPr lang="en-GB" sz="3500" b="0" i="0" dirty="0">
                <a:solidFill>
                  <a:srgbClr val="000000"/>
                </a:solidFill>
                <a:effectLst/>
              </a:rPr>
              <a:t>Examples of Neuromarketing in Action</a:t>
            </a:r>
            <a:endParaRPr lang="en-GB" sz="3500" dirty="0"/>
          </a:p>
        </p:txBody>
      </p:sp>
      <p:sp>
        <p:nvSpPr>
          <p:cNvPr id="9" name="Text Placeholder 8">
            <a:extLst>
              <a:ext uri="{FF2B5EF4-FFF2-40B4-BE49-F238E27FC236}">
                <a16:creationId xmlns:a16="http://schemas.microsoft.com/office/drawing/2014/main" id="{7BF47E11-69B3-26D4-46FA-CC199AD2E44E}"/>
              </a:ext>
            </a:extLst>
          </p:cNvPr>
          <p:cNvSpPr>
            <a:spLocks noGrp="1"/>
          </p:cNvSpPr>
          <p:nvPr>
            <p:ph type="body" sz="quarter" idx="11"/>
          </p:nvPr>
        </p:nvSpPr>
        <p:spPr>
          <a:xfrm>
            <a:off x="952499" y="2289363"/>
            <a:ext cx="4572001" cy="4407272"/>
          </a:xfrm>
        </p:spPr>
        <p:txBody>
          <a:bodyPr/>
          <a:lstStyle/>
          <a:p>
            <a:r>
              <a:rPr lang="en-GB" sz="2000" b="0" i="0" dirty="0">
                <a:effectLst/>
              </a:rPr>
              <a:t>Neuromarketing: The new science of consumer decisions:</a:t>
            </a:r>
          </a:p>
          <a:p>
            <a:r>
              <a:rPr lang="en-GB" sz="2000" dirty="0"/>
              <a:t>Dr Terry Wu</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pPr algn="ctr"/>
            <a:r>
              <a:rPr lang="en-GB" sz="1500" dirty="0"/>
              <a:t>https://imotions.com/blog/neuromarketing-examples/</a:t>
            </a:r>
          </a:p>
        </p:txBody>
      </p:sp>
      <p:pic>
        <p:nvPicPr>
          <p:cNvPr id="13" name="Online Media 12" title="Neuromarketing: The new science of consumer decisions  | Terry Wu | TEDxBlaine">
            <a:hlinkClick r:id="" action="ppaction://media"/>
            <a:extLst>
              <a:ext uri="{FF2B5EF4-FFF2-40B4-BE49-F238E27FC236}">
                <a16:creationId xmlns:a16="http://schemas.microsoft.com/office/drawing/2014/main" id="{C6403C28-1D7E-F094-8934-F83A40771336}"/>
              </a:ext>
            </a:extLst>
          </p:cNvPr>
          <p:cNvPicPr>
            <a:picLocks noRot="1" noChangeAspect="1"/>
          </p:cNvPicPr>
          <p:nvPr>
            <a:videoFile r:link="rId1"/>
          </p:nvPr>
        </p:nvPicPr>
        <p:blipFill>
          <a:blip r:embed="rId4"/>
          <a:stretch>
            <a:fillRect/>
          </a:stretch>
        </p:blipFill>
        <p:spPr>
          <a:xfrm>
            <a:off x="1912469" y="3626223"/>
            <a:ext cx="3238136" cy="1829547"/>
          </a:xfrm>
          <a:prstGeom prst="rect">
            <a:avLst/>
          </a:prstGeom>
        </p:spPr>
      </p:pic>
    </p:spTree>
    <p:extLst>
      <p:ext uri="{BB962C8B-B14F-4D97-AF65-F5344CB8AC3E}">
        <p14:creationId xmlns:p14="http://schemas.microsoft.com/office/powerpoint/2010/main" val="90515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460C00-BA9E-B194-10A1-4CF316A9B160}"/>
              </a:ext>
            </a:extLst>
          </p:cNvPr>
          <p:cNvSpPr>
            <a:spLocks noGrp="1"/>
          </p:cNvSpPr>
          <p:nvPr>
            <p:ph type="title"/>
          </p:nvPr>
        </p:nvSpPr>
        <p:spPr>
          <a:xfrm>
            <a:off x="964023" y="879063"/>
            <a:ext cx="10887318" cy="610863"/>
          </a:xfrm>
        </p:spPr>
        <p:txBody>
          <a:bodyPr>
            <a:normAutofit fontScale="90000"/>
          </a:bodyPr>
          <a:lstStyle/>
          <a:p>
            <a:r>
              <a:rPr lang="en-GB" altLang="en-US" sz="4400" dirty="0">
                <a:ea typeface="Calibri" panose="020F0502020204030204" pitchFamily="34" charset="0"/>
              </a:rPr>
              <a:t>Who Buys?</a:t>
            </a:r>
            <a:br>
              <a:rPr lang="en-GB" altLang="en-US" sz="4400" dirty="0">
                <a:ea typeface="Calibri" panose="020F0502020204030204" pitchFamily="34" charset="0"/>
              </a:rPr>
            </a:br>
            <a:r>
              <a:rPr lang="en-GB" altLang="en-US" sz="4400" dirty="0">
                <a:ea typeface="Calibri" panose="020F0502020204030204" pitchFamily="34" charset="0"/>
              </a:rPr>
              <a:t>The Buying Decision Making Process</a:t>
            </a:r>
            <a:endParaRPr lang="en-GB" dirty="0"/>
          </a:p>
        </p:txBody>
      </p:sp>
      <p:grpSp>
        <p:nvGrpSpPr>
          <p:cNvPr id="25" name="Group 24">
            <a:extLst>
              <a:ext uri="{FF2B5EF4-FFF2-40B4-BE49-F238E27FC236}">
                <a16:creationId xmlns:a16="http://schemas.microsoft.com/office/drawing/2014/main" id="{13B46A40-7819-045E-CDF4-42BEB0A67464}"/>
              </a:ext>
            </a:extLst>
          </p:cNvPr>
          <p:cNvGrpSpPr/>
          <p:nvPr/>
        </p:nvGrpSpPr>
        <p:grpSpPr>
          <a:xfrm>
            <a:off x="2136214" y="1994647"/>
            <a:ext cx="7777163" cy="4421188"/>
            <a:chOff x="755650" y="1600200"/>
            <a:chExt cx="7777163" cy="4421188"/>
          </a:xfrm>
        </p:grpSpPr>
        <p:sp>
          <p:nvSpPr>
            <p:cNvPr id="26" name="Line 2">
              <a:extLst>
                <a:ext uri="{FF2B5EF4-FFF2-40B4-BE49-F238E27FC236}">
                  <a16:creationId xmlns:a16="http://schemas.microsoft.com/office/drawing/2014/main" id="{3B9695A6-E3F0-EAA2-70A3-91522AD78991}"/>
                </a:ext>
              </a:extLst>
            </p:cNvPr>
            <p:cNvSpPr>
              <a:spLocks noChangeShapeType="1"/>
            </p:cNvSpPr>
            <p:nvPr/>
          </p:nvSpPr>
          <p:spPr bwMode="auto">
            <a:xfrm>
              <a:off x="2268538" y="2420938"/>
              <a:ext cx="1447800" cy="7620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GB"/>
            </a:p>
          </p:txBody>
        </p:sp>
        <p:sp>
          <p:nvSpPr>
            <p:cNvPr id="27" name="Line 3">
              <a:extLst>
                <a:ext uri="{FF2B5EF4-FFF2-40B4-BE49-F238E27FC236}">
                  <a16:creationId xmlns:a16="http://schemas.microsoft.com/office/drawing/2014/main" id="{B24A8F77-4FE6-3096-4D04-635ABE5A705F}"/>
                </a:ext>
              </a:extLst>
            </p:cNvPr>
            <p:cNvSpPr>
              <a:spLocks noChangeShapeType="1"/>
            </p:cNvSpPr>
            <p:nvPr/>
          </p:nvSpPr>
          <p:spPr bwMode="auto">
            <a:xfrm flipV="1">
              <a:off x="2438400" y="3810000"/>
              <a:ext cx="1447800" cy="9144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GB"/>
            </a:p>
          </p:txBody>
        </p:sp>
        <p:sp>
          <p:nvSpPr>
            <p:cNvPr id="28" name="Line 4">
              <a:extLst>
                <a:ext uri="{FF2B5EF4-FFF2-40B4-BE49-F238E27FC236}">
                  <a16:creationId xmlns:a16="http://schemas.microsoft.com/office/drawing/2014/main" id="{7BCD6ED8-480F-C88B-ABC4-654E46E7639E}"/>
                </a:ext>
              </a:extLst>
            </p:cNvPr>
            <p:cNvSpPr>
              <a:spLocks noChangeShapeType="1"/>
            </p:cNvSpPr>
            <p:nvPr/>
          </p:nvSpPr>
          <p:spPr bwMode="auto">
            <a:xfrm flipH="1">
              <a:off x="5580063" y="2420938"/>
              <a:ext cx="1447800" cy="7620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GB"/>
            </a:p>
          </p:txBody>
        </p:sp>
        <p:sp>
          <p:nvSpPr>
            <p:cNvPr id="29" name="Line 5">
              <a:extLst>
                <a:ext uri="{FF2B5EF4-FFF2-40B4-BE49-F238E27FC236}">
                  <a16:creationId xmlns:a16="http://schemas.microsoft.com/office/drawing/2014/main" id="{1AFAEACB-0249-A6AA-DDF6-F026345C5B7B}"/>
                </a:ext>
              </a:extLst>
            </p:cNvPr>
            <p:cNvSpPr>
              <a:spLocks noChangeShapeType="1"/>
            </p:cNvSpPr>
            <p:nvPr/>
          </p:nvSpPr>
          <p:spPr bwMode="auto">
            <a:xfrm flipH="1" flipV="1">
              <a:off x="5334000" y="3810000"/>
              <a:ext cx="1600200" cy="9144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GB"/>
            </a:p>
          </p:txBody>
        </p:sp>
        <p:sp>
          <p:nvSpPr>
            <p:cNvPr id="30" name="Oval 18">
              <a:extLst>
                <a:ext uri="{FF2B5EF4-FFF2-40B4-BE49-F238E27FC236}">
                  <a16:creationId xmlns:a16="http://schemas.microsoft.com/office/drawing/2014/main" id="{B3196C91-C334-7DA2-DD67-A15E268270A7}"/>
                </a:ext>
              </a:extLst>
            </p:cNvPr>
            <p:cNvSpPr>
              <a:spLocks noChangeArrowheads="1"/>
            </p:cNvSpPr>
            <p:nvPr/>
          </p:nvSpPr>
          <p:spPr bwMode="auto">
            <a:xfrm>
              <a:off x="3733800" y="2209800"/>
              <a:ext cx="1739900" cy="1587500"/>
            </a:xfrm>
            <a:prstGeom prst="ellipse">
              <a:avLst/>
            </a:prstGeom>
            <a:solidFill>
              <a:srgbClr val="72A7EE"/>
            </a:solidFill>
            <a:ln w="12700">
              <a:noFill/>
              <a:round/>
              <a:headEnd/>
              <a:tailEnd/>
            </a:ln>
            <a:effectLst>
              <a:outerShdw blurRad="63500" dist="241300" dir="2700000" algn="tl" rotWithShape="0">
                <a:srgbClr val="000000">
                  <a:alpha val="39999"/>
                </a:srgbClr>
              </a:outerShdw>
            </a:effectLst>
          </p:spPr>
          <p:txBody>
            <a:bodyPr wrap="none" anchor="ctr"/>
            <a:lstStyle/>
            <a:p>
              <a:pPr>
                <a:defRPr/>
              </a:pPr>
              <a:endParaRPr lang="en-GB" dirty="0">
                <a:latin typeface="Times New Roman" pitchFamily="18" charset="0"/>
                <a:ea typeface="Arial" pitchFamily="-1" charset="0"/>
                <a:cs typeface="Arial" pitchFamily="-1" charset="0"/>
              </a:endParaRPr>
            </a:p>
          </p:txBody>
        </p:sp>
        <p:sp>
          <p:nvSpPr>
            <p:cNvPr id="31" name="Rectangle 23">
              <a:extLst>
                <a:ext uri="{FF2B5EF4-FFF2-40B4-BE49-F238E27FC236}">
                  <a16:creationId xmlns:a16="http://schemas.microsoft.com/office/drawing/2014/main" id="{1EFDE343-8789-76D4-F288-DFAF6F7201BB}"/>
                </a:ext>
              </a:extLst>
            </p:cNvPr>
            <p:cNvSpPr>
              <a:spLocks noChangeArrowheads="1"/>
            </p:cNvSpPr>
            <p:nvPr/>
          </p:nvSpPr>
          <p:spPr bwMode="auto">
            <a:xfrm>
              <a:off x="3779838" y="2420938"/>
              <a:ext cx="1717675"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b="1" dirty="0">
                  <a:solidFill>
                    <a:schemeClr val="bg1"/>
                  </a:solidFill>
                  <a:latin typeface="Calibri" panose="020F0502020204030204" pitchFamily="34" charset="0"/>
                </a:rPr>
                <a:t>Decider</a:t>
              </a:r>
            </a:p>
            <a:p>
              <a:pPr algn="ctr">
                <a:spcBef>
                  <a:spcPct val="0"/>
                </a:spcBef>
                <a:buFontTx/>
                <a:buNone/>
              </a:pPr>
              <a:r>
                <a:rPr lang="en-GB" altLang="en-US" sz="2400" b="1" i="1" dirty="0">
                  <a:solidFill>
                    <a:schemeClr val="bg1"/>
                  </a:solidFill>
                  <a:latin typeface="Calibri" panose="020F0502020204030204" pitchFamily="34" charset="0"/>
                </a:rPr>
                <a:t>(Decision </a:t>
              </a:r>
            </a:p>
            <a:p>
              <a:pPr algn="ctr">
                <a:spcBef>
                  <a:spcPct val="0"/>
                </a:spcBef>
                <a:buFontTx/>
                <a:buNone/>
              </a:pPr>
              <a:r>
                <a:rPr lang="en-GB" altLang="en-US" sz="2400" b="1" i="1" dirty="0">
                  <a:solidFill>
                    <a:schemeClr val="bg1"/>
                  </a:solidFill>
                  <a:latin typeface="Calibri" panose="020F0502020204030204" pitchFamily="34" charset="0"/>
                </a:rPr>
                <a:t>Maker</a:t>
              </a:r>
              <a:r>
                <a:rPr lang="en-GB" altLang="en-US" sz="2000" b="1" i="1" dirty="0">
                  <a:solidFill>
                    <a:schemeClr val="bg1"/>
                  </a:solidFill>
                  <a:latin typeface="Calibri" panose="020F0502020204030204" pitchFamily="34" charset="0"/>
                </a:rPr>
                <a:t>)</a:t>
              </a:r>
            </a:p>
          </p:txBody>
        </p:sp>
        <p:sp>
          <p:nvSpPr>
            <p:cNvPr id="32" name="Oval 31">
              <a:extLst>
                <a:ext uri="{FF2B5EF4-FFF2-40B4-BE49-F238E27FC236}">
                  <a16:creationId xmlns:a16="http://schemas.microsoft.com/office/drawing/2014/main" id="{DC72C400-8FBA-31C0-1E48-67B84636B4B8}"/>
                </a:ext>
              </a:extLst>
            </p:cNvPr>
            <p:cNvSpPr>
              <a:spLocks noChangeArrowheads="1"/>
            </p:cNvSpPr>
            <p:nvPr/>
          </p:nvSpPr>
          <p:spPr bwMode="auto">
            <a:xfrm>
              <a:off x="755650" y="1700213"/>
              <a:ext cx="1439863"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cs typeface="Calibri" pitchFamily="34" charset="0"/>
                </a:rPr>
                <a:t>Buyer</a:t>
              </a:r>
              <a:endParaRPr lang="en-US" sz="2000" dirty="0">
                <a:solidFill>
                  <a:srgbClr val="000090"/>
                </a:solidFill>
                <a:latin typeface="Calibri" pitchFamily="34" charset="0"/>
                <a:cs typeface="Calibri" pitchFamily="34" charset="0"/>
              </a:endParaRPr>
            </a:p>
          </p:txBody>
        </p:sp>
        <p:sp>
          <p:nvSpPr>
            <p:cNvPr id="33" name="Oval 32">
              <a:extLst>
                <a:ext uri="{FF2B5EF4-FFF2-40B4-BE49-F238E27FC236}">
                  <a16:creationId xmlns:a16="http://schemas.microsoft.com/office/drawing/2014/main" id="{00C72C19-6683-EDB9-5F11-A6576F98FBA3}"/>
                </a:ext>
              </a:extLst>
            </p:cNvPr>
            <p:cNvSpPr>
              <a:spLocks noChangeArrowheads="1"/>
            </p:cNvSpPr>
            <p:nvPr/>
          </p:nvSpPr>
          <p:spPr bwMode="auto">
            <a:xfrm>
              <a:off x="7010400" y="1600200"/>
              <a:ext cx="1522413" cy="1252538"/>
            </a:xfrm>
            <a:prstGeom prst="ellipse">
              <a:avLst/>
            </a:prstGeom>
            <a:solidFill>
              <a:srgbClr val="C174D6"/>
            </a:solidFill>
            <a:ln w="12700">
              <a:noFill/>
              <a:round/>
              <a:headEnd type="none" w="sm" len="sm"/>
              <a:tailEnd type="none" w="sm" len="sm"/>
            </a:ln>
            <a:effectLst>
              <a:outerShdw dist="3048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cs typeface="Calibri" pitchFamily="34" charset="0"/>
                </a:rPr>
                <a:t>Gatekeeper</a:t>
              </a:r>
            </a:p>
            <a:p>
              <a:pPr algn="ctr">
                <a:defRPr/>
              </a:pPr>
              <a:r>
                <a:rPr lang="en-GB" sz="2000" dirty="0">
                  <a:solidFill>
                    <a:srgbClr val="000000"/>
                  </a:solidFill>
                  <a:latin typeface="Calibri" pitchFamily="34" charset="0"/>
                  <a:cs typeface="Calibri" pitchFamily="34" charset="0"/>
                </a:rPr>
                <a:t>o</a:t>
              </a:r>
              <a:r>
                <a:rPr lang="en-GB" sz="1400" dirty="0">
                  <a:solidFill>
                    <a:srgbClr val="000000"/>
                  </a:solidFill>
                  <a:latin typeface="Calibri" pitchFamily="34" charset="0"/>
                  <a:cs typeface="Calibri" pitchFamily="34" charset="0"/>
                </a:rPr>
                <a:t>rganizational</a:t>
              </a:r>
            </a:p>
            <a:p>
              <a:pPr algn="ctr">
                <a:defRPr/>
              </a:pPr>
              <a:r>
                <a:rPr lang="en-GB" sz="1400" dirty="0">
                  <a:solidFill>
                    <a:srgbClr val="000000"/>
                  </a:solidFill>
                  <a:latin typeface="Calibri" pitchFamily="34" charset="0"/>
                  <a:cs typeface="Calibri" pitchFamily="34" charset="0"/>
                </a:rPr>
                <a:t>Only</a:t>
              </a:r>
              <a:endParaRPr lang="en-US" sz="1400" dirty="0">
                <a:solidFill>
                  <a:srgbClr val="000000"/>
                </a:solidFill>
                <a:latin typeface="Calibri" pitchFamily="34" charset="0"/>
                <a:cs typeface="Calibri" pitchFamily="34" charset="0"/>
              </a:endParaRPr>
            </a:p>
          </p:txBody>
        </p:sp>
        <p:sp>
          <p:nvSpPr>
            <p:cNvPr id="34" name="Oval 33">
              <a:extLst>
                <a:ext uri="{FF2B5EF4-FFF2-40B4-BE49-F238E27FC236}">
                  <a16:creationId xmlns:a16="http://schemas.microsoft.com/office/drawing/2014/main" id="{08053582-ACF0-529E-356E-A37544155BA6}"/>
                </a:ext>
              </a:extLst>
            </p:cNvPr>
            <p:cNvSpPr>
              <a:spLocks noChangeArrowheads="1"/>
            </p:cNvSpPr>
            <p:nvPr/>
          </p:nvSpPr>
          <p:spPr bwMode="auto">
            <a:xfrm>
              <a:off x="6877050" y="4581525"/>
              <a:ext cx="1439863" cy="1152525"/>
            </a:xfrm>
            <a:prstGeom prst="ellipse">
              <a:avLst/>
            </a:prstGeom>
            <a:solidFill>
              <a:srgbClr val="C174D6"/>
            </a:solidFill>
            <a:ln w="12700">
              <a:noFill/>
              <a:round/>
              <a:headEnd type="none" w="sm" len="sm"/>
              <a:tailEnd type="none" w="sm" len="sm"/>
            </a:ln>
            <a:effectLst>
              <a:outerShdw dist="3048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cs typeface="Calibri" pitchFamily="34" charset="0"/>
                </a:rPr>
                <a:t>Influencer</a:t>
              </a:r>
              <a:endParaRPr lang="en-US" sz="2000" dirty="0">
                <a:solidFill>
                  <a:srgbClr val="000090"/>
                </a:solidFill>
                <a:latin typeface="Calibri" pitchFamily="34" charset="0"/>
                <a:cs typeface="Calibri" pitchFamily="34" charset="0"/>
              </a:endParaRPr>
            </a:p>
          </p:txBody>
        </p:sp>
        <p:sp>
          <p:nvSpPr>
            <p:cNvPr id="35" name="Oval 34">
              <a:extLst>
                <a:ext uri="{FF2B5EF4-FFF2-40B4-BE49-F238E27FC236}">
                  <a16:creationId xmlns:a16="http://schemas.microsoft.com/office/drawing/2014/main" id="{C266AC84-0FA3-14BA-0791-00DD048788F6}"/>
                </a:ext>
              </a:extLst>
            </p:cNvPr>
            <p:cNvSpPr>
              <a:spLocks noChangeArrowheads="1"/>
            </p:cNvSpPr>
            <p:nvPr/>
          </p:nvSpPr>
          <p:spPr bwMode="auto">
            <a:xfrm>
              <a:off x="3924300" y="4868863"/>
              <a:ext cx="1439863"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cs typeface="Calibri" pitchFamily="34" charset="0"/>
                </a:rPr>
                <a:t>Initiator</a:t>
              </a:r>
              <a:endParaRPr lang="en-US" sz="2000" dirty="0">
                <a:solidFill>
                  <a:srgbClr val="000090"/>
                </a:solidFill>
                <a:latin typeface="Calibri" pitchFamily="34" charset="0"/>
                <a:cs typeface="Calibri" pitchFamily="34" charset="0"/>
              </a:endParaRPr>
            </a:p>
          </p:txBody>
        </p:sp>
        <p:sp>
          <p:nvSpPr>
            <p:cNvPr id="36" name="Oval 35">
              <a:extLst>
                <a:ext uri="{FF2B5EF4-FFF2-40B4-BE49-F238E27FC236}">
                  <a16:creationId xmlns:a16="http://schemas.microsoft.com/office/drawing/2014/main" id="{82711521-6B73-D1F7-DC96-3764EC5F8AAE}"/>
                </a:ext>
              </a:extLst>
            </p:cNvPr>
            <p:cNvSpPr>
              <a:spLocks noChangeArrowheads="1"/>
            </p:cNvSpPr>
            <p:nvPr/>
          </p:nvSpPr>
          <p:spPr bwMode="auto">
            <a:xfrm>
              <a:off x="900113" y="4365625"/>
              <a:ext cx="1439862"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cs typeface="Calibri" pitchFamily="34" charset="0"/>
                </a:rPr>
                <a:t>User</a:t>
              </a:r>
              <a:endParaRPr lang="en-US" sz="2000" dirty="0">
                <a:solidFill>
                  <a:srgbClr val="000090"/>
                </a:solidFill>
                <a:latin typeface="Calibri" pitchFamily="34" charset="0"/>
                <a:cs typeface="Calibri" pitchFamily="34" charset="0"/>
              </a:endParaRPr>
            </a:p>
          </p:txBody>
        </p:sp>
      </p:grpSp>
    </p:spTree>
    <p:extLst>
      <p:ext uri="{BB962C8B-B14F-4D97-AF65-F5344CB8AC3E}">
        <p14:creationId xmlns:p14="http://schemas.microsoft.com/office/powerpoint/2010/main" val="3127224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ypebar ready to print a question mark">
            <a:extLst>
              <a:ext uri="{FF2B5EF4-FFF2-40B4-BE49-F238E27FC236}">
                <a16:creationId xmlns:a16="http://schemas.microsoft.com/office/drawing/2014/main" id="{9AFDDACB-AF20-A751-EF8B-350C2A4FD96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568" r="20568"/>
          <a:stretch>
            <a:fillRect/>
          </a:stretch>
        </p:blipFill>
        <p:spPr/>
      </p:pic>
      <p:sp>
        <p:nvSpPr>
          <p:cNvPr id="3" name="Title 2">
            <a:extLst>
              <a:ext uri="{FF2B5EF4-FFF2-40B4-BE49-F238E27FC236}">
                <a16:creationId xmlns:a16="http://schemas.microsoft.com/office/drawing/2014/main" id="{D5E965EB-E131-F4DA-2C76-285B8137A748}"/>
              </a:ext>
            </a:extLst>
          </p:cNvPr>
          <p:cNvSpPr>
            <a:spLocks noGrp="1"/>
          </p:cNvSpPr>
          <p:nvPr>
            <p:ph type="title"/>
          </p:nvPr>
        </p:nvSpPr>
        <p:spPr/>
        <p:txBody>
          <a:bodyPr/>
          <a:lstStyle/>
          <a:p>
            <a:r>
              <a:rPr lang="en-GB" dirty="0"/>
              <a:t>HOW? </a:t>
            </a:r>
          </a:p>
        </p:txBody>
      </p:sp>
      <p:sp>
        <p:nvSpPr>
          <p:cNvPr id="4" name="Text Placeholder 3">
            <a:extLst>
              <a:ext uri="{FF2B5EF4-FFF2-40B4-BE49-F238E27FC236}">
                <a16:creationId xmlns:a16="http://schemas.microsoft.com/office/drawing/2014/main" id="{2FBE5F30-C0B9-DF80-9D48-F6455102E346}"/>
              </a:ext>
            </a:extLst>
          </p:cNvPr>
          <p:cNvSpPr>
            <a:spLocks noGrp="1"/>
          </p:cNvSpPr>
          <p:nvPr>
            <p:ph type="body" sz="quarter" idx="11"/>
          </p:nvPr>
        </p:nvSpPr>
        <p:spPr/>
        <p:txBody>
          <a:bodyPr/>
          <a:lstStyle/>
          <a:p>
            <a:r>
              <a:rPr lang="en-GB" sz="1800" dirty="0"/>
              <a:t>Market Research:</a:t>
            </a:r>
          </a:p>
          <a:p>
            <a:endParaRPr lang="en-GB" sz="1800" dirty="0"/>
          </a:p>
          <a:p>
            <a:pPr algn="ctr"/>
            <a:r>
              <a:rPr lang="en-GB" sz="1800" i="1" dirty="0"/>
              <a:t>“</a:t>
            </a:r>
            <a:r>
              <a:rPr lang="en-GB" altLang="en-US" sz="1800" i="1" dirty="0"/>
              <a:t>The systematic design, collection, analysis and reporting of data relevant to a specific marketing situation facing an organisation”</a:t>
            </a:r>
          </a:p>
          <a:p>
            <a:endParaRPr lang="en-GB" sz="1800" dirty="0"/>
          </a:p>
          <a:p>
            <a:endParaRPr lang="en-GB" sz="1800" dirty="0"/>
          </a:p>
          <a:p>
            <a:r>
              <a:rPr lang="en-GB" altLang="en-US" sz="1800" dirty="0"/>
              <a:t>(Kotler 2014) </a:t>
            </a:r>
          </a:p>
          <a:p>
            <a:endParaRPr lang="en-GB" sz="1800" dirty="0"/>
          </a:p>
        </p:txBody>
      </p:sp>
    </p:spTree>
    <p:extLst>
      <p:ext uri="{BB962C8B-B14F-4D97-AF65-F5344CB8AC3E}">
        <p14:creationId xmlns:p14="http://schemas.microsoft.com/office/powerpoint/2010/main" val="995401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5" descr="Yellow question mark">
            <a:extLst>
              <a:ext uri="{FF2B5EF4-FFF2-40B4-BE49-F238E27FC236}">
                <a16:creationId xmlns:a16="http://schemas.microsoft.com/office/drawing/2014/main" id="{EEA1DBE1-95D3-467D-8F0B-FD6B13F7A293}"/>
              </a:ext>
            </a:extLst>
          </p:cNvPr>
          <p:cNvPicPr>
            <a:picLocks noChangeAspect="1"/>
          </p:cNvPicPr>
          <p:nvPr/>
        </p:nvPicPr>
        <p:blipFill rotWithShape="1">
          <a:blip r:embed="rId2"/>
          <a:srcRect l="40982" r="6033"/>
          <a:stretch/>
        </p:blipFill>
        <p:spPr>
          <a:xfrm>
            <a:off x="6096000" y="-22543"/>
            <a:ext cx="6096000" cy="6903086"/>
          </a:xfrm>
          <a:prstGeom prst="rect">
            <a:avLst/>
          </a:prstGeom>
          <a:noFill/>
        </p:spPr>
      </p:pic>
      <p:sp>
        <p:nvSpPr>
          <p:cNvPr id="3" name="Title 2">
            <a:extLst>
              <a:ext uri="{FF2B5EF4-FFF2-40B4-BE49-F238E27FC236}">
                <a16:creationId xmlns:a16="http://schemas.microsoft.com/office/drawing/2014/main" id="{246E60AD-55DB-25AB-12C4-7C2584CED8CC}"/>
              </a:ext>
            </a:extLst>
          </p:cNvPr>
          <p:cNvSpPr>
            <a:spLocks noGrp="1"/>
          </p:cNvSpPr>
          <p:nvPr>
            <p:ph type="title"/>
          </p:nvPr>
        </p:nvSpPr>
        <p:spPr>
          <a:xfrm>
            <a:off x="964023" y="879063"/>
            <a:ext cx="4941477" cy="610863"/>
          </a:xfrm>
        </p:spPr>
        <p:txBody>
          <a:bodyPr anchor="b">
            <a:normAutofit/>
          </a:bodyPr>
          <a:lstStyle/>
          <a:p>
            <a:r>
              <a:rPr lang="en-GB" dirty="0"/>
              <a:t>Question ?</a:t>
            </a:r>
          </a:p>
        </p:txBody>
      </p:sp>
      <p:sp>
        <p:nvSpPr>
          <p:cNvPr id="10" name="Text Placeholder 3">
            <a:extLst>
              <a:ext uri="{FF2B5EF4-FFF2-40B4-BE49-F238E27FC236}">
                <a16:creationId xmlns:a16="http://schemas.microsoft.com/office/drawing/2014/main" id="{42C4E92F-A90D-93DD-9F7F-2E41AE7F0BC6}"/>
              </a:ext>
            </a:extLst>
          </p:cNvPr>
          <p:cNvSpPr>
            <a:spLocks noGrp="1"/>
          </p:cNvSpPr>
          <p:nvPr>
            <p:ph type="body" sz="quarter" idx="11"/>
          </p:nvPr>
        </p:nvSpPr>
        <p:spPr>
          <a:xfrm>
            <a:off x="952499" y="2414873"/>
            <a:ext cx="4572001" cy="1592355"/>
          </a:xfrm>
        </p:spPr>
        <p:style>
          <a:lnRef idx="2">
            <a:schemeClr val="accent3"/>
          </a:lnRef>
          <a:fillRef idx="1">
            <a:schemeClr val="lt1"/>
          </a:fillRef>
          <a:effectRef idx="0">
            <a:schemeClr val="accent3"/>
          </a:effectRef>
          <a:fontRef idx="minor">
            <a:schemeClr val="dk1"/>
          </a:fontRef>
        </p:style>
        <p:txBody>
          <a:bodyPr/>
          <a:lstStyle/>
          <a:p>
            <a:pPr algn="ctr"/>
            <a:r>
              <a:rPr lang="en-GB" altLang="en-US" sz="3000" dirty="0"/>
              <a:t>What are the implications for doing no market research? </a:t>
            </a:r>
          </a:p>
          <a:p>
            <a:endParaRPr lang="en-US" dirty="0"/>
          </a:p>
        </p:txBody>
      </p:sp>
    </p:spTree>
    <p:extLst>
      <p:ext uri="{BB962C8B-B14F-4D97-AF65-F5344CB8AC3E}">
        <p14:creationId xmlns:p14="http://schemas.microsoft.com/office/powerpoint/2010/main" val="3404912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Brown paper bag on plain background">
            <a:extLst>
              <a:ext uri="{FF2B5EF4-FFF2-40B4-BE49-F238E27FC236}">
                <a16:creationId xmlns:a16="http://schemas.microsoft.com/office/drawing/2014/main" id="{0B59F4A3-F9ED-64D2-4761-53F0EB38766B}"/>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t="15730"/>
          <a:stretch/>
        </p:blipFill>
        <p:spPr>
          <a:xfrm>
            <a:off x="20" y="10"/>
            <a:ext cx="12191978" cy="6857990"/>
          </a:xfrm>
          <a:noFill/>
        </p:spPr>
      </p:pic>
      <p:sp>
        <p:nvSpPr>
          <p:cNvPr id="3" name="Title 2">
            <a:extLst>
              <a:ext uri="{FF2B5EF4-FFF2-40B4-BE49-F238E27FC236}">
                <a16:creationId xmlns:a16="http://schemas.microsoft.com/office/drawing/2014/main" id="{17E612D5-DF17-6AEB-15A8-847A74976FBF}"/>
              </a:ext>
            </a:extLst>
          </p:cNvPr>
          <p:cNvSpPr>
            <a:spLocks noGrp="1"/>
          </p:cNvSpPr>
          <p:nvPr>
            <p:ph type="title"/>
          </p:nvPr>
        </p:nvSpPr>
        <p:spPr>
          <a:xfrm>
            <a:off x="313764" y="286872"/>
            <a:ext cx="4941477" cy="960234"/>
          </a:xfrm>
        </p:spPr>
        <p:txBody>
          <a:bodyPr anchor="b">
            <a:noAutofit/>
          </a:bodyPr>
          <a:lstStyle/>
          <a:p>
            <a:pPr algn="ctr"/>
            <a:r>
              <a:rPr lang="en-GB" sz="3000" dirty="0"/>
              <a:t>The Role of Market Research</a:t>
            </a:r>
          </a:p>
        </p:txBody>
      </p:sp>
      <p:sp>
        <p:nvSpPr>
          <p:cNvPr id="10" name="TextBox 9">
            <a:extLst>
              <a:ext uri="{FF2B5EF4-FFF2-40B4-BE49-F238E27FC236}">
                <a16:creationId xmlns:a16="http://schemas.microsoft.com/office/drawing/2014/main" id="{A7978E43-1BA9-EB4D-1508-FDF0DF8B4054}"/>
              </a:ext>
            </a:extLst>
          </p:cNvPr>
          <p:cNvSpPr txBox="1"/>
          <p:nvPr/>
        </p:nvSpPr>
        <p:spPr>
          <a:xfrm>
            <a:off x="313764" y="1407459"/>
            <a:ext cx="5253318" cy="4093428"/>
          </a:xfrm>
          <a:prstGeom prst="rect">
            <a:avLst/>
          </a:prstGeom>
          <a:noFill/>
        </p:spPr>
        <p:txBody>
          <a:bodyPr wrap="square" rtlCol="0">
            <a:spAutoFit/>
          </a:bodyPr>
          <a:lstStyle/>
          <a:p>
            <a:pPr marL="381000" indent="-381000" eaLnBrk="1" hangingPunct="1">
              <a:lnSpc>
                <a:spcPct val="150000"/>
              </a:lnSpc>
              <a:buFont typeface="Arial" panose="020B0604020202020204" pitchFamily="34" charset="0"/>
              <a:buChar char="•"/>
            </a:pPr>
            <a:r>
              <a:rPr lang="en-GB" altLang="en-US" sz="2000" dirty="0"/>
              <a:t>Provide insight into markets, consumers &amp; competitors </a:t>
            </a:r>
          </a:p>
          <a:p>
            <a:pPr marL="381000" indent="-381000" eaLnBrk="1" hangingPunct="1">
              <a:lnSpc>
                <a:spcPct val="150000"/>
              </a:lnSpc>
              <a:buFont typeface="Arial" panose="020B0604020202020204" pitchFamily="34" charset="0"/>
              <a:buChar char="•"/>
            </a:pPr>
            <a:r>
              <a:rPr lang="en-GB" altLang="en-US" sz="2000" dirty="0"/>
              <a:t>Aid development of strategies and tactics</a:t>
            </a:r>
          </a:p>
          <a:p>
            <a:pPr marL="381000" indent="-381000" eaLnBrk="1" hangingPunct="1">
              <a:lnSpc>
                <a:spcPct val="150000"/>
              </a:lnSpc>
              <a:buFont typeface="Arial" panose="020B0604020202020204" pitchFamily="34" charset="0"/>
              <a:buChar char="•"/>
            </a:pPr>
            <a:r>
              <a:rPr lang="en-GB" altLang="en-US" sz="2000" dirty="0"/>
              <a:t>Evaluate opportunities and risks</a:t>
            </a:r>
          </a:p>
          <a:p>
            <a:pPr marL="381000" indent="-381000" eaLnBrk="1" hangingPunct="1">
              <a:lnSpc>
                <a:spcPct val="150000"/>
              </a:lnSpc>
              <a:buFont typeface="Arial" panose="020B0604020202020204" pitchFamily="34" charset="0"/>
              <a:buChar char="•"/>
            </a:pPr>
            <a:r>
              <a:rPr lang="en-GB" altLang="en-US" sz="2000" dirty="0"/>
              <a:t>Measurement of marketing activities</a:t>
            </a:r>
          </a:p>
          <a:p>
            <a:pPr marL="381000" indent="-381000" eaLnBrk="1" hangingPunct="1">
              <a:lnSpc>
                <a:spcPct val="150000"/>
              </a:lnSpc>
              <a:buFont typeface="Arial" panose="020B0604020202020204" pitchFamily="34" charset="0"/>
              <a:buChar char="•"/>
            </a:pPr>
            <a:r>
              <a:rPr lang="en-GB" altLang="en-US" sz="2000" dirty="0"/>
              <a:t>Guide business decisions</a:t>
            </a:r>
          </a:p>
          <a:p>
            <a:pPr marL="381000" indent="-381000" eaLnBrk="1" hangingPunct="1">
              <a:lnSpc>
                <a:spcPct val="150000"/>
              </a:lnSpc>
              <a:buFont typeface="Arial" panose="020B0604020202020204" pitchFamily="34" charset="0"/>
              <a:buChar char="•"/>
            </a:pPr>
            <a:r>
              <a:rPr lang="en-GB" altLang="en-US" sz="2000" dirty="0"/>
              <a:t>Feeds into the </a:t>
            </a:r>
            <a:r>
              <a:rPr lang="en-GB" altLang="en-US" sz="2000" dirty="0" err="1"/>
              <a:t>MkIS</a:t>
            </a:r>
            <a:r>
              <a:rPr lang="en-GB" altLang="en-US" sz="2000" dirty="0"/>
              <a:t> through environmental scanning of PESTEL factors </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1294908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E21BC12-4E78-46DC-9B9E-0156AA65DE95}"/>
              </a:ext>
            </a:extLst>
          </p:cNvPr>
          <p:cNvSpPr>
            <a:spLocks noGrp="1" noChangeArrowheads="1"/>
          </p:cNvSpPr>
          <p:nvPr>
            <p:ph type="title"/>
          </p:nvPr>
        </p:nvSpPr>
        <p:spPr>
          <a:xfrm>
            <a:off x="1981200" y="228600"/>
            <a:ext cx="8001000" cy="1143000"/>
          </a:xfrm>
        </p:spPr>
        <p:txBody>
          <a:bodyPr/>
          <a:lstStyle/>
          <a:p>
            <a:r>
              <a:rPr lang="en-US" altLang="en-US" sz="3600" dirty="0"/>
              <a:t>Marketing Information and Customer Insights</a:t>
            </a:r>
          </a:p>
        </p:txBody>
      </p:sp>
      <p:sp>
        <p:nvSpPr>
          <p:cNvPr id="14339" name="Content Placeholder 9">
            <a:extLst>
              <a:ext uri="{FF2B5EF4-FFF2-40B4-BE49-F238E27FC236}">
                <a16:creationId xmlns:a16="http://schemas.microsoft.com/office/drawing/2014/main" id="{97C6A0B6-0F57-435A-82FC-40C4918D0E89}"/>
              </a:ext>
            </a:extLst>
          </p:cNvPr>
          <p:cNvSpPr>
            <a:spLocks noGrp="1"/>
          </p:cNvSpPr>
          <p:nvPr>
            <p:ph idx="1"/>
          </p:nvPr>
        </p:nvSpPr>
        <p:spPr>
          <a:xfrm>
            <a:off x="1752600" y="1981200"/>
            <a:ext cx="7772400" cy="4114800"/>
          </a:xfrm>
        </p:spPr>
        <p:txBody>
          <a:bodyPr/>
          <a:lstStyle/>
          <a:p>
            <a:r>
              <a:rPr lang="en-US" altLang="en-US" dirty="0"/>
              <a:t>Fresh and deep insights into customers needs and wants</a:t>
            </a:r>
          </a:p>
          <a:p>
            <a:r>
              <a:rPr lang="en-US" altLang="en-US" dirty="0"/>
              <a:t>Difficult to obtain</a:t>
            </a:r>
          </a:p>
          <a:p>
            <a:pPr lvl="1"/>
            <a:r>
              <a:rPr lang="en-US" altLang="en-US" dirty="0"/>
              <a:t>Not obvious</a:t>
            </a:r>
          </a:p>
          <a:p>
            <a:pPr lvl="1"/>
            <a:r>
              <a:rPr lang="en-US" altLang="en-US" dirty="0"/>
              <a:t>Customer’s unsure of their behavior</a:t>
            </a:r>
          </a:p>
          <a:p>
            <a:r>
              <a:rPr lang="en-US" altLang="en-US" dirty="0"/>
              <a:t>Better information and more effective use of existing information</a:t>
            </a:r>
          </a:p>
        </p:txBody>
      </p:sp>
      <p:sp>
        <p:nvSpPr>
          <p:cNvPr id="14340" name="Rectangle 3">
            <a:extLst>
              <a:ext uri="{FF2B5EF4-FFF2-40B4-BE49-F238E27FC236}">
                <a16:creationId xmlns:a16="http://schemas.microsoft.com/office/drawing/2014/main" id="{4A57DE1E-BEB2-41EF-AB50-EA263A4CAF6C}"/>
              </a:ext>
            </a:extLst>
          </p:cNvPr>
          <p:cNvSpPr>
            <a:spLocks noGrp="1" noChangeArrowheads="1"/>
          </p:cNvSpPr>
          <p:nvPr>
            <p:ph type="body" sz="quarter" idx="13"/>
          </p:nvPr>
        </p:nvSpPr>
        <p:spPr/>
        <p:txBody>
          <a:bodyPr>
            <a:normAutofit fontScale="25000" lnSpcReduction="20000"/>
          </a:bodyPr>
          <a:lstStyle/>
          <a:p>
            <a:pPr>
              <a:spcBef>
                <a:spcPct val="0"/>
              </a:spcBef>
            </a:pPr>
            <a:r>
              <a:rPr lang="en-US" altLang="en-US" dirty="0"/>
              <a:t>Customer Insights are:</a:t>
            </a:r>
          </a:p>
        </p:txBody>
      </p:sp>
      <p:sp>
        <p:nvSpPr>
          <p:cNvPr id="14341" name="Rectangle 3">
            <a:extLst>
              <a:ext uri="{FF2B5EF4-FFF2-40B4-BE49-F238E27FC236}">
                <a16:creationId xmlns:a16="http://schemas.microsoft.com/office/drawing/2014/main" id="{2EB7A394-9E14-46D7-A70F-479EB989E7A9}"/>
              </a:ext>
            </a:extLst>
          </p:cNvPr>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Black and white close-up of person's nose, eyes, and forehead looking to the side with hand resting on head">
            <a:extLst>
              <a:ext uri="{FF2B5EF4-FFF2-40B4-BE49-F238E27FC236}">
                <a16:creationId xmlns:a16="http://schemas.microsoft.com/office/drawing/2014/main" id="{150EA6FF-48FF-12D4-284E-694A2E3CEFE2}"/>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20527" r="20526" b="-1"/>
          <a:stretch/>
        </p:blipFill>
        <p:spPr>
          <a:xfrm>
            <a:off x="6096000" y="-22543"/>
            <a:ext cx="6096000" cy="6903086"/>
          </a:xfrm>
          <a:noFill/>
        </p:spPr>
      </p:pic>
      <p:sp>
        <p:nvSpPr>
          <p:cNvPr id="3" name="Title 2">
            <a:extLst>
              <a:ext uri="{FF2B5EF4-FFF2-40B4-BE49-F238E27FC236}">
                <a16:creationId xmlns:a16="http://schemas.microsoft.com/office/drawing/2014/main" id="{9A533905-8F59-A60E-3ACD-0FFA4D25328B}"/>
              </a:ext>
            </a:extLst>
          </p:cNvPr>
          <p:cNvSpPr>
            <a:spLocks noGrp="1"/>
          </p:cNvSpPr>
          <p:nvPr>
            <p:ph type="title"/>
          </p:nvPr>
        </p:nvSpPr>
        <p:spPr>
          <a:xfrm>
            <a:off x="964023" y="879063"/>
            <a:ext cx="4941477" cy="610863"/>
          </a:xfrm>
        </p:spPr>
        <p:txBody>
          <a:bodyPr anchor="b">
            <a:normAutofit/>
          </a:bodyPr>
          <a:lstStyle/>
          <a:p>
            <a:r>
              <a:rPr lang="en-US" altLang="en-US" sz="2100"/>
              <a:t>Marketing Information and Customer Insights</a:t>
            </a:r>
            <a:endParaRPr lang="en-GB" sz="2100"/>
          </a:p>
        </p:txBody>
      </p:sp>
      <p:sp>
        <p:nvSpPr>
          <p:cNvPr id="4" name="Text Placeholder 3">
            <a:extLst>
              <a:ext uri="{FF2B5EF4-FFF2-40B4-BE49-F238E27FC236}">
                <a16:creationId xmlns:a16="http://schemas.microsoft.com/office/drawing/2014/main" id="{96FF54D3-F00B-D4CA-3B6D-AAE1E3EC7B1F}"/>
              </a:ext>
            </a:extLst>
          </p:cNvPr>
          <p:cNvSpPr>
            <a:spLocks noGrp="1"/>
          </p:cNvSpPr>
          <p:nvPr>
            <p:ph type="body" sz="quarter" idx="11"/>
          </p:nvPr>
        </p:nvSpPr>
        <p:spPr>
          <a:xfrm>
            <a:off x="952499" y="2289363"/>
            <a:ext cx="4572001" cy="2795232"/>
          </a:xfrm>
        </p:spPr>
        <p:txBody>
          <a:bodyPr>
            <a:normAutofit/>
          </a:bodyPr>
          <a:lstStyle/>
          <a:p>
            <a:pPr marL="285750" indent="-285750">
              <a:buFont typeface="Arial" panose="020B0604020202020204" pitchFamily="34" charset="0"/>
              <a:buChar char="•"/>
            </a:pPr>
            <a:r>
              <a:rPr lang="en-US" altLang="en-US" sz="2000" dirty="0"/>
              <a:t>Fresh and deep insights into customers needs and wants</a:t>
            </a:r>
          </a:p>
          <a:p>
            <a:pPr marL="285750" indent="-285750">
              <a:buFont typeface="Arial" panose="020B0604020202020204" pitchFamily="34" charset="0"/>
              <a:buChar char="•"/>
            </a:pPr>
            <a:r>
              <a:rPr lang="en-US" altLang="en-US" sz="2000" dirty="0"/>
              <a:t>Difficult to obtain</a:t>
            </a:r>
          </a:p>
          <a:p>
            <a:pPr lvl="1"/>
            <a:r>
              <a:rPr lang="en-US" altLang="en-US" sz="2000" dirty="0"/>
              <a:t>Not obvious</a:t>
            </a:r>
          </a:p>
          <a:p>
            <a:pPr lvl="1"/>
            <a:r>
              <a:rPr lang="en-US" altLang="en-US" sz="2000" dirty="0"/>
              <a:t>Customer’s unsure of their behavior</a:t>
            </a:r>
          </a:p>
          <a:p>
            <a:pPr marL="285750" indent="-285750">
              <a:buFont typeface="Arial" panose="020B0604020202020204" pitchFamily="34" charset="0"/>
              <a:buChar char="•"/>
            </a:pPr>
            <a:r>
              <a:rPr lang="en-US" altLang="en-US" sz="2000" dirty="0"/>
              <a:t>Better information and more effective use of existing information</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1089102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Multiple exposures of graphs with different colors and sizes">
            <a:extLst>
              <a:ext uri="{FF2B5EF4-FFF2-40B4-BE49-F238E27FC236}">
                <a16:creationId xmlns:a16="http://schemas.microsoft.com/office/drawing/2014/main" id="{21073BDF-0C22-4833-23D9-65F8ADD3A99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561" r="20561"/>
          <a:stretch>
            <a:fillRect/>
          </a:stretch>
        </p:blipFill>
        <p:spPr/>
      </p:pic>
      <p:sp>
        <p:nvSpPr>
          <p:cNvPr id="3" name="Title 2">
            <a:extLst>
              <a:ext uri="{FF2B5EF4-FFF2-40B4-BE49-F238E27FC236}">
                <a16:creationId xmlns:a16="http://schemas.microsoft.com/office/drawing/2014/main" id="{7CCCA582-A4A5-D987-1F6B-01E7D529E45B}"/>
              </a:ext>
            </a:extLst>
          </p:cNvPr>
          <p:cNvSpPr>
            <a:spLocks noGrp="1"/>
          </p:cNvSpPr>
          <p:nvPr>
            <p:ph type="title"/>
          </p:nvPr>
        </p:nvSpPr>
        <p:spPr/>
        <p:txBody>
          <a:bodyPr/>
          <a:lstStyle/>
          <a:p>
            <a:endParaRPr lang="en-GB" dirty="0"/>
          </a:p>
        </p:txBody>
      </p:sp>
      <p:sp>
        <p:nvSpPr>
          <p:cNvPr id="4" name="Text Placeholder 3">
            <a:extLst>
              <a:ext uri="{FF2B5EF4-FFF2-40B4-BE49-F238E27FC236}">
                <a16:creationId xmlns:a16="http://schemas.microsoft.com/office/drawing/2014/main" id="{B14122BA-5361-EC44-E868-AE03742F217E}"/>
              </a:ext>
            </a:extLst>
          </p:cNvPr>
          <p:cNvSpPr>
            <a:spLocks noGrp="1"/>
          </p:cNvSpPr>
          <p:nvPr>
            <p:ph type="body" sz="quarter" idx="11"/>
          </p:nvPr>
        </p:nvSpPr>
        <p:spPr/>
        <p:txBody>
          <a:bodyPr/>
          <a:lstStyle/>
          <a:p>
            <a:pPr marL="533400" indent="-533400">
              <a:lnSpc>
                <a:spcPct val="90000"/>
              </a:lnSpc>
              <a:buFontTx/>
              <a:buNone/>
            </a:pPr>
            <a:r>
              <a:rPr lang="en-US" altLang="en-US" sz="2000" b="1" dirty="0"/>
              <a:t>Marketing information system</a:t>
            </a:r>
            <a:r>
              <a:rPr lang="en-US" altLang="en-US" sz="2000" dirty="0"/>
              <a:t> </a:t>
            </a:r>
            <a:r>
              <a:rPr lang="en-US" altLang="en-US" sz="2000" b="1" dirty="0"/>
              <a:t>(MIS)</a:t>
            </a:r>
            <a:r>
              <a:rPr lang="en-US" altLang="en-US" sz="2000" dirty="0"/>
              <a:t> consists of people and procedures for:</a:t>
            </a:r>
          </a:p>
          <a:p>
            <a:pPr marL="933450" lvl="1" indent="-533400">
              <a:lnSpc>
                <a:spcPct val="90000"/>
              </a:lnSpc>
            </a:pPr>
            <a:r>
              <a:rPr lang="en-US" altLang="en-US" sz="2000" dirty="0"/>
              <a:t>Assessing the information needs</a:t>
            </a:r>
          </a:p>
          <a:p>
            <a:pPr marL="933450" lvl="1" indent="-533400">
              <a:lnSpc>
                <a:spcPct val="90000"/>
              </a:lnSpc>
            </a:pPr>
            <a:r>
              <a:rPr lang="en-US" altLang="en-US" sz="2000" dirty="0"/>
              <a:t>Developing needed information</a:t>
            </a:r>
          </a:p>
          <a:p>
            <a:pPr marL="933450" lvl="1" indent="-533400">
              <a:lnSpc>
                <a:spcPct val="90000"/>
              </a:lnSpc>
            </a:pPr>
            <a:r>
              <a:rPr lang="en-US" altLang="en-US" sz="2000" dirty="0"/>
              <a:t>Helping decision makers use the information for customer </a:t>
            </a:r>
          </a:p>
          <a:p>
            <a:endParaRPr lang="en-GB" sz="2000" dirty="0"/>
          </a:p>
        </p:txBody>
      </p:sp>
    </p:spTree>
    <p:extLst>
      <p:ext uri="{BB962C8B-B14F-4D97-AF65-F5344CB8AC3E}">
        <p14:creationId xmlns:p14="http://schemas.microsoft.com/office/powerpoint/2010/main" val="3687823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39A6283D-4B12-CBFC-3091-2ED55E5B70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961" t="13287" r="11897" b="8858"/>
          <a:stretch>
            <a:fillRect/>
          </a:stretch>
        </p:blipFill>
        <p:spPr bwMode="auto">
          <a:xfrm>
            <a:off x="120650" y="80211"/>
            <a:ext cx="11950700" cy="6697579"/>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529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Blue and orange gradient with arrows">
            <a:extLst>
              <a:ext uri="{FF2B5EF4-FFF2-40B4-BE49-F238E27FC236}">
                <a16:creationId xmlns:a16="http://schemas.microsoft.com/office/drawing/2014/main" id="{AD16CDAF-7DD3-9050-3944-21289F45F65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3505" r="23505"/>
          <a:stretch>
            <a:fillRect/>
          </a:stretch>
        </p:blipFill>
        <p:spPr/>
      </p:pic>
      <p:sp>
        <p:nvSpPr>
          <p:cNvPr id="3" name="Title 2">
            <a:extLst>
              <a:ext uri="{FF2B5EF4-FFF2-40B4-BE49-F238E27FC236}">
                <a16:creationId xmlns:a16="http://schemas.microsoft.com/office/drawing/2014/main" id="{C8BEF73B-A7BD-8B55-45BC-BDCBA5A2247B}"/>
              </a:ext>
            </a:extLst>
          </p:cNvPr>
          <p:cNvSpPr>
            <a:spLocks noGrp="1"/>
          </p:cNvSpPr>
          <p:nvPr>
            <p:ph type="title"/>
          </p:nvPr>
        </p:nvSpPr>
        <p:spPr/>
        <p:txBody>
          <a:bodyPr>
            <a:normAutofit fontScale="90000"/>
          </a:bodyPr>
          <a:lstStyle/>
          <a:p>
            <a:pPr algn="ctr"/>
            <a:r>
              <a:rPr lang="en-GB" dirty="0"/>
              <a:t>Gathering Secondary Data </a:t>
            </a:r>
          </a:p>
        </p:txBody>
      </p:sp>
      <p:sp>
        <p:nvSpPr>
          <p:cNvPr id="4" name="Text Placeholder 3">
            <a:extLst>
              <a:ext uri="{FF2B5EF4-FFF2-40B4-BE49-F238E27FC236}">
                <a16:creationId xmlns:a16="http://schemas.microsoft.com/office/drawing/2014/main" id="{E5E8AA8B-D90C-4744-8E9D-FFAF7FD30663}"/>
              </a:ext>
            </a:extLst>
          </p:cNvPr>
          <p:cNvSpPr>
            <a:spLocks noGrp="1"/>
          </p:cNvSpPr>
          <p:nvPr>
            <p:ph type="body" sz="quarter" idx="11"/>
          </p:nvPr>
        </p:nvSpPr>
        <p:spPr>
          <a:xfrm>
            <a:off x="564777" y="2289363"/>
            <a:ext cx="5340724" cy="2795232"/>
          </a:xfrm>
        </p:spPr>
        <p:txBody>
          <a:bodyPr/>
          <a:lstStyle/>
          <a:p>
            <a:pPr marL="285750" indent="-285750">
              <a:buClr>
                <a:schemeClr val="tx2"/>
              </a:buClr>
              <a:buFont typeface="Arial" panose="020B0604020202020204" pitchFamily="34" charset="0"/>
              <a:buChar char="•"/>
            </a:pPr>
            <a:r>
              <a:rPr lang="en-GB" altLang="en-US" sz="2000" dirty="0"/>
              <a:t>Government Statistics</a:t>
            </a:r>
          </a:p>
          <a:p>
            <a:pPr marL="285750" indent="-285750">
              <a:buClr>
                <a:schemeClr val="tx2"/>
              </a:buClr>
              <a:buFont typeface="Arial" panose="020B0604020202020204" pitchFamily="34" charset="0"/>
              <a:buChar char="•"/>
            </a:pPr>
            <a:r>
              <a:rPr lang="en-GB" altLang="en-US" sz="2000" dirty="0"/>
              <a:t>Published Industry Reports – </a:t>
            </a:r>
            <a:r>
              <a:rPr lang="en-GB" altLang="en-US" sz="2000" dirty="0" err="1"/>
              <a:t>e.g</a:t>
            </a:r>
            <a:r>
              <a:rPr lang="en-GB" altLang="en-US" sz="2000" dirty="0"/>
              <a:t> </a:t>
            </a:r>
            <a:r>
              <a:rPr lang="en-GB" altLang="en-US" sz="2000" dirty="0" err="1"/>
              <a:t>Marketline</a:t>
            </a:r>
            <a:endParaRPr lang="en-GB" altLang="en-US" sz="2000" dirty="0"/>
          </a:p>
          <a:p>
            <a:pPr marL="285750" indent="-285750">
              <a:buClr>
                <a:schemeClr val="tx2"/>
              </a:buClr>
              <a:buFont typeface="Arial" panose="020B0604020202020204" pitchFamily="34" charset="0"/>
              <a:buChar char="•"/>
            </a:pPr>
            <a:r>
              <a:rPr lang="en-GB" altLang="en-US" sz="2000" dirty="0"/>
              <a:t>Newspapers and Trade Publications</a:t>
            </a:r>
          </a:p>
          <a:p>
            <a:pPr marL="285750" indent="-285750">
              <a:buClr>
                <a:schemeClr val="tx2"/>
              </a:buClr>
              <a:buFont typeface="Arial" panose="020B0604020202020204" pitchFamily="34" charset="0"/>
              <a:buChar char="•"/>
            </a:pPr>
            <a:r>
              <a:rPr lang="en-GB" altLang="en-US" sz="2000" dirty="0"/>
              <a:t>Industry Bodies </a:t>
            </a:r>
          </a:p>
          <a:p>
            <a:pPr marL="285750" indent="-285750">
              <a:buClr>
                <a:schemeClr val="tx2"/>
              </a:buClr>
              <a:buFont typeface="Arial" panose="020B0604020202020204" pitchFamily="34" charset="0"/>
              <a:buChar char="•"/>
            </a:pPr>
            <a:endParaRPr lang="en-GB" sz="2000" dirty="0"/>
          </a:p>
        </p:txBody>
      </p:sp>
    </p:spTree>
    <p:extLst>
      <p:ext uri="{BB962C8B-B14F-4D97-AF65-F5344CB8AC3E}">
        <p14:creationId xmlns:p14="http://schemas.microsoft.com/office/powerpoint/2010/main" val="1698722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Laptop pencils glasses and face mask on desk">
            <a:extLst>
              <a:ext uri="{FF2B5EF4-FFF2-40B4-BE49-F238E27FC236}">
                <a16:creationId xmlns:a16="http://schemas.microsoft.com/office/drawing/2014/main" id="{B52E3598-E1FA-BB22-661A-B19C4C01268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0561" r="20561"/>
          <a:stretch>
            <a:fillRect/>
          </a:stretch>
        </p:blipFill>
        <p:spPr/>
      </p:pic>
      <p:sp>
        <p:nvSpPr>
          <p:cNvPr id="24578" name="Title 1">
            <a:extLst>
              <a:ext uri="{FF2B5EF4-FFF2-40B4-BE49-F238E27FC236}">
                <a16:creationId xmlns:a16="http://schemas.microsoft.com/office/drawing/2014/main" id="{B7CF9F02-214F-4934-9D9D-080ED9DED77A}"/>
              </a:ext>
            </a:extLst>
          </p:cNvPr>
          <p:cNvSpPr>
            <a:spLocks noGrp="1"/>
          </p:cNvSpPr>
          <p:nvPr>
            <p:ph type="title"/>
          </p:nvPr>
        </p:nvSpPr>
        <p:spPr/>
        <p:txBody>
          <a:bodyPr/>
          <a:lstStyle/>
          <a:p>
            <a:r>
              <a:rPr lang="en-GB" altLang="en-US"/>
              <a:t>Useful Websites </a:t>
            </a:r>
          </a:p>
        </p:txBody>
      </p:sp>
      <p:sp>
        <p:nvSpPr>
          <p:cNvPr id="24579" name="TextBox 6">
            <a:extLst>
              <a:ext uri="{FF2B5EF4-FFF2-40B4-BE49-F238E27FC236}">
                <a16:creationId xmlns:a16="http://schemas.microsoft.com/office/drawing/2014/main" id="{E049475E-242A-4C38-B127-EC9E60595519}"/>
              </a:ext>
            </a:extLst>
          </p:cNvPr>
          <p:cNvSpPr>
            <a:spLocks noGrp="1" noChangeArrowheads="1"/>
          </p:cNvSpPr>
          <p:nvPr>
            <p:ph type="body" sz="quarter" idx="11"/>
          </p:nvPr>
        </p:nvSpPr>
        <p:spPr>
          <a:xfrm>
            <a:off x="964023" y="2031384"/>
            <a:ext cx="5060259" cy="4385816"/>
          </a:xfrm>
        </p:spPr>
        <p:txBody>
          <a:bodyPr wrap="square">
            <a:spAutoFit/>
          </a:bodyPr>
          <a:lstStyle/>
          <a:p>
            <a:pPr marL="285750" indent="-285750" eaLnBrk="1" hangingPunct="1">
              <a:spcBef>
                <a:spcPct val="0"/>
              </a:spcBef>
              <a:buClr>
                <a:schemeClr val="tx2"/>
              </a:buClr>
              <a:buFont typeface="Arial" panose="020B0604020202020204" pitchFamily="34" charset="0"/>
              <a:buChar char="•"/>
            </a:pPr>
            <a:r>
              <a:rPr lang="en-GB" altLang="en-US" sz="1500" dirty="0"/>
              <a:t>Advertising Research Foundation</a:t>
            </a:r>
          </a:p>
          <a:p>
            <a:pPr marL="285750" indent="-285750" eaLnBrk="1" hangingPunct="1">
              <a:spcBef>
                <a:spcPct val="0"/>
              </a:spcBef>
              <a:buClr>
                <a:schemeClr val="tx2"/>
              </a:buClr>
              <a:buFont typeface="Arial" panose="020B0604020202020204" pitchFamily="34" charset="0"/>
              <a:buChar char="•"/>
            </a:pPr>
            <a:r>
              <a:rPr lang="en-GB" altLang="en-US" sz="1500" dirty="0">
                <a:hlinkClick r:id="rId3"/>
              </a:rPr>
              <a:t>http://www.thearf.org/</a:t>
            </a:r>
            <a:endParaRPr lang="en-GB" altLang="en-US" sz="1500" dirty="0"/>
          </a:p>
          <a:p>
            <a:pPr marL="285750" indent="-285750" eaLnBrk="1" hangingPunct="1">
              <a:spcBef>
                <a:spcPct val="0"/>
              </a:spcBef>
              <a:buClr>
                <a:schemeClr val="tx2"/>
              </a:buClr>
              <a:buFont typeface="Arial" panose="020B0604020202020204" pitchFamily="34" charset="0"/>
              <a:buChar char="•"/>
            </a:pPr>
            <a:r>
              <a:rPr lang="en-GB" altLang="en-US" sz="1500" dirty="0" err="1"/>
              <a:t>Datamonitor</a:t>
            </a:r>
            <a:endParaRPr lang="en-GB" altLang="en-US" sz="1500" dirty="0"/>
          </a:p>
          <a:p>
            <a:pPr marL="285750" indent="-285750" eaLnBrk="1" hangingPunct="1">
              <a:spcBef>
                <a:spcPct val="0"/>
              </a:spcBef>
              <a:buClr>
                <a:schemeClr val="tx2"/>
              </a:buClr>
              <a:buFont typeface="Arial" panose="020B0604020202020204" pitchFamily="34" charset="0"/>
              <a:buChar char="•"/>
            </a:pPr>
            <a:r>
              <a:rPr lang="en-GB" altLang="en-US" sz="1500" dirty="0">
                <a:hlinkClick r:id="rId4"/>
              </a:rPr>
              <a:t>www.datamonitor.com</a:t>
            </a:r>
            <a:endParaRPr lang="en-GB" altLang="en-US" sz="1500" dirty="0"/>
          </a:p>
          <a:p>
            <a:pPr marL="285750" indent="-285750" eaLnBrk="1" hangingPunct="1">
              <a:spcBef>
                <a:spcPct val="0"/>
              </a:spcBef>
              <a:buClr>
                <a:schemeClr val="tx2"/>
              </a:buClr>
              <a:buFont typeface="Arial" panose="020B0604020202020204" pitchFamily="34" charset="0"/>
              <a:buChar char="•"/>
            </a:pPr>
            <a:r>
              <a:rPr lang="en-GB" altLang="en-US" sz="1500" dirty="0"/>
              <a:t>Euromonitor</a:t>
            </a:r>
          </a:p>
          <a:p>
            <a:pPr marL="285750" indent="-285750" eaLnBrk="1" hangingPunct="1">
              <a:spcBef>
                <a:spcPct val="0"/>
              </a:spcBef>
              <a:buClr>
                <a:schemeClr val="tx2"/>
              </a:buClr>
              <a:buFont typeface="Arial" panose="020B0604020202020204" pitchFamily="34" charset="0"/>
              <a:buChar char="•"/>
            </a:pPr>
            <a:r>
              <a:rPr lang="en-GB" altLang="en-US" sz="1500" dirty="0">
                <a:hlinkClick r:id="rId5"/>
              </a:rPr>
              <a:t>www.euromonitor.com</a:t>
            </a:r>
            <a:endParaRPr lang="en-GB" altLang="en-US" sz="1500" dirty="0"/>
          </a:p>
          <a:p>
            <a:pPr marL="285750" indent="-285750" eaLnBrk="1" hangingPunct="1">
              <a:spcBef>
                <a:spcPct val="0"/>
              </a:spcBef>
              <a:buClr>
                <a:schemeClr val="tx2"/>
              </a:buClr>
              <a:buFont typeface="Arial" panose="020B0604020202020204" pitchFamily="34" charset="0"/>
              <a:buChar char="•"/>
            </a:pPr>
            <a:r>
              <a:rPr lang="en-GB" altLang="en-US" sz="1500" dirty="0"/>
              <a:t>European Society for Opinion and Market Research (ESOMAR) </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6"/>
              </a:rPr>
              <a:t>http://www.esomar.org/ </a:t>
            </a:r>
            <a:endParaRPr lang="en-GB" altLang="en-US" sz="1500" u="sng" dirty="0"/>
          </a:p>
          <a:p>
            <a:pPr marL="285750" indent="-285750" eaLnBrk="1" hangingPunct="1">
              <a:spcBef>
                <a:spcPct val="0"/>
              </a:spcBef>
              <a:buClr>
                <a:schemeClr val="tx2"/>
              </a:buClr>
              <a:buFont typeface="Arial" panose="020B0604020202020204" pitchFamily="34" charset="0"/>
              <a:buChar char="•"/>
            </a:pPr>
            <a:r>
              <a:rPr lang="en-GB" altLang="en-US" sz="1500" dirty="0"/>
              <a:t>Kantar Media – Target Group Index</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7"/>
              </a:rPr>
              <a:t>http://www.kantarmedia-tgigb.com/</a:t>
            </a:r>
            <a:endParaRPr lang="en-GB" altLang="en-US" sz="1500" u="sng" dirty="0"/>
          </a:p>
          <a:p>
            <a:pPr marL="285750" indent="-285750" eaLnBrk="1" hangingPunct="1">
              <a:spcBef>
                <a:spcPct val="0"/>
              </a:spcBef>
              <a:buClr>
                <a:schemeClr val="tx2"/>
              </a:buClr>
              <a:buFont typeface="Arial" panose="020B0604020202020204" pitchFamily="34" charset="0"/>
              <a:buChar char="•"/>
            </a:pPr>
            <a:r>
              <a:rPr lang="en-GB" altLang="en-US" sz="1500" dirty="0"/>
              <a:t>The British Market Research Bureau (TNS BMRB)</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8"/>
              </a:rPr>
              <a:t>http://www.tns-bmrb.co.uk/</a:t>
            </a:r>
            <a:endParaRPr lang="en-GB" altLang="en-US" sz="1500" u="sng" dirty="0"/>
          </a:p>
          <a:p>
            <a:pPr marL="285750" indent="-285750" eaLnBrk="1" hangingPunct="1">
              <a:spcBef>
                <a:spcPct val="0"/>
              </a:spcBef>
              <a:buClr>
                <a:schemeClr val="tx2"/>
              </a:buClr>
              <a:buFont typeface="Arial" panose="020B0604020202020204" pitchFamily="34" charset="0"/>
              <a:buChar char="•"/>
            </a:pPr>
            <a:r>
              <a:rPr lang="en-GB" altLang="en-US" sz="1500" dirty="0"/>
              <a:t>Market Research Society (MRS) </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9"/>
              </a:rPr>
              <a:t>http://www.marketresearch.org.uk </a:t>
            </a:r>
            <a:endParaRPr lang="en-GB" altLang="en-US" sz="1500" u="sng" dirty="0"/>
          </a:p>
          <a:p>
            <a:pPr marL="285750" indent="-285750" eaLnBrk="1" hangingPunct="1">
              <a:spcBef>
                <a:spcPct val="0"/>
              </a:spcBef>
              <a:buClr>
                <a:schemeClr val="tx2"/>
              </a:buClr>
              <a:buFont typeface="Arial" panose="020B0604020202020204" pitchFamily="34" charset="0"/>
              <a:buChar char="•"/>
            </a:pPr>
            <a:r>
              <a:rPr lang="en-GB" altLang="en-US" sz="1500" dirty="0"/>
              <a:t>Mintel International Group</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10"/>
              </a:rPr>
              <a:t>http://www.mintel.com/</a:t>
            </a:r>
            <a:endParaRPr lang="en-GB" altLang="en-US" sz="1500" u="sng" dirty="0"/>
          </a:p>
          <a:p>
            <a:pPr marL="285750" indent="-285750" eaLnBrk="1" hangingPunct="1">
              <a:spcBef>
                <a:spcPct val="0"/>
              </a:spcBef>
              <a:buClr>
                <a:schemeClr val="tx2"/>
              </a:buClr>
              <a:buFont typeface="Arial" panose="020B0604020202020204" pitchFamily="34" charset="0"/>
              <a:buChar char="•"/>
            </a:pPr>
            <a:r>
              <a:rPr lang="en-GB" altLang="en-US" sz="1500" dirty="0"/>
              <a:t>ICC Key Note</a:t>
            </a:r>
          </a:p>
          <a:p>
            <a:pPr marL="285750" indent="-285750" eaLnBrk="1" hangingPunct="1">
              <a:spcBef>
                <a:spcPct val="0"/>
              </a:spcBef>
              <a:buClr>
                <a:schemeClr val="tx2"/>
              </a:buClr>
              <a:buFont typeface="Arial" panose="020B0604020202020204" pitchFamily="34" charset="0"/>
              <a:buChar char="•"/>
            </a:pPr>
            <a:r>
              <a:rPr lang="en-GB" altLang="en-US" sz="1500" u="sng" dirty="0">
                <a:hlinkClick r:id="rId11"/>
              </a:rPr>
              <a:t>https://www.keynote.co.uk/about-key-note/who-we-are/</a:t>
            </a:r>
            <a:endParaRPr lang="en-GB" altLang="en-US" sz="15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Content Placeholder 18" descr="Close-up of hardbound books in various colors standing vertically shot from above">
            <a:extLst>
              <a:ext uri="{FF2B5EF4-FFF2-40B4-BE49-F238E27FC236}">
                <a16:creationId xmlns:a16="http://schemas.microsoft.com/office/drawing/2014/main" id="{8FED7DEF-474C-0F3D-A3F3-1302D59D11D2}"/>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20557" r="20557"/>
          <a:stretch/>
        </p:blipFill>
        <p:spPr/>
      </p:pic>
      <p:sp>
        <p:nvSpPr>
          <p:cNvPr id="3" name="Title 2">
            <a:extLst>
              <a:ext uri="{FF2B5EF4-FFF2-40B4-BE49-F238E27FC236}">
                <a16:creationId xmlns:a16="http://schemas.microsoft.com/office/drawing/2014/main" id="{8A8D63A6-2A30-65D0-37B2-ED2954E6A5AA}"/>
              </a:ext>
            </a:extLst>
          </p:cNvPr>
          <p:cNvSpPr>
            <a:spLocks noGrp="1"/>
          </p:cNvSpPr>
          <p:nvPr>
            <p:ph type="title"/>
          </p:nvPr>
        </p:nvSpPr>
        <p:spPr/>
        <p:txBody>
          <a:bodyPr anchor="b">
            <a:normAutofit/>
          </a:bodyPr>
          <a:lstStyle/>
          <a:p>
            <a:r>
              <a:rPr lang="en-GB" dirty="0"/>
              <a:t>Case Studies </a:t>
            </a:r>
          </a:p>
        </p:txBody>
      </p:sp>
      <p:pic>
        <p:nvPicPr>
          <p:cNvPr id="5122" name="Picture 2" descr="Online Learning With The World's Most Popular LMS - Moodle">
            <a:extLst>
              <a:ext uri="{FF2B5EF4-FFF2-40B4-BE49-F238E27FC236}">
                <a16:creationId xmlns:a16="http://schemas.microsoft.com/office/drawing/2014/main" id="{488675EA-9E9E-C909-A52B-E72FA4563E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1085" y="1651812"/>
            <a:ext cx="5304148" cy="2784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8074671"/>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374</TotalTime>
  <Words>900</Words>
  <Application>Microsoft Office PowerPoint</Application>
  <PresentationFormat>Widescreen</PresentationFormat>
  <Paragraphs>129</Paragraphs>
  <Slides>21</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Franklin Gothic Book</vt:lpstr>
      <vt:lpstr>Franklin Gothic Demi</vt:lpstr>
      <vt:lpstr>Times New Roman</vt:lpstr>
      <vt:lpstr>Wingdings</vt:lpstr>
      <vt:lpstr>Theme1</vt:lpstr>
      <vt:lpstr>The Nature of Buying Behavior</vt:lpstr>
      <vt:lpstr>What is ‘Buyer Behaviour’?</vt:lpstr>
      <vt:lpstr>Customer Types – (Fahy and Jobber, 2012)</vt:lpstr>
      <vt:lpstr>Understanding Customers</vt:lpstr>
      <vt:lpstr>Question ?</vt:lpstr>
      <vt:lpstr>How Did YOU Buy?</vt:lpstr>
      <vt:lpstr>PowerPoint Presentation</vt:lpstr>
      <vt:lpstr>Factors Influencing  Consumer Behavior - Psychological</vt:lpstr>
      <vt:lpstr>Nuromarketing </vt:lpstr>
      <vt:lpstr>Examples of Neuromarketing in Action</vt:lpstr>
      <vt:lpstr>Who Buys? The Buying Decision Making Process</vt:lpstr>
      <vt:lpstr>HOW? </vt:lpstr>
      <vt:lpstr>Question ?</vt:lpstr>
      <vt:lpstr>The Role of Market Research</vt:lpstr>
      <vt:lpstr>Marketing Information and Customer Insights</vt:lpstr>
      <vt:lpstr>Marketing Information and Customer Insights</vt:lpstr>
      <vt:lpstr>PowerPoint Presentation</vt:lpstr>
      <vt:lpstr>PowerPoint Presentation</vt:lpstr>
      <vt:lpstr>Gathering Secondary Data </vt:lpstr>
      <vt:lpstr>Useful Websites </vt:lpstr>
      <vt:lpstr>Case Studies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Environment</dc:title>
  <dc:creator>Davina Evans</dc:creator>
  <cp:lastModifiedBy>Davina Evans</cp:lastModifiedBy>
  <cp:revision>23</cp:revision>
  <dcterms:created xsi:type="dcterms:W3CDTF">2022-05-03T16:57:22Z</dcterms:created>
  <dcterms:modified xsi:type="dcterms:W3CDTF">2022-05-10T19:29:09Z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