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7" r:id="rId2"/>
    <p:sldId id="267" r:id="rId3"/>
    <p:sldId id="266" r:id="rId4"/>
    <p:sldId id="284" r:id="rId5"/>
    <p:sldId id="295" r:id="rId6"/>
    <p:sldId id="258" r:id="rId7"/>
    <p:sldId id="294" r:id="rId8"/>
    <p:sldId id="296" r:id="rId9"/>
    <p:sldId id="283" r:id="rId10"/>
    <p:sldId id="280" r:id="rId11"/>
    <p:sldId id="256" r:id="rId12"/>
    <p:sldId id="286" r:id="rId13"/>
    <p:sldId id="293" r:id="rId14"/>
    <p:sldId id="285" r:id="rId15"/>
    <p:sldId id="289" r:id="rId16"/>
    <p:sldId id="287" r:id="rId17"/>
    <p:sldId id="291" r:id="rId18"/>
    <p:sldId id="288" r:id="rId19"/>
    <p:sldId id="268" r:id="rId20"/>
    <p:sldId id="292"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B0F0"/>
    <a:srgbClr val="0432FF"/>
    <a:srgbClr val="00FDFF"/>
    <a:srgbClr val="FFB422"/>
    <a:srgbClr val="3898C2"/>
    <a:srgbClr val="0E9FD5"/>
    <a:srgbClr val="EE49DB"/>
    <a:srgbClr val="A2AEFB"/>
    <a:srgbClr val="903186"/>
    <a:srgbClr val="872B7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35906-8DE4-2A4A-BD42-88D6A221ED50}" v="7" dt="2025-11-08T16:12:11.114"/>
    <p1510:client id="{7D41DE92-1CCF-B001-62FE-41838A55217F}" v="13" dt="2025-11-09T09:01:57.807"/>
    <p1510:client id="{7F125E68-1251-3F26-EE24-64189900ECFF}" v="14" dt="2025-11-09T10:42:56.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F480A1-7FFE-4C31-B262-851A7C029186}"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8D671A86-D5CC-476A-838E-C7206B22D3EB}">
      <dgm:prSet custT="1"/>
      <dgm:spPr/>
      <dgm:t>
        <a:bodyPr/>
        <a:lstStyle/>
        <a:p>
          <a:pPr algn="ctr"/>
          <a:r>
            <a:rPr lang="en-GB" sz="2800" b="1">
              <a:latin typeface="Arial" panose="020B0604020202020204" pitchFamily="34" charset="0"/>
              <a:cs typeface="Arial" panose="020B0604020202020204" pitchFamily="34" charset="0"/>
            </a:rPr>
            <a:t>Certificate of Higher Education in Skills for the Workplace</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Effective Teamworking &amp; Communications</a:t>
          </a:r>
          <a:br>
            <a:rPr lang="en-GB" sz="2800" b="1">
              <a:latin typeface="Arial" panose="020B0604020202020204" pitchFamily="34" charset="0"/>
              <a:cs typeface="Arial" panose="020B0604020202020204" pitchFamily="34" charset="0"/>
            </a:rPr>
          </a:br>
          <a:r>
            <a:rPr lang="en-GB" sz="2800" b="1">
              <a:latin typeface="Arial" panose="020B0604020202020204" pitchFamily="34" charset="0"/>
              <a:cs typeface="Arial" panose="020B0604020202020204" pitchFamily="34" charset="0"/>
            </a:rPr>
            <a:t>(LCLM4003) </a:t>
          </a:r>
          <a:endParaRPr lang="en-US" sz="2800">
            <a:latin typeface="Arial" panose="020B0604020202020204" pitchFamily="34" charset="0"/>
            <a:cs typeface="Arial" panose="020B0604020202020204" pitchFamily="34" charset="0"/>
          </a:endParaRPr>
        </a:p>
      </dgm:t>
    </dgm:pt>
    <dgm:pt modelId="{256CDE76-8312-48EE-98FD-2F1371DD0F31}" type="parTrans" cxnId="{1851F513-F170-47B0-97E2-16104208DB71}">
      <dgm:prSet/>
      <dgm:spPr/>
      <dgm:t>
        <a:bodyPr/>
        <a:lstStyle/>
        <a:p>
          <a:endParaRPr lang="en-US"/>
        </a:p>
      </dgm:t>
    </dgm:pt>
    <dgm:pt modelId="{6C14A12B-0B61-4785-B732-91E87E6171B4}" type="sibTrans" cxnId="{1851F513-F170-47B0-97E2-16104208DB71}">
      <dgm:prSet/>
      <dgm:spPr/>
      <dgm:t>
        <a:bodyPr/>
        <a:lstStyle/>
        <a:p>
          <a:endParaRPr lang="en-US"/>
        </a:p>
      </dgm:t>
    </dgm:pt>
    <dgm:pt modelId="{7A1CABEC-C7DB-4F00-B2BE-63616648654D}">
      <dgm:prSet custT="1"/>
      <dgm:spPr/>
      <dgm:t>
        <a:bodyPr/>
        <a:lstStyle/>
        <a:p>
          <a:pPr algn="ctr"/>
          <a:br>
            <a:rPr lang="en-GB" sz="1600" b="1"/>
          </a:br>
          <a:br>
            <a:rPr lang="en-GB" sz="2000" b="1">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Group Members: </a:t>
          </a:r>
        </a:p>
        <a:p>
          <a:pPr algn="ctr"/>
          <a:br>
            <a:rPr lang="en-GB" sz="20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1. Zaire Arif …. ……… Student ID…….2432765</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2. Yusuf Khan……….. Student ID…….2433537</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3. Karolina Zalyte….. Student ID…….2440342</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Lecturer’s Name……….Abdallah Naser</a:t>
          </a:r>
          <a:br>
            <a:rPr lang="en-GB" sz="1600"/>
          </a:br>
          <a:endParaRPr lang="en-US" sz="1600"/>
        </a:p>
      </dgm:t>
    </dgm:pt>
    <dgm:pt modelId="{6F6954AE-37D8-4991-83E7-BCE1431096BA}" type="parTrans" cxnId="{32E07D90-38B9-4EDC-A1E9-6AB447217372}">
      <dgm:prSet/>
      <dgm:spPr/>
      <dgm:t>
        <a:bodyPr/>
        <a:lstStyle/>
        <a:p>
          <a:endParaRPr lang="en-US"/>
        </a:p>
      </dgm:t>
    </dgm:pt>
    <dgm:pt modelId="{4B8BC042-896D-4D9C-B7E2-B89A75AB3698}" type="sibTrans" cxnId="{32E07D90-38B9-4EDC-A1E9-6AB447217372}">
      <dgm:prSet/>
      <dgm:spPr/>
      <dgm:t>
        <a:bodyPr/>
        <a:lstStyle/>
        <a:p>
          <a:endParaRPr lang="en-US"/>
        </a:p>
      </dgm:t>
    </dgm:pt>
    <dgm:pt modelId="{93082DDA-33A4-574E-92B2-885F315DC935}" type="pres">
      <dgm:prSet presAssocID="{4EF480A1-7FFE-4C31-B262-851A7C029186}" presName="vert0" presStyleCnt="0">
        <dgm:presLayoutVars>
          <dgm:dir/>
          <dgm:animOne val="branch"/>
          <dgm:animLvl val="lvl"/>
        </dgm:presLayoutVars>
      </dgm:prSet>
      <dgm:spPr/>
    </dgm:pt>
    <dgm:pt modelId="{9355D2D1-B1F0-B848-B31B-CDD2942E8BDA}" type="pres">
      <dgm:prSet presAssocID="{8D671A86-D5CC-476A-838E-C7206B22D3EB}" presName="thickLine" presStyleLbl="alignNode1" presStyleIdx="0" presStyleCnt="2"/>
      <dgm:spPr/>
    </dgm:pt>
    <dgm:pt modelId="{D5D18568-4DE6-834D-9508-464428583ACE}" type="pres">
      <dgm:prSet presAssocID="{8D671A86-D5CC-476A-838E-C7206B22D3EB}" presName="horz1" presStyleCnt="0"/>
      <dgm:spPr/>
    </dgm:pt>
    <dgm:pt modelId="{38439F78-F165-2C45-B2B8-F8B6FB5FD3CB}" type="pres">
      <dgm:prSet presAssocID="{8D671A86-D5CC-476A-838E-C7206B22D3EB}" presName="tx1" presStyleLbl="revTx" presStyleIdx="0" presStyleCnt="2"/>
      <dgm:spPr/>
    </dgm:pt>
    <dgm:pt modelId="{A187C7DE-EC4F-2D4F-9FE2-0B17EFB03CD3}" type="pres">
      <dgm:prSet presAssocID="{8D671A86-D5CC-476A-838E-C7206B22D3EB}" presName="vert1" presStyleCnt="0"/>
      <dgm:spPr/>
    </dgm:pt>
    <dgm:pt modelId="{F75C4814-DD01-D64A-9848-843C6E6B0607}" type="pres">
      <dgm:prSet presAssocID="{7A1CABEC-C7DB-4F00-B2BE-63616648654D}" presName="thickLine" presStyleLbl="alignNode1" presStyleIdx="1" presStyleCnt="2"/>
      <dgm:spPr/>
    </dgm:pt>
    <dgm:pt modelId="{83A01755-DA32-8B4D-9143-8E700F5C0C24}" type="pres">
      <dgm:prSet presAssocID="{7A1CABEC-C7DB-4F00-B2BE-63616648654D}" presName="horz1" presStyleCnt="0"/>
      <dgm:spPr/>
    </dgm:pt>
    <dgm:pt modelId="{E49EDD9C-BC83-E14F-A553-10E90C7220D8}" type="pres">
      <dgm:prSet presAssocID="{7A1CABEC-C7DB-4F00-B2BE-63616648654D}" presName="tx1" presStyleLbl="revTx" presStyleIdx="1" presStyleCnt="2" custScaleY="183228" custLinFactNeighborX="283" custLinFactNeighborY="-15455"/>
      <dgm:spPr/>
    </dgm:pt>
    <dgm:pt modelId="{E78C62C4-B92F-D146-92D0-C6A689DAFEE0}" type="pres">
      <dgm:prSet presAssocID="{7A1CABEC-C7DB-4F00-B2BE-63616648654D}" presName="vert1" presStyleCnt="0"/>
      <dgm:spPr/>
    </dgm:pt>
  </dgm:ptLst>
  <dgm:cxnLst>
    <dgm:cxn modelId="{1851F513-F170-47B0-97E2-16104208DB71}" srcId="{4EF480A1-7FFE-4C31-B262-851A7C029186}" destId="{8D671A86-D5CC-476A-838E-C7206B22D3EB}" srcOrd="0" destOrd="0" parTransId="{256CDE76-8312-48EE-98FD-2F1371DD0F31}" sibTransId="{6C14A12B-0B61-4785-B732-91E87E6171B4}"/>
    <dgm:cxn modelId="{B4AC6830-1C89-4F41-81F6-837E4D5FE88B}" type="presOf" srcId="{4EF480A1-7FFE-4C31-B262-851A7C029186}" destId="{93082DDA-33A4-574E-92B2-885F315DC935}" srcOrd="0" destOrd="0" presId="urn:microsoft.com/office/officeart/2008/layout/LinedList"/>
    <dgm:cxn modelId="{57DF3C79-5995-7A4D-BE1F-6A5E26D22D19}" type="presOf" srcId="{8D671A86-D5CC-476A-838E-C7206B22D3EB}" destId="{38439F78-F165-2C45-B2B8-F8B6FB5FD3CB}" srcOrd="0" destOrd="0" presId="urn:microsoft.com/office/officeart/2008/layout/LinedList"/>
    <dgm:cxn modelId="{32E07D90-38B9-4EDC-A1E9-6AB447217372}" srcId="{4EF480A1-7FFE-4C31-B262-851A7C029186}" destId="{7A1CABEC-C7DB-4F00-B2BE-63616648654D}" srcOrd="1" destOrd="0" parTransId="{6F6954AE-37D8-4991-83E7-BCE1431096BA}" sibTransId="{4B8BC042-896D-4D9C-B7E2-B89A75AB3698}"/>
    <dgm:cxn modelId="{0CA6F8B0-84DA-2F4D-934C-45C1821CB594}" type="presOf" srcId="{7A1CABEC-C7DB-4F00-B2BE-63616648654D}" destId="{E49EDD9C-BC83-E14F-A553-10E90C7220D8}" srcOrd="0" destOrd="0" presId="urn:microsoft.com/office/officeart/2008/layout/LinedList"/>
    <dgm:cxn modelId="{CB5A133A-80AC-2D44-8B29-9EECDC0E9A83}" type="presParOf" srcId="{93082DDA-33A4-574E-92B2-885F315DC935}" destId="{9355D2D1-B1F0-B848-B31B-CDD2942E8BDA}" srcOrd="0" destOrd="0" presId="urn:microsoft.com/office/officeart/2008/layout/LinedList"/>
    <dgm:cxn modelId="{BB19B3E5-C8BD-3E49-A21F-BC9390EA7CEC}" type="presParOf" srcId="{93082DDA-33A4-574E-92B2-885F315DC935}" destId="{D5D18568-4DE6-834D-9508-464428583ACE}" srcOrd="1" destOrd="0" presId="urn:microsoft.com/office/officeart/2008/layout/LinedList"/>
    <dgm:cxn modelId="{5E480840-DCAB-D442-9512-E26B30EE33DB}" type="presParOf" srcId="{D5D18568-4DE6-834D-9508-464428583ACE}" destId="{38439F78-F165-2C45-B2B8-F8B6FB5FD3CB}" srcOrd="0" destOrd="0" presId="urn:microsoft.com/office/officeart/2008/layout/LinedList"/>
    <dgm:cxn modelId="{32758017-35D1-9744-A4D7-810A045D0EAB}" type="presParOf" srcId="{D5D18568-4DE6-834D-9508-464428583ACE}" destId="{A187C7DE-EC4F-2D4F-9FE2-0B17EFB03CD3}" srcOrd="1" destOrd="0" presId="urn:microsoft.com/office/officeart/2008/layout/LinedList"/>
    <dgm:cxn modelId="{0988F1D5-A0D8-B541-AC67-5E0DF1A93DD1}" type="presParOf" srcId="{93082DDA-33A4-574E-92B2-885F315DC935}" destId="{F75C4814-DD01-D64A-9848-843C6E6B0607}" srcOrd="2" destOrd="0" presId="urn:microsoft.com/office/officeart/2008/layout/LinedList"/>
    <dgm:cxn modelId="{D8DEF318-3BEA-F44B-868F-B5F2EB1D7350}" type="presParOf" srcId="{93082DDA-33A4-574E-92B2-885F315DC935}" destId="{83A01755-DA32-8B4D-9143-8E700F5C0C24}" srcOrd="3" destOrd="0" presId="urn:microsoft.com/office/officeart/2008/layout/LinedList"/>
    <dgm:cxn modelId="{91E09819-47F2-4946-B3A8-30F8E43EF3AA}" type="presParOf" srcId="{83A01755-DA32-8B4D-9143-8E700F5C0C24}" destId="{E49EDD9C-BC83-E14F-A553-10E90C7220D8}" srcOrd="0" destOrd="0" presId="urn:microsoft.com/office/officeart/2008/layout/LinedList"/>
    <dgm:cxn modelId="{A373BBFB-1061-0949-A26B-C5B9A478F024}" type="presParOf" srcId="{83A01755-DA32-8B4D-9143-8E700F5C0C24}" destId="{E78C62C4-B92F-D146-92D0-C6A689DAFEE0}"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5D2D1-B1F0-B848-B31B-CDD2942E8BDA}">
      <dsp:nvSpPr>
        <dsp:cNvPr id="0" name=""/>
        <dsp:cNvSpPr/>
      </dsp:nvSpPr>
      <dsp:spPr>
        <a:xfrm>
          <a:off x="0" y="307"/>
          <a:ext cx="1113406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8439F78-F165-2C45-B2B8-F8B6FB5FD3CB}">
      <dsp:nvSpPr>
        <dsp:cNvPr id="0" name=""/>
        <dsp:cNvSpPr/>
      </dsp:nvSpPr>
      <dsp:spPr>
        <a:xfrm>
          <a:off x="0" y="307"/>
          <a:ext cx="11134060" cy="1700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b="1" kern="1200">
              <a:latin typeface="Arial" panose="020B0604020202020204" pitchFamily="34" charset="0"/>
              <a:cs typeface="Arial" panose="020B0604020202020204" pitchFamily="34" charset="0"/>
            </a:rPr>
            <a:t>Certificate of Higher Education in Skills for the Workplace</a:t>
          </a:r>
          <a:br>
            <a:rPr lang="en-GB" sz="2800" kern="1200">
              <a:latin typeface="Arial" panose="020B0604020202020204" pitchFamily="34" charset="0"/>
              <a:cs typeface="Arial" panose="020B0604020202020204" pitchFamily="34" charset="0"/>
            </a:rPr>
          </a:br>
          <a:r>
            <a:rPr lang="en-GB" sz="2800" kern="1200">
              <a:latin typeface="Arial" panose="020B0604020202020204" pitchFamily="34" charset="0"/>
              <a:cs typeface="Arial" panose="020B0604020202020204" pitchFamily="34" charset="0"/>
            </a:rPr>
            <a:t> </a:t>
          </a:r>
          <a:r>
            <a:rPr lang="en-GB" sz="2800" b="1" kern="1200">
              <a:latin typeface="Arial" panose="020B0604020202020204" pitchFamily="34" charset="0"/>
              <a:cs typeface="Arial" panose="020B0604020202020204" pitchFamily="34" charset="0"/>
            </a:rPr>
            <a:t>Effective Teamworking &amp; Communications</a:t>
          </a:r>
          <a:br>
            <a:rPr lang="en-GB" sz="2800" b="1" kern="1200">
              <a:latin typeface="Arial" panose="020B0604020202020204" pitchFamily="34" charset="0"/>
              <a:cs typeface="Arial" panose="020B0604020202020204" pitchFamily="34" charset="0"/>
            </a:rPr>
          </a:br>
          <a:r>
            <a:rPr lang="en-GB" sz="2800" b="1" kern="1200">
              <a:latin typeface="Arial" panose="020B0604020202020204" pitchFamily="34" charset="0"/>
              <a:cs typeface="Arial" panose="020B0604020202020204" pitchFamily="34" charset="0"/>
            </a:rPr>
            <a:t>(LCLM4003) </a:t>
          </a:r>
          <a:endParaRPr lang="en-US" sz="2800" kern="1200">
            <a:latin typeface="Arial" panose="020B0604020202020204" pitchFamily="34" charset="0"/>
            <a:cs typeface="Arial" panose="020B0604020202020204" pitchFamily="34" charset="0"/>
          </a:endParaRPr>
        </a:p>
      </dsp:txBody>
      <dsp:txXfrm>
        <a:off x="0" y="307"/>
        <a:ext cx="11134060" cy="1700178"/>
      </dsp:txXfrm>
    </dsp:sp>
    <dsp:sp modelId="{F75C4814-DD01-D64A-9848-843C6E6B0607}">
      <dsp:nvSpPr>
        <dsp:cNvPr id="0" name=""/>
        <dsp:cNvSpPr/>
      </dsp:nvSpPr>
      <dsp:spPr>
        <a:xfrm>
          <a:off x="0" y="1700485"/>
          <a:ext cx="1113406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49EDD9C-BC83-E14F-A553-10E90C7220D8}">
      <dsp:nvSpPr>
        <dsp:cNvPr id="0" name=""/>
        <dsp:cNvSpPr/>
      </dsp:nvSpPr>
      <dsp:spPr>
        <a:xfrm>
          <a:off x="10873" y="1437723"/>
          <a:ext cx="11123186" cy="311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br>
            <a:rPr lang="en-GB" sz="1600" b="1" kern="1200"/>
          </a:br>
          <a:br>
            <a:rPr lang="en-GB" sz="2000" b="1" kern="1200">
              <a:latin typeface="Arial" panose="020B0604020202020204" pitchFamily="34" charset="0"/>
              <a:cs typeface="Arial" panose="020B0604020202020204" pitchFamily="34" charset="0"/>
            </a:rPr>
          </a:br>
          <a:r>
            <a:rPr lang="en-GB" sz="2000" u="sng" kern="1200">
              <a:latin typeface="Arial" panose="020B0604020202020204" pitchFamily="34" charset="0"/>
              <a:cs typeface="Arial" panose="020B0604020202020204" pitchFamily="34" charset="0"/>
            </a:rPr>
            <a:t>Group Members: </a:t>
          </a:r>
        </a:p>
        <a:p>
          <a:pPr marL="0" lvl="0" indent="0" algn="ctr" defTabSz="711200">
            <a:lnSpc>
              <a:spcPct val="90000"/>
            </a:lnSpc>
            <a:spcBef>
              <a:spcPct val="0"/>
            </a:spcBef>
            <a:spcAft>
              <a:spcPct val="35000"/>
            </a:spcAft>
            <a:buNone/>
          </a:pPr>
          <a:br>
            <a:rPr lang="en-GB" sz="20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1. Zaire Arif …. ……… Student ID…….2432765</a:t>
          </a: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2. Yusuf Khan……….. Student ID…….2433537</a:t>
          </a: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3. Karolina Zalyte….. Student ID…….2440342</a:t>
          </a:r>
          <a:br>
            <a:rPr lang="en-GB" sz="2400" kern="1200">
              <a:latin typeface="Arial" panose="020B0604020202020204" pitchFamily="34" charset="0"/>
              <a:cs typeface="Arial" panose="020B0604020202020204" pitchFamily="34" charset="0"/>
            </a:rPr>
          </a:b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Lecturer’s Name……….Abdallah Naser</a:t>
          </a:r>
          <a:br>
            <a:rPr lang="en-GB" sz="1600" kern="1200"/>
          </a:br>
          <a:endParaRPr lang="en-US" sz="1600" kern="1200"/>
        </a:p>
      </dsp:txBody>
      <dsp:txXfrm>
        <a:off x="10873" y="1437723"/>
        <a:ext cx="11123186" cy="31152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511C9-B356-B146-8D02-6F49130D823C}"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ACE6-45FE-C843-97AF-9788FD66B413}" type="slidenum">
              <a:rPr lang="en-US" smtClean="0"/>
              <a:t>‹#›</a:t>
            </a:fld>
            <a:endParaRPr lang="en-US"/>
          </a:p>
        </p:txBody>
      </p:sp>
    </p:spTree>
    <p:extLst>
      <p:ext uri="{BB962C8B-B14F-4D97-AF65-F5344CB8AC3E}">
        <p14:creationId xmlns:p14="http://schemas.microsoft.com/office/powerpoint/2010/main" val="837405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CDACE6-45FE-C843-97AF-9788FD66B413}" type="slidenum">
              <a:rPr lang="en-US" smtClean="0"/>
              <a:t>6</a:t>
            </a:fld>
            <a:endParaRPr lang="en-US"/>
          </a:p>
        </p:txBody>
      </p:sp>
    </p:spTree>
    <p:extLst>
      <p:ext uri="{BB962C8B-B14F-4D97-AF65-F5344CB8AC3E}">
        <p14:creationId xmlns:p14="http://schemas.microsoft.com/office/powerpoint/2010/main" val="457910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a:extLst>
            <a:ext uri="{FF2B5EF4-FFF2-40B4-BE49-F238E27FC236}">
              <a16:creationId xmlns:a16="http://schemas.microsoft.com/office/drawing/2014/main" id="{00FE29EE-F16D-1C49-703E-93F196104D1B}"/>
            </a:ext>
          </a:extLst>
        </p:cNvPr>
        <p:cNvGrpSpPr/>
        <p:nvPr/>
      </p:nvGrpSpPr>
      <p:grpSpPr>
        <a:xfrm>
          <a:off x="0" y="0"/>
          <a:ext cx="0" cy="0"/>
          <a:chOff x="0" y="0"/>
          <a:chExt cx="0" cy="0"/>
        </a:xfrm>
      </p:grpSpPr>
      <p:sp>
        <p:nvSpPr>
          <p:cNvPr id="126" name="Google Shape;126;g2b8ae045a9a_1_75:notes">
            <a:extLst>
              <a:ext uri="{FF2B5EF4-FFF2-40B4-BE49-F238E27FC236}">
                <a16:creationId xmlns:a16="http://schemas.microsoft.com/office/drawing/2014/main" id="{61CE22CC-BBD5-B1CC-2BFF-FF9192C164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g2b8ae045a9a_1_75:notes">
            <a:extLst>
              <a:ext uri="{FF2B5EF4-FFF2-40B4-BE49-F238E27FC236}">
                <a16:creationId xmlns:a16="http://schemas.microsoft.com/office/drawing/2014/main" id="{D26D774C-95AC-81E2-D943-4B27EC5E495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1160111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b8ae045a9a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g2b8ae045a9a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95888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6652-36B5-DEC2-0BE3-437D02F8D2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71B6AD-03C7-7A9A-09FC-33CB8C6F10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7992A20-5A3A-841F-2A76-9A5624264F60}"/>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C7104A42-52A9-ED99-8476-CE208865DC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4394FB-208A-30B2-B17D-CDD55366BDAD}"/>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2917169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A2DBE-B21C-F736-9309-6D5E1C575B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51DF07-54EF-64B8-B4F3-05BDF57A79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46C785-F011-C5C3-5B18-D7B1409F0019}"/>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43832F12-7B97-F53C-DE83-5CB0D5F787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8682DE-2F93-053F-9AF1-5E5FF32577C1}"/>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48761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F4E83-C203-91BB-FEF7-C371406219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555A12-0F26-13F4-BEF2-75677A1EA3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54F722-588B-30F7-30F1-50C9BED07DF7}"/>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17F50DB5-675F-E54F-A537-6EA5911A21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0F41B3-75C2-A341-34A3-E748E4E902B0}"/>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48932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37F8D-E560-BDBB-089B-F4A8205EABA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8F25E7-515C-C037-F902-40B63A53F0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0CBE5-5CD2-7BF0-5DC9-3BD8ED4FFF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487B74-AAFB-EE0A-1373-33E6F9D2C93B}"/>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6" name="Footer Placeholder 5">
            <a:extLst>
              <a:ext uri="{FF2B5EF4-FFF2-40B4-BE49-F238E27FC236}">
                <a16:creationId xmlns:a16="http://schemas.microsoft.com/office/drawing/2014/main" id="{9C304CFC-90E4-EFF2-31D6-A905E509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3B7DC7-062E-5ADB-2704-DFC1C6A47CBE}"/>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245769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A2251-377A-25C5-89EA-3CF2073E2A0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88F8CD4-BEBD-68C0-793C-123012708F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EAB2E2-5544-7DF5-0411-B0770C2F42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5D4006-9CF2-14F6-95B4-6E553AEFE4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1DEE9-1CBF-260F-B075-DC4287F3E46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68BB27-4E7D-E05E-A981-3DC0040D4EC7}"/>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8" name="Footer Placeholder 7">
            <a:extLst>
              <a:ext uri="{FF2B5EF4-FFF2-40B4-BE49-F238E27FC236}">
                <a16:creationId xmlns:a16="http://schemas.microsoft.com/office/drawing/2014/main" id="{6A6B35E8-A8EF-6C91-4AAC-9EFA5E2AF7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72D5477-173C-791D-7B29-9A98EF1EDA30}"/>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1601125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1E3D-09D4-71DD-311B-63B8F42593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EBA234-9299-9A36-D06E-E64B39FC200A}"/>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4" name="Footer Placeholder 3">
            <a:extLst>
              <a:ext uri="{FF2B5EF4-FFF2-40B4-BE49-F238E27FC236}">
                <a16:creationId xmlns:a16="http://schemas.microsoft.com/office/drawing/2014/main" id="{6BBD2762-60BF-5ACB-2DEE-8C6945ADD29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11DC65-AC17-2476-8678-D6A58C644E79}"/>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793785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F9E253-B7D2-D881-EE95-023C08B540B0}"/>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3" name="Footer Placeholder 2">
            <a:extLst>
              <a:ext uri="{FF2B5EF4-FFF2-40B4-BE49-F238E27FC236}">
                <a16:creationId xmlns:a16="http://schemas.microsoft.com/office/drawing/2014/main" id="{CD535DE0-E432-9727-C356-9878B6AF6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567015-0C47-19CB-F5BB-1F5F00A785FF}"/>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2616828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D984-FD9F-C2F3-89E8-9E7F5AC878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FA6A2B9-0A21-38BB-F33F-2DC48E0AA4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E2DB16-7A7C-05E6-F073-E4F6789505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C4B6E8-BC42-E3C0-6D58-3B4F28CB7A9F}"/>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6" name="Footer Placeholder 5">
            <a:extLst>
              <a:ext uri="{FF2B5EF4-FFF2-40B4-BE49-F238E27FC236}">
                <a16:creationId xmlns:a16="http://schemas.microsoft.com/office/drawing/2014/main" id="{C6620291-1E7F-ED92-1AFE-E9D1D1A771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03E6A4-A277-21D7-55A7-62576ED20193}"/>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581787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85F9-B960-A2FC-4D4A-AFDA943596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46D11-1D5E-B284-DB77-764653857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8B861B-1CFF-6653-610F-CDBDECA299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DFD296-1CC1-469A-4D11-C0E823F8CB35}"/>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6" name="Footer Placeholder 5">
            <a:extLst>
              <a:ext uri="{FF2B5EF4-FFF2-40B4-BE49-F238E27FC236}">
                <a16:creationId xmlns:a16="http://schemas.microsoft.com/office/drawing/2014/main" id="{F90DC12B-0448-4ABC-993C-F067FA45A1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B2372A-3F3A-CE71-E585-83E4CA2C286B}"/>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58204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C8129-7DFB-F401-3734-805BBB577EE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CEB97E-AA39-F114-B6FA-A8CA4A517E4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0FE675-44F9-7E48-7CB9-0EB8CE337D76}"/>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485F5685-ECCD-F3F5-ECF0-CFE6AEC8DE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E2E2B5-2928-55AE-AC46-14D22D400944}"/>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1262334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81A547-455F-3188-F5AA-E7FD437F254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06BD4F-AC03-C8C0-1FEA-C336139DDB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89E58F-76EB-FAD5-CE06-ABD5296F57D8}"/>
              </a:ext>
            </a:extLst>
          </p:cNvPr>
          <p:cNvSpPr>
            <a:spLocks noGrp="1"/>
          </p:cNvSpPr>
          <p:nvPr>
            <p:ph type="dt" sz="half" idx="10"/>
          </p:nvPr>
        </p:nvSpPr>
        <p:spPr/>
        <p:txBody>
          <a:body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89FC2778-B99F-E31B-0670-4F5F37DB30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D7E632-880E-62FA-2BC1-5DE1B71462E1}"/>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221206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0A5E69-7CF3-D651-919A-A0F7559808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651D5E-623A-E073-0E0E-D720EF2CA0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A37AC4-2DD6-C6FD-D3D0-320A76C589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6A9154-F2D1-CF48-815A-5D9A9B83CCCE}" type="datetimeFigureOut">
              <a:rPr lang="en-US" smtClean="0"/>
              <a:t>11/10/2025</a:t>
            </a:fld>
            <a:endParaRPr lang="en-US"/>
          </a:p>
        </p:txBody>
      </p:sp>
      <p:sp>
        <p:nvSpPr>
          <p:cNvPr id="5" name="Footer Placeholder 4">
            <a:extLst>
              <a:ext uri="{FF2B5EF4-FFF2-40B4-BE49-F238E27FC236}">
                <a16:creationId xmlns:a16="http://schemas.microsoft.com/office/drawing/2014/main" id="{9B398371-BB74-A71A-6368-D78E4FFA43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6701E6A-674D-8466-94CB-06B57AEC00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126A87-2067-7640-82E4-5B9920D1824C}" type="slidenum">
              <a:rPr lang="en-US" smtClean="0"/>
              <a:t>‹#›</a:t>
            </a:fld>
            <a:endParaRPr lang="en-US"/>
          </a:p>
        </p:txBody>
      </p:sp>
    </p:spTree>
    <p:extLst>
      <p:ext uri="{BB962C8B-B14F-4D97-AF65-F5344CB8AC3E}">
        <p14:creationId xmlns:p14="http://schemas.microsoft.com/office/powerpoint/2010/main" val="3928839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mmunicationtheory.org/shannon-and-weaver-model-of-communication/" TargetMode="External"/><Relationship Id="rId2" Type="http://schemas.openxmlformats.org/officeDocument/2006/relationships/hyperlink" Target="https://www.cleanmiddleeast.ae/egypt/food-safety-management-in-airline-catering" TargetMode="External"/><Relationship Id="rId1" Type="http://schemas.openxmlformats.org/officeDocument/2006/relationships/slideLayout" Target="../slideLayouts/slideLayout7.xml"/><Relationship Id="rId5" Type="http://schemas.openxmlformats.org/officeDocument/2006/relationships/hyperlink" Target="https://research-ebsco-com.ezproxy.uwtsd.ac.uk/linkprocessor/plink?id=aa0a2a3a-08c5-3fc5-9eed-5a8d3c30d2da" TargetMode="External"/><Relationship Id="rId4" Type="http://schemas.openxmlformats.org/officeDocument/2006/relationships/hyperlink" Target="https://helpfulprofessor.com/shannon-weaver-mode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blog.haiilo.com/blog/communication-barriers/" TargetMode="External"/><Relationship Id="rId2" Type="http://schemas.openxmlformats.org/officeDocument/2006/relationships/hyperlink" Target="https://www.researchgate.net/publication/376170318_THE_IMPORTANCE_OF_COMMUNICATION_IN_BUSINESS_MANAGEMENT"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CED7364-55CD-8C05-CD6C-79EEF802B897}"/>
              </a:ext>
            </a:extLst>
          </p:cNvPr>
          <p:cNvPicPr>
            <a:picLocks noChangeAspect="1"/>
          </p:cNvPicPr>
          <p:nvPr/>
        </p:nvPicPr>
        <p:blipFill>
          <a:blip r:embed="rId2"/>
          <a:srcRect t="3003" b="12727"/>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itle 1">
            <a:extLst>
              <a:ext uri="{FF2B5EF4-FFF2-40B4-BE49-F238E27FC236}">
                <a16:creationId xmlns:a16="http://schemas.microsoft.com/office/drawing/2014/main" id="{AC35AD5F-5295-8643-AA90-F56C11B7E2D3}"/>
              </a:ext>
            </a:extLst>
          </p:cNvPr>
          <p:cNvGraphicFramePr/>
          <p:nvPr>
            <p:extLst>
              <p:ext uri="{D42A27DB-BD31-4B8C-83A1-F6EECF244321}">
                <p14:modId xmlns:p14="http://schemas.microsoft.com/office/powerpoint/2010/main" val="2903107183"/>
              </p:ext>
            </p:extLst>
          </p:nvPr>
        </p:nvGraphicFramePr>
        <p:xfrm>
          <a:off x="742507" y="552892"/>
          <a:ext cx="11134060" cy="4815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blue background with a black and yellow shield with leaves and flowers&#10;&#10;AI-generated content may be incorrect.">
            <a:extLst>
              <a:ext uri="{FF2B5EF4-FFF2-40B4-BE49-F238E27FC236}">
                <a16:creationId xmlns:a16="http://schemas.microsoft.com/office/drawing/2014/main" id="{D722E65E-8D80-320D-3F66-CD84BF8262BA}"/>
              </a:ext>
            </a:extLst>
          </p:cNvPr>
          <p:cNvPicPr>
            <a:picLocks noChangeAspect="1"/>
          </p:cNvPicPr>
          <p:nvPr/>
        </p:nvPicPr>
        <p:blipFill>
          <a:blip r:embed="rId8"/>
          <a:stretch>
            <a:fillRect/>
          </a:stretch>
        </p:blipFill>
        <p:spPr>
          <a:xfrm>
            <a:off x="737705" y="2545129"/>
            <a:ext cx="2146613" cy="214661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754873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0EC1F2-1203-027C-2E62-9245E33EB1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9A75F9-FD8E-1748-AA92-AFF9D5B2C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318D79-A2B3-FB43-854F-4455E7C79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095A81-43C2-D003-7D92-C55B26E915CF}"/>
              </a:ext>
            </a:extLst>
          </p:cNvPr>
          <p:cNvSpPr txBox="1"/>
          <p:nvPr/>
        </p:nvSpPr>
        <p:spPr>
          <a:xfrm>
            <a:off x="3866284" y="207817"/>
            <a:ext cx="8021781" cy="6421583"/>
          </a:xfrm>
          <a:prstGeom prst="rect">
            <a:avLst/>
          </a:prstGeom>
          <a:effectLst/>
          <a:scene3d>
            <a:camera prst="orthographicFront"/>
            <a:lightRig rig="threePt" dir="t"/>
          </a:scene3d>
          <a:sp3d>
            <a:bevelT prst="angle"/>
          </a:sp3d>
        </p:spPr>
        <p:txBody>
          <a:bodyPr vert="horz" lIns="91440" tIns="45720" rIns="91440" bIns="45720" rtlCol="0" anchor="b">
            <a:normAutofit/>
          </a:bodyPr>
          <a:lstStyle/>
          <a:p>
            <a:pPr>
              <a:lnSpc>
                <a:spcPct val="150000"/>
              </a:lnSpc>
              <a:spcBef>
                <a:spcPct val="0"/>
              </a:spcBef>
              <a:spcAft>
                <a:spcPts val="600"/>
              </a:spcAft>
            </a:pPr>
            <a:r>
              <a:rPr lang="en-US" sz="2800" b="1">
                <a:solidFill>
                  <a:schemeClr val="tx1">
                    <a:lumMod val="85000"/>
                    <a:lumOff val="15000"/>
                  </a:schemeClr>
                </a:solidFill>
                <a:latin typeface="Arial" panose="020B0604020202020204" pitchFamily="34" charset="0"/>
                <a:ea typeface="+mj-ea"/>
                <a:cs typeface="Arial" panose="020B0604020202020204" pitchFamily="34" charset="0"/>
              </a:rPr>
              <a:t>CONTENT</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Introduction</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Overview Flight Foods Ltd</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What will be presented</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Effective Communication in Business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Communication Barriers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Strategies to Overcome Barriers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Shannon &amp; Weaver Model</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Conclusion</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References</a:t>
            </a:r>
          </a:p>
          <a:p>
            <a:pPr algn="ctr">
              <a:lnSpc>
                <a:spcPct val="150000"/>
              </a:lnSpc>
              <a:spcBef>
                <a:spcPct val="0"/>
              </a:spcBef>
              <a:spcAft>
                <a:spcPts val="600"/>
              </a:spcAft>
            </a:pPr>
            <a:endParaRPr lang="en-US" sz="20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7C195AB4-FAB7-1224-17A5-CB6C3D33D929}"/>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17243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DADF02-0277-DFA9-0ABF-1A9E19C938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EA79FD-4F21-6513-4F02-9E89CFA18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6CF612-7738-3DC1-8AD4-DAFF0E0B73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5D5B311-AA15-03EC-6720-B07DF90B3788}"/>
              </a:ext>
            </a:extLst>
          </p:cNvPr>
          <p:cNvSpPr txBox="1"/>
          <p:nvPr/>
        </p:nvSpPr>
        <p:spPr>
          <a:xfrm>
            <a:off x="3302493" y="506028"/>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INTRODUCTION</a:t>
            </a:r>
          </a:p>
        </p:txBody>
      </p:sp>
      <p:pic>
        <p:nvPicPr>
          <p:cNvPr id="4" name="Picture 3" descr="Green dialogue boxes">
            <a:extLst>
              <a:ext uri="{FF2B5EF4-FFF2-40B4-BE49-F238E27FC236}">
                <a16:creationId xmlns:a16="http://schemas.microsoft.com/office/drawing/2014/main" id="{67A8881C-E8BD-66B5-77FE-91DE6A76F30D}"/>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945519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0CD7703-6B1E-DCD6-A286-205734517D27}"/>
              </a:ext>
            </a:extLst>
          </p:cNvPr>
          <p:cNvSpPr/>
          <p:nvPr/>
        </p:nvSpPr>
        <p:spPr>
          <a:xfrm>
            <a:off x="4403324" y="1"/>
            <a:ext cx="7788676" cy="6858000"/>
          </a:xfrm>
          <a:prstGeom prst="rect">
            <a:avLst/>
          </a:prstGeom>
          <a:solidFill>
            <a:schemeClr val="bg1">
              <a:lumMod val="85000"/>
            </a:schemeClr>
          </a:solidFill>
          <a:ln>
            <a:noFill/>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tray of food on a table in an airplane&#10;&#10;AI-generated content may be incorrect.">
            <a:extLst>
              <a:ext uri="{FF2B5EF4-FFF2-40B4-BE49-F238E27FC236}">
                <a16:creationId xmlns:a16="http://schemas.microsoft.com/office/drawing/2014/main" id="{82B2B61A-9BB3-997E-FE00-A63424618527}"/>
              </a:ext>
            </a:extLst>
          </p:cNvPr>
          <p:cNvPicPr>
            <a:picLocks noChangeAspect="1"/>
          </p:cNvPicPr>
          <p:nvPr/>
        </p:nvPicPr>
        <p:blipFill>
          <a:blip r:embed="rId2"/>
          <a:srcRect l="17373" r="9290" b="-1"/>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a:scene3d>
            <a:camera prst="orthographicFront"/>
            <a:lightRig rig="threePt" dir="t"/>
          </a:scene3d>
          <a:sp3d>
            <a:bevelT prst="angle"/>
          </a:sp3d>
        </p:spPr>
      </p:pic>
      <p:sp>
        <p:nvSpPr>
          <p:cNvPr id="9" name="TextBox 8">
            <a:extLst>
              <a:ext uri="{FF2B5EF4-FFF2-40B4-BE49-F238E27FC236}">
                <a16:creationId xmlns:a16="http://schemas.microsoft.com/office/drawing/2014/main" id="{4CA32854-D3DB-A6F1-4548-B19AA31A2DEA}"/>
              </a:ext>
            </a:extLst>
          </p:cNvPr>
          <p:cNvSpPr txBox="1"/>
          <p:nvPr/>
        </p:nvSpPr>
        <p:spPr>
          <a:xfrm>
            <a:off x="5845945" y="4690861"/>
            <a:ext cx="6425409" cy="8965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a:ln w="0"/>
                <a:effectLst>
                  <a:reflection blurRad="6350" stA="53000" endA="300" endPos="35500" dir="5400000" sy="-90000" algn="bl" rotWithShape="0"/>
                </a:effectLst>
                <a:latin typeface="Arial" panose="020B0604020202020204" pitchFamily="34" charset="0"/>
                <a:ea typeface="+mj-ea"/>
                <a:cs typeface="Arial" panose="020B0604020202020204" pitchFamily="34" charset="0"/>
              </a:rPr>
              <a:t>- FLIGHT FOODS LTD -</a:t>
            </a:r>
          </a:p>
        </p:txBody>
      </p:sp>
      <p:pic>
        <p:nvPicPr>
          <p:cNvPr id="7" name="Picture 6" descr="A close-up of a plane&#10;&#10;AI-generated content may be incorrect.">
            <a:extLst>
              <a:ext uri="{FF2B5EF4-FFF2-40B4-BE49-F238E27FC236}">
                <a16:creationId xmlns:a16="http://schemas.microsoft.com/office/drawing/2014/main" id="{F1BF0C43-C08B-9E10-F174-83AB6C17C0FF}"/>
              </a:ext>
            </a:extLst>
          </p:cNvPr>
          <p:cNvPicPr>
            <a:picLocks noChangeAspect="1"/>
          </p:cNvPicPr>
          <p:nvPr/>
        </p:nvPicPr>
        <p:blipFill>
          <a:blip r:embed="rId3"/>
          <a:srcRect l="21371" r="22737" b="1"/>
          <a:stretch>
            <a:fillRect/>
          </a:stretch>
        </p:blipFill>
        <p:spPr>
          <a:xfrm>
            <a:off x="7030086" y="439524"/>
            <a:ext cx="4538463" cy="387724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292006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DCEDC0-A06E-CD89-E2E0-BC653CEC6E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D7B10-735B-A4B2-A593-61F6D4B5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A9EA06-980F-764B-1558-51158FFA6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F2CA65-BFB8-C600-8571-8B7AD1FA4CAF}"/>
              </a:ext>
            </a:extLst>
          </p:cNvPr>
          <p:cNvSpPr txBox="1"/>
          <p:nvPr/>
        </p:nvSpPr>
        <p:spPr>
          <a:xfrm>
            <a:off x="3302493" y="2095343"/>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OVERVIEW</a:t>
            </a:r>
          </a:p>
          <a:p>
            <a:pPr algn="ctr">
              <a:lnSpc>
                <a:spcPct val="150000"/>
              </a:lnSpc>
              <a:spcBef>
                <a:spcPct val="0"/>
              </a:spcBef>
              <a:spcAft>
                <a:spcPts val="600"/>
              </a:spcAft>
            </a:pPr>
            <a:endParaRPr lang="en-US" sz="72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1EDAB400-39F5-04A4-9587-F3092D1F7480}"/>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58724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19DD5F2-F39A-25CF-44D3-7AE4F66BAEF4}"/>
              </a:ext>
            </a:extLst>
          </p:cNvPr>
          <p:cNvSpPr txBox="1"/>
          <p:nvPr/>
        </p:nvSpPr>
        <p:spPr>
          <a:xfrm>
            <a:off x="6116572" y="116898"/>
            <a:ext cx="6303981" cy="2200971"/>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Arial" panose="020B0604020202020204" pitchFamily="34" charset="0"/>
                <a:ea typeface="+mj-ea"/>
                <a:cs typeface="Arial" panose="020B0604020202020204" pitchFamily="34" charset="0"/>
              </a:rPr>
              <a:t>FLIGHT FOODS LTD CASE STUDY</a:t>
            </a:r>
          </a:p>
        </p:txBody>
      </p:sp>
      <p:sp>
        <p:nvSpPr>
          <p:cNvPr id="22" name="Freeform: Shape 2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0" name="Graphic 9" descr="Aeroplane">
            <a:extLst>
              <a:ext uri="{FF2B5EF4-FFF2-40B4-BE49-F238E27FC236}">
                <a16:creationId xmlns:a16="http://schemas.microsoft.com/office/drawing/2014/main" id="{DE9FB8D5-AB54-FDA1-C690-A941C11F00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8033" y="116898"/>
            <a:ext cx="3195204" cy="3195204"/>
          </a:xfrm>
          <a:prstGeom prst="rect">
            <a:avLst/>
          </a:prstGeom>
          <a:scene3d>
            <a:camera prst="orthographicFront"/>
            <a:lightRig rig="threePt" dir="t"/>
          </a:scene3d>
          <a:sp3d>
            <a:bevelT prst="angle"/>
          </a:sp3d>
        </p:spPr>
      </p:pic>
      <p:sp>
        <p:nvSpPr>
          <p:cNvPr id="6" name="TextBox 5">
            <a:extLst>
              <a:ext uri="{FF2B5EF4-FFF2-40B4-BE49-F238E27FC236}">
                <a16:creationId xmlns:a16="http://schemas.microsoft.com/office/drawing/2014/main" id="{CB394B18-FC07-C8D4-3B75-A5BB046B1CA8}"/>
              </a:ext>
            </a:extLst>
          </p:cNvPr>
          <p:cNvSpPr txBox="1"/>
          <p:nvPr/>
        </p:nvSpPr>
        <p:spPr>
          <a:xfrm>
            <a:off x="3465898" y="2137304"/>
            <a:ext cx="8480322" cy="5305018"/>
          </a:xfrm>
          <a:prstGeom prst="rect">
            <a:avLst/>
          </a:prstGeom>
        </p:spPr>
        <p:txBody>
          <a:bodyPr vert="horz" lIns="91440" tIns="45720" rIns="91440" bIns="45720" rtlCol="0">
            <a:normAutofit/>
          </a:bodyPr>
          <a:lstStyle/>
          <a:p>
            <a:pPr algn="just">
              <a:lnSpc>
                <a:spcPct val="150000"/>
              </a:lnSpc>
              <a:spcAft>
                <a:spcPts val="600"/>
              </a:spcAft>
            </a:pPr>
            <a:r>
              <a:rPr lang="en-US" sz="1600">
                <a:latin typeface="Arial" panose="020B0604020202020204" pitchFamily="34" charset="0"/>
                <a:cs typeface="Arial" panose="020B0604020202020204" pitchFamily="34" charset="0"/>
              </a:rPr>
              <a:t>Flight Foods Ltd is a medium-sized business which specializes in producing and supplying airlines with ready meals. The company has seen major losses because of airline customers concerns about low quality food standards. Undercooked food, poor packaging, and major problems like meat appearing in vegetarian dishes are some of these issues. The factory itself is quite large and is furnished with outdated equipment. The company has 40 employees ages between 16 to 60, from five different ethnic backgrounds that make up the staff. Language hurdles and a lack of official food hygiene training are two major causes of the widespread communication and training difficulties. Gary, the floor manager must remind the staff to practice good hygiene, he also finds it difficult to successfully handle these problems and must rely on signs and verbal cues to communicate important hygiene procedures </a:t>
            </a:r>
            <a:r>
              <a:rPr lang="en-GB" sz="1600">
                <a:latin typeface="Arial" panose="020B0604020202020204" pitchFamily="34" charset="0"/>
                <a:cs typeface="Arial" panose="020B0604020202020204" pitchFamily="34" charset="0"/>
              </a:rPr>
              <a:t>(Kanwal et al., 2025)</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p:txBody>
      </p:sp>
      <p:pic>
        <p:nvPicPr>
          <p:cNvPr id="13" name="Content Placeholder 7" descr="Interior of a restaurant kitchen">
            <a:extLst>
              <a:ext uri="{FF2B5EF4-FFF2-40B4-BE49-F238E27FC236}">
                <a16:creationId xmlns:a16="http://schemas.microsoft.com/office/drawing/2014/main" id="{BAEB5BD5-AADF-779D-8B3D-54DD060D8B9F}"/>
              </a:ext>
            </a:extLst>
          </p:cNvPr>
          <p:cNvPicPr>
            <a:picLocks noChangeAspect="1"/>
          </p:cNvPicPr>
          <p:nvPr/>
        </p:nvPicPr>
        <p:blipFill>
          <a:blip r:embed="rId5"/>
          <a:srcRect l="9045" r="24506" b="-2"/>
          <a:stretch>
            <a:fillRect/>
          </a:stretch>
        </p:blipFill>
        <p:spPr>
          <a:xfrm>
            <a:off x="142568" y="3429000"/>
            <a:ext cx="3180765" cy="3195204"/>
          </a:xfrm>
          <a:prstGeom prst="rect">
            <a:avLst/>
          </a:prstGeom>
          <a:no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81272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
          <a:extLst>
            <a:ext uri="{FF2B5EF4-FFF2-40B4-BE49-F238E27FC236}">
              <a16:creationId xmlns:a16="http://schemas.microsoft.com/office/drawing/2014/main" id="{4A6B6060-6D31-1D62-70B5-B58E18AAA977}"/>
            </a:ext>
          </a:extLst>
        </p:cNvPr>
        <p:cNvGrpSpPr/>
        <p:nvPr/>
      </p:nvGrpSpPr>
      <p:grpSpPr>
        <a:xfrm>
          <a:off x="0" y="0"/>
          <a:ext cx="0" cy="0"/>
          <a:chOff x="0" y="0"/>
          <a:chExt cx="0" cy="0"/>
        </a:xfrm>
      </p:grpSpPr>
      <p:sp>
        <p:nvSpPr>
          <p:cNvPr id="129" name="Google Shape;129;p25">
            <a:extLst>
              <a:ext uri="{FF2B5EF4-FFF2-40B4-BE49-F238E27FC236}">
                <a16:creationId xmlns:a16="http://schemas.microsoft.com/office/drawing/2014/main" id="{C96963B2-DE43-ACA3-7778-95A90C411E66}"/>
              </a:ext>
            </a:extLst>
          </p:cNvPr>
          <p:cNvSpPr txBox="1"/>
          <p:nvPr/>
        </p:nvSpPr>
        <p:spPr>
          <a:xfrm>
            <a:off x="1854286" y="117821"/>
            <a:ext cx="8483429" cy="1107955"/>
          </a:xfrm>
          <a:prstGeom prst="rect">
            <a:avLst/>
          </a:prstGeom>
          <a:noFill/>
          <a:ln>
            <a:noFill/>
          </a:ln>
          <a:effectLst>
            <a:outerShdw blurRad="50800" dist="38100" dir="5400000" algn="t" rotWithShape="0">
              <a:prstClr val="black">
                <a:alpha val="40000"/>
              </a:prstClr>
            </a:outerShdw>
          </a:effectLst>
          <a:scene3d>
            <a:camera prst="orthographicFront"/>
            <a:lightRig rig="threePt" dir="t"/>
          </a:scene3d>
          <a:sp3d>
            <a:bevelT prst="angle"/>
          </a:sp3d>
        </p:spPr>
        <p:txBody>
          <a:bodyPr spcFirstLastPara="1" wrap="square" lIns="91433" tIns="45700" rIns="91433" bIns="45700" anchor="t" anchorCtr="0">
            <a:spAutoFit/>
          </a:bodyPr>
          <a:lstStyle/>
          <a:p>
            <a:pPr algn="ctr">
              <a:lnSpc>
                <a:spcPct val="150000"/>
              </a:lnSpc>
            </a:pPr>
            <a:r>
              <a:rPr lang="en-GB" sz="4400" b="1">
                <a:solidFill>
                  <a:schemeClr val="dk1"/>
                </a:solidFill>
                <a:latin typeface="Arial" panose="020B0604020202020204" pitchFamily="34" charset="0"/>
                <a:ea typeface="Archivo"/>
                <a:cs typeface="Arial" panose="020B0604020202020204" pitchFamily="34" charset="0"/>
                <a:sym typeface="Archivo"/>
              </a:rPr>
              <a:t>WHAT WILL BE PRESENTED</a:t>
            </a:r>
            <a:endParaRPr sz="4400" b="1">
              <a:solidFill>
                <a:schemeClr val="dk1"/>
              </a:solidFill>
              <a:latin typeface="Arial" panose="020B0604020202020204" pitchFamily="34" charset="0"/>
              <a:ea typeface="Archivo"/>
              <a:cs typeface="Arial" panose="020B0604020202020204" pitchFamily="34" charset="0"/>
              <a:sym typeface="Archivo"/>
            </a:endParaRPr>
          </a:p>
        </p:txBody>
      </p:sp>
      <p:grpSp>
        <p:nvGrpSpPr>
          <p:cNvPr id="10" name="Group 9">
            <a:extLst>
              <a:ext uri="{FF2B5EF4-FFF2-40B4-BE49-F238E27FC236}">
                <a16:creationId xmlns:a16="http://schemas.microsoft.com/office/drawing/2014/main" id="{2C991698-39FF-A874-8A0A-795895DACEF2}"/>
              </a:ext>
            </a:extLst>
          </p:cNvPr>
          <p:cNvGrpSpPr/>
          <p:nvPr/>
        </p:nvGrpSpPr>
        <p:grpSpPr>
          <a:xfrm>
            <a:off x="389908" y="1433782"/>
            <a:ext cx="5530083" cy="1568600"/>
            <a:chOff x="432196" y="800897"/>
            <a:chExt cx="5530083" cy="1568600"/>
          </a:xfrm>
        </p:grpSpPr>
        <p:sp>
          <p:nvSpPr>
            <p:cNvPr id="130" name="Google Shape;130;p25">
              <a:extLst>
                <a:ext uri="{FF2B5EF4-FFF2-40B4-BE49-F238E27FC236}">
                  <a16:creationId xmlns:a16="http://schemas.microsoft.com/office/drawing/2014/main" id="{AD0B734E-5701-8C68-6559-C0B8E5DA9F2D}"/>
                </a:ext>
              </a:extLst>
            </p:cNvPr>
            <p:cNvSpPr/>
            <p:nvPr/>
          </p:nvSpPr>
          <p:spPr>
            <a:xfrm>
              <a:off x="635327" y="878555"/>
              <a:ext cx="5326952" cy="1229088"/>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31" name="Google Shape;131;p25">
              <a:extLst>
                <a:ext uri="{FF2B5EF4-FFF2-40B4-BE49-F238E27FC236}">
                  <a16:creationId xmlns:a16="http://schemas.microsoft.com/office/drawing/2014/main" id="{FC629273-AA75-F7B1-5F79-F566C3D447CC}"/>
                </a:ext>
              </a:extLst>
            </p:cNvPr>
            <p:cNvSpPr/>
            <p:nvPr/>
          </p:nvSpPr>
          <p:spPr>
            <a:xfrm>
              <a:off x="432197" y="1018197"/>
              <a:ext cx="486783"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FC4954"/>
            </a:solidFill>
            <a:ln>
              <a:noFill/>
            </a:ln>
          </p:spPr>
          <p:txBody>
            <a:bodyPr spcFirstLastPara="1" wrap="square" lIns="91433" tIns="45700" rIns="91433" bIns="45700" anchor="ctr" anchorCtr="0">
              <a:noAutofit/>
            </a:bodyPr>
            <a:lstStyle/>
            <a:p>
              <a:r>
                <a:rPr lang="en-GB" sz="24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rPr>
                <a:t>1</a:t>
              </a:r>
              <a:endParaRPr sz="24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endParaRPr>
            </a:p>
          </p:txBody>
        </p:sp>
        <p:sp>
          <p:nvSpPr>
            <p:cNvPr id="132" name="Google Shape;132;p25">
              <a:extLst>
                <a:ext uri="{FF2B5EF4-FFF2-40B4-BE49-F238E27FC236}">
                  <a16:creationId xmlns:a16="http://schemas.microsoft.com/office/drawing/2014/main" id="{7BA4BCB0-5939-0CD8-C996-2C41DA0BCBB6}"/>
                </a:ext>
              </a:extLst>
            </p:cNvPr>
            <p:cNvSpPr/>
            <p:nvPr/>
          </p:nvSpPr>
          <p:spPr>
            <a:xfrm>
              <a:off x="432196" y="878556"/>
              <a:ext cx="203088" cy="300643"/>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C6C7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33" name="Google Shape;133;p25">
              <a:extLst>
                <a:ext uri="{FF2B5EF4-FFF2-40B4-BE49-F238E27FC236}">
                  <a16:creationId xmlns:a16="http://schemas.microsoft.com/office/drawing/2014/main" id="{DA9D63E3-5A94-D4B4-DC9C-75D9FA658D4A}"/>
                </a:ext>
              </a:extLst>
            </p:cNvPr>
            <p:cNvSpPr/>
            <p:nvPr/>
          </p:nvSpPr>
          <p:spPr>
            <a:xfrm>
              <a:off x="5759190" y="867876"/>
              <a:ext cx="203088"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4954"/>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grpSp>
          <p:nvGrpSpPr>
            <p:cNvPr id="137" name="Google Shape;137;p25">
              <a:extLst>
                <a:ext uri="{FF2B5EF4-FFF2-40B4-BE49-F238E27FC236}">
                  <a16:creationId xmlns:a16="http://schemas.microsoft.com/office/drawing/2014/main" id="{9F93E4AA-9316-BA2F-FD6D-AC829F4DBB4D}"/>
                </a:ext>
              </a:extLst>
            </p:cNvPr>
            <p:cNvGrpSpPr/>
            <p:nvPr/>
          </p:nvGrpSpPr>
          <p:grpSpPr>
            <a:xfrm>
              <a:off x="596878" y="800897"/>
              <a:ext cx="5162290" cy="1568600"/>
              <a:chOff x="1697061" y="1656508"/>
              <a:chExt cx="3792695" cy="1230748"/>
            </a:xfrm>
          </p:grpSpPr>
          <p:sp>
            <p:nvSpPr>
              <p:cNvPr id="138" name="Google Shape;138;p25">
                <a:extLst>
                  <a:ext uri="{FF2B5EF4-FFF2-40B4-BE49-F238E27FC236}">
                    <a16:creationId xmlns:a16="http://schemas.microsoft.com/office/drawing/2014/main" id="{C9300425-65E5-B5B5-2A93-877B461D6349}"/>
                  </a:ext>
                </a:extLst>
              </p:cNvPr>
              <p:cNvSpPr txBox="1"/>
              <p:nvPr/>
            </p:nvSpPr>
            <p:spPr>
              <a:xfrm>
                <a:off x="1697061" y="1656508"/>
                <a:ext cx="2122200" cy="249555"/>
              </a:xfrm>
              <a:prstGeom prst="rect">
                <a:avLst/>
              </a:prstGeom>
              <a:noFill/>
              <a:ln>
                <a:noFill/>
              </a:ln>
            </p:spPr>
            <p:txBody>
              <a:bodyPr spcFirstLastPara="1" wrap="square" lIns="91433" tIns="45700" rIns="91433" bIns="45700" anchor="t" anchorCtr="0">
                <a:spAutoFit/>
              </a:bodyPr>
              <a:lstStyle/>
              <a:p>
                <a:r>
                  <a:rPr lang="en-GB" sz="1467" b="1">
                    <a:solidFill>
                      <a:srgbClr val="FC4954"/>
                    </a:solidFill>
                    <a:latin typeface="Calibri"/>
                    <a:ea typeface="Calibri"/>
                    <a:cs typeface="Calibri"/>
                    <a:sym typeface="Calibri"/>
                  </a:rPr>
                  <a:t>EFFECTIVE COMMUNICATION</a:t>
                </a:r>
                <a:endParaRPr sz="1467" b="1">
                  <a:solidFill>
                    <a:srgbClr val="FC4954"/>
                  </a:solidFill>
                  <a:latin typeface="Calibri"/>
                  <a:ea typeface="Calibri"/>
                  <a:cs typeface="Calibri"/>
                  <a:sym typeface="Calibri"/>
                </a:endParaRPr>
              </a:p>
            </p:txBody>
          </p:sp>
          <p:sp>
            <p:nvSpPr>
              <p:cNvPr id="139" name="Google Shape;139;p25">
                <a:extLst>
                  <a:ext uri="{FF2B5EF4-FFF2-40B4-BE49-F238E27FC236}">
                    <a16:creationId xmlns:a16="http://schemas.microsoft.com/office/drawing/2014/main" id="{B8A68CBC-4A21-FB31-F3B5-CAA8E603DA5F}"/>
                  </a:ext>
                </a:extLst>
              </p:cNvPr>
              <p:cNvSpPr txBox="1"/>
              <p:nvPr/>
            </p:nvSpPr>
            <p:spPr>
              <a:xfrm>
                <a:off x="1949536" y="1909268"/>
                <a:ext cx="3540220" cy="977988"/>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It involves both speaking and listening, the sharing of ideas and information getting feedback clearly, so the message is understood as intended (Johnson </a:t>
                </a:r>
                <a:r>
                  <a:rPr lang="en-GB" sz="1200" i="1">
                    <a:latin typeface="Arial" panose="020B0604020202020204" pitchFamily="34" charset="0"/>
                    <a:cs typeface="Arial" panose="020B0604020202020204" pitchFamily="34" charset="0"/>
                  </a:rPr>
                  <a:t>et al.</a:t>
                </a:r>
                <a:r>
                  <a:rPr lang="en-GB" sz="1200">
                    <a:latin typeface="Arial" panose="020B0604020202020204" pitchFamily="34" charset="0"/>
                    <a:cs typeface="Arial" panose="020B0604020202020204" pitchFamily="34" charset="0"/>
                  </a:rPr>
                  <a:t>, 2022).</a:t>
                </a:r>
              </a:p>
              <a:p>
                <a:pPr algn="just">
                  <a:lnSpc>
                    <a:spcPct val="150000"/>
                  </a:lnSpc>
                </a:pPr>
                <a:endParaRPr lang="en-US" sz="1200"/>
              </a:p>
            </p:txBody>
          </p:sp>
        </p:grpSp>
      </p:grpSp>
      <p:grpSp>
        <p:nvGrpSpPr>
          <p:cNvPr id="150" name="Google Shape;150;p25">
            <a:extLst>
              <a:ext uri="{FF2B5EF4-FFF2-40B4-BE49-F238E27FC236}">
                <a16:creationId xmlns:a16="http://schemas.microsoft.com/office/drawing/2014/main" id="{072BC5D6-BFBA-672A-48C2-A743D0C1CAA1}"/>
              </a:ext>
            </a:extLst>
          </p:cNvPr>
          <p:cNvGrpSpPr/>
          <p:nvPr/>
        </p:nvGrpSpPr>
        <p:grpSpPr>
          <a:xfrm>
            <a:off x="389907" y="3035677"/>
            <a:ext cx="5530083" cy="1429694"/>
            <a:chOff x="2043566" y="3865195"/>
            <a:chExt cx="3501858" cy="956061"/>
          </a:xfrm>
        </p:grpSpPr>
        <p:sp>
          <p:nvSpPr>
            <p:cNvPr id="151" name="Google Shape;151;p25">
              <a:extLst>
                <a:ext uri="{FF2B5EF4-FFF2-40B4-BE49-F238E27FC236}">
                  <a16:creationId xmlns:a16="http://schemas.microsoft.com/office/drawing/2014/main" id="{9A160CEE-D635-0D69-8AC5-6AC6DAE95B03}"/>
                </a:ext>
              </a:extLst>
            </p:cNvPr>
            <p:cNvSpPr/>
            <p:nvPr/>
          </p:nvSpPr>
          <p:spPr>
            <a:xfrm>
              <a:off x="2172196" y="3899342"/>
              <a:ext cx="3373228" cy="825223"/>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2" name="Google Shape;152;p25">
              <a:extLst>
                <a:ext uri="{FF2B5EF4-FFF2-40B4-BE49-F238E27FC236}">
                  <a16:creationId xmlns:a16="http://schemas.microsoft.com/office/drawing/2014/main" id="{0B89E93E-0BC6-C3FF-1578-847D44D2AFBC}"/>
                </a:ext>
              </a:extLst>
            </p:cNvPr>
            <p:cNvSpPr/>
            <p:nvPr/>
          </p:nvSpPr>
          <p:spPr>
            <a:xfrm>
              <a:off x="2043566" y="3996033"/>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3" name="Google Shape;153;p25">
              <a:extLst>
                <a:ext uri="{FF2B5EF4-FFF2-40B4-BE49-F238E27FC236}">
                  <a16:creationId xmlns:a16="http://schemas.microsoft.com/office/drawing/2014/main" id="{FC930453-EDE7-CDD8-0ACC-EFEF553E60B5}"/>
                </a:ext>
              </a:extLst>
            </p:cNvPr>
            <p:cNvSpPr/>
            <p:nvPr/>
          </p:nvSpPr>
          <p:spPr>
            <a:xfrm>
              <a:off x="2043566" y="3900272"/>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4" name="Google Shape;154;p25">
              <a:extLst>
                <a:ext uri="{FF2B5EF4-FFF2-40B4-BE49-F238E27FC236}">
                  <a16:creationId xmlns:a16="http://schemas.microsoft.com/office/drawing/2014/main" id="{A225EE28-7689-C97F-BD5D-572EA0C47A04}"/>
                </a:ext>
              </a:extLst>
            </p:cNvPr>
            <p:cNvSpPr/>
            <p:nvPr/>
          </p:nvSpPr>
          <p:spPr>
            <a:xfrm>
              <a:off x="5416791" y="3895510"/>
              <a:ext cx="128632"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8" name="Google Shape;158;p25">
              <a:extLst>
                <a:ext uri="{FF2B5EF4-FFF2-40B4-BE49-F238E27FC236}">
                  <a16:creationId xmlns:a16="http://schemas.microsoft.com/office/drawing/2014/main" id="{CD803DAE-CB84-2E5A-72A0-F55447E6D6E9}"/>
                </a:ext>
              </a:extLst>
            </p:cNvPr>
            <p:cNvSpPr txBox="1"/>
            <p:nvPr/>
          </p:nvSpPr>
          <p:spPr>
            <a:xfrm>
              <a:off x="2154671" y="3865195"/>
              <a:ext cx="18252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COMMUNICATION BARRIERS</a:t>
              </a:r>
              <a:endParaRPr sz="1467" b="1">
                <a:solidFill>
                  <a:srgbClr val="01BF7F"/>
                </a:solidFill>
                <a:latin typeface="Calibri"/>
                <a:ea typeface="Calibri"/>
                <a:cs typeface="Calibri"/>
                <a:sym typeface="Calibri"/>
              </a:endParaRPr>
            </a:p>
          </p:txBody>
        </p:sp>
        <p:sp>
          <p:nvSpPr>
            <p:cNvPr id="159" name="Google Shape;159;p25">
              <a:extLst>
                <a:ext uri="{FF2B5EF4-FFF2-40B4-BE49-F238E27FC236}">
                  <a16:creationId xmlns:a16="http://schemas.microsoft.com/office/drawing/2014/main" id="{B3E563A8-D183-6AD3-4EBE-2A71B24B1853}"/>
                </a:ext>
              </a:extLst>
            </p:cNvPr>
            <p:cNvSpPr txBox="1"/>
            <p:nvPr/>
          </p:nvSpPr>
          <p:spPr>
            <a:xfrm>
              <a:off x="2335507" y="3980790"/>
              <a:ext cx="3092787" cy="802653"/>
            </a:xfrm>
            <a:prstGeom prst="rect">
              <a:avLst/>
            </a:prstGeom>
            <a:noFill/>
            <a:ln>
              <a:noFill/>
            </a:ln>
          </p:spPr>
          <p:txBody>
            <a:bodyPr spcFirstLastPara="1" wrap="square" lIns="91433" tIns="45700" rIns="91433" bIns="45700" anchor="t" anchorCtr="0">
              <a:spAutoFit/>
            </a:bodyPr>
            <a:lstStyle/>
            <a:p>
              <a:pPr algn="just">
                <a:lnSpc>
                  <a:spcPct val="150000"/>
                </a:lnSpc>
              </a:pPr>
              <a:r>
                <a:rPr lang="en-US" sz="1200">
                  <a:latin typeface="Arial" panose="020B0604020202020204" pitchFamily="34" charset="0"/>
                  <a:cs typeface="Arial" panose="020B0604020202020204" pitchFamily="34" charset="0"/>
                </a:rPr>
                <a:t>This leads to misunderstandings, operational errors, delays, reduced customer satisfaction</a:t>
              </a:r>
              <a:r>
                <a:rPr lang="en-GB" sz="1200">
                  <a:latin typeface="Arial" panose="020B0604020202020204" pitchFamily="34" charset="0"/>
                  <a:cs typeface="Arial" panose="020B0604020202020204" pitchFamily="34" charset="0"/>
                </a:rPr>
                <a:t>, leading to poor management, hygienic problems, poor product quality, to succeed and uphold standards these issues must be resolved (Markovic, 2023).</a:t>
              </a:r>
              <a:endParaRPr lang="en-US" sz="1200">
                <a:latin typeface="Arial" panose="020B0604020202020204" pitchFamily="34" charset="0"/>
                <a:cs typeface="Arial" panose="020B0604020202020204" pitchFamily="34" charset="0"/>
              </a:endParaRPr>
            </a:p>
          </p:txBody>
        </p:sp>
      </p:grpSp>
      <p:grpSp>
        <p:nvGrpSpPr>
          <p:cNvPr id="160" name="Google Shape;160;p25">
            <a:extLst>
              <a:ext uri="{FF2B5EF4-FFF2-40B4-BE49-F238E27FC236}">
                <a16:creationId xmlns:a16="http://schemas.microsoft.com/office/drawing/2014/main" id="{501D953F-2283-EC7B-A910-25DB06DFA085}"/>
              </a:ext>
            </a:extLst>
          </p:cNvPr>
          <p:cNvGrpSpPr/>
          <p:nvPr/>
        </p:nvGrpSpPr>
        <p:grpSpPr>
          <a:xfrm>
            <a:off x="6271264" y="4530239"/>
            <a:ext cx="5530083" cy="1455544"/>
            <a:chOff x="2043566" y="4855774"/>
            <a:chExt cx="3501858" cy="973347"/>
          </a:xfrm>
        </p:grpSpPr>
        <p:sp>
          <p:nvSpPr>
            <p:cNvPr id="161" name="Google Shape;161;p25">
              <a:extLst>
                <a:ext uri="{FF2B5EF4-FFF2-40B4-BE49-F238E27FC236}">
                  <a16:creationId xmlns:a16="http://schemas.microsoft.com/office/drawing/2014/main" id="{5E56C8CD-EBA6-ED7D-570F-5B6E97F3B167}"/>
                </a:ext>
              </a:extLst>
            </p:cNvPr>
            <p:cNvSpPr/>
            <p:nvPr/>
          </p:nvSpPr>
          <p:spPr>
            <a:xfrm>
              <a:off x="2172196" y="4903377"/>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2" name="Google Shape;162;p25">
              <a:extLst>
                <a:ext uri="{FF2B5EF4-FFF2-40B4-BE49-F238E27FC236}">
                  <a16:creationId xmlns:a16="http://schemas.microsoft.com/office/drawing/2014/main" id="{7A87449D-2896-4F92-7AF7-E61F85ED719B}"/>
                </a:ext>
              </a:extLst>
            </p:cNvPr>
            <p:cNvSpPr/>
            <p:nvPr/>
          </p:nvSpPr>
          <p:spPr>
            <a:xfrm>
              <a:off x="2043567" y="5003898"/>
              <a:ext cx="308249"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3" name="Google Shape;163;p25">
              <a:extLst>
                <a:ext uri="{FF2B5EF4-FFF2-40B4-BE49-F238E27FC236}">
                  <a16:creationId xmlns:a16="http://schemas.microsoft.com/office/drawing/2014/main" id="{E1B9D9ED-3A17-7A85-9669-8E8EBC8A10FE}"/>
                </a:ext>
              </a:extLst>
            </p:cNvPr>
            <p:cNvSpPr/>
            <p:nvPr/>
          </p:nvSpPr>
          <p:spPr>
            <a:xfrm>
              <a:off x="2043566" y="4903377"/>
              <a:ext cx="128603" cy="201045"/>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64C4E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4" name="Google Shape;164;p25">
              <a:extLst>
                <a:ext uri="{FF2B5EF4-FFF2-40B4-BE49-F238E27FC236}">
                  <a16:creationId xmlns:a16="http://schemas.microsoft.com/office/drawing/2014/main" id="{3B250AC3-7C10-B498-FAC7-AA7024221EC4}"/>
                </a:ext>
              </a:extLst>
            </p:cNvPr>
            <p:cNvSpPr/>
            <p:nvPr/>
          </p:nvSpPr>
          <p:spPr>
            <a:xfrm>
              <a:off x="5416791" y="4903377"/>
              <a:ext cx="128633"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8" name="Google Shape;168;p25">
              <a:extLst>
                <a:ext uri="{FF2B5EF4-FFF2-40B4-BE49-F238E27FC236}">
                  <a16:creationId xmlns:a16="http://schemas.microsoft.com/office/drawing/2014/main" id="{10523110-1B0D-F8E9-7425-FCB59212505E}"/>
                </a:ext>
              </a:extLst>
            </p:cNvPr>
            <p:cNvSpPr txBox="1"/>
            <p:nvPr/>
          </p:nvSpPr>
          <p:spPr>
            <a:xfrm>
              <a:off x="2154671" y="4855774"/>
              <a:ext cx="1795500" cy="212692"/>
            </a:xfrm>
            <a:prstGeom prst="rect">
              <a:avLst/>
            </a:prstGeom>
            <a:noFill/>
            <a:ln>
              <a:noFill/>
            </a:ln>
          </p:spPr>
          <p:txBody>
            <a:bodyPr spcFirstLastPara="1" wrap="square" lIns="91433" tIns="45700" rIns="91433" bIns="45700" anchor="t" anchorCtr="0">
              <a:spAutoFit/>
            </a:bodyPr>
            <a:lstStyle/>
            <a:p>
              <a:r>
                <a:rPr lang="en-GB" sz="1467" b="1">
                  <a:solidFill>
                    <a:srgbClr val="41B5E0"/>
                  </a:solidFill>
                  <a:latin typeface="Calibri"/>
                  <a:ea typeface="Calibri"/>
                  <a:cs typeface="Calibri"/>
                  <a:sym typeface="Calibri"/>
                </a:rPr>
                <a:t>REFERENCES</a:t>
              </a:r>
              <a:endParaRPr sz="1467" b="1">
                <a:solidFill>
                  <a:srgbClr val="41B5E0"/>
                </a:solidFill>
                <a:latin typeface="Calibri"/>
                <a:ea typeface="Calibri"/>
                <a:cs typeface="Calibri"/>
                <a:sym typeface="Calibri"/>
              </a:endParaRPr>
            </a:p>
          </p:txBody>
        </p:sp>
        <p:sp>
          <p:nvSpPr>
            <p:cNvPr id="169" name="Google Shape;169;p25">
              <a:extLst>
                <a:ext uri="{FF2B5EF4-FFF2-40B4-BE49-F238E27FC236}">
                  <a16:creationId xmlns:a16="http://schemas.microsoft.com/office/drawing/2014/main" id="{4798393E-3D2F-361A-DC3A-5B3ADA39442A}"/>
                </a:ext>
              </a:extLst>
            </p:cNvPr>
            <p:cNvSpPr txBox="1"/>
            <p:nvPr/>
          </p:nvSpPr>
          <p:spPr>
            <a:xfrm>
              <a:off x="2351816" y="5045248"/>
              <a:ext cx="3087687" cy="432185"/>
            </a:xfrm>
            <a:prstGeom prst="rect">
              <a:avLst/>
            </a:prstGeom>
            <a:noFill/>
            <a:ln>
              <a:noFill/>
            </a:ln>
          </p:spPr>
          <p:txBody>
            <a:bodyPr spcFirstLastPara="1" wrap="square" lIns="91433" tIns="45700" rIns="91433" bIns="45700" anchor="t" anchorCtr="0">
              <a:spAutoFit/>
            </a:bodyPr>
            <a:lstStyle/>
            <a:p>
              <a:pPr>
                <a:lnSpc>
                  <a:spcPct val="150000"/>
                </a:lnSpc>
              </a:pPr>
              <a:r>
                <a:rPr lang="en-US" sz="1200">
                  <a:latin typeface="Arial" panose="020B0604020202020204" pitchFamily="34" charset="0"/>
                  <a:cs typeface="Arial" panose="020B0604020202020204" pitchFamily="34" charset="0"/>
                </a:rPr>
                <a:t>We will conclude with a reference list of academic and industry sources used throughout the analysis.</a:t>
              </a:r>
            </a:p>
          </p:txBody>
        </p:sp>
      </p:grpSp>
      <p:grpSp>
        <p:nvGrpSpPr>
          <p:cNvPr id="4" name="Group 3">
            <a:extLst>
              <a:ext uri="{FF2B5EF4-FFF2-40B4-BE49-F238E27FC236}">
                <a16:creationId xmlns:a16="http://schemas.microsoft.com/office/drawing/2014/main" id="{6AE93568-4567-8507-D880-A8B60F9B057D}"/>
              </a:ext>
            </a:extLst>
          </p:cNvPr>
          <p:cNvGrpSpPr/>
          <p:nvPr/>
        </p:nvGrpSpPr>
        <p:grpSpPr>
          <a:xfrm>
            <a:off x="6272010" y="1417400"/>
            <a:ext cx="5530083" cy="1457819"/>
            <a:chOff x="6415841" y="2227862"/>
            <a:chExt cx="5530083" cy="1457819"/>
          </a:xfrm>
        </p:grpSpPr>
        <p:sp>
          <p:nvSpPr>
            <p:cNvPr id="180" name="Google Shape;180;p25">
              <a:extLst>
                <a:ext uri="{FF2B5EF4-FFF2-40B4-BE49-F238E27FC236}">
                  <a16:creationId xmlns:a16="http://schemas.microsoft.com/office/drawing/2014/main" id="{615BDA2D-B077-DC66-50F6-098856F29D93}"/>
                </a:ext>
              </a:extLst>
            </p:cNvPr>
            <p:cNvSpPr/>
            <p:nvPr/>
          </p:nvSpPr>
          <p:spPr>
            <a:xfrm>
              <a:off x="6618972" y="2301320"/>
              <a:ext cx="5326952" cy="1239771"/>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1" name="Google Shape;181;p25">
              <a:extLst>
                <a:ext uri="{FF2B5EF4-FFF2-40B4-BE49-F238E27FC236}">
                  <a16:creationId xmlns:a16="http://schemas.microsoft.com/office/drawing/2014/main" id="{C11DFA24-DA83-C14C-6844-D9CDC7559A06}"/>
                </a:ext>
              </a:extLst>
            </p:cNvPr>
            <p:cNvSpPr/>
            <p:nvPr/>
          </p:nvSpPr>
          <p:spPr>
            <a:xfrm>
              <a:off x="6415843" y="2451642"/>
              <a:ext cx="487531"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FCA81C"/>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4</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182" name="Google Shape;182;p25">
              <a:extLst>
                <a:ext uri="{FF2B5EF4-FFF2-40B4-BE49-F238E27FC236}">
                  <a16:creationId xmlns:a16="http://schemas.microsoft.com/office/drawing/2014/main" id="{C2578047-334F-8CEC-DC35-946C278D2F87}"/>
                </a:ext>
              </a:extLst>
            </p:cNvPr>
            <p:cNvSpPr/>
            <p:nvPr/>
          </p:nvSpPr>
          <p:spPr>
            <a:xfrm>
              <a:off x="6415841" y="2310817"/>
              <a:ext cx="203088" cy="300644"/>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7C34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3" name="Google Shape;183;p25">
              <a:extLst>
                <a:ext uri="{FF2B5EF4-FFF2-40B4-BE49-F238E27FC236}">
                  <a16:creationId xmlns:a16="http://schemas.microsoft.com/office/drawing/2014/main" id="{4B6203AE-3A7B-4012-7496-5B38E2DE991F}"/>
                </a:ext>
              </a:extLst>
            </p:cNvPr>
            <p:cNvSpPr/>
            <p:nvPr/>
          </p:nvSpPr>
          <p:spPr>
            <a:xfrm>
              <a:off x="11743579" y="2294587"/>
              <a:ext cx="201600"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A81C"/>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7" name="Google Shape;187;p25">
              <a:extLst>
                <a:ext uri="{FF2B5EF4-FFF2-40B4-BE49-F238E27FC236}">
                  <a16:creationId xmlns:a16="http://schemas.microsoft.com/office/drawing/2014/main" id="{4A5187AD-2819-AB99-0B1D-028F1DF63FC6}"/>
                </a:ext>
              </a:extLst>
            </p:cNvPr>
            <p:cNvSpPr txBox="1"/>
            <p:nvPr/>
          </p:nvSpPr>
          <p:spPr>
            <a:xfrm>
              <a:off x="6577786" y="2227862"/>
              <a:ext cx="2927637" cy="318060"/>
            </a:xfrm>
            <a:prstGeom prst="rect">
              <a:avLst/>
            </a:prstGeom>
            <a:noFill/>
            <a:ln>
              <a:noFill/>
            </a:ln>
          </p:spPr>
          <p:txBody>
            <a:bodyPr spcFirstLastPara="1" wrap="square" lIns="91433" tIns="45700" rIns="91433" bIns="45700" anchor="t" anchorCtr="0">
              <a:spAutoFit/>
            </a:bodyPr>
            <a:lstStyle/>
            <a:p>
              <a:r>
                <a:rPr lang="en-GB" sz="1467" b="1">
                  <a:solidFill>
                    <a:srgbClr val="FCA81C"/>
                  </a:solidFill>
                  <a:latin typeface="Calibri"/>
                  <a:ea typeface="Calibri"/>
                  <a:cs typeface="Calibri"/>
                  <a:sym typeface="Calibri"/>
                </a:rPr>
                <a:t>THEORETICAL MODELS</a:t>
              </a:r>
              <a:endParaRPr sz="1467" b="1">
                <a:solidFill>
                  <a:srgbClr val="FCA81C"/>
                </a:solidFill>
                <a:latin typeface="Calibri"/>
                <a:ea typeface="Calibri"/>
                <a:cs typeface="Calibri"/>
                <a:sym typeface="Calibri"/>
              </a:endParaRPr>
            </a:p>
          </p:txBody>
        </p:sp>
        <p:sp>
          <p:nvSpPr>
            <p:cNvPr id="188" name="Google Shape;188;p25">
              <a:extLst>
                <a:ext uri="{FF2B5EF4-FFF2-40B4-BE49-F238E27FC236}">
                  <a16:creationId xmlns:a16="http://schemas.microsoft.com/office/drawing/2014/main" id="{C1E07CA1-79DA-8AB0-3014-DDCDD9D97BED}"/>
                </a:ext>
              </a:extLst>
            </p:cNvPr>
            <p:cNvSpPr txBox="1"/>
            <p:nvPr/>
          </p:nvSpPr>
          <p:spPr>
            <a:xfrm>
              <a:off x="6878226" y="2501097"/>
              <a:ext cx="4890501" cy="923289"/>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panose="020B0604020202020204" pitchFamily="34" charset="0"/>
                  <a:cs typeface="Arial" panose="020B0604020202020204" pitchFamily="34" charset="0"/>
                </a:rPr>
                <a:t>Shannon &amp; Weavers communication model will be used to demonstrate how breakdowns are caused by noise, feedback gaps, and decoding problems (Communication Theory, 2024).</a:t>
              </a:r>
              <a:endParaRPr lang="en-US" sz="1200">
                <a:latin typeface="Arial" panose="020B0604020202020204" pitchFamily="34" charset="0"/>
                <a:cs typeface="Arial" panose="020B0604020202020204" pitchFamily="34" charset="0"/>
              </a:endParaRPr>
            </a:p>
          </p:txBody>
        </p:sp>
      </p:grpSp>
      <p:grpSp>
        <p:nvGrpSpPr>
          <p:cNvPr id="189" name="Google Shape;189;p25">
            <a:extLst>
              <a:ext uri="{FF2B5EF4-FFF2-40B4-BE49-F238E27FC236}">
                <a16:creationId xmlns:a16="http://schemas.microsoft.com/office/drawing/2014/main" id="{66C4CC61-2E7C-0AAA-AD32-C7F74D6B6764}"/>
              </a:ext>
            </a:extLst>
          </p:cNvPr>
          <p:cNvGrpSpPr/>
          <p:nvPr/>
        </p:nvGrpSpPr>
        <p:grpSpPr>
          <a:xfrm>
            <a:off x="6272010" y="3001412"/>
            <a:ext cx="5530083" cy="1441484"/>
            <a:chOff x="6657975" y="3866835"/>
            <a:chExt cx="3501858" cy="963946"/>
          </a:xfrm>
        </p:grpSpPr>
        <p:sp>
          <p:nvSpPr>
            <p:cNvPr id="190" name="Google Shape;190;p25">
              <a:extLst>
                <a:ext uri="{FF2B5EF4-FFF2-40B4-BE49-F238E27FC236}">
                  <a16:creationId xmlns:a16="http://schemas.microsoft.com/office/drawing/2014/main" id="{9D06AC5D-DB29-85A0-66C9-933BB52F4084}"/>
                </a:ext>
              </a:extLst>
            </p:cNvPr>
            <p:cNvSpPr/>
            <p:nvPr/>
          </p:nvSpPr>
          <p:spPr>
            <a:xfrm>
              <a:off x="6786605" y="3905035"/>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1" name="Google Shape;191;p25">
              <a:extLst>
                <a:ext uri="{FF2B5EF4-FFF2-40B4-BE49-F238E27FC236}">
                  <a16:creationId xmlns:a16="http://schemas.microsoft.com/office/drawing/2014/main" id="{9F0A6B6B-6B5C-BC0B-C48E-17EECB21A24F}"/>
                </a:ext>
              </a:extLst>
            </p:cNvPr>
            <p:cNvSpPr/>
            <p:nvPr/>
          </p:nvSpPr>
          <p:spPr>
            <a:xfrm>
              <a:off x="6657975" y="4005558"/>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2" name="Google Shape;192;p25">
              <a:extLst>
                <a:ext uri="{FF2B5EF4-FFF2-40B4-BE49-F238E27FC236}">
                  <a16:creationId xmlns:a16="http://schemas.microsoft.com/office/drawing/2014/main" id="{A6E5987A-F33A-3BE1-0B48-40A6FCF179A9}"/>
                </a:ext>
              </a:extLst>
            </p:cNvPr>
            <p:cNvSpPr/>
            <p:nvPr/>
          </p:nvSpPr>
          <p:spPr>
            <a:xfrm>
              <a:off x="6657975" y="3910591"/>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3" name="Google Shape;193;p25">
              <a:extLst>
                <a:ext uri="{FF2B5EF4-FFF2-40B4-BE49-F238E27FC236}">
                  <a16:creationId xmlns:a16="http://schemas.microsoft.com/office/drawing/2014/main" id="{77BDC4D4-BDB8-291C-4455-A4747373330C}"/>
                </a:ext>
              </a:extLst>
            </p:cNvPr>
            <p:cNvSpPr/>
            <p:nvPr/>
          </p:nvSpPr>
          <p:spPr>
            <a:xfrm>
              <a:off x="10031700" y="3896030"/>
              <a:ext cx="127661"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7" name="Google Shape;197;p25">
              <a:extLst>
                <a:ext uri="{FF2B5EF4-FFF2-40B4-BE49-F238E27FC236}">
                  <a16:creationId xmlns:a16="http://schemas.microsoft.com/office/drawing/2014/main" id="{D4F11431-F08D-9F14-7679-5156F7604CBA}"/>
                </a:ext>
              </a:extLst>
            </p:cNvPr>
            <p:cNvSpPr txBox="1"/>
            <p:nvPr/>
          </p:nvSpPr>
          <p:spPr>
            <a:xfrm>
              <a:off x="6760439" y="3866835"/>
              <a:ext cx="18447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CONCLUSION</a:t>
              </a:r>
              <a:endParaRPr sz="1467" b="1">
                <a:solidFill>
                  <a:srgbClr val="01BF7F"/>
                </a:solidFill>
                <a:latin typeface="Calibri"/>
                <a:ea typeface="Calibri"/>
                <a:cs typeface="Calibri"/>
                <a:sym typeface="Calibri"/>
              </a:endParaRPr>
            </a:p>
          </p:txBody>
        </p:sp>
        <p:sp>
          <p:nvSpPr>
            <p:cNvPr id="198" name="Google Shape;198;p25">
              <a:extLst>
                <a:ext uri="{FF2B5EF4-FFF2-40B4-BE49-F238E27FC236}">
                  <a16:creationId xmlns:a16="http://schemas.microsoft.com/office/drawing/2014/main" id="{D7CB1F2A-2265-D5B0-75A9-677E158C5C2F}"/>
                </a:ext>
              </a:extLst>
            </p:cNvPr>
            <p:cNvSpPr txBox="1"/>
            <p:nvPr/>
          </p:nvSpPr>
          <p:spPr>
            <a:xfrm>
              <a:off x="6930662" y="4031947"/>
              <a:ext cx="3085115" cy="617420"/>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The presentation will end with a conclusion that will provide practical advice for enhancing efficiency and communication at </a:t>
              </a:r>
            </a:p>
            <a:p>
              <a:pPr algn="just">
                <a:lnSpc>
                  <a:spcPct val="150000"/>
                </a:lnSpc>
              </a:pPr>
              <a:r>
                <a:rPr lang="en-GB" sz="1200">
                  <a:latin typeface="Arial" panose="020B0604020202020204" pitchFamily="34" charset="0"/>
                  <a:cs typeface="Arial" panose="020B0604020202020204" pitchFamily="34" charset="0"/>
                </a:rPr>
                <a:t>Flight Foods Ltd (Alaa, 2025).</a:t>
              </a:r>
              <a:endParaRPr lang="en-US" sz="1200">
                <a:latin typeface="Arial" panose="020B0604020202020204" pitchFamily="34" charset="0"/>
                <a:cs typeface="Arial" panose="020B0604020202020204" pitchFamily="34" charset="0"/>
              </a:endParaRPr>
            </a:p>
          </p:txBody>
        </p:sp>
      </p:grpSp>
      <p:grpSp>
        <p:nvGrpSpPr>
          <p:cNvPr id="31" name="Google Shape;150;p25">
            <a:extLst>
              <a:ext uri="{FF2B5EF4-FFF2-40B4-BE49-F238E27FC236}">
                <a16:creationId xmlns:a16="http://schemas.microsoft.com/office/drawing/2014/main" id="{072BC5D6-BFBA-672A-48C2-A743D0C1CAA1}"/>
              </a:ext>
            </a:extLst>
          </p:cNvPr>
          <p:cNvGrpSpPr/>
          <p:nvPr/>
        </p:nvGrpSpPr>
        <p:grpSpPr>
          <a:xfrm>
            <a:off x="389907" y="3039430"/>
            <a:ext cx="5530083" cy="1429694"/>
            <a:chOff x="2043566" y="3865195"/>
            <a:chExt cx="3501858" cy="956061"/>
          </a:xfrm>
        </p:grpSpPr>
        <p:sp>
          <p:nvSpPr>
            <p:cNvPr id="33" name="Google Shape;151;p25">
              <a:extLst>
                <a:ext uri="{FF2B5EF4-FFF2-40B4-BE49-F238E27FC236}">
                  <a16:creationId xmlns:a16="http://schemas.microsoft.com/office/drawing/2014/main" id="{9A160CEE-D635-0D69-8AC5-6AC6DAE95B03}"/>
                </a:ext>
              </a:extLst>
            </p:cNvPr>
            <p:cNvSpPr/>
            <p:nvPr/>
          </p:nvSpPr>
          <p:spPr>
            <a:xfrm>
              <a:off x="2172196" y="3899342"/>
              <a:ext cx="3373228" cy="825223"/>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4" name="Google Shape;152;p25">
              <a:extLst>
                <a:ext uri="{FF2B5EF4-FFF2-40B4-BE49-F238E27FC236}">
                  <a16:creationId xmlns:a16="http://schemas.microsoft.com/office/drawing/2014/main" id="{0B89E93E-0BC6-C3FF-1578-847D44D2AFBC}"/>
                </a:ext>
              </a:extLst>
            </p:cNvPr>
            <p:cNvSpPr/>
            <p:nvPr/>
          </p:nvSpPr>
          <p:spPr>
            <a:xfrm>
              <a:off x="2043566" y="3996033"/>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r>
                <a:rPr lang="en-GB" sz="2400" b="1">
                  <a:ln w="0"/>
                  <a:solidFill>
                    <a:schemeClr val="dk1"/>
                  </a:solidFill>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rPr>
                <a:t>2</a:t>
              </a:r>
              <a:endParaRPr lang="en-GB" sz="28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endParaRPr>
            </a:p>
          </p:txBody>
        </p:sp>
        <p:sp>
          <p:nvSpPr>
            <p:cNvPr id="35" name="Google Shape;153;p25">
              <a:extLst>
                <a:ext uri="{FF2B5EF4-FFF2-40B4-BE49-F238E27FC236}">
                  <a16:creationId xmlns:a16="http://schemas.microsoft.com/office/drawing/2014/main" id="{FC930453-EDE7-CDD8-0ACC-EFEF553E60B5}"/>
                </a:ext>
              </a:extLst>
            </p:cNvPr>
            <p:cNvSpPr/>
            <p:nvPr/>
          </p:nvSpPr>
          <p:spPr>
            <a:xfrm>
              <a:off x="2043566" y="3900272"/>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6" name="Google Shape;154;p25">
              <a:extLst>
                <a:ext uri="{FF2B5EF4-FFF2-40B4-BE49-F238E27FC236}">
                  <a16:creationId xmlns:a16="http://schemas.microsoft.com/office/drawing/2014/main" id="{A225EE28-7689-C97F-BD5D-572EA0C47A04}"/>
                </a:ext>
              </a:extLst>
            </p:cNvPr>
            <p:cNvSpPr/>
            <p:nvPr/>
          </p:nvSpPr>
          <p:spPr>
            <a:xfrm>
              <a:off x="5416791" y="3895510"/>
              <a:ext cx="128632"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9" name="Google Shape;158;p25">
              <a:extLst>
                <a:ext uri="{FF2B5EF4-FFF2-40B4-BE49-F238E27FC236}">
                  <a16:creationId xmlns:a16="http://schemas.microsoft.com/office/drawing/2014/main" id="{CD803DAE-CB84-2E5A-72A0-F55447E6D6E9}"/>
                </a:ext>
              </a:extLst>
            </p:cNvPr>
            <p:cNvSpPr txBox="1"/>
            <p:nvPr/>
          </p:nvSpPr>
          <p:spPr>
            <a:xfrm>
              <a:off x="2154671" y="3865195"/>
              <a:ext cx="18252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COMMUNICATION BARRIERS</a:t>
              </a:r>
              <a:endParaRPr sz="1467" b="1">
                <a:solidFill>
                  <a:srgbClr val="01BF7F"/>
                </a:solidFill>
                <a:latin typeface="Calibri"/>
                <a:ea typeface="Calibri"/>
                <a:cs typeface="Calibri"/>
                <a:sym typeface="Calibri"/>
              </a:endParaRPr>
            </a:p>
          </p:txBody>
        </p:sp>
        <p:sp>
          <p:nvSpPr>
            <p:cNvPr id="40" name="Google Shape;159;p25">
              <a:extLst>
                <a:ext uri="{FF2B5EF4-FFF2-40B4-BE49-F238E27FC236}">
                  <a16:creationId xmlns:a16="http://schemas.microsoft.com/office/drawing/2014/main" id="{B3E563A8-D183-6AD3-4EBE-2A71B24B1853}"/>
                </a:ext>
              </a:extLst>
            </p:cNvPr>
            <p:cNvSpPr txBox="1"/>
            <p:nvPr/>
          </p:nvSpPr>
          <p:spPr>
            <a:xfrm>
              <a:off x="2351788" y="4075378"/>
              <a:ext cx="3092787" cy="617419"/>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panose="020B0604020202020204" pitchFamily="34" charset="0"/>
                  <a:cs typeface="Arial" panose="020B0604020202020204" pitchFamily="34" charset="0"/>
                </a:rPr>
                <a:t>Language differences</a:t>
              </a:r>
              <a:r>
                <a:rPr lang="en-US" sz="120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cultural diversity will be recognised as the main obstacles to communication, to succeed and uphold standards these issues must be resolved (Markovic, 2023).</a:t>
              </a:r>
              <a:endParaRPr lang="en-US" sz="1200">
                <a:latin typeface="Arial" panose="020B0604020202020204" pitchFamily="34" charset="0"/>
                <a:cs typeface="Arial" panose="020B0604020202020204" pitchFamily="34" charset="0"/>
              </a:endParaRPr>
            </a:p>
          </p:txBody>
        </p:sp>
      </p:grpSp>
      <p:grpSp>
        <p:nvGrpSpPr>
          <p:cNvPr id="41" name="Google Shape;160;p25">
            <a:extLst>
              <a:ext uri="{FF2B5EF4-FFF2-40B4-BE49-F238E27FC236}">
                <a16:creationId xmlns:a16="http://schemas.microsoft.com/office/drawing/2014/main" id="{501D953F-2283-EC7B-A910-25DB06DFA085}"/>
              </a:ext>
            </a:extLst>
          </p:cNvPr>
          <p:cNvGrpSpPr/>
          <p:nvPr/>
        </p:nvGrpSpPr>
        <p:grpSpPr>
          <a:xfrm>
            <a:off x="6271264" y="4533992"/>
            <a:ext cx="5530083" cy="1455544"/>
            <a:chOff x="2043566" y="4855774"/>
            <a:chExt cx="3501858" cy="973347"/>
          </a:xfrm>
        </p:grpSpPr>
        <p:sp>
          <p:nvSpPr>
            <p:cNvPr id="42" name="Google Shape;161;p25">
              <a:extLst>
                <a:ext uri="{FF2B5EF4-FFF2-40B4-BE49-F238E27FC236}">
                  <a16:creationId xmlns:a16="http://schemas.microsoft.com/office/drawing/2014/main" id="{5E56C8CD-EBA6-ED7D-570F-5B6E97F3B167}"/>
                </a:ext>
              </a:extLst>
            </p:cNvPr>
            <p:cNvSpPr/>
            <p:nvPr/>
          </p:nvSpPr>
          <p:spPr>
            <a:xfrm>
              <a:off x="2172196" y="4903377"/>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3" name="Google Shape;162;p25">
              <a:extLst>
                <a:ext uri="{FF2B5EF4-FFF2-40B4-BE49-F238E27FC236}">
                  <a16:creationId xmlns:a16="http://schemas.microsoft.com/office/drawing/2014/main" id="{7A87449D-2896-4F92-7AF7-E61F85ED719B}"/>
                </a:ext>
              </a:extLst>
            </p:cNvPr>
            <p:cNvSpPr/>
            <p:nvPr/>
          </p:nvSpPr>
          <p:spPr>
            <a:xfrm>
              <a:off x="2043567" y="5003898"/>
              <a:ext cx="308249"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41B5E0"/>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6</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44" name="Google Shape;163;p25">
              <a:extLst>
                <a:ext uri="{FF2B5EF4-FFF2-40B4-BE49-F238E27FC236}">
                  <a16:creationId xmlns:a16="http://schemas.microsoft.com/office/drawing/2014/main" id="{E1B9D9ED-3A17-7A85-9669-8E8EBC8A10FE}"/>
                </a:ext>
              </a:extLst>
            </p:cNvPr>
            <p:cNvSpPr/>
            <p:nvPr/>
          </p:nvSpPr>
          <p:spPr>
            <a:xfrm>
              <a:off x="2043566" y="4903377"/>
              <a:ext cx="128603" cy="201045"/>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64C4E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5" name="Google Shape;164;p25">
              <a:extLst>
                <a:ext uri="{FF2B5EF4-FFF2-40B4-BE49-F238E27FC236}">
                  <a16:creationId xmlns:a16="http://schemas.microsoft.com/office/drawing/2014/main" id="{3B250AC3-7C10-B498-FAC7-AA7024221EC4}"/>
                </a:ext>
              </a:extLst>
            </p:cNvPr>
            <p:cNvSpPr/>
            <p:nvPr/>
          </p:nvSpPr>
          <p:spPr>
            <a:xfrm>
              <a:off x="5416791" y="4903377"/>
              <a:ext cx="128633"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6" name="Google Shape;168;p25">
              <a:extLst>
                <a:ext uri="{FF2B5EF4-FFF2-40B4-BE49-F238E27FC236}">
                  <a16:creationId xmlns:a16="http://schemas.microsoft.com/office/drawing/2014/main" id="{10523110-1B0D-F8E9-7425-FCB59212505E}"/>
                </a:ext>
              </a:extLst>
            </p:cNvPr>
            <p:cNvSpPr txBox="1"/>
            <p:nvPr/>
          </p:nvSpPr>
          <p:spPr>
            <a:xfrm>
              <a:off x="2154671" y="4855774"/>
              <a:ext cx="1795500" cy="212692"/>
            </a:xfrm>
            <a:prstGeom prst="rect">
              <a:avLst/>
            </a:prstGeom>
            <a:noFill/>
            <a:ln>
              <a:noFill/>
            </a:ln>
          </p:spPr>
          <p:txBody>
            <a:bodyPr spcFirstLastPara="1" wrap="square" lIns="91433" tIns="45700" rIns="91433" bIns="45700" anchor="t" anchorCtr="0">
              <a:spAutoFit/>
            </a:bodyPr>
            <a:lstStyle/>
            <a:p>
              <a:r>
                <a:rPr lang="en-GB" sz="1467" b="1">
                  <a:solidFill>
                    <a:srgbClr val="41B5E0"/>
                  </a:solidFill>
                  <a:latin typeface="Calibri"/>
                  <a:ea typeface="Calibri"/>
                  <a:cs typeface="Calibri"/>
                  <a:sym typeface="Calibri"/>
                </a:rPr>
                <a:t>REFERENCES</a:t>
              </a:r>
              <a:endParaRPr sz="1467" b="1">
                <a:solidFill>
                  <a:srgbClr val="41B5E0"/>
                </a:solidFill>
                <a:latin typeface="Calibri"/>
                <a:ea typeface="Calibri"/>
                <a:cs typeface="Calibri"/>
                <a:sym typeface="Calibri"/>
              </a:endParaRPr>
            </a:p>
          </p:txBody>
        </p:sp>
        <p:sp>
          <p:nvSpPr>
            <p:cNvPr id="47" name="Google Shape;169;p25">
              <a:extLst>
                <a:ext uri="{FF2B5EF4-FFF2-40B4-BE49-F238E27FC236}">
                  <a16:creationId xmlns:a16="http://schemas.microsoft.com/office/drawing/2014/main" id="{4798393E-3D2F-361A-DC3A-5B3ADA39442A}"/>
                </a:ext>
              </a:extLst>
            </p:cNvPr>
            <p:cNvSpPr txBox="1"/>
            <p:nvPr/>
          </p:nvSpPr>
          <p:spPr>
            <a:xfrm>
              <a:off x="2393420" y="5107307"/>
              <a:ext cx="3087687" cy="432185"/>
            </a:xfrm>
            <a:prstGeom prst="rect">
              <a:avLst/>
            </a:prstGeom>
            <a:noFill/>
            <a:ln>
              <a:noFill/>
            </a:ln>
          </p:spPr>
          <p:txBody>
            <a:bodyPr spcFirstLastPara="1" wrap="square" lIns="91433" tIns="45700" rIns="91433" bIns="45700" anchor="t" anchorCtr="0">
              <a:spAutoFit/>
            </a:bodyPr>
            <a:lstStyle/>
            <a:p>
              <a:pPr>
                <a:lnSpc>
                  <a:spcPct val="150000"/>
                </a:lnSpc>
              </a:pPr>
              <a:r>
                <a:rPr lang="en-US" sz="1200">
                  <a:latin typeface="Arial" panose="020B0604020202020204" pitchFamily="34" charset="0"/>
                  <a:cs typeface="Arial" panose="020B0604020202020204" pitchFamily="34" charset="0"/>
                </a:rPr>
                <a:t>We will conclude with a reference list of academic and industry sources used throughout the analysis.</a:t>
              </a:r>
            </a:p>
          </p:txBody>
        </p:sp>
      </p:grpSp>
      <p:grpSp>
        <p:nvGrpSpPr>
          <p:cNvPr id="11" name="Group 10">
            <a:extLst>
              <a:ext uri="{FF2B5EF4-FFF2-40B4-BE49-F238E27FC236}">
                <a16:creationId xmlns:a16="http://schemas.microsoft.com/office/drawing/2014/main" id="{74E8CC59-80DD-1A60-A118-AD25511406F6}"/>
              </a:ext>
            </a:extLst>
          </p:cNvPr>
          <p:cNvGrpSpPr/>
          <p:nvPr/>
        </p:nvGrpSpPr>
        <p:grpSpPr>
          <a:xfrm>
            <a:off x="428065" y="4600728"/>
            <a:ext cx="5530083" cy="1455538"/>
            <a:chOff x="6415841" y="722979"/>
            <a:chExt cx="5530083" cy="1455538"/>
          </a:xfrm>
        </p:grpSpPr>
        <p:sp>
          <p:nvSpPr>
            <p:cNvPr id="48" name="Google Shape;170;p25">
              <a:extLst>
                <a:ext uri="{FF2B5EF4-FFF2-40B4-BE49-F238E27FC236}">
                  <a16:creationId xmlns:a16="http://schemas.microsoft.com/office/drawing/2014/main" id="{757DC7F0-6EC0-7DB5-E8C2-0EF0A42A959B}"/>
                </a:ext>
              </a:extLst>
            </p:cNvPr>
            <p:cNvSpPr/>
            <p:nvPr/>
          </p:nvSpPr>
          <p:spPr>
            <a:xfrm>
              <a:off x="6618972" y="794157"/>
              <a:ext cx="5326952" cy="1239771"/>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9" name="Google Shape;171;p25">
              <a:extLst>
                <a:ext uri="{FF2B5EF4-FFF2-40B4-BE49-F238E27FC236}">
                  <a16:creationId xmlns:a16="http://schemas.microsoft.com/office/drawing/2014/main" id="{23D919D3-473B-27CE-AB51-534E52626821}"/>
                </a:ext>
              </a:extLst>
            </p:cNvPr>
            <p:cNvSpPr/>
            <p:nvPr/>
          </p:nvSpPr>
          <p:spPr>
            <a:xfrm>
              <a:off x="6415842" y="944478"/>
              <a:ext cx="495401"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FC4954"/>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3</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2" name="Google Shape;172;p25">
              <a:extLst>
                <a:ext uri="{FF2B5EF4-FFF2-40B4-BE49-F238E27FC236}">
                  <a16:creationId xmlns:a16="http://schemas.microsoft.com/office/drawing/2014/main" id="{34118EED-3AD7-CD71-1AF9-3DBB5D136F22}"/>
                </a:ext>
              </a:extLst>
            </p:cNvPr>
            <p:cNvSpPr/>
            <p:nvPr/>
          </p:nvSpPr>
          <p:spPr>
            <a:xfrm>
              <a:off x="6415841" y="797717"/>
              <a:ext cx="203088" cy="300643"/>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C6C7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7" name="Google Shape;173;p25">
              <a:extLst>
                <a:ext uri="{FF2B5EF4-FFF2-40B4-BE49-F238E27FC236}">
                  <a16:creationId xmlns:a16="http://schemas.microsoft.com/office/drawing/2014/main" id="{CBB42F4E-CEDA-FE83-41DD-311EB0C77E6C}"/>
                </a:ext>
              </a:extLst>
            </p:cNvPr>
            <p:cNvSpPr/>
            <p:nvPr/>
          </p:nvSpPr>
          <p:spPr>
            <a:xfrm>
              <a:off x="11743579" y="800891"/>
              <a:ext cx="201600"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4954"/>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grpSp>
          <p:nvGrpSpPr>
            <p:cNvPr id="14" name="Google Shape;177;p25">
              <a:extLst>
                <a:ext uri="{FF2B5EF4-FFF2-40B4-BE49-F238E27FC236}">
                  <a16:creationId xmlns:a16="http://schemas.microsoft.com/office/drawing/2014/main" id="{4B799181-4EA2-5E3C-C166-F64862381881}"/>
                </a:ext>
              </a:extLst>
            </p:cNvPr>
            <p:cNvGrpSpPr/>
            <p:nvPr/>
          </p:nvGrpSpPr>
          <p:grpSpPr>
            <a:xfrm>
              <a:off x="6577651" y="722979"/>
              <a:ext cx="5195257" cy="1248083"/>
              <a:chOff x="6315602" y="1677764"/>
              <a:chExt cx="3860015" cy="979270"/>
            </a:xfrm>
          </p:grpSpPr>
          <p:sp>
            <p:nvSpPr>
              <p:cNvPr id="15" name="Google Shape;178;p25">
                <a:extLst>
                  <a:ext uri="{FF2B5EF4-FFF2-40B4-BE49-F238E27FC236}">
                    <a16:creationId xmlns:a16="http://schemas.microsoft.com/office/drawing/2014/main" id="{3D8F4C09-C590-666A-FEB9-44133F64842D}"/>
                  </a:ext>
                </a:extLst>
              </p:cNvPr>
              <p:cNvSpPr txBox="1"/>
              <p:nvPr/>
            </p:nvSpPr>
            <p:spPr>
              <a:xfrm>
                <a:off x="6315602" y="1677764"/>
                <a:ext cx="2784162" cy="249556"/>
              </a:xfrm>
              <a:prstGeom prst="rect">
                <a:avLst/>
              </a:prstGeom>
              <a:noFill/>
              <a:ln>
                <a:noFill/>
              </a:ln>
            </p:spPr>
            <p:txBody>
              <a:bodyPr spcFirstLastPara="1" wrap="square" lIns="91433" tIns="45700" rIns="91433" bIns="45700" anchor="t" anchorCtr="0">
                <a:spAutoFit/>
              </a:bodyPr>
              <a:lstStyle/>
              <a:p>
                <a:r>
                  <a:rPr lang="en-GB" sz="1467" b="1">
                    <a:solidFill>
                      <a:srgbClr val="FC4954"/>
                    </a:solidFill>
                    <a:latin typeface="Calibri"/>
                    <a:ea typeface="Calibri"/>
                    <a:cs typeface="Calibri"/>
                    <a:sym typeface="Calibri"/>
                  </a:rPr>
                  <a:t>STRATERGIES TO OVERCOME BARRIERS</a:t>
                </a:r>
                <a:endParaRPr sz="1467" b="1">
                  <a:solidFill>
                    <a:srgbClr val="FC4954"/>
                  </a:solidFill>
                  <a:latin typeface="Calibri"/>
                  <a:ea typeface="Calibri"/>
                  <a:cs typeface="Calibri"/>
                  <a:sym typeface="Calibri"/>
                </a:endParaRPr>
              </a:p>
            </p:txBody>
          </p:sp>
          <p:sp>
            <p:nvSpPr>
              <p:cNvPr id="16" name="Google Shape;179;p25">
                <a:extLst>
                  <a:ext uri="{FF2B5EF4-FFF2-40B4-BE49-F238E27FC236}">
                    <a16:creationId xmlns:a16="http://schemas.microsoft.com/office/drawing/2014/main" id="{D81121C5-4795-4827-E83E-5D940C869B2A}"/>
                  </a:ext>
                </a:extLst>
              </p:cNvPr>
              <p:cNvSpPr txBox="1"/>
              <p:nvPr/>
            </p:nvSpPr>
            <p:spPr>
              <a:xfrm>
                <a:off x="6547484" y="1932604"/>
                <a:ext cx="3628133" cy="724430"/>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a:cs typeface="Arial"/>
                  </a:rPr>
                  <a:t>Avoid using difficult languages, use </a:t>
                </a:r>
                <a:r>
                  <a:rPr lang="en-GB" sz="1200">
                    <a:latin typeface="Arial" panose="020B0604020202020204" pitchFamily="34" charset="0"/>
                    <a:cs typeface="Arial" panose="020B0604020202020204" pitchFamily="34" charset="0"/>
                  </a:rPr>
                  <a:t>workable solutions, </a:t>
                </a:r>
                <a:r>
                  <a:rPr lang="en-GB" sz="1200">
                    <a:latin typeface="Arial"/>
                    <a:cs typeface="Arial"/>
                  </a:rPr>
                  <a:t>use of body language </a:t>
                </a:r>
                <a:r>
                  <a:rPr lang="en-GB" sz="1200">
                    <a:latin typeface="Arial" panose="020B0604020202020204" pitchFamily="34" charset="0"/>
                    <a:cs typeface="Arial" panose="020B0604020202020204" pitchFamily="34" charset="0"/>
                  </a:rPr>
                  <a:t>interpreters, visual aids, multilingual training is important to overcome barriers.</a:t>
                </a:r>
                <a:endParaRPr lang="en-US" sz="1200">
                  <a:latin typeface="Arial" panose="020B0604020202020204" pitchFamily="34" charset="0"/>
                  <a:cs typeface="Arial" panose="020B0604020202020204" pitchFamily="34" charset="0"/>
                </a:endParaRPr>
              </a:p>
            </p:txBody>
          </p:sp>
        </p:grpSp>
      </p:grpSp>
      <p:grpSp>
        <p:nvGrpSpPr>
          <p:cNvPr id="27" name="Google Shape;189;p25">
            <a:extLst>
              <a:ext uri="{FF2B5EF4-FFF2-40B4-BE49-F238E27FC236}">
                <a16:creationId xmlns:a16="http://schemas.microsoft.com/office/drawing/2014/main" id="{66C4CC61-2E7C-0AAA-AD32-C7F74D6B6764}"/>
              </a:ext>
            </a:extLst>
          </p:cNvPr>
          <p:cNvGrpSpPr/>
          <p:nvPr/>
        </p:nvGrpSpPr>
        <p:grpSpPr>
          <a:xfrm>
            <a:off x="6272010" y="3005165"/>
            <a:ext cx="5530083" cy="1441484"/>
            <a:chOff x="6657975" y="3866835"/>
            <a:chExt cx="3501858" cy="963946"/>
          </a:xfrm>
        </p:grpSpPr>
        <p:sp>
          <p:nvSpPr>
            <p:cNvPr id="28" name="Google Shape;190;p25">
              <a:extLst>
                <a:ext uri="{FF2B5EF4-FFF2-40B4-BE49-F238E27FC236}">
                  <a16:creationId xmlns:a16="http://schemas.microsoft.com/office/drawing/2014/main" id="{9D06AC5D-DB29-85A0-66C9-933BB52F4084}"/>
                </a:ext>
              </a:extLst>
            </p:cNvPr>
            <p:cNvSpPr/>
            <p:nvPr/>
          </p:nvSpPr>
          <p:spPr>
            <a:xfrm>
              <a:off x="6786605" y="3905035"/>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29" name="Google Shape;191;p25">
              <a:extLst>
                <a:ext uri="{FF2B5EF4-FFF2-40B4-BE49-F238E27FC236}">
                  <a16:creationId xmlns:a16="http://schemas.microsoft.com/office/drawing/2014/main" id="{9F0A6B6B-6B5C-BC0B-C48E-17EECB21A24F}"/>
                </a:ext>
              </a:extLst>
            </p:cNvPr>
            <p:cNvSpPr/>
            <p:nvPr/>
          </p:nvSpPr>
          <p:spPr>
            <a:xfrm>
              <a:off x="6657975" y="4005558"/>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5</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30" name="Google Shape;192;p25">
              <a:extLst>
                <a:ext uri="{FF2B5EF4-FFF2-40B4-BE49-F238E27FC236}">
                  <a16:creationId xmlns:a16="http://schemas.microsoft.com/office/drawing/2014/main" id="{A6E5987A-F33A-3BE1-0B48-40A6FCF179A9}"/>
                </a:ext>
              </a:extLst>
            </p:cNvPr>
            <p:cNvSpPr/>
            <p:nvPr/>
          </p:nvSpPr>
          <p:spPr>
            <a:xfrm>
              <a:off x="6657975" y="3910591"/>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2" name="Google Shape;193;p25">
              <a:extLst>
                <a:ext uri="{FF2B5EF4-FFF2-40B4-BE49-F238E27FC236}">
                  <a16:creationId xmlns:a16="http://schemas.microsoft.com/office/drawing/2014/main" id="{77BDC4D4-BDB8-291C-4455-A4747373330C}"/>
                </a:ext>
              </a:extLst>
            </p:cNvPr>
            <p:cNvSpPr/>
            <p:nvPr/>
          </p:nvSpPr>
          <p:spPr>
            <a:xfrm>
              <a:off x="10031700" y="3896030"/>
              <a:ext cx="127661"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7" name="Google Shape;197;p25">
              <a:extLst>
                <a:ext uri="{FF2B5EF4-FFF2-40B4-BE49-F238E27FC236}">
                  <a16:creationId xmlns:a16="http://schemas.microsoft.com/office/drawing/2014/main" id="{D4F11431-F08D-9F14-7679-5156F7604CBA}"/>
                </a:ext>
              </a:extLst>
            </p:cNvPr>
            <p:cNvSpPr txBox="1"/>
            <p:nvPr/>
          </p:nvSpPr>
          <p:spPr>
            <a:xfrm>
              <a:off x="6760439" y="3866835"/>
              <a:ext cx="18447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CONCLUSION</a:t>
              </a:r>
              <a:endParaRPr sz="1467" b="1">
                <a:solidFill>
                  <a:srgbClr val="01BF7F"/>
                </a:solidFill>
                <a:latin typeface="Calibri"/>
                <a:ea typeface="Calibri"/>
                <a:cs typeface="Calibri"/>
                <a:sym typeface="Calibri"/>
              </a:endParaRPr>
            </a:p>
          </p:txBody>
        </p:sp>
        <p:sp>
          <p:nvSpPr>
            <p:cNvPr id="38" name="Google Shape;198;p25">
              <a:extLst>
                <a:ext uri="{FF2B5EF4-FFF2-40B4-BE49-F238E27FC236}">
                  <a16:creationId xmlns:a16="http://schemas.microsoft.com/office/drawing/2014/main" id="{D7CB1F2A-2265-D5B0-75A9-677E158C5C2F}"/>
                </a:ext>
              </a:extLst>
            </p:cNvPr>
            <p:cNvSpPr txBox="1"/>
            <p:nvPr/>
          </p:nvSpPr>
          <p:spPr>
            <a:xfrm>
              <a:off x="6968324" y="4077017"/>
              <a:ext cx="3085115" cy="617420"/>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The presentation will end with a conclusion that will provide practical advice for enhancing efficiency and communication at </a:t>
              </a:r>
            </a:p>
            <a:p>
              <a:pPr algn="just">
                <a:lnSpc>
                  <a:spcPct val="150000"/>
                </a:lnSpc>
              </a:pPr>
              <a:r>
                <a:rPr lang="en-GB" sz="1200">
                  <a:latin typeface="Arial" panose="020B0604020202020204" pitchFamily="34" charset="0"/>
                  <a:cs typeface="Arial" panose="020B0604020202020204" pitchFamily="34" charset="0"/>
                </a:rPr>
                <a:t>Flight Foods Ltd (Alaa, 2025).</a:t>
              </a:r>
              <a:endParaRPr lang="en-US" sz="120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03908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64E110-D438-475A-4A90-DAC41375FF3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0F65A0-A144-AE55-6B33-F1020F199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F325DB-7046-36C8-7577-91614B48E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65C66E6-05BD-CD30-7FFE-1D79FFD615A2}"/>
              </a:ext>
            </a:extLst>
          </p:cNvPr>
          <p:cNvSpPr txBox="1"/>
          <p:nvPr/>
        </p:nvSpPr>
        <p:spPr>
          <a:xfrm>
            <a:off x="3302493" y="506028"/>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EFFECTIVE COMMUNICATION</a:t>
            </a:r>
          </a:p>
        </p:txBody>
      </p:sp>
      <p:pic>
        <p:nvPicPr>
          <p:cNvPr id="4" name="Picture 3" descr="Green dialogue boxes">
            <a:extLst>
              <a:ext uri="{FF2B5EF4-FFF2-40B4-BE49-F238E27FC236}">
                <a16:creationId xmlns:a16="http://schemas.microsoft.com/office/drawing/2014/main" id="{EECDA812-F7F6-4F2B-75FC-F78E952BB3F6}"/>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03468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8"/>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34790F99-C881-47C9-B3DC-C959D4418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Freeform: Shape 161">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rtlCol="0" anchor="ctr"/>
          <a:lstStyle/>
          <a:p>
            <a:pPr defTabSz="457200"/>
            <a:endParaRPr lang="en-US"/>
          </a:p>
        </p:txBody>
      </p:sp>
      <p:sp>
        <p:nvSpPr>
          <p:cNvPr id="129" name="Google Shape;129;p25"/>
          <p:cNvSpPr txBox="1"/>
          <p:nvPr/>
        </p:nvSpPr>
        <p:spPr>
          <a:xfrm>
            <a:off x="1709059" y="93655"/>
            <a:ext cx="8773882" cy="1081337"/>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spcFirstLastPara="1" vert="horz" lIns="91440" tIns="45720" rIns="91440" bIns="45720" rtlCol="0" anchor="b" anchorCtr="0">
            <a:normAutofit/>
          </a:bodyPr>
          <a:lstStyle/>
          <a:p>
            <a:pPr>
              <a:lnSpc>
                <a:spcPct val="90000"/>
              </a:lnSpc>
              <a:spcBef>
                <a:spcPct val="0"/>
              </a:spcBef>
              <a:spcAft>
                <a:spcPts val="600"/>
              </a:spcAft>
            </a:pPr>
            <a:r>
              <a:rPr lang="en-US" sz="4400" b="1">
                <a:latin typeface="Arial" panose="020B0604020202020204" pitchFamily="34" charset="0"/>
                <a:ea typeface="+mj-ea"/>
                <a:cs typeface="Arial" panose="020B0604020202020204" pitchFamily="34" charset="0"/>
                <a:sym typeface="Archivo"/>
              </a:rPr>
              <a:t>EFFECTIVE COMMUNICATION</a:t>
            </a:r>
          </a:p>
        </p:txBody>
      </p:sp>
      <p:pic>
        <p:nvPicPr>
          <p:cNvPr id="12" name="Picture 11" descr="White and black robot hands">
            <a:extLst>
              <a:ext uri="{FF2B5EF4-FFF2-40B4-BE49-F238E27FC236}">
                <a16:creationId xmlns:a16="http://schemas.microsoft.com/office/drawing/2014/main" id="{85833FC8-7294-6502-A3D9-59A27E162C05}"/>
              </a:ext>
            </a:extLst>
          </p:cNvPr>
          <p:cNvPicPr>
            <a:picLocks noChangeAspect="1"/>
          </p:cNvPicPr>
          <p:nvPr/>
        </p:nvPicPr>
        <p:blipFill>
          <a:blip r:embed="rId3"/>
          <a:stretch>
            <a:fillRect/>
          </a:stretch>
        </p:blipFill>
        <p:spPr>
          <a:xfrm rot="21131865">
            <a:off x="1126399" y="1474963"/>
            <a:ext cx="3221408" cy="1812042"/>
          </a:xfrm>
          <a:prstGeom prst="rect">
            <a:avLst/>
          </a:prstGeom>
          <a:effectLst>
            <a:outerShdw blurRad="50800" dist="38100" dir="5400000" algn="t" rotWithShape="0">
              <a:prstClr val="black">
                <a:alpha val="40000"/>
              </a:prstClr>
            </a:outerShdw>
          </a:effectLst>
        </p:spPr>
      </p:pic>
      <p:pic>
        <p:nvPicPr>
          <p:cNvPr id="14" name="Picture 13" descr="Exchanging ideas in the boardroom">
            <a:extLst>
              <a:ext uri="{FF2B5EF4-FFF2-40B4-BE49-F238E27FC236}">
                <a16:creationId xmlns:a16="http://schemas.microsoft.com/office/drawing/2014/main" id="{521D4CCA-8607-0F18-8D27-8D52C7FAAD7B}"/>
              </a:ext>
            </a:extLst>
          </p:cNvPr>
          <p:cNvPicPr>
            <a:picLocks noChangeAspect="1"/>
          </p:cNvPicPr>
          <p:nvPr/>
        </p:nvPicPr>
        <p:blipFill>
          <a:blip r:embed="rId4"/>
          <a:stretch>
            <a:fillRect/>
          </a:stretch>
        </p:blipFill>
        <p:spPr>
          <a:xfrm rot="526806">
            <a:off x="1292151" y="4052677"/>
            <a:ext cx="3055656" cy="2039651"/>
          </a:xfrm>
          <a:prstGeom prst="rect">
            <a:avLst/>
          </a:prstGeom>
          <a:effectLst>
            <a:outerShdw blurRad="50800" dist="38100" dir="5400000" algn="t" rotWithShape="0">
              <a:prstClr val="black">
                <a:alpha val="40000"/>
              </a:prstClr>
            </a:outerShdw>
          </a:effectLst>
        </p:spPr>
      </p:pic>
      <p:grpSp>
        <p:nvGrpSpPr>
          <p:cNvPr id="140" name="Google Shape;140;p25"/>
          <p:cNvGrpSpPr/>
          <p:nvPr/>
        </p:nvGrpSpPr>
        <p:grpSpPr>
          <a:xfrm>
            <a:off x="5150224" y="1332268"/>
            <a:ext cx="7080322" cy="5764595"/>
            <a:chOff x="2043566" y="2887642"/>
            <a:chExt cx="3958709" cy="3701807"/>
          </a:xfrm>
        </p:grpSpPr>
        <p:sp>
          <p:nvSpPr>
            <p:cNvPr id="141" name="Google Shape;141;p25"/>
            <p:cNvSpPr/>
            <p:nvPr/>
          </p:nvSpPr>
          <p:spPr>
            <a:xfrm>
              <a:off x="2172196" y="2887642"/>
              <a:ext cx="3373228" cy="2692884"/>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2" name="Google Shape;142;p25"/>
            <p:cNvSpPr/>
            <p:nvPr/>
          </p:nvSpPr>
          <p:spPr>
            <a:xfrm>
              <a:off x="2043566" y="2988166"/>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3" name="Google Shape;143;p25"/>
            <p:cNvSpPr/>
            <p:nvPr/>
          </p:nvSpPr>
          <p:spPr>
            <a:xfrm>
              <a:off x="2043566" y="2890024"/>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4" name="Google Shape;144;p25"/>
            <p:cNvSpPr/>
            <p:nvPr/>
          </p:nvSpPr>
          <p:spPr>
            <a:xfrm>
              <a:off x="5416820" y="2887643"/>
              <a:ext cx="128603" cy="829056"/>
            </a:xfrm>
            <a:custGeom>
              <a:avLst/>
              <a:gdLst/>
              <a:ahLst/>
              <a:cxnLst/>
              <a:rect l="l" t="t" r="r" b="b"/>
              <a:pathLst>
                <a:path w="352645" h="829056" extrusionOk="0">
                  <a:moveTo>
                    <a:pt x="0" y="0"/>
                  </a:moveTo>
                  <a:lnTo>
                    <a:pt x="352646" y="0"/>
                  </a:lnTo>
                  <a:lnTo>
                    <a:pt x="352646" y="829056"/>
                  </a:lnTo>
                  <a:lnTo>
                    <a:pt x="0" y="829056"/>
                  </a:ln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8" name="Google Shape;148;p25"/>
            <p:cNvSpPr txBox="1"/>
            <p:nvPr/>
          </p:nvSpPr>
          <p:spPr>
            <a:xfrm>
              <a:off x="2321527" y="2920436"/>
              <a:ext cx="3680748" cy="250321"/>
            </a:xfrm>
            <a:prstGeom prst="rect">
              <a:avLst/>
            </a:prstGeom>
            <a:noFill/>
            <a:ln>
              <a:noFill/>
            </a:ln>
          </p:spPr>
          <p:txBody>
            <a:bodyPr spcFirstLastPara="1" wrap="square" lIns="91433" tIns="45700" rIns="91433" bIns="45700" anchor="t" anchorCtr="0">
              <a:spAutoFit/>
            </a:bodyPr>
            <a:lstStyle/>
            <a:p>
              <a:pPr defTabSz="710489">
                <a:spcAft>
                  <a:spcPts val="444"/>
                </a:spcAft>
              </a:pPr>
              <a:r>
                <a:rPr lang="en-GB" sz="1600" b="1" kern="1200">
                  <a:solidFill>
                    <a:srgbClr val="0070C0"/>
                  </a:solidFill>
                  <a:latin typeface="Arial" panose="020B0604020202020204" pitchFamily="34" charset="0"/>
                  <a:cs typeface="Arial" panose="020B0604020202020204" pitchFamily="34" charset="0"/>
                  <a:sym typeface="Calibri"/>
                </a:rPr>
                <a:t>WHAT IS EFFECTIVE COMMUNICATION IN BUISNESS</a:t>
              </a:r>
              <a:endParaRPr sz="1600" b="1">
                <a:solidFill>
                  <a:srgbClr val="0070C0"/>
                </a:solidFill>
                <a:latin typeface="Arial" panose="020B0604020202020204" pitchFamily="34" charset="0"/>
                <a:ea typeface="Calibri"/>
                <a:cs typeface="Arial" panose="020B0604020202020204" pitchFamily="34" charset="0"/>
                <a:sym typeface="Calibri"/>
              </a:endParaRPr>
            </a:p>
          </p:txBody>
        </p:sp>
        <p:sp>
          <p:nvSpPr>
            <p:cNvPr id="149" name="Google Shape;149;p25"/>
            <p:cNvSpPr txBox="1"/>
            <p:nvPr/>
          </p:nvSpPr>
          <p:spPr>
            <a:xfrm>
              <a:off x="2321554" y="3143906"/>
              <a:ext cx="3095252" cy="3445543"/>
            </a:xfrm>
            <a:prstGeom prst="rect">
              <a:avLst/>
            </a:prstGeom>
            <a:noFill/>
            <a:ln>
              <a:noFill/>
            </a:ln>
          </p:spPr>
          <p:txBody>
            <a:bodyPr spcFirstLastPara="1" wrap="square" lIns="91433" tIns="45700" rIns="91433" bIns="45700" anchor="t" anchorCtr="0">
              <a:spAutoFit/>
            </a:bodyPr>
            <a:lstStyle/>
            <a:p>
              <a:pPr algn="just" defTabSz="710489">
                <a:lnSpc>
                  <a:spcPct val="150000"/>
                </a:lnSpc>
                <a:spcAft>
                  <a:spcPts val="444"/>
                </a:spcAft>
              </a:pPr>
              <a:r>
                <a:rPr lang="en-GB" sz="1400">
                  <a:latin typeface="Arial" panose="020B0604020202020204" pitchFamily="34" charset="0"/>
                  <a:cs typeface="Arial" panose="020B0604020202020204" pitchFamily="34" charset="0"/>
                </a:rPr>
                <a:t>It involves both speaking and listening,</a:t>
              </a:r>
              <a:r>
                <a:rPr lang="en-GB" sz="1400" kern="1200">
                  <a:solidFill>
                    <a:schemeClr val="tx1"/>
                  </a:solidFill>
                  <a:latin typeface="Arial" panose="020B0604020202020204" pitchFamily="34" charset="0"/>
                  <a:cs typeface="Arial" panose="020B0604020202020204" pitchFamily="34" charset="0"/>
                </a:rPr>
                <a:t> the sharing of ideas and information getting</a:t>
              </a:r>
              <a:r>
                <a:rPr lang="en-GB" sz="1400">
                  <a:latin typeface="Arial" panose="020B0604020202020204" pitchFamily="34" charset="0"/>
                  <a:cs typeface="Arial" panose="020B0604020202020204" pitchFamily="34" charset="0"/>
                </a:rPr>
                <a:t> feedback clearly, so the message is understood as intended, </a:t>
              </a:r>
              <a:r>
                <a:rPr lang="en-GB" sz="1400" kern="1200">
                  <a:solidFill>
                    <a:schemeClr val="tx1"/>
                  </a:solidFill>
                  <a:latin typeface="Arial" panose="020B0604020202020204" pitchFamily="34" charset="0"/>
                  <a:ea typeface="+mn-ea"/>
                  <a:cs typeface="Arial" panose="020B0604020202020204" pitchFamily="34" charset="0"/>
                </a:rPr>
                <a:t>which lowers mistakes and boosts productivity. It improves decision-making and raises customer satisfaction leading to overall better performance. Communication can be in various forms, verbal arranging meeting or phone calls, written can be by email or reports, and digital messaging like whats app, text messages, clear and timely communication is essential for collaboration and problem </a:t>
              </a:r>
              <a:r>
                <a:rPr lang="en-GB" sz="1400">
                  <a:latin typeface="Arial" panose="020B0604020202020204" pitchFamily="34" charset="0"/>
                  <a:cs typeface="Arial" panose="020B0604020202020204" pitchFamily="34" charset="0"/>
                </a:rPr>
                <a:t>solving. It is important for the staff to develop the necessary skills to communicate effectively, with efficiency for a better understanding (Johnson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a:t>
              </a:r>
            </a:p>
            <a:p>
              <a:pPr algn="just" defTabSz="710489">
                <a:lnSpc>
                  <a:spcPct val="150000"/>
                </a:lnSpc>
                <a:spcAft>
                  <a:spcPts val="444"/>
                </a:spcAft>
              </a:pPr>
              <a:endParaRPr lang="en-US" sz="2800">
                <a:latin typeface="Arial" panose="020B0604020202020204" pitchFamily="34" charset="0"/>
                <a:cs typeface="Arial" panose="020B0604020202020204" pitchFamily="34" charset="0"/>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0C5267-361E-9086-A7E8-7D8D1392BAC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B25A1D-CF4E-C40C-4685-E3F90C121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38EA53F-9F25-2ED9-CB28-F7CCCE3EF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CD8818-3442-35B4-928B-E091FABF2790}"/>
              </a:ext>
            </a:extLst>
          </p:cNvPr>
          <p:cNvSpPr txBox="1"/>
          <p:nvPr/>
        </p:nvSpPr>
        <p:spPr>
          <a:xfrm>
            <a:off x="3565211" y="1345574"/>
            <a:ext cx="8413340" cy="302853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COMMUNICATION BARRIERS</a:t>
            </a:r>
          </a:p>
        </p:txBody>
      </p:sp>
      <p:pic>
        <p:nvPicPr>
          <p:cNvPr id="4" name="Picture 3" descr="Green dialogue boxes">
            <a:extLst>
              <a:ext uri="{FF2B5EF4-FFF2-40B4-BE49-F238E27FC236}">
                <a16:creationId xmlns:a16="http://schemas.microsoft.com/office/drawing/2014/main" id="{055752ED-5712-541B-0F11-4F3B37AE50F9}"/>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3475172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grpSp>
        <p:nvGrpSpPr>
          <p:cNvPr id="7" name="Group 6">
            <a:extLst>
              <a:ext uri="{FF2B5EF4-FFF2-40B4-BE49-F238E27FC236}">
                <a16:creationId xmlns:a16="http://schemas.microsoft.com/office/drawing/2014/main" id="{39AFCF02-9E86-1945-81CF-43CCFD61552B}"/>
              </a:ext>
            </a:extLst>
          </p:cNvPr>
          <p:cNvGrpSpPr/>
          <p:nvPr/>
        </p:nvGrpSpPr>
        <p:grpSpPr>
          <a:xfrm>
            <a:off x="662631" y="932586"/>
            <a:ext cx="10873882" cy="4178529"/>
            <a:chOff x="662631" y="752120"/>
            <a:chExt cx="10873882" cy="3204115"/>
          </a:xfrm>
        </p:grpSpPr>
        <p:sp>
          <p:nvSpPr>
            <p:cNvPr id="92" name="Google Shape;92;p13"/>
            <p:cNvSpPr/>
            <p:nvPr/>
          </p:nvSpPr>
          <p:spPr>
            <a:xfrm>
              <a:off x="662631"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0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3" name="Google Shape;93;p13"/>
            <p:cNvSpPr/>
            <p:nvPr/>
          </p:nvSpPr>
          <p:spPr>
            <a:xfrm>
              <a:off x="876561"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0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5" name="Google Shape;95;p13"/>
            <p:cNvSpPr txBox="1"/>
            <p:nvPr/>
          </p:nvSpPr>
          <p:spPr>
            <a:xfrm>
              <a:off x="714666" y="1903027"/>
              <a:ext cx="2289300" cy="2053207"/>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Staff members have trouble understanding instructions. </a:t>
              </a:r>
            </a:p>
            <a:p>
              <a:pPr>
                <a:lnSpc>
                  <a:spcPct val="150000"/>
                </a:lnSpc>
              </a:pPr>
              <a:r>
                <a:rPr lang="en-GB" sz="1600">
                  <a:latin typeface="Arial" panose="020B0604020202020204" pitchFamily="34" charset="0"/>
                  <a:cs typeface="Arial" panose="020B0604020202020204" pitchFamily="34" charset="0"/>
                </a:rPr>
                <a:t>Multiple languages cause difficulty in communication </a:t>
              </a:r>
            </a:p>
            <a:p>
              <a:pPr>
                <a:lnSpc>
                  <a:spcPct val="150000"/>
                </a:lnSpc>
              </a:pPr>
              <a:r>
                <a:rPr lang="en-GB" sz="1600">
                  <a:latin typeface="Arial" panose="020B0604020202020204" pitchFamily="34" charset="0"/>
                  <a:cs typeface="Arial" panose="020B0604020202020204" pitchFamily="34" charset="0"/>
                </a:rPr>
                <a:t>(Martic, 2023).</a:t>
              </a:r>
            </a:p>
          </p:txBody>
        </p:sp>
        <p:sp>
          <p:nvSpPr>
            <p:cNvPr id="97" name="Google Shape;97;p13"/>
            <p:cNvSpPr txBox="1"/>
            <p:nvPr/>
          </p:nvSpPr>
          <p:spPr>
            <a:xfrm>
              <a:off x="1090182" y="1144988"/>
              <a:ext cx="1530738" cy="495578"/>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800" b="1">
                  <a:solidFill>
                    <a:schemeClr val="bg1"/>
                  </a:solidFill>
                  <a:latin typeface="Arial" panose="020B0604020202020204" pitchFamily="34" charset="0"/>
                  <a:ea typeface="Archivo"/>
                  <a:cs typeface="Arial" panose="020B0604020202020204" pitchFamily="34" charset="0"/>
                  <a:sym typeface="Archivo"/>
                </a:rPr>
                <a:t>LANGUAGE BARRIERS</a:t>
              </a:r>
            </a:p>
          </p:txBody>
        </p:sp>
        <p:sp>
          <p:nvSpPr>
            <p:cNvPr id="98" name="Google Shape;98;p13"/>
            <p:cNvSpPr/>
            <p:nvPr/>
          </p:nvSpPr>
          <p:spPr>
            <a:xfrm>
              <a:off x="3487095"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C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9" name="Google Shape;99;p13"/>
            <p:cNvSpPr/>
            <p:nvPr/>
          </p:nvSpPr>
          <p:spPr>
            <a:xfrm>
              <a:off x="3701025"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C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1" name="Google Shape;101;p13"/>
            <p:cNvSpPr txBox="1"/>
            <p:nvPr/>
          </p:nvSpPr>
          <p:spPr>
            <a:xfrm>
              <a:off x="3539130" y="1912766"/>
              <a:ext cx="2289300" cy="1770002"/>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Perceptions and adherence to cleanliness standards in the workplace are influenced by many cultural norms.</a:t>
              </a:r>
            </a:p>
          </p:txBody>
        </p:sp>
        <p:sp>
          <p:nvSpPr>
            <p:cNvPr id="103" name="Google Shape;103;p13"/>
            <p:cNvSpPr txBox="1"/>
            <p:nvPr/>
          </p:nvSpPr>
          <p:spPr>
            <a:xfrm>
              <a:off x="3945844" y="992656"/>
              <a:ext cx="1524332" cy="707982"/>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800" b="1">
                  <a:solidFill>
                    <a:schemeClr val="bg1"/>
                  </a:solidFill>
                  <a:latin typeface="Arial" panose="020B0604020202020204" pitchFamily="34" charset="0"/>
                  <a:ea typeface="Archivo"/>
                  <a:cs typeface="Arial" panose="020B0604020202020204" pitchFamily="34" charset="0"/>
                  <a:sym typeface="Archivo"/>
                </a:rPr>
                <a:t>CULTURAL DIVERSITY IMPACT</a:t>
              </a:r>
            </a:p>
          </p:txBody>
        </p:sp>
        <p:sp>
          <p:nvSpPr>
            <p:cNvPr id="104" name="Google Shape;104;p13"/>
            <p:cNvSpPr/>
            <p:nvPr/>
          </p:nvSpPr>
          <p:spPr>
            <a:xfrm>
              <a:off x="6307987"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92D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5" name="Google Shape;105;p13"/>
            <p:cNvSpPr/>
            <p:nvPr/>
          </p:nvSpPr>
          <p:spPr>
            <a:xfrm>
              <a:off x="6525489"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92D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7" name="Google Shape;107;p13"/>
            <p:cNvSpPr txBox="1"/>
            <p:nvPr/>
          </p:nvSpPr>
          <p:spPr>
            <a:xfrm>
              <a:off x="6363594" y="1903027"/>
              <a:ext cx="2289300" cy="1770002"/>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Workers are not formally trained in food hygiene, which results in their lack of readiness for industry standards.</a:t>
              </a:r>
            </a:p>
          </p:txBody>
        </p:sp>
        <p:sp>
          <p:nvSpPr>
            <p:cNvPr id="109" name="Google Shape;109;p13"/>
            <p:cNvSpPr txBox="1"/>
            <p:nvPr/>
          </p:nvSpPr>
          <p:spPr>
            <a:xfrm>
              <a:off x="6525489" y="992656"/>
              <a:ext cx="1965388" cy="1085589"/>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algn="ctr"/>
              <a:r>
                <a:rPr lang="en-US" sz="1800" b="1">
                  <a:solidFill>
                    <a:schemeClr val="bg1"/>
                  </a:solidFill>
                  <a:latin typeface="Arial" panose="020B0604020202020204" pitchFamily="34" charset="0"/>
                  <a:ea typeface="Archivo"/>
                  <a:cs typeface="Arial" panose="020B0604020202020204" pitchFamily="34" charset="0"/>
                  <a:sym typeface="Archivo"/>
                </a:rPr>
                <a:t>LACK OF FORMAL TRAINING</a:t>
              </a:r>
            </a:p>
            <a:p>
              <a:pPr marL="0" marR="0" lvl="0" indent="0" algn="ctr" rtl="0">
                <a:spcBef>
                  <a:spcPts val="0"/>
                </a:spcBef>
                <a:spcAft>
                  <a:spcPts val="0"/>
                </a:spcAft>
                <a:buNone/>
              </a:pPr>
              <a:endParaRPr sz="3200" b="1">
                <a:solidFill>
                  <a:schemeClr val="lt1"/>
                </a:solidFill>
                <a:latin typeface="Archivo"/>
                <a:ea typeface="Archivo"/>
                <a:cs typeface="Archivo"/>
                <a:sym typeface="Archivo"/>
              </a:endParaRPr>
            </a:p>
          </p:txBody>
        </p:sp>
        <p:sp>
          <p:nvSpPr>
            <p:cNvPr id="110" name="Google Shape;110;p13"/>
            <p:cNvSpPr/>
            <p:nvPr/>
          </p:nvSpPr>
          <p:spPr>
            <a:xfrm>
              <a:off x="9133642"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F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1" name="Google Shape;111;p13"/>
            <p:cNvSpPr/>
            <p:nvPr/>
          </p:nvSpPr>
          <p:spPr>
            <a:xfrm>
              <a:off x="9349953"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F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3" name="Google Shape;113;p13"/>
            <p:cNvSpPr txBox="1"/>
            <p:nvPr/>
          </p:nvSpPr>
          <p:spPr>
            <a:xfrm>
              <a:off x="9188058" y="1903027"/>
              <a:ext cx="2289300" cy="2053207"/>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There is a communication gap because younger staff members are less receptive to instructions than senior staff members.</a:t>
              </a:r>
            </a:p>
          </p:txBody>
        </p:sp>
        <p:sp>
          <p:nvSpPr>
            <p:cNvPr id="115" name="Google Shape;115;p13"/>
            <p:cNvSpPr txBox="1"/>
            <p:nvPr/>
          </p:nvSpPr>
          <p:spPr>
            <a:xfrm>
              <a:off x="9367646" y="1074186"/>
              <a:ext cx="1968959" cy="637181"/>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600" b="1">
                  <a:solidFill>
                    <a:schemeClr val="bg1"/>
                  </a:solidFill>
                  <a:latin typeface="Arial" panose="020B0604020202020204" pitchFamily="34" charset="0"/>
                  <a:ea typeface="Archivo"/>
                  <a:cs typeface="Arial" panose="020B0604020202020204" pitchFamily="34" charset="0"/>
                  <a:sym typeface="Archivo"/>
                </a:rPr>
                <a:t>GENERATIONAL COMMUNICATION GAP</a:t>
              </a:r>
            </a:p>
          </p:txBody>
        </p:sp>
      </p:grpSp>
      <p:sp>
        <p:nvSpPr>
          <p:cNvPr id="23" name="Rectangle 22">
            <a:extLst>
              <a:ext uri="{FF2B5EF4-FFF2-40B4-BE49-F238E27FC236}">
                <a16:creationId xmlns:a16="http://schemas.microsoft.com/office/drawing/2014/main" id="{8C048F58-7FA0-E047-A418-59C4A8CFC07D}"/>
              </a:ext>
            </a:extLst>
          </p:cNvPr>
          <p:cNvSpPr/>
          <p:nvPr/>
        </p:nvSpPr>
        <p:spPr>
          <a:xfrm>
            <a:off x="1237891" y="-62921"/>
            <a:ext cx="9304150" cy="994247"/>
          </a:xfrm>
          <a:prstGeom prst="rect">
            <a:avLst/>
          </a:prstGeom>
          <a:noFill/>
          <a:ln>
            <a:noFill/>
          </a:ln>
          <a:effectLst>
            <a:outerShdw blurRad="50800" dist="38100" dir="2700000" algn="tl" rotWithShape="0">
              <a:prstClr val="black">
                <a:alpha val="40000"/>
              </a:prstClr>
            </a:outerShdw>
          </a:effectLst>
        </p:spPr>
        <p:txBody>
          <a:bodyPr wrap="none">
            <a:spAutoFit/>
          </a:bodyPr>
          <a:lstStyle/>
          <a:p>
            <a:pPr lvl="0" algn="ctr">
              <a:lnSpc>
                <a:spcPct val="131250"/>
              </a:lnSpc>
            </a:pPr>
            <a:r>
              <a:rPr lang="en-US" sz="5000" b="1">
                <a:solidFill>
                  <a:schemeClr val="tx1"/>
                </a:solidFill>
                <a:latin typeface="Arial" panose="020B0604020202020204" pitchFamily="34" charset="0"/>
                <a:ea typeface="Archivo"/>
                <a:cs typeface="Arial" panose="020B0604020202020204" pitchFamily="34" charset="0"/>
                <a:sym typeface="Archivo"/>
              </a:rPr>
              <a:t>COMMUNICATION BARRIERS</a:t>
            </a:r>
            <a:endParaRPr lang="en-US" sz="5000">
              <a:solidFill>
                <a:schemeClr val="tx1"/>
              </a:solidFill>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B9F8A758-8DB8-BE40-B240-1AC70F46F330}"/>
              </a:ext>
            </a:extLst>
          </p:cNvPr>
          <p:cNvSpPr/>
          <p:nvPr/>
        </p:nvSpPr>
        <p:spPr>
          <a:xfrm>
            <a:off x="662631" y="5335209"/>
            <a:ext cx="10873882" cy="1318730"/>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FA3F1C-5DF7-9142-BF7F-14C5ECF00F6D}"/>
              </a:ext>
            </a:extLst>
          </p:cNvPr>
          <p:cNvSpPr txBox="1"/>
          <p:nvPr/>
        </p:nvSpPr>
        <p:spPr>
          <a:xfrm>
            <a:off x="662631" y="5394241"/>
            <a:ext cx="10873882" cy="1200329"/>
          </a:xfrm>
          <a:prstGeom prst="rect">
            <a:avLst/>
          </a:prstGeom>
          <a:noFill/>
        </p:spPr>
        <p:txBody>
          <a:bodyPr wrap="square" rtlCol="0">
            <a:spAutoFit/>
          </a:bodyPr>
          <a:lstStyle/>
          <a:p>
            <a:pPr algn="ctr"/>
            <a:r>
              <a:rPr lang="en-GB" sz="1800"/>
              <a:t>Anything that stops people from sending or receiving the right message at the right time is called a </a:t>
            </a:r>
            <a:r>
              <a:rPr lang="en-GB" sz="1800" b="1"/>
              <a:t>communication barrier</a:t>
            </a:r>
            <a:r>
              <a:rPr lang="en-GB" sz="1800"/>
              <a:t>. This can include things like language differences, cultural misunderstandings, lack of proper communication skills or training, and age-related differences in how people communicate </a:t>
            </a:r>
          </a:p>
          <a:p>
            <a:pPr algn="ctr"/>
            <a:r>
              <a:rPr lang="en-GB" sz="1800"/>
              <a:t>(Martic, 2023).</a:t>
            </a:r>
            <a:endParaRPr lang="en-US" sz="1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A64215-E227-606C-DF32-ACAB688623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992103-F748-BD89-9945-7D388CE650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D6FB07-6632-B75F-15D7-689FF14E8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2481A0-E3A2-E206-20EB-CE7EEECB0154}"/>
              </a:ext>
            </a:extLst>
          </p:cNvPr>
          <p:cNvSpPr txBox="1"/>
          <p:nvPr/>
        </p:nvSpPr>
        <p:spPr>
          <a:xfrm>
            <a:off x="3653304" y="966776"/>
            <a:ext cx="8413340" cy="2852349"/>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STRATEGIES TO OVERCOME BARRIERS</a:t>
            </a:r>
          </a:p>
        </p:txBody>
      </p:sp>
      <p:pic>
        <p:nvPicPr>
          <p:cNvPr id="4" name="Picture 3" descr="Green dialogue boxes">
            <a:extLst>
              <a:ext uri="{FF2B5EF4-FFF2-40B4-BE49-F238E27FC236}">
                <a16:creationId xmlns:a16="http://schemas.microsoft.com/office/drawing/2014/main" id="{DF1AD5CD-B486-0EAB-79B6-511DE4C5BB74}"/>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280410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ED9764E-4595-8C39-EB96-D3D1FB9C2B0F}"/>
              </a:ext>
            </a:extLst>
          </p:cNvPr>
          <p:cNvSpPr txBox="1"/>
          <p:nvPr/>
        </p:nvSpPr>
        <p:spPr>
          <a:xfrm>
            <a:off x="941497" y="-85521"/>
            <a:ext cx="10309006" cy="901593"/>
          </a:xfrm>
          <a:prstGeom prst="rect">
            <a:avLst/>
          </a:prstGeom>
          <a:noFill/>
          <a:effectLst>
            <a:outerShdw blurRad="50800" dist="38100" dir="5400000" algn="t" rotWithShape="0">
              <a:prstClr val="black">
                <a:alpha val="40000"/>
              </a:prstClr>
            </a:outerShdw>
          </a:effectLst>
          <a:scene3d>
            <a:camera prst="orthographicFront"/>
            <a:lightRig rig="threePt" dir="t"/>
          </a:scene3d>
          <a:sp3d>
            <a:bevelT prst="angle"/>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4000" b="1">
                <a:latin typeface="Arial" panose="020B0604020202020204" pitchFamily="34" charset="0"/>
                <a:cs typeface="Arial" panose="020B0604020202020204" pitchFamily="34" charset="0"/>
              </a:rPr>
              <a:t>STRATEGIES TO OVERCOME BARRIERS</a:t>
            </a:r>
            <a:endParaRPr lang="en-US" sz="4000" b="1">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1CD856FB-48E2-676D-BAD8-B6C2F09B87B4}"/>
              </a:ext>
            </a:extLst>
          </p:cNvPr>
          <p:cNvGrpSpPr/>
          <p:nvPr/>
        </p:nvGrpSpPr>
        <p:grpSpPr>
          <a:xfrm>
            <a:off x="383507" y="993912"/>
            <a:ext cx="11500437" cy="5714303"/>
            <a:chOff x="257999" y="621868"/>
            <a:chExt cx="11851025" cy="6116165"/>
          </a:xfrm>
        </p:grpSpPr>
        <p:sp>
          <p:nvSpPr>
            <p:cNvPr id="3" name="Flowchart: Alternative Process 2">
              <a:extLst>
                <a:ext uri="{FF2B5EF4-FFF2-40B4-BE49-F238E27FC236}">
                  <a16:creationId xmlns:a16="http://schemas.microsoft.com/office/drawing/2014/main" id="{F27C4937-B261-C16E-BAE1-8C2D09BC6B1B}"/>
                </a:ext>
              </a:extLst>
            </p:cNvPr>
            <p:cNvSpPr/>
            <p:nvPr/>
          </p:nvSpPr>
          <p:spPr>
            <a:xfrm>
              <a:off x="257999" y="989447"/>
              <a:ext cx="5669599" cy="1916765"/>
            </a:xfrm>
            <a:prstGeom prst="flowChartAlternateProcess">
              <a:avLst/>
            </a:prstGeom>
            <a:ln w="57150">
              <a:solidFill>
                <a:srgbClr val="FF000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7" name="Flowchart: Alternative Process 6">
              <a:extLst>
                <a:ext uri="{FF2B5EF4-FFF2-40B4-BE49-F238E27FC236}">
                  <a16:creationId xmlns:a16="http://schemas.microsoft.com/office/drawing/2014/main" id="{8B409FA2-2CBA-1B1D-90F1-CFCCB7E8DFD0}"/>
                </a:ext>
              </a:extLst>
            </p:cNvPr>
            <p:cNvSpPr/>
            <p:nvPr/>
          </p:nvSpPr>
          <p:spPr>
            <a:xfrm>
              <a:off x="6355145" y="989447"/>
              <a:ext cx="5676128" cy="1921119"/>
            </a:xfrm>
            <a:prstGeom prst="flowChartAlternateProcess">
              <a:avLst/>
            </a:prstGeom>
            <a:ln w="57150">
              <a:solidFill>
                <a:srgbClr val="FFC000"/>
              </a:solidFill>
            </a:ln>
            <a:effectLst>
              <a:outerShdw blurRad="50800" dist="38100" dir="5400000" algn="t"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8" name="Flowchart: Alternative Process 7">
              <a:extLst>
                <a:ext uri="{FF2B5EF4-FFF2-40B4-BE49-F238E27FC236}">
                  <a16:creationId xmlns:a16="http://schemas.microsoft.com/office/drawing/2014/main" id="{18274509-1977-AA34-9531-AEAD7E72C40C}"/>
                </a:ext>
              </a:extLst>
            </p:cNvPr>
            <p:cNvSpPr/>
            <p:nvPr/>
          </p:nvSpPr>
          <p:spPr>
            <a:xfrm>
              <a:off x="257999" y="3429567"/>
              <a:ext cx="5673952" cy="1918941"/>
            </a:xfrm>
            <a:prstGeom prst="flowChartAlternateProcess">
              <a:avLst/>
            </a:prstGeom>
            <a:ln w="57150">
              <a:solidFill>
                <a:srgbClr val="92D05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Flowchart: Alternative Process 8">
              <a:extLst>
                <a:ext uri="{FF2B5EF4-FFF2-40B4-BE49-F238E27FC236}">
                  <a16:creationId xmlns:a16="http://schemas.microsoft.com/office/drawing/2014/main" id="{F181DD30-8780-D324-3ED1-A22F35B3942B}"/>
                </a:ext>
              </a:extLst>
            </p:cNvPr>
            <p:cNvSpPr/>
            <p:nvPr/>
          </p:nvSpPr>
          <p:spPr>
            <a:xfrm>
              <a:off x="6355145" y="3429565"/>
              <a:ext cx="5673950" cy="1918943"/>
            </a:xfrm>
            <a:prstGeom prst="flowChartAlternateProcess">
              <a:avLst/>
            </a:prstGeom>
            <a:ln w="57150">
              <a:solidFill>
                <a:srgbClr val="06B0F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0" name="Flowchart: Off-page Connector 9">
              <a:extLst>
                <a:ext uri="{FF2B5EF4-FFF2-40B4-BE49-F238E27FC236}">
                  <a16:creationId xmlns:a16="http://schemas.microsoft.com/office/drawing/2014/main" id="{934FA354-68FE-3644-F3F4-A26E506FA647}"/>
                </a:ext>
              </a:extLst>
            </p:cNvPr>
            <p:cNvSpPr/>
            <p:nvPr/>
          </p:nvSpPr>
          <p:spPr>
            <a:xfrm>
              <a:off x="544453" y="621869"/>
              <a:ext cx="802544" cy="735666"/>
            </a:xfrm>
            <a:prstGeom prst="flowChartOffpageConnector">
              <a:avLst/>
            </a:prstGeom>
            <a:solidFill>
              <a:srgbClr val="FF0000"/>
            </a:solidFill>
            <a:ln w="28575">
              <a:solidFill>
                <a:srgbClr val="FF000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11" name="Flowchart: Off-page Connector 10">
              <a:extLst>
                <a:ext uri="{FF2B5EF4-FFF2-40B4-BE49-F238E27FC236}">
                  <a16:creationId xmlns:a16="http://schemas.microsoft.com/office/drawing/2014/main" id="{7788F087-59CC-3537-B62A-68EABFFD7F9E}"/>
                </a:ext>
              </a:extLst>
            </p:cNvPr>
            <p:cNvSpPr/>
            <p:nvPr/>
          </p:nvSpPr>
          <p:spPr>
            <a:xfrm>
              <a:off x="6619827" y="621868"/>
              <a:ext cx="802544" cy="735666"/>
            </a:xfrm>
            <a:prstGeom prst="flowChartOffpageConnector">
              <a:avLst/>
            </a:prstGeom>
            <a:solidFill>
              <a:srgbClr val="FFC000"/>
            </a:solidFill>
            <a:ln w="28575">
              <a:solidFill>
                <a:srgbClr val="FFC00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12" name="Flowchart: Off-page Connector 11">
              <a:extLst>
                <a:ext uri="{FF2B5EF4-FFF2-40B4-BE49-F238E27FC236}">
                  <a16:creationId xmlns:a16="http://schemas.microsoft.com/office/drawing/2014/main" id="{BD5892CA-8A87-CE67-6096-D1A48888CD4E}"/>
                </a:ext>
              </a:extLst>
            </p:cNvPr>
            <p:cNvSpPr/>
            <p:nvPr/>
          </p:nvSpPr>
          <p:spPr>
            <a:xfrm>
              <a:off x="544453" y="3059505"/>
              <a:ext cx="802544" cy="735666"/>
            </a:xfrm>
            <a:prstGeom prst="flowChartOffpageConnector">
              <a:avLst/>
            </a:prstGeom>
            <a:solidFill>
              <a:srgbClr val="92D050"/>
            </a:solidFill>
            <a:ln w="28575">
              <a:solidFill>
                <a:srgbClr val="92D050"/>
              </a:solidFill>
            </a:ln>
            <a:scene3d>
              <a:camera prst="orthographicFront"/>
              <a:lightRig rig="threePt" dir="t"/>
            </a:scene3d>
            <a:sp3d>
              <a:bevelT prst="angle"/>
            </a:sp3d>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Flowchart: Off-page Connector 12">
              <a:extLst>
                <a:ext uri="{FF2B5EF4-FFF2-40B4-BE49-F238E27FC236}">
                  <a16:creationId xmlns:a16="http://schemas.microsoft.com/office/drawing/2014/main" id="{8AA60839-04EE-F817-C3BE-9954F1EFB8F2}"/>
                </a:ext>
              </a:extLst>
            </p:cNvPr>
            <p:cNvSpPr/>
            <p:nvPr/>
          </p:nvSpPr>
          <p:spPr>
            <a:xfrm>
              <a:off x="6554513" y="3059504"/>
              <a:ext cx="802544" cy="735666"/>
            </a:xfrm>
            <a:prstGeom prst="flowChartOffpageConnector">
              <a:avLst/>
            </a:prstGeom>
            <a:solidFill>
              <a:srgbClr val="06B0F0"/>
            </a:solidFill>
            <a:ln w="28575">
              <a:solidFill>
                <a:srgbClr val="06B0F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2" name="TextBox 1">
              <a:extLst>
                <a:ext uri="{FF2B5EF4-FFF2-40B4-BE49-F238E27FC236}">
                  <a16:creationId xmlns:a16="http://schemas.microsoft.com/office/drawing/2014/main" id="{4F16F44E-A79B-8A34-77F8-78DF11BBABF9}"/>
                </a:ext>
              </a:extLst>
            </p:cNvPr>
            <p:cNvSpPr txBox="1"/>
            <p:nvPr/>
          </p:nvSpPr>
          <p:spPr>
            <a:xfrm>
              <a:off x="6435074" y="3767835"/>
              <a:ext cx="5673950" cy="1498866"/>
            </a:xfrm>
            <a:prstGeom prst="rect">
              <a:avLst/>
            </a:prstGeom>
            <a:noFill/>
          </p:spPr>
          <p:txBody>
            <a:bodyPr wrap="square" lIns="91440" tIns="45720" rIns="91440" bIns="45720" rtlCol="0" anchor="t">
              <a:spAutoFit/>
            </a:bodyPr>
            <a:lstStyle/>
            <a:p>
              <a:r>
                <a:rPr lang="en-GB" sz="1700">
                  <a:latin typeface="Arial"/>
                  <a:cs typeface="Arial"/>
                </a:rPr>
                <a:t>Encourage open communication and respect by grouping younger workers with experienced employees to transfer their knowledge and responsibility. Training should be adapted to suit different age groups to make sure all employees can understand the information. </a:t>
              </a:r>
              <a:endParaRPr lang="en-US" sz="1700">
                <a:latin typeface="Arial"/>
                <a:cs typeface="Arial"/>
              </a:endParaRPr>
            </a:p>
          </p:txBody>
        </p:sp>
        <p:sp>
          <p:nvSpPr>
            <p:cNvPr id="4" name="TextBox 3">
              <a:extLst>
                <a:ext uri="{FF2B5EF4-FFF2-40B4-BE49-F238E27FC236}">
                  <a16:creationId xmlns:a16="http://schemas.microsoft.com/office/drawing/2014/main" id="{1E290F54-562F-D467-F9CB-EFECECD85C35}"/>
                </a:ext>
              </a:extLst>
            </p:cNvPr>
            <p:cNvSpPr txBox="1"/>
            <p:nvPr/>
          </p:nvSpPr>
          <p:spPr>
            <a:xfrm>
              <a:off x="377744" y="1131401"/>
              <a:ext cx="5573803" cy="1415772"/>
            </a:xfrm>
            <a:prstGeom prst="rect">
              <a:avLst/>
            </a:prstGeom>
            <a:noFill/>
          </p:spPr>
          <p:txBody>
            <a:bodyPr wrap="square" lIns="91440" tIns="45720" rIns="91440" bIns="45720" rtlCol="0" anchor="t">
              <a:spAutoFit/>
            </a:bodyPr>
            <a:lstStyle/>
            <a:p>
              <a:pPr algn="l"/>
              <a:endParaRPr lang="en-GB"/>
            </a:p>
            <a:p>
              <a:r>
                <a:rPr lang="en-GB" sz="1700">
                  <a:latin typeface="Arial"/>
                  <a:cs typeface="Arial"/>
                </a:rPr>
                <a:t>Avoid using difficult language, keep sentences short, simple and speak slowly. Use of body language, gestures and visual aids can help to transmit the message. </a:t>
              </a:r>
            </a:p>
          </p:txBody>
        </p:sp>
        <p:sp>
          <p:nvSpPr>
            <p:cNvPr id="5" name="TextBox 4">
              <a:extLst>
                <a:ext uri="{FF2B5EF4-FFF2-40B4-BE49-F238E27FC236}">
                  <a16:creationId xmlns:a16="http://schemas.microsoft.com/office/drawing/2014/main" id="{4643559E-9CB9-D0CE-AC12-2E8BAC476D31}"/>
                </a:ext>
              </a:extLst>
            </p:cNvPr>
            <p:cNvSpPr txBox="1"/>
            <p:nvPr/>
          </p:nvSpPr>
          <p:spPr>
            <a:xfrm>
              <a:off x="6507076" y="1130672"/>
              <a:ext cx="5269004" cy="1154162"/>
            </a:xfrm>
            <a:prstGeom prst="rect">
              <a:avLst/>
            </a:prstGeom>
            <a:noFill/>
          </p:spPr>
          <p:txBody>
            <a:bodyPr wrap="square" lIns="91440" tIns="45720" rIns="91440" bIns="45720" rtlCol="0" anchor="t">
              <a:spAutoFit/>
            </a:bodyPr>
            <a:lstStyle/>
            <a:p>
              <a:pPr algn="l"/>
              <a:endParaRPr lang="en-GB"/>
            </a:p>
            <a:p>
              <a:pPr algn="l"/>
              <a:r>
                <a:rPr lang="en-GB" sz="1700">
                  <a:latin typeface="Arial"/>
                  <a:cs typeface="Arial"/>
                </a:rPr>
                <a:t>Educate the team members on different cultural backgrounds and importance of accepting diversity by encouraging cross-cultural collaborations. </a:t>
              </a:r>
              <a:endParaRPr lang="en-US" sz="1700">
                <a:latin typeface="Arial"/>
                <a:cs typeface="Arial"/>
              </a:endParaRPr>
            </a:p>
          </p:txBody>
        </p:sp>
        <p:sp>
          <p:nvSpPr>
            <p:cNvPr id="6" name="TextBox 5">
              <a:extLst>
                <a:ext uri="{FF2B5EF4-FFF2-40B4-BE49-F238E27FC236}">
                  <a16:creationId xmlns:a16="http://schemas.microsoft.com/office/drawing/2014/main" id="{2D115951-85B2-E243-C26C-295EE9282701}"/>
                </a:ext>
              </a:extLst>
            </p:cNvPr>
            <p:cNvSpPr txBox="1"/>
            <p:nvPr/>
          </p:nvSpPr>
          <p:spPr>
            <a:xfrm>
              <a:off x="372689" y="3787191"/>
              <a:ext cx="5557087" cy="1400383"/>
            </a:xfrm>
            <a:prstGeom prst="rect">
              <a:avLst/>
            </a:prstGeom>
            <a:noFill/>
          </p:spPr>
          <p:txBody>
            <a:bodyPr wrap="square" lIns="91440" tIns="45720" rIns="91440" bIns="45720" rtlCol="0" anchor="t">
              <a:spAutoFit/>
            </a:bodyPr>
            <a:lstStyle/>
            <a:p>
              <a:pPr algn="l"/>
              <a:r>
                <a:rPr lang="en-GB" sz="1700">
                  <a:latin typeface="Arial"/>
                  <a:cs typeface="Arial"/>
                </a:rPr>
                <a:t>Introduce multilingual training and visual aids to ensure everyone understands hygiene protocols.</a:t>
              </a:r>
            </a:p>
            <a:p>
              <a:r>
                <a:rPr lang="en-GB" sz="1700">
                  <a:latin typeface="Arial"/>
                  <a:cs typeface="Arial"/>
                </a:rPr>
                <a:t>Implement mandatory induction programs and regular refreshment courses to update staff on new regulations </a:t>
              </a:r>
              <a:r>
                <a:rPr lang="en-GB" sz="1700">
                  <a:latin typeface="Arial"/>
                  <a:ea typeface="+mn-lt"/>
                  <a:cs typeface="+mn-lt"/>
                </a:rPr>
                <a:t>(Uddin &amp; Ahmed, 2024).</a:t>
              </a:r>
            </a:p>
          </p:txBody>
        </p:sp>
        <p:sp>
          <p:nvSpPr>
            <p:cNvPr id="18" name="Rounded Rectangle 17">
              <a:extLst>
                <a:ext uri="{FF2B5EF4-FFF2-40B4-BE49-F238E27FC236}">
                  <a16:creationId xmlns:a16="http://schemas.microsoft.com/office/drawing/2014/main" id="{433F51D8-4CD9-9FED-78B5-F95494BF66CA}"/>
                </a:ext>
              </a:extLst>
            </p:cNvPr>
            <p:cNvSpPr/>
            <p:nvPr/>
          </p:nvSpPr>
          <p:spPr>
            <a:xfrm>
              <a:off x="704215" y="5601095"/>
              <a:ext cx="10752549" cy="1136938"/>
            </a:xfrm>
            <a:prstGeom prst="roundRect">
              <a:avLst/>
            </a:prstGeom>
            <a:ln w="28575">
              <a:solidFill>
                <a:srgbClr val="0070C0"/>
              </a:solidFill>
            </a:ln>
            <a:effectLst>
              <a:outerShdw blurRad="50800" dist="38100" dir="5400000" algn="t"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rtlCol="0" anchor="ctr"/>
            <a:lstStyle/>
            <a:p>
              <a:pPr algn="ctr"/>
              <a:r>
                <a:rPr lang="en-GB" sz="1700">
                  <a:latin typeface="Arial"/>
                  <a:ea typeface="+mn-lt"/>
                  <a:cs typeface="+mn-lt"/>
                </a:rPr>
                <a:t>Overcoming barriers at work helps improve communication, teamwork, and productivity by reducing misunderstandings and conflicts. It allows employees to work more effectively and share ideas </a:t>
              </a:r>
            </a:p>
            <a:p>
              <a:pPr algn="ctr"/>
              <a:r>
                <a:rPr lang="en-GB" sz="1700">
                  <a:latin typeface="Arial"/>
                  <a:ea typeface="+mn-lt"/>
                  <a:cs typeface="+mn-lt"/>
                </a:rPr>
                <a:t>(Department for Transport, 2013).</a:t>
              </a:r>
              <a:endParaRPr lang="en-US" sz="1700">
                <a:latin typeface="Arial"/>
                <a:cs typeface="Arial"/>
              </a:endParaRPr>
            </a:p>
          </p:txBody>
        </p:sp>
      </p:grpSp>
    </p:spTree>
    <p:extLst>
      <p:ext uri="{BB962C8B-B14F-4D97-AF65-F5344CB8AC3E}">
        <p14:creationId xmlns:p14="http://schemas.microsoft.com/office/powerpoint/2010/main" val="1652964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945FEE-F852-F2C7-5319-DD42EED2DA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17D5E3-C6EF-A40D-E5AD-56022341C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F84073-463A-15EE-203C-2CEF074E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38CB96-0F59-81D9-2E70-7BCE18A29F0D}"/>
              </a:ext>
            </a:extLst>
          </p:cNvPr>
          <p:cNvSpPr txBox="1"/>
          <p:nvPr/>
        </p:nvSpPr>
        <p:spPr>
          <a:xfrm>
            <a:off x="3569616" y="96883"/>
            <a:ext cx="8413340" cy="4332302"/>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fontScale="77500" lnSpcReduction="20000"/>
          </a:bodyPr>
          <a:lstStyle/>
          <a:p>
            <a:pPr algn="ctr">
              <a:lnSpc>
                <a:spcPct val="150000"/>
              </a:lnSpc>
              <a:spcBef>
                <a:spcPct val="0"/>
              </a:spcBef>
              <a:spcAft>
                <a:spcPts val="600"/>
              </a:spcAft>
            </a:pPr>
            <a:r>
              <a:rPr lang="en-US" sz="7200" b="1">
                <a:solidFill>
                  <a:schemeClr val="tx1">
                    <a:lumMod val="85000"/>
                    <a:lumOff val="15000"/>
                  </a:schemeClr>
                </a:solidFill>
                <a:latin typeface="Arial"/>
                <a:ea typeface="+mj-ea"/>
                <a:cs typeface="Arial"/>
              </a:rPr>
              <a:t>SHANNON &amp; WEAVER COMMUNICATION MODEL</a:t>
            </a:r>
            <a:endParaRPr lang="en-US" sz="72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D955AFD7-6451-D4C3-73D4-F10F1D0D475F}"/>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9556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Google Shape;89;p13">
            <a:extLst>
              <a:ext uri="{FF2B5EF4-FFF2-40B4-BE49-F238E27FC236}">
                <a16:creationId xmlns:a16="http://schemas.microsoft.com/office/drawing/2014/main" id="{AA1F5500-521D-3940-BB0F-3059B11999C0}"/>
              </a:ext>
            </a:extLst>
          </p:cNvPr>
          <p:cNvSpPr txBox="1"/>
          <p:nvPr/>
        </p:nvSpPr>
        <p:spPr>
          <a:xfrm>
            <a:off x="1421156" y="-9724"/>
            <a:ext cx="9349689" cy="830956"/>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algn="ctr">
              <a:lnSpc>
                <a:spcPct val="150000"/>
              </a:lnSpc>
            </a:pPr>
            <a:r>
              <a:rPr lang="en-US" sz="3200" b="1"/>
              <a:t>SHANNON &amp; WEAVER COMMUNICATION MODEL </a:t>
            </a:r>
          </a:p>
        </p:txBody>
      </p:sp>
      <p:grpSp>
        <p:nvGrpSpPr>
          <p:cNvPr id="7" name="Group 6">
            <a:extLst>
              <a:ext uri="{FF2B5EF4-FFF2-40B4-BE49-F238E27FC236}">
                <a16:creationId xmlns:a16="http://schemas.microsoft.com/office/drawing/2014/main" id="{A70267D7-078A-2D3C-28D5-AD7352AA3D66}"/>
              </a:ext>
            </a:extLst>
          </p:cNvPr>
          <p:cNvGrpSpPr/>
          <p:nvPr/>
        </p:nvGrpSpPr>
        <p:grpSpPr>
          <a:xfrm>
            <a:off x="335991" y="864704"/>
            <a:ext cx="11520017" cy="5816648"/>
            <a:chOff x="199274" y="675534"/>
            <a:chExt cx="11817700" cy="5985940"/>
          </a:xfrm>
        </p:grpSpPr>
        <p:sp>
          <p:nvSpPr>
            <p:cNvPr id="57" name="Google Shape;92;p13">
              <a:extLst>
                <a:ext uri="{FF2B5EF4-FFF2-40B4-BE49-F238E27FC236}">
                  <a16:creationId xmlns:a16="http://schemas.microsoft.com/office/drawing/2014/main" id="{2847953C-B1A0-9E44-AB89-863F1BB427A8}"/>
                </a:ext>
              </a:extLst>
            </p:cNvPr>
            <p:cNvSpPr/>
            <p:nvPr/>
          </p:nvSpPr>
          <p:spPr>
            <a:xfrm>
              <a:off x="199274"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0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58" name="Google Shape;93;p13">
              <a:extLst>
                <a:ext uri="{FF2B5EF4-FFF2-40B4-BE49-F238E27FC236}">
                  <a16:creationId xmlns:a16="http://schemas.microsoft.com/office/drawing/2014/main" id="{B81F6141-001C-F04B-8C9B-CB326D297BF9}"/>
                </a:ext>
              </a:extLst>
            </p:cNvPr>
            <p:cNvSpPr/>
            <p:nvPr/>
          </p:nvSpPr>
          <p:spPr>
            <a:xfrm>
              <a:off x="383883"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0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0" name="Google Shape;95;p13">
              <a:extLst>
                <a:ext uri="{FF2B5EF4-FFF2-40B4-BE49-F238E27FC236}">
                  <a16:creationId xmlns:a16="http://schemas.microsoft.com/office/drawing/2014/main" id="{1A4F29F5-B87D-134E-9114-43426FC1C375}"/>
                </a:ext>
              </a:extLst>
            </p:cNvPr>
            <p:cNvSpPr txBox="1"/>
            <p:nvPr/>
          </p:nvSpPr>
          <p:spPr>
            <a:xfrm>
              <a:off x="263198" y="1406994"/>
              <a:ext cx="1975531" cy="2123618"/>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a:t>
              </a:r>
              <a:r>
                <a:rPr lang="en-GB" sz="1200"/>
                <a:t>, the floor manager. He has the information and thoughts he wishes to provide, primarily regarding food safety regulations, food cleanliness, and appropriate factory practices.</a:t>
              </a:r>
              <a:endParaRPr lang="en-GB" sz="1200">
                <a:latin typeface="Arial" panose="020B0604020202020204" pitchFamily="34" charset="0"/>
                <a:cs typeface="Arial" panose="020B0604020202020204" pitchFamily="34" charset="0"/>
              </a:endParaRPr>
            </a:p>
          </p:txBody>
        </p:sp>
        <p:sp>
          <p:nvSpPr>
            <p:cNvPr id="62" name="Google Shape;97;p13">
              <a:extLst>
                <a:ext uri="{FF2B5EF4-FFF2-40B4-BE49-F238E27FC236}">
                  <a16:creationId xmlns:a16="http://schemas.microsoft.com/office/drawing/2014/main" id="{8029A77A-431E-7F41-8546-6D9C01A892B3}"/>
                </a:ext>
              </a:extLst>
            </p:cNvPr>
            <p:cNvSpPr txBox="1"/>
            <p:nvPr/>
          </p:nvSpPr>
          <p:spPr>
            <a:xfrm>
              <a:off x="383883" y="973424"/>
              <a:ext cx="1696013" cy="584735"/>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600" b="1">
                  <a:solidFill>
                    <a:schemeClr val="bg1"/>
                  </a:solidFill>
                  <a:latin typeface="Arial" panose="020B0604020202020204" pitchFamily="34" charset="0"/>
                  <a:ea typeface="Archivo"/>
                  <a:cs typeface="Arial" panose="020B0604020202020204" pitchFamily="34" charset="0"/>
                  <a:sym typeface="Archivo"/>
                </a:rPr>
                <a:t>INFORMATION SOURCE</a:t>
              </a:r>
            </a:p>
          </p:txBody>
        </p:sp>
        <p:sp>
          <p:nvSpPr>
            <p:cNvPr id="63" name="Google Shape;98;p13">
              <a:extLst>
                <a:ext uri="{FF2B5EF4-FFF2-40B4-BE49-F238E27FC236}">
                  <a16:creationId xmlns:a16="http://schemas.microsoft.com/office/drawing/2014/main" id="{871A2C43-80CA-D749-B91D-5BAE379EF87D}"/>
                </a:ext>
              </a:extLst>
            </p:cNvPr>
            <p:cNvSpPr/>
            <p:nvPr/>
          </p:nvSpPr>
          <p:spPr>
            <a:xfrm>
              <a:off x="2636620"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C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4" name="Google Shape;99;p13">
              <a:extLst>
                <a:ext uri="{FF2B5EF4-FFF2-40B4-BE49-F238E27FC236}">
                  <a16:creationId xmlns:a16="http://schemas.microsoft.com/office/drawing/2014/main" id="{B6A9B2AD-5035-DC48-8B13-EDCD54B3F5A7}"/>
                </a:ext>
              </a:extLst>
            </p:cNvPr>
            <p:cNvSpPr/>
            <p:nvPr/>
          </p:nvSpPr>
          <p:spPr>
            <a:xfrm>
              <a:off x="2821229"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C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6" name="Google Shape;101;p13">
              <a:extLst>
                <a:ext uri="{FF2B5EF4-FFF2-40B4-BE49-F238E27FC236}">
                  <a16:creationId xmlns:a16="http://schemas.microsoft.com/office/drawing/2014/main" id="{C56E1B71-0104-9040-91C1-62AC5FFCA6F2}"/>
                </a:ext>
              </a:extLst>
            </p:cNvPr>
            <p:cNvSpPr txBox="1"/>
            <p:nvPr/>
          </p:nvSpPr>
          <p:spPr>
            <a:xfrm>
              <a:off x="2683611" y="1577730"/>
              <a:ext cx="1975531" cy="1938952"/>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pPr algn="ctr"/>
              <a:r>
                <a:rPr lang="en-GB" sz="1200" b="1"/>
                <a:t>Gary's</a:t>
              </a:r>
              <a:r>
                <a:rPr lang="en-GB" sz="1200"/>
                <a:t> voice serve as the transmitter. He conveys his ideas through wall-mounted posters &amp; spoken English; He uses this method to translate his ideas into messages that other people can comprehend.</a:t>
              </a:r>
              <a:endParaRPr lang="en-GB" sz="1200">
                <a:latin typeface="Arial" panose="020B0604020202020204" pitchFamily="34" charset="0"/>
                <a:cs typeface="Arial" panose="020B0604020202020204" pitchFamily="34" charset="0"/>
              </a:endParaRPr>
            </a:p>
          </p:txBody>
        </p:sp>
        <p:sp>
          <p:nvSpPr>
            <p:cNvPr id="68" name="Google Shape;103;p13">
              <a:extLst>
                <a:ext uri="{FF2B5EF4-FFF2-40B4-BE49-F238E27FC236}">
                  <a16:creationId xmlns:a16="http://schemas.microsoft.com/office/drawing/2014/main" id="{A71AD003-D02C-6C45-B382-C54C6C50E64E}"/>
                </a:ext>
              </a:extLst>
            </p:cNvPr>
            <p:cNvSpPr txBox="1"/>
            <p:nvPr/>
          </p:nvSpPr>
          <p:spPr>
            <a:xfrm>
              <a:off x="2797229" y="1074888"/>
              <a:ext cx="1721182" cy="348366"/>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TRANSMITTER</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69" name="Google Shape;104;p13">
              <a:extLst>
                <a:ext uri="{FF2B5EF4-FFF2-40B4-BE49-F238E27FC236}">
                  <a16:creationId xmlns:a16="http://schemas.microsoft.com/office/drawing/2014/main" id="{F169ADF5-67C9-3248-87D2-39E55F18D46F}"/>
                </a:ext>
              </a:extLst>
            </p:cNvPr>
            <p:cNvSpPr/>
            <p:nvPr/>
          </p:nvSpPr>
          <p:spPr>
            <a:xfrm>
              <a:off x="5070884"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92D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0" name="Google Shape;105;p13">
              <a:extLst>
                <a:ext uri="{FF2B5EF4-FFF2-40B4-BE49-F238E27FC236}">
                  <a16:creationId xmlns:a16="http://schemas.microsoft.com/office/drawing/2014/main" id="{C8FA4275-F62F-F542-B36A-4494BF722E13}"/>
                </a:ext>
              </a:extLst>
            </p:cNvPr>
            <p:cNvSpPr/>
            <p:nvPr/>
          </p:nvSpPr>
          <p:spPr>
            <a:xfrm>
              <a:off x="5258576" y="675534"/>
              <a:ext cx="1696014" cy="1137223"/>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92D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2" name="Google Shape;107;p13">
              <a:extLst>
                <a:ext uri="{FF2B5EF4-FFF2-40B4-BE49-F238E27FC236}">
                  <a16:creationId xmlns:a16="http://schemas.microsoft.com/office/drawing/2014/main" id="{EF43334A-EA00-2243-8426-10318F229BB5}"/>
                </a:ext>
              </a:extLst>
            </p:cNvPr>
            <p:cNvSpPr txBox="1"/>
            <p:nvPr/>
          </p:nvSpPr>
          <p:spPr>
            <a:xfrm>
              <a:off x="5118817" y="1434850"/>
              <a:ext cx="1975531" cy="2308284"/>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a:t>
              </a:r>
              <a:r>
                <a:rPr lang="en-GB" sz="1200"/>
                <a:t> communicates </a:t>
              </a:r>
              <a:r>
                <a:rPr lang="en-GB" sz="1200" b="1"/>
                <a:t>verbally</a:t>
              </a:r>
              <a:r>
                <a:rPr lang="en-GB" sz="1200"/>
                <a:t> with the employees. </a:t>
              </a:r>
              <a:r>
                <a:rPr lang="en-GB" sz="1200" b="1"/>
                <a:t>Written communication</a:t>
              </a:r>
              <a:r>
                <a:rPr lang="en-GB" sz="1200"/>
                <a:t>—via signs and posters. His body language, tone, and gestures are examples of </a:t>
              </a:r>
              <a:r>
                <a:rPr lang="en-GB" sz="1200" b="1"/>
                <a:t>nonverbal communication</a:t>
              </a:r>
              <a:r>
                <a:rPr lang="en-GB" sz="1200"/>
                <a:t>.</a:t>
              </a:r>
              <a:br>
                <a:rPr lang="en-GB" sz="1200"/>
              </a:br>
              <a:r>
                <a:rPr lang="en-GB" sz="1200"/>
                <a:t>.</a:t>
              </a:r>
              <a:endParaRPr lang="en-GB" sz="1200">
                <a:latin typeface="Arial" panose="020B0604020202020204" pitchFamily="34" charset="0"/>
                <a:cs typeface="Arial" panose="020B0604020202020204" pitchFamily="34" charset="0"/>
              </a:endParaRPr>
            </a:p>
          </p:txBody>
        </p:sp>
        <p:sp>
          <p:nvSpPr>
            <p:cNvPr id="74" name="Google Shape;109;p13">
              <a:extLst>
                <a:ext uri="{FF2B5EF4-FFF2-40B4-BE49-F238E27FC236}">
                  <a16:creationId xmlns:a16="http://schemas.microsoft.com/office/drawing/2014/main" id="{DD928CF6-6F35-3848-9939-36FC7A0C6B75}"/>
                </a:ext>
              </a:extLst>
            </p:cNvPr>
            <p:cNvSpPr txBox="1"/>
            <p:nvPr/>
          </p:nvSpPr>
          <p:spPr>
            <a:xfrm>
              <a:off x="5187436" y="973423"/>
              <a:ext cx="1841377" cy="553957"/>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1400" b="1">
                  <a:solidFill>
                    <a:schemeClr val="lt1"/>
                  </a:solidFill>
                  <a:latin typeface="Arial" panose="020B0604020202020204" pitchFamily="34" charset="0"/>
                  <a:ea typeface="Archivo"/>
                  <a:cs typeface="Arial" panose="020B0604020202020204" pitchFamily="34" charset="0"/>
                  <a:sym typeface="Archivo"/>
                </a:rPr>
                <a:t>COMMUNICATION</a:t>
              </a:r>
              <a:r>
                <a:rPr lang="en-GB" sz="1600" b="1">
                  <a:solidFill>
                    <a:schemeClr val="lt1"/>
                  </a:solidFill>
                  <a:latin typeface="Arial" panose="020B0604020202020204" pitchFamily="34" charset="0"/>
                  <a:ea typeface="Archivo"/>
                  <a:cs typeface="Arial" panose="020B0604020202020204" pitchFamily="34" charset="0"/>
                  <a:sym typeface="Archivo"/>
                </a:rPr>
                <a:t> </a:t>
              </a:r>
              <a:r>
                <a:rPr lang="en-GB" sz="1400" b="1">
                  <a:solidFill>
                    <a:schemeClr val="lt1"/>
                  </a:solidFill>
                  <a:latin typeface="Arial" panose="020B0604020202020204" pitchFamily="34" charset="0"/>
                  <a:ea typeface="Archivo"/>
                  <a:cs typeface="Arial" panose="020B0604020202020204" pitchFamily="34" charset="0"/>
                  <a:sym typeface="Archivo"/>
                </a:rPr>
                <a:t>CHANNEL</a:t>
              </a:r>
              <a:endParaRPr lang="en-GB" sz="1600" b="1">
                <a:solidFill>
                  <a:schemeClr val="lt1"/>
                </a:solidFill>
                <a:latin typeface="Arial" panose="020B0604020202020204" pitchFamily="34" charset="0"/>
                <a:ea typeface="Archivo"/>
                <a:cs typeface="Arial" panose="020B0604020202020204" pitchFamily="34" charset="0"/>
                <a:sym typeface="Archivo"/>
              </a:endParaRPr>
            </a:p>
          </p:txBody>
        </p:sp>
        <p:sp>
          <p:nvSpPr>
            <p:cNvPr id="75" name="Google Shape;110;p13">
              <a:extLst>
                <a:ext uri="{FF2B5EF4-FFF2-40B4-BE49-F238E27FC236}">
                  <a16:creationId xmlns:a16="http://schemas.microsoft.com/office/drawing/2014/main" id="{7073706F-EAE5-3349-A5B2-556FE7BD4651}"/>
                </a:ext>
              </a:extLst>
            </p:cNvPr>
            <p:cNvSpPr/>
            <p:nvPr/>
          </p:nvSpPr>
          <p:spPr>
            <a:xfrm>
              <a:off x="7509259"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F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6" name="Google Shape;111;p13">
              <a:extLst>
                <a:ext uri="{FF2B5EF4-FFF2-40B4-BE49-F238E27FC236}">
                  <a16:creationId xmlns:a16="http://schemas.microsoft.com/office/drawing/2014/main" id="{07AD9175-7024-F74B-8F73-D336B87DF85E}"/>
                </a:ext>
              </a:extLst>
            </p:cNvPr>
            <p:cNvSpPr/>
            <p:nvPr/>
          </p:nvSpPr>
          <p:spPr>
            <a:xfrm>
              <a:off x="7695922"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F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8" name="Google Shape;113;p13">
              <a:extLst>
                <a:ext uri="{FF2B5EF4-FFF2-40B4-BE49-F238E27FC236}">
                  <a16:creationId xmlns:a16="http://schemas.microsoft.com/office/drawing/2014/main" id="{83EDBE13-E59C-FB48-BDC6-05D452463B69}"/>
                </a:ext>
              </a:extLst>
            </p:cNvPr>
            <p:cNvSpPr txBox="1"/>
            <p:nvPr/>
          </p:nvSpPr>
          <p:spPr>
            <a:xfrm>
              <a:off x="7556164" y="1418601"/>
              <a:ext cx="1975531" cy="2123618"/>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The factory workers.</a:t>
              </a:r>
              <a:br>
                <a:rPr lang="en-GB" sz="1200" b="1"/>
              </a:br>
              <a:r>
                <a:rPr lang="en-GB" sz="1200"/>
                <a:t>Although they read Gary's signs or hear his comments, many of them have trouble understanding English, so their interpretation of the message differs from Gary's original intent.</a:t>
              </a:r>
              <a:endParaRPr lang="en-GB" sz="1200">
                <a:latin typeface="Arial" panose="020B0604020202020204" pitchFamily="34" charset="0"/>
                <a:cs typeface="Arial" panose="020B0604020202020204" pitchFamily="34" charset="0"/>
              </a:endParaRPr>
            </a:p>
          </p:txBody>
        </p:sp>
        <p:sp>
          <p:nvSpPr>
            <p:cNvPr id="80" name="Google Shape;115;p13">
              <a:extLst>
                <a:ext uri="{FF2B5EF4-FFF2-40B4-BE49-F238E27FC236}">
                  <a16:creationId xmlns:a16="http://schemas.microsoft.com/office/drawing/2014/main" id="{E45C38D5-F51E-754A-9609-51E63743E858}"/>
                </a:ext>
              </a:extLst>
            </p:cNvPr>
            <p:cNvSpPr txBox="1"/>
            <p:nvPr/>
          </p:nvSpPr>
          <p:spPr>
            <a:xfrm>
              <a:off x="7712912" y="1096533"/>
              <a:ext cx="1662035"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RECEIVER</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86" name="Google Shape;110;p13">
              <a:extLst>
                <a:ext uri="{FF2B5EF4-FFF2-40B4-BE49-F238E27FC236}">
                  <a16:creationId xmlns:a16="http://schemas.microsoft.com/office/drawing/2014/main" id="{EDC69ECE-0D1F-8D42-9852-696ED5E1615B}"/>
                </a:ext>
              </a:extLst>
            </p:cNvPr>
            <p:cNvSpPr/>
            <p:nvPr/>
          </p:nvSpPr>
          <p:spPr>
            <a:xfrm>
              <a:off x="9943437" y="941973"/>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7030A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87" name="Google Shape;111;p13">
              <a:extLst>
                <a:ext uri="{FF2B5EF4-FFF2-40B4-BE49-F238E27FC236}">
                  <a16:creationId xmlns:a16="http://schemas.microsoft.com/office/drawing/2014/main" id="{3359B131-4465-254A-A184-9A7F8BCD833C}"/>
                </a:ext>
              </a:extLst>
            </p:cNvPr>
            <p:cNvSpPr/>
            <p:nvPr/>
          </p:nvSpPr>
          <p:spPr>
            <a:xfrm>
              <a:off x="10130100" y="680886"/>
              <a:ext cx="1696014" cy="1131871"/>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7030A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89" name="Google Shape;113;p13">
              <a:extLst>
                <a:ext uri="{FF2B5EF4-FFF2-40B4-BE49-F238E27FC236}">
                  <a16:creationId xmlns:a16="http://schemas.microsoft.com/office/drawing/2014/main" id="{AB36CCAE-BF3D-574F-9548-156F1ED04B26}"/>
                </a:ext>
              </a:extLst>
            </p:cNvPr>
            <p:cNvSpPr txBox="1"/>
            <p:nvPr/>
          </p:nvSpPr>
          <p:spPr>
            <a:xfrm>
              <a:off x="9989331" y="1432889"/>
              <a:ext cx="1975531" cy="1754286"/>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Gary's</a:t>
              </a:r>
              <a:r>
                <a:rPr lang="en-GB" sz="1200"/>
                <a:t> goal is for the employees to adhere to proper food safety and cleanliness procedures so that the food prepared satisfies airline requirements. </a:t>
              </a:r>
              <a:endParaRPr lang="en-GB" sz="1200">
                <a:latin typeface="Arial" panose="020B0604020202020204" pitchFamily="34" charset="0"/>
                <a:cs typeface="Arial" panose="020B0604020202020204" pitchFamily="34" charset="0"/>
              </a:endParaRPr>
            </a:p>
          </p:txBody>
        </p:sp>
        <p:sp>
          <p:nvSpPr>
            <p:cNvPr id="91" name="Google Shape;115;p13">
              <a:extLst>
                <a:ext uri="{FF2B5EF4-FFF2-40B4-BE49-F238E27FC236}">
                  <a16:creationId xmlns:a16="http://schemas.microsoft.com/office/drawing/2014/main" id="{31D349C3-39C8-464E-949F-40621E6C928E}"/>
                </a:ext>
              </a:extLst>
            </p:cNvPr>
            <p:cNvSpPr txBox="1"/>
            <p:nvPr/>
          </p:nvSpPr>
          <p:spPr>
            <a:xfrm>
              <a:off x="10113111" y="1096533"/>
              <a:ext cx="1696014"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DESTINATION</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111" name="Google Shape;110;p13">
              <a:extLst>
                <a:ext uri="{FF2B5EF4-FFF2-40B4-BE49-F238E27FC236}">
                  <a16:creationId xmlns:a16="http://schemas.microsoft.com/office/drawing/2014/main" id="{A551C839-B249-B640-A633-EEF8C435A88C}"/>
                </a:ext>
              </a:extLst>
            </p:cNvPr>
            <p:cNvSpPr/>
            <p:nvPr/>
          </p:nvSpPr>
          <p:spPr>
            <a:xfrm>
              <a:off x="5057445" y="4070715"/>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2" name="Google Shape;111;p13">
              <a:extLst>
                <a:ext uri="{FF2B5EF4-FFF2-40B4-BE49-F238E27FC236}">
                  <a16:creationId xmlns:a16="http://schemas.microsoft.com/office/drawing/2014/main" id="{6CF31E3E-9292-8E40-BC49-C0F6C60ADC29}"/>
                </a:ext>
              </a:extLst>
            </p:cNvPr>
            <p:cNvSpPr/>
            <p:nvPr/>
          </p:nvSpPr>
          <p:spPr>
            <a:xfrm>
              <a:off x="5244108" y="3809628"/>
              <a:ext cx="1696014" cy="1131340"/>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4" name="Google Shape;113;p13">
              <a:extLst>
                <a:ext uri="{FF2B5EF4-FFF2-40B4-BE49-F238E27FC236}">
                  <a16:creationId xmlns:a16="http://schemas.microsoft.com/office/drawing/2014/main" id="{5004DD60-D73E-004B-A3E4-A04106209570}"/>
                </a:ext>
              </a:extLst>
            </p:cNvPr>
            <p:cNvSpPr txBox="1"/>
            <p:nvPr/>
          </p:nvSpPr>
          <p:spPr>
            <a:xfrm>
              <a:off x="5104349" y="4561498"/>
              <a:ext cx="1975531" cy="1938952"/>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a:t>Anything that obstructs the clear understanding of the message is considered noise.</a:t>
              </a:r>
              <a:br>
                <a:rPr lang="en-GB" sz="1200"/>
              </a:br>
              <a:r>
                <a:rPr lang="en-GB" sz="1200" b="1"/>
                <a:t>“Physical noise”</a:t>
              </a:r>
              <a:br>
                <a:rPr lang="en-GB" sz="1200" b="1"/>
              </a:br>
              <a:r>
                <a:rPr lang="en-GB" sz="1200" b="1"/>
                <a:t>“Language barriers”</a:t>
              </a:r>
            </a:p>
            <a:p>
              <a:pPr algn="ctr"/>
              <a:r>
                <a:rPr lang="en-GB" sz="1200" b="1"/>
                <a:t>“Cultural differences”</a:t>
              </a:r>
              <a:br>
                <a:rPr lang="en-GB" sz="1200" b="1"/>
              </a:br>
              <a:r>
                <a:rPr lang="en-GB" sz="1200" b="1"/>
                <a:t>“Psychological noise”</a:t>
              </a:r>
              <a:endParaRPr lang="en-GB" sz="1200" b="1">
                <a:latin typeface="Arial" panose="020B0604020202020204" pitchFamily="34" charset="0"/>
                <a:cs typeface="Arial" panose="020B0604020202020204" pitchFamily="34" charset="0"/>
              </a:endParaRPr>
            </a:p>
          </p:txBody>
        </p:sp>
        <p:sp>
          <p:nvSpPr>
            <p:cNvPr id="116" name="Google Shape;115;p13">
              <a:extLst>
                <a:ext uri="{FF2B5EF4-FFF2-40B4-BE49-F238E27FC236}">
                  <a16:creationId xmlns:a16="http://schemas.microsoft.com/office/drawing/2014/main" id="{610FAC73-390D-2341-86AB-4E62992A72F9}"/>
                </a:ext>
              </a:extLst>
            </p:cNvPr>
            <p:cNvSpPr txBox="1"/>
            <p:nvPr/>
          </p:nvSpPr>
          <p:spPr>
            <a:xfrm>
              <a:off x="5598560" y="4203902"/>
              <a:ext cx="1016044"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NOISE</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27" name="Rounded Rectangle 26">
              <a:extLst>
                <a:ext uri="{FF2B5EF4-FFF2-40B4-BE49-F238E27FC236}">
                  <a16:creationId xmlns:a16="http://schemas.microsoft.com/office/drawing/2014/main" id="{7E7BE983-B4F8-E046-B59D-D60F9193B6C6}"/>
                </a:ext>
              </a:extLst>
            </p:cNvPr>
            <p:cNvSpPr/>
            <p:nvPr/>
          </p:nvSpPr>
          <p:spPr>
            <a:xfrm>
              <a:off x="199274" y="3692646"/>
              <a:ext cx="4504632" cy="2968828"/>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0AC2AA06-9098-404D-A508-17D212D5F1FA}"/>
                </a:ext>
              </a:extLst>
            </p:cNvPr>
            <p:cNvSpPr/>
            <p:nvPr/>
          </p:nvSpPr>
          <p:spPr>
            <a:xfrm>
              <a:off x="7512342" y="3692646"/>
              <a:ext cx="4504632" cy="2968828"/>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A3A79DF-2A57-FE43-8BCF-C97C195D5A04}"/>
                </a:ext>
              </a:extLst>
            </p:cNvPr>
            <p:cNvSpPr txBox="1"/>
            <p:nvPr/>
          </p:nvSpPr>
          <p:spPr>
            <a:xfrm>
              <a:off x="400816" y="3961761"/>
              <a:ext cx="4271071" cy="2455865"/>
            </a:xfrm>
            <a:prstGeom prst="rect">
              <a:avLst/>
            </a:prstGeom>
            <a:noFill/>
          </p:spPr>
          <p:txBody>
            <a:bodyPr wrap="square" lIns="91440" tIns="45720" rIns="91440" bIns="45720" rtlCol="0" anchor="t">
              <a:spAutoFit/>
            </a:bodyPr>
            <a:lstStyle/>
            <a:p>
              <a:pPr>
                <a:lnSpc>
                  <a:spcPct val="150000"/>
                </a:lnSpc>
              </a:pPr>
              <a:r>
                <a:rPr lang="en-GB" sz="1300"/>
                <a:t>The Shannon and Weaver Model, also called the mathematical theory of communication (</a:t>
              </a:r>
              <a:r>
                <a:rPr lang="en-US" sz="1200">
                  <a:solidFill>
                    <a:srgbClr val="222222"/>
                  </a:solidFill>
                  <a:latin typeface="Arial"/>
                  <a:cs typeface="Arial"/>
                </a:rPr>
                <a:t>Maiwada</a:t>
              </a:r>
              <a:r>
                <a:rPr lang="en-GB" sz="1300"/>
                <a:t>, 2025). The Model explains that communication has six main parts: the </a:t>
              </a:r>
              <a:r>
                <a:rPr lang="en-GB" sz="1300" b="1"/>
                <a:t>information source</a:t>
              </a:r>
              <a:r>
                <a:rPr lang="en-GB" sz="1300"/>
                <a:t> (where the message starts), the </a:t>
              </a:r>
              <a:r>
                <a:rPr lang="en-GB" sz="1300" b="1"/>
                <a:t>transmitter</a:t>
              </a:r>
              <a:r>
                <a:rPr lang="en-GB" sz="1300"/>
                <a:t> (who sends it), the </a:t>
              </a:r>
              <a:r>
                <a:rPr lang="en-GB" sz="1300" b="1"/>
                <a:t>channel</a:t>
              </a:r>
              <a:r>
                <a:rPr lang="en-GB" sz="1300"/>
                <a:t> (how it’s sent), the </a:t>
              </a:r>
              <a:r>
                <a:rPr lang="en-GB" sz="1300" b="1"/>
                <a:t>receiver</a:t>
              </a:r>
              <a:r>
                <a:rPr lang="en-GB" sz="1300"/>
                <a:t> (who gets it), the </a:t>
              </a:r>
              <a:r>
                <a:rPr lang="en-GB" sz="1300" b="1"/>
                <a:t>destination</a:t>
              </a:r>
              <a:r>
                <a:rPr lang="en-GB" sz="1300"/>
                <a:t> (who it’s meant for), and </a:t>
              </a:r>
              <a:r>
                <a:rPr lang="en-GB" sz="1300" b="1"/>
                <a:t>noise</a:t>
              </a:r>
              <a:r>
                <a:rPr lang="en-GB" sz="1300"/>
                <a:t> (anything that causes confusion or interruption) (Drew, 2023).</a:t>
              </a:r>
              <a:endParaRPr lang="en-US" sz="1300"/>
            </a:p>
          </p:txBody>
        </p:sp>
        <p:sp>
          <p:nvSpPr>
            <p:cNvPr id="3" name="Rectangle 2">
              <a:extLst>
                <a:ext uri="{FF2B5EF4-FFF2-40B4-BE49-F238E27FC236}">
                  <a16:creationId xmlns:a16="http://schemas.microsoft.com/office/drawing/2014/main" id="{924AAE0A-F634-C240-B6EC-9FDC6E452BD8}"/>
                </a:ext>
              </a:extLst>
            </p:cNvPr>
            <p:cNvSpPr/>
            <p:nvPr/>
          </p:nvSpPr>
          <p:spPr>
            <a:xfrm>
              <a:off x="7712912" y="3809085"/>
              <a:ext cx="4174014" cy="2755947"/>
            </a:xfrm>
            <a:prstGeom prst="rect">
              <a:avLst/>
            </a:prstGeom>
          </p:spPr>
          <p:txBody>
            <a:bodyPr wrap="square" lIns="91440" tIns="45720" rIns="91440" bIns="45720" anchor="t">
              <a:spAutoFit/>
            </a:bodyPr>
            <a:lstStyle/>
            <a:p>
              <a:pPr>
                <a:lnSpc>
                  <a:spcPct val="150000"/>
                </a:lnSpc>
              </a:pPr>
              <a:r>
                <a:rPr lang="en-GB" sz="1300"/>
                <a:t>This model is very famous and is often called the "mother of all models (</a:t>
              </a:r>
              <a:r>
                <a:rPr lang="en-US" sz="1200">
                  <a:solidFill>
                    <a:srgbClr val="222222"/>
                  </a:solidFill>
                  <a:latin typeface="Arial"/>
                  <a:cs typeface="Arial"/>
                </a:rPr>
                <a:t>Prusty, 2022)</a:t>
              </a:r>
              <a:r>
                <a:rPr lang="en-GB" sz="1300"/>
                <a:t>." It’s also known as "information theory" or the "Shannon theory" because it was mainly created by Claude Shannon.</a:t>
              </a:r>
              <a:br>
                <a:rPr lang="en-GB" sz="1300"/>
              </a:br>
              <a:r>
                <a:rPr lang="en-GB" sz="1300"/>
                <a:t>The main benefit of this model is that it helps explain how messages can get mixed up or misunderstood when people communicate. It shows how information can be changed, lost, or taken the wrong way as it moves from one person to another (Drew, 2023).</a:t>
              </a:r>
              <a:endParaRPr lang="en-US" sz="1300"/>
            </a:p>
          </p:txBody>
        </p:sp>
        <p:sp>
          <p:nvSpPr>
            <p:cNvPr id="6" name="Right Arrow 5">
              <a:extLst>
                <a:ext uri="{FF2B5EF4-FFF2-40B4-BE49-F238E27FC236}">
                  <a16:creationId xmlns:a16="http://schemas.microsoft.com/office/drawing/2014/main" id="{9047B064-1A2D-5C2A-1738-3D1C6D765F14}"/>
                </a:ext>
              </a:extLst>
            </p:cNvPr>
            <p:cNvSpPr/>
            <p:nvPr/>
          </p:nvSpPr>
          <p:spPr>
            <a:xfrm>
              <a:off x="2272811" y="2351314"/>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5FBD4855-5AA1-015B-7EB2-562EE8D88850}"/>
                </a:ext>
              </a:extLst>
            </p:cNvPr>
            <p:cNvSpPr/>
            <p:nvPr/>
          </p:nvSpPr>
          <p:spPr>
            <a:xfrm>
              <a:off x="4720926" y="2434691"/>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6B4D87AD-8AE7-C7FC-6620-C2B03DED8CFD}"/>
                </a:ext>
              </a:extLst>
            </p:cNvPr>
            <p:cNvSpPr/>
            <p:nvPr/>
          </p:nvSpPr>
          <p:spPr>
            <a:xfrm>
              <a:off x="7155349" y="2461853"/>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Arrow 8">
              <a:extLst>
                <a:ext uri="{FF2B5EF4-FFF2-40B4-BE49-F238E27FC236}">
                  <a16:creationId xmlns:a16="http://schemas.microsoft.com/office/drawing/2014/main" id="{A1C96377-7865-A1AF-30F3-6F4E9BBC7B53}"/>
                </a:ext>
              </a:extLst>
            </p:cNvPr>
            <p:cNvSpPr/>
            <p:nvPr/>
          </p:nvSpPr>
          <p:spPr>
            <a:xfrm>
              <a:off x="9618014" y="2445943"/>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Up Arrow 4">
              <a:extLst>
                <a:ext uri="{FF2B5EF4-FFF2-40B4-BE49-F238E27FC236}">
                  <a16:creationId xmlns:a16="http://schemas.microsoft.com/office/drawing/2014/main" id="{C6147F26-1890-F8E8-5033-48BE4F9023F9}"/>
                </a:ext>
              </a:extLst>
            </p:cNvPr>
            <p:cNvSpPr/>
            <p:nvPr/>
          </p:nvSpPr>
          <p:spPr>
            <a:xfrm>
              <a:off x="6083722" y="3575466"/>
              <a:ext cx="45719" cy="2009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82591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635B8D-6E5D-D1EE-B89D-7C9AD0C92C5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2A758-2ADE-47BF-F094-D5DDC331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5CBF38-6328-C7E3-970A-B03ED3350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5905670-0D5E-5CC1-591F-BA59CCA2D44D}"/>
              </a:ext>
            </a:extLst>
          </p:cNvPr>
          <p:cNvSpPr txBox="1"/>
          <p:nvPr/>
        </p:nvSpPr>
        <p:spPr>
          <a:xfrm>
            <a:off x="3566755" y="1716606"/>
            <a:ext cx="8413340" cy="1298359"/>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CONCLUSION</a:t>
            </a:r>
          </a:p>
        </p:txBody>
      </p:sp>
      <p:pic>
        <p:nvPicPr>
          <p:cNvPr id="4" name="Picture 3" descr="Green dialogue boxes">
            <a:extLst>
              <a:ext uri="{FF2B5EF4-FFF2-40B4-BE49-F238E27FC236}">
                <a16:creationId xmlns:a16="http://schemas.microsoft.com/office/drawing/2014/main" id="{40666AEC-C055-9834-2909-222309FF08F1}"/>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206507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irplane wing over the ocean&#10;&#10;AI-generated content may be incorrect.">
            <a:extLst>
              <a:ext uri="{FF2B5EF4-FFF2-40B4-BE49-F238E27FC236}">
                <a16:creationId xmlns:a16="http://schemas.microsoft.com/office/drawing/2014/main" id="{8E6E433E-6757-C4E1-556F-AD99693308AC}"/>
              </a:ext>
            </a:extLst>
          </p:cNvPr>
          <p:cNvPicPr>
            <a:picLocks noChangeAspect="1"/>
          </p:cNvPicPr>
          <p:nvPr/>
        </p:nvPicPr>
        <p:blipFill>
          <a:blip r:embed="rId2"/>
          <a:srcRect l="13818" t="9091"/>
          <a:stretch>
            <a:fillRect/>
          </a:stretch>
        </p:blipFill>
        <p:spPr>
          <a:xfrm>
            <a:off x="20" y="10"/>
            <a:ext cx="8668492" cy="6857990"/>
          </a:xfrm>
          <a:prstGeom prst="rect">
            <a:avLst/>
          </a:prstGeom>
        </p:spPr>
      </p:pic>
      <p:sp>
        <p:nvSpPr>
          <p:cNvPr id="16" name="Rectangle 1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EABADF4-A5D7-9B80-44F9-F4350814E79F}"/>
              </a:ext>
            </a:extLst>
          </p:cNvPr>
          <p:cNvSpPr txBox="1"/>
          <p:nvPr/>
        </p:nvSpPr>
        <p:spPr>
          <a:xfrm>
            <a:off x="7313699" y="896834"/>
            <a:ext cx="4716720" cy="57863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2000" b="1">
                <a:latin typeface="Arial"/>
                <a:cs typeface="Arial"/>
              </a:rPr>
              <a:t>Challenges in communication</a:t>
            </a:r>
          </a:p>
          <a:p>
            <a:pPr>
              <a:lnSpc>
                <a:spcPct val="150000"/>
              </a:lnSpc>
              <a:spcAft>
                <a:spcPts val="600"/>
              </a:spcAft>
            </a:pPr>
            <a:r>
              <a:rPr lang="en-US" sz="2000">
                <a:latin typeface="Arial"/>
                <a:cs typeface="Arial"/>
              </a:rPr>
              <a:t>Flight Foods struggles with language, culture, and training gaps that are impacting the business.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latin typeface="Arial"/>
                <a:cs typeface="Arial"/>
              </a:rPr>
              <a:t>Proposed solutions</a:t>
            </a:r>
          </a:p>
          <a:p>
            <a:pPr>
              <a:lnSpc>
                <a:spcPct val="150000"/>
              </a:lnSpc>
              <a:spcAft>
                <a:spcPts val="600"/>
              </a:spcAft>
            </a:pPr>
            <a:r>
              <a:rPr lang="en-US" sz="2000">
                <a:latin typeface="Arial"/>
                <a:cs typeface="Arial"/>
              </a:rPr>
              <a:t>By implementing bilingual training, visual aids and cultural sensitivity  Flight foods can overcome these barriers. </a:t>
            </a:r>
            <a:endParaRPr lang="en-US"/>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latin typeface="Arial"/>
                <a:cs typeface="Arial"/>
              </a:rPr>
              <a:t>Expected outcome</a:t>
            </a:r>
          </a:p>
          <a:p>
            <a:pPr>
              <a:lnSpc>
                <a:spcPct val="150000"/>
              </a:lnSpc>
              <a:spcAft>
                <a:spcPts val="600"/>
              </a:spcAft>
            </a:pPr>
            <a:r>
              <a:rPr lang="en-US" sz="2000">
                <a:latin typeface="Arial"/>
                <a:cs typeface="Arial"/>
              </a:rPr>
              <a:t>This improvement can rise food standards and restore customers confidence in the services provided.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1300"/>
          </a:p>
        </p:txBody>
      </p:sp>
      <p:sp>
        <p:nvSpPr>
          <p:cNvPr id="2" name="TextBox 1">
            <a:extLst>
              <a:ext uri="{FF2B5EF4-FFF2-40B4-BE49-F238E27FC236}">
                <a16:creationId xmlns:a16="http://schemas.microsoft.com/office/drawing/2014/main" id="{6D216EBE-7401-12DC-1788-753321FB5487}"/>
              </a:ext>
            </a:extLst>
          </p:cNvPr>
          <p:cNvSpPr txBox="1"/>
          <p:nvPr/>
        </p:nvSpPr>
        <p:spPr>
          <a:xfrm>
            <a:off x="7313699" y="125252"/>
            <a:ext cx="3288080" cy="646331"/>
          </a:xfrm>
          <a:prstGeom prst="rect">
            <a:avLst/>
          </a:prstGeom>
          <a:noFill/>
          <a:effectLst>
            <a:outerShdw blurRad="50800" dist="38100" dir="5400000" algn="t" rotWithShape="0">
              <a:prstClr val="black">
                <a:alpha val="40000"/>
              </a:prstClr>
            </a:outerShdw>
          </a:effectLst>
          <a:scene3d>
            <a:camera prst="orthographicFront"/>
            <a:lightRig rig="threePt" dir="t"/>
          </a:scene3d>
          <a:sp3d>
            <a:bevelT prst="angle"/>
          </a:sp3d>
        </p:spPr>
        <p:txBody>
          <a:bodyPr wrap="none" rtlCol="0">
            <a:spAutoFit/>
          </a:bodyPr>
          <a:lstStyle/>
          <a:p>
            <a:r>
              <a:rPr lang="en-US" sz="3600" b="1">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73713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E563C9-5259-AB38-D37D-60553642FA4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DDB247-8472-D7C9-C1E4-EB87EEC1F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9B2556-2C80-4409-99E1-429CD08AE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B2A6E-070B-AF82-24BF-B94A8AEFA31F}"/>
              </a:ext>
            </a:extLst>
          </p:cNvPr>
          <p:cNvSpPr txBox="1"/>
          <p:nvPr/>
        </p:nvSpPr>
        <p:spPr>
          <a:xfrm>
            <a:off x="3569616" y="2136913"/>
            <a:ext cx="8413340" cy="1497142"/>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REFERENCES</a:t>
            </a:r>
          </a:p>
        </p:txBody>
      </p:sp>
      <p:pic>
        <p:nvPicPr>
          <p:cNvPr id="4" name="Picture 3" descr="Green dialogue boxes">
            <a:extLst>
              <a:ext uri="{FF2B5EF4-FFF2-40B4-BE49-F238E27FC236}">
                <a16:creationId xmlns:a16="http://schemas.microsoft.com/office/drawing/2014/main" id="{2C0B3C2E-497B-06BA-B1A7-E864B08E4DB4}"/>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3786513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36F9BE-C64B-1472-4B47-6ED2A85E9EE9}"/>
              </a:ext>
            </a:extLst>
          </p:cNvPr>
          <p:cNvSpPr txBox="1"/>
          <p:nvPr/>
        </p:nvSpPr>
        <p:spPr>
          <a:xfrm>
            <a:off x="459346" y="1597431"/>
            <a:ext cx="9724031" cy="502765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6581FD81-EDD0-F64F-29AB-A772CFC6A2A2}"/>
              </a:ext>
            </a:extLst>
          </p:cNvPr>
          <p:cNvSpPr txBox="1"/>
          <p:nvPr/>
        </p:nvSpPr>
        <p:spPr>
          <a:xfrm>
            <a:off x="459346" y="232913"/>
            <a:ext cx="4160113" cy="820674"/>
          </a:xfrm>
          <a:prstGeom prst="rect">
            <a:avLst/>
          </a:prstGeom>
          <a:noFill/>
        </p:spPr>
        <p:txBody>
          <a:bodyPr wrap="none" rtlCol="0">
            <a:spAutoFit/>
          </a:bodyPr>
          <a:lstStyle/>
          <a:p>
            <a:pPr>
              <a:lnSpc>
                <a:spcPct val="150000"/>
              </a:lnSpc>
              <a:spcAft>
                <a:spcPts val="600"/>
              </a:spcAft>
            </a:pPr>
            <a:r>
              <a:rPr lang="en-US" sz="3600" b="1">
                <a:solidFill>
                  <a:schemeClr val="bg1"/>
                </a:solidFill>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85BE3948-32FD-66A7-BB7E-C41AB8C703A1}"/>
              </a:ext>
            </a:extLst>
          </p:cNvPr>
          <p:cNvSpPr txBox="1"/>
          <p:nvPr/>
        </p:nvSpPr>
        <p:spPr>
          <a:xfrm>
            <a:off x="199837" y="1635915"/>
            <a:ext cx="11411794" cy="5105628"/>
          </a:xfrm>
          <a:prstGeom prst="rect">
            <a:avLst/>
          </a:prstGeom>
          <a:noFill/>
        </p:spPr>
        <p:txBody>
          <a:bodyPr wrap="square" lIns="91440" tIns="45720" rIns="91440" bIns="45720" anchor="t">
            <a:spAutoFit/>
          </a:bodyPr>
          <a:lstStyle/>
          <a:p>
            <a:pPr>
              <a:lnSpc>
                <a:spcPct val="150000"/>
              </a:lnSpc>
              <a:spcAft>
                <a:spcPts val="600"/>
              </a:spcAft>
            </a:pPr>
            <a:r>
              <a:rPr lang="en-GB" sz="1200">
                <a:latin typeface="Arial"/>
                <a:cs typeface="Arial"/>
              </a:rPr>
              <a:t>Alaa, </a:t>
            </a:r>
            <a:r>
              <a:rPr lang="en-GB" sz="1200" err="1">
                <a:latin typeface="Arial"/>
                <a:cs typeface="Arial"/>
              </a:rPr>
              <a:t>Dr.B</a:t>
            </a:r>
            <a:r>
              <a:rPr lang="en-GB" sz="1200">
                <a:latin typeface="Arial"/>
                <a:cs typeface="Arial"/>
              </a:rPr>
              <a:t>. (2025) </a:t>
            </a:r>
            <a:r>
              <a:rPr lang="en-GB" sz="1200" i="1">
                <a:latin typeface="Arial"/>
                <a:cs typeface="Arial"/>
              </a:rPr>
              <a:t>Food safety management in Airline Catering</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https://www.cleanmiddleeast.ae/egypt/food-safety-management-in-airline-catering</a:t>
            </a:r>
            <a:r>
              <a:rPr lang="en-GB" sz="1200">
                <a:latin typeface="Arial"/>
                <a:cs typeface="Arial"/>
              </a:rPr>
              <a:t>  (Accessed 19 October 2025).</a:t>
            </a:r>
          </a:p>
          <a:p>
            <a:pPr>
              <a:lnSpc>
                <a:spcPct val="150000"/>
              </a:lnSpc>
              <a:spcAft>
                <a:spcPts val="600"/>
              </a:spcAft>
            </a:pPr>
            <a:endParaRPr lang="en-US" sz="1200">
              <a:latin typeface="Arial"/>
              <a:cs typeface="Arial"/>
            </a:endParaRPr>
          </a:p>
          <a:p>
            <a:pPr>
              <a:lnSpc>
                <a:spcPct val="150000"/>
              </a:lnSpc>
              <a:spcAft>
                <a:spcPts val="600"/>
              </a:spcAft>
            </a:pPr>
            <a:r>
              <a:rPr lang="en-GB" sz="1200">
                <a:latin typeface="Arial"/>
                <a:cs typeface="Arial"/>
              </a:rPr>
              <a:t>Communication Theory (2024) </a:t>
            </a:r>
            <a:r>
              <a:rPr lang="en-GB" sz="1200" i="1">
                <a:latin typeface="Arial"/>
                <a:cs typeface="Arial"/>
              </a:rPr>
              <a:t>Shannon and Weaver Model of Communication</a:t>
            </a:r>
            <a:r>
              <a:rPr lang="en-GB" sz="1200">
                <a:latin typeface="Arial"/>
                <a:cs typeface="Arial"/>
              </a:rPr>
              <a:t>. Available at: </a:t>
            </a:r>
            <a:r>
              <a:rPr lang="en-GB" sz="1200">
                <a:latin typeface="Arial"/>
                <a:cs typeface="Arial"/>
                <a:hlinkClick r:id="rId3">
                  <a:extLst>
                    <a:ext uri="{A12FA001-AC4F-418D-AE19-62706E023703}">
                      <ahyp:hlinkClr xmlns:ahyp="http://schemas.microsoft.com/office/drawing/2018/hyperlinkcolor" val="tx"/>
                    </a:ext>
                  </a:extLst>
                </a:hlinkClick>
              </a:rPr>
              <a:t>https://www.communicationtheory.org/shannon-and-weaver-model-of-communication/</a:t>
            </a:r>
            <a:r>
              <a:rPr lang="en-GB" sz="1200">
                <a:latin typeface="Arial"/>
                <a:cs typeface="Arial"/>
              </a:rPr>
              <a:t>  (Accessed 26 October 2025).</a:t>
            </a:r>
          </a:p>
          <a:p>
            <a:pPr>
              <a:lnSpc>
                <a:spcPct val="150000"/>
              </a:lnSpc>
              <a:spcAft>
                <a:spcPts val="600"/>
              </a:spcAft>
            </a:pPr>
            <a:endParaRPr lang="en-GB" sz="1200">
              <a:latin typeface="Arial" panose="020B0604020202020204" pitchFamily="34" charset="0"/>
              <a:cs typeface="Arial" panose="020B0604020202020204" pitchFamily="34" charset="0"/>
            </a:endParaRPr>
          </a:p>
          <a:p>
            <a:pPr>
              <a:lnSpc>
                <a:spcPct val="150000"/>
              </a:lnSpc>
              <a:spcAft>
                <a:spcPts val="600"/>
              </a:spcAft>
            </a:pPr>
            <a:r>
              <a:rPr lang="en-GB" sz="1200">
                <a:latin typeface="Arial"/>
                <a:cs typeface="Arial"/>
              </a:rPr>
              <a:t>Drew, C. (2023) </a:t>
            </a:r>
            <a:r>
              <a:rPr lang="en-GB" sz="1200" i="1">
                <a:latin typeface="Arial"/>
                <a:cs typeface="Arial"/>
              </a:rPr>
              <a:t>7 Key Concepts | the Shannon-Weaver Model of Communication</a:t>
            </a:r>
            <a:r>
              <a:rPr lang="en-GB" sz="1200">
                <a:latin typeface="Arial"/>
                <a:cs typeface="Arial"/>
              </a:rPr>
              <a:t>. The Helpful Professor. Available at: </a:t>
            </a:r>
            <a:r>
              <a:rPr lang="en-GB" sz="1200">
                <a:latin typeface="Arial"/>
                <a:cs typeface="Arial"/>
                <a:hlinkClick r:id="rId4">
                  <a:extLst>
                    <a:ext uri="{A12FA001-AC4F-418D-AE19-62706E023703}">
                      <ahyp:hlinkClr xmlns:ahyp="http://schemas.microsoft.com/office/drawing/2018/hyperlinkcolor" val="tx"/>
                    </a:ext>
                  </a:extLst>
                </a:hlinkClick>
              </a:rPr>
              <a:t>https://helpfulprofessor.com/shannon-weaver-model/</a:t>
            </a:r>
            <a:r>
              <a:rPr lang="en-GB" sz="1200">
                <a:latin typeface="Arial"/>
                <a:cs typeface="Arial"/>
              </a:rPr>
              <a:t>  (Accessed 30 October 2025).</a:t>
            </a:r>
          </a:p>
          <a:p>
            <a:pPr>
              <a:lnSpc>
                <a:spcPct val="150000"/>
              </a:lnSpc>
              <a:spcAft>
                <a:spcPts val="600"/>
              </a:spcAft>
            </a:pPr>
            <a:endParaRPr lang="en-GB" sz="1200">
              <a:latin typeface="Arial"/>
              <a:ea typeface="+mn-lt"/>
              <a:cs typeface="Arial"/>
            </a:endParaRPr>
          </a:p>
          <a:p>
            <a:pPr>
              <a:lnSpc>
                <a:spcPct val="150000"/>
              </a:lnSpc>
            </a:pPr>
            <a:r>
              <a:rPr lang="en-GB" sz="1200">
                <a:latin typeface="Arial"/>
                <a:ea typeface="+mn-lt"/>
                <a:cs typeface="+mn-lt"/>
              </a:rPr>
              <a:t>Department for Transport (DfT) (2013) </a:t>
            </a:r>
            <a:r>
              <a:rPr lang="en-GB" sz="1200" i="1">
                <a:latin typeface="Arial"/>
                <a:ea typeface="+mn-lt"/>
                <a:cs typeface="+mn-lt"/>
              </a:rPr>
              <a:t>Barriers to entry and expansion in the in-flight catering services industry.</a:t>
            </a:r>
            <a:r>
              <a:rPr lang="en-GB" sz="1200">
                <a:latin typeface="Arial"/>
                <a:ea typeface="+mn-lt"/>
                <a:cs typeface="+mn-lt"/>
              </a:rPr>
              <a:t> London: Department for Transport. Available at: </a:t>
            </a:r>
            <a:r>
              <a:rPr lang="en-GB" sz="1200" u="sng">
                <a:latin typeface="Arial"/>
                <a:ea typeface="+mn-lt"/>
                <a:cs typeface="+mn-lt"/>
              </a:rPr>
              <a:t>https://</a:t>
            </a:r>
            <a:r>
              <a:rPr lang="en-GB" sz="1200" u="sng" err="1">
                <a:latin typeface="Arial"/>
                <a:ea typeface="+mn-lt"/>
                <a:cs typeface="+mn-lt"/>
              </a:rPr>
              <a:t>assets.publishing.service.gov.uk</a:t>
            </a:r>
            <a:r>
              <a:rPr lang="en-GB" sz="1200" u="sng">
                <a:latin typeface="Arial"/>
                <a:ea typeface="+mn-lt"/>
                <a:cs typeface="+mn-lt"/>
              </a:rPr>
              <a:t>/media/55194dd8e5274a142b000486/</a:t>
            </a:r>
            <a:r>
              <a:rPr lang="en-GB" sz="1200" u="sng" err="1">
                <a:latin typeface="Arial"/>
                <a:ea typeface="+mn-lt"/>
                <a:cs typeface="+mn-lt"/>
              </a:rPr>
              <a:t>final_report_excised.pdf</a:t>
            </a:r>
            <a:endParaRPr lang="en-GB" sz="1200" u="sng">
              <a:latin typeface="Arial"/>
              <a:cs typeface="Arial"/>
            </a:endParaRPr>
          </a:p>
          <a:p>
            <a:pPr>
              <a:lnSpc>
                <a:spcPct val="150000"/>
              </a:lnSpc>
              <a:spcAft>
                <a:spcPts val="600"/>
              </a:spcAft>
            </a:pPr>
            <a:r>
              <a:rPr lang="en-GB" sz="1200">
                <a:latin typeface="Arial"/>
                <a:ea typeface="+mn-lt"/>
                <a:cs typeface="+mn-lt"/>
              </a:rPr>
              <a:t>(Accessed: 2 November 2025).</a:t>
            </a:r>
          </a:p>
          <a:p>
            <a:pPr>
              <a:lnSpc>
                <a:spcPct val="150000"/>
              </a:lnSpc>
              <a:spcAft>
                <a:spcPts val="600"/>
              </a:spcAft>
            </a:pPr>
            <a:endParaRPr lang="en-GB" sz="1200">
              <a:latin typeface="Arial"/>
              <a:cs typeface="Arial"/>
            </a:endParaRPr>
          </a:p>
          <a:p>
            <a:pPr>
              <a:lnSpc>
                <a:spcPct val="150000"/>
              </a:lnSpc>
              <a:spcAft>
                <a:spcPts val="600"/>
              </a:spcAft>
            </a:pPr>
            <a:r>
              <a:rPr lang="en-GB" sz="1200">
                <a:latin typeface="Arial"/>
                <a:cs typeface="Arial"/>
              </a:rPr>
              <a:t>Johnson, D.G.H., Batson, M.C.S. and Graus, M.E.G (2022) </a:t>
            </a:r>
            <a:r>
              <a:rPr lang="en-GB" sz="1200" i="1">
                <a:latin typeface="Arial"/>
                <a:cs typeface="Arial"/>
              </a:rPr>
              <a:t>Insights on Teacher’s Lesson Plans for Enhancing Effective Communication Skills: Cases in English Language Teacher Training, Development and Practicum</a:t>
            </a:r>
            <a:r>
              <a:rPr lang="en-GB" sz="1200">
                <a:latin typeface="Arial"/>
                <a:cs typeface="Arial"/>
              </a:rPr>
              <a:t>. Editorial Tecnocientífica Americana. Available at: </a:t>
            </a:r>
            <a:r>
              <a:rPr lang="en-GB" sz="1200">
                <a:latin typeface="Arial"/>
                <a:cs typeface="Arial"/>
                <a:hlinkClick r:id="rId5">
                  <a:extLst>
                    <a:ext uri="{A12FA001-AC4F-418D-AE19-62706E023703}">
                      <ahyp:hlinkClr xmlns:ahyp="http://schemas.microsoft.com/office/drawing/2018/hyperlinkcolor" val="tx"/>
                    </a:ext>
                  </a:extLst>
                </a:hlinkClick>
              </a:rPr>
              <a:t>https://research-ebsco-com.ezproxy.uwtsd.ac.uk/linkprocessor/plink?id=aa0a2a3a-08c5-3fc5-9eed-5a8d3c30d2da</a:t>
            </a:r>
            <a:r>
              <a:rPr lang="en-GB" sz="1200">
                <a:latin typeface="Arial"/>
                <a:cs typeface="Arial"/>
              </a:rPr>
              <a:t> (Accessed: 2 November 2025).</a:t>
            </a:r>
          </a:p>
        </p:txBody>
      </p:sp>
    </p:spTree>
    <p:extLst>
      <p:ext uri="{BB962C8B-B14F-4D97-AF65-F5344CB8AC3E}">
        <p14:creationId xmlns:p14="http://schemas.microsoft.com/office/powerpoint/2010/main" val="584800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D6C209-0828-F233-2376-BD37B23FBF9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96A324-B9C1-D07E-0800-76F227972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FAC5CF-7DC3-7912-F27B-A15B29316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BDEA3C-0ABD-2FBB-1D78-C1021844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9E987BB-7685-08E2-B556-D87005D2D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9FE401-1A8E-8AE0-7E65-B3838A2D4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766FC6-D6E3-A1D3-502D-7BDBD11D51C4}"/>
              </a:ext>
            </a:extLst>
          </p:cNvPr>
          <p:cNvSpPr txBox="1"/>
          <p:nvPr/>
        </p:nvSpPr>
        <p:spPr>
          <a:xfrm>
            <a:off x="459346" y="1597431"/>
            <a:ext cx="9724031" cy="502765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32006170-83D0-B970-E8EA-80AC0E06E4A5}"/>
              </a:ext>
            </a:extLst>
          </p:cNvPr>
          <p:cNvSpPr txBox="1"/>
          <p:nvPr/>
        </p:nvSpPr>
        <p:spPr>
          <a:xfrm>
            <a:off x="459346" y="232913"/>
            <a:ext cx="4160113" cy="820674"/>
          </a:xfrm>
          <a:prstGeom prst="rect">
            <a:avLst/>
          </a:prstGeom>
          <a:noFill/>
        </p:spPr>
        <p:txBody>
          <a:bodyPr wrap="none" rtlCol="0">
            <a:spAutoFit/>
          </a:bodyPr>
          <a:lstStyle/>
          <a:p>
            <a:pPr>
              <a:lnSpc>
                <a:spcPct val="150000"/>
              </a:lnSpc>
              <a:spcAft>
                <a:spcPts val="600"/>
              </a:spcAft>
            </a:pPr>
            <a:r>
              <a:rPr lang="en-US" sz="3600" b="1">
                <a:solidFill>
                  <a:schemeClr val="bg1"/>
                </a:solidFill>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CA6563B0-8D69-057C-9746-B9AE32098FFD}"/>
              </a:ext>
            </a:extLst>
          </p:cNvPr>
          <p:cNvSpPr txBox="1"/>
          <p:nvPr/>
        </p:nvSpPr>
        <p:spPr>
          <a:xfrm>
            <a:off x="199349" y="1590741"/>
            <a:ext cx="11411794" cy="5647700"/>
          </a:xfrm>
          <a:prstGeom prst="rect">
            <a:avLst/>
          </a:prstGeom>
          <a:noFill/>
        </p:spPr>
        <p:txBody>
          <a:bodyPr wrap="square" lIns="91440" tIns="45720" rIns="91440" bIns="45720" anchor="t">
            <a:spAutoFit/>
          </a:bodyPr>
          <a:lstStyle/>
          <a:p>
            <a:pPr>
              <a:lnSpc>
                <a:spcPct val="150000"/>
              </a:lnSpc>
              <a:spcAft>
                <a:spcPts val="600"/>
              </a:spcAft>
            </a:pPr>
            <a:r>
              <a:rPr lang="en-GB" sz="1200">
                <a:latin typeface="Arial"/>
                <a:cs typeface="Arial"/>
              </a:rPr>
              <a:t>Kanwal, N., Zhang, M., Zeb, M., Hussain, M. and Wang, D. (2025) ‘Revolutionizing Food Safety in the Airline industry: AI-powered Smart Solutions’, </a:t>
            </a:r>
            <a:r>
              <a:rPr lang="en-GB" sz="1200" i="1">
                <a:latin typeface="Arial"/>
                <a:cs typeface="Arial"/>
              </a:rPr>
              <a:t>Trends in Food Science &amp; Technology, </a:t>
            </a:r>
            <a:r>
              <a:rPr lang="en-GB" sz="1200">
                <a:latin typeface="Arial"/>
                <a:cs typeface="Arial"/>
              </a:rPr>
              <a:t>159, p.104970</a:t>
            </a:r>
            <a:endParaRPr lang="en-US" sz="1200">
              <a:solidFill>
                <a:srgbClr val="222222"/>
              </a:solidFill>
              <a:latin typeface="Arial" panose="020B0604020202020204" pitchFamily="34" charset="0"/>
              <a:cs typeface="Arial" panose="020B0604020202020204" pitchFamily="34" charset="0"/>
            </a:endParaRPr>
          </a:p>
          <a:p>
            <a:pPr>
              <a:lnSpc>
                <a:spcPct val="150000"/>
              </a:lnSpc>
              <a:spcAft>
                <a:spcPts val="600"/>
              </a:spcAft>
            </a:pPr>
            <a:endParaRPr lang="en-US" sz="1200">
              <a:solidFill>
                <a:srgbClr val="222222"/>
              </a:solidFill>
              <a:latin typeface="Arial" panose="020B0604020202020204" pitchFamily="34" charset="0"/>
              <a:cs typeface="Arial" panose="020B0604020202020204" pitchFamily="34" charset="0"/>
            </a:endParaRPr>
          </a:p>
          <a:p>
            <a:pPr>
              <a:lnSpc>
                <a:spcPct val="150000"/>
              </a:lnSpc>
              <a:spcAft>
                <a:spcPts val="600"/>
              </a:spcAft>
            </a:pPr>
            <a:r>
              <a:rPr lang="en-US" sz="1200">
                <a:solidFill>
                  <a:srgbClr val="222222"/>
                </a:solidFill>
                <a:latin typeface="Arial" panose="020B0604020202020204" pitchFamily="34" charset="0"/>
                <a:cs typeface="Arial" panose="020B0604020202020204" pitchFamily="34" charset="0"/>
              </a:rPr>
              <a:t>Maiwada, A.A. (2025) 'Role of Effective Communication Strategy as A Veritable Tool to Deepen Trade Facilitation', </a:t>
            </a:r>
            <a:r>
              <a:rPr lang="en-US" sz="1200" i="1">
                <a:solidFill>
                  <a:srgbClr val="222222"/>
                </a:solidFill>
                <a:latin typeface="Arial" panose="020B0604020202020204" pitchFamily="34" charset="0"/>
                <a:cs typeface="Arial" panose="020B0604020202020204" pitchFamily="34" charset="0"/>
              </a:rPr>
              <a:t>Economic Journal: Scientific Journal of Accountancy, Management and Finance</a:t>
            </a:r>
            <a:r>
              <a:rPr lang="en-US" sz="1200">
                <a:solidFill>
                  <a:srgbClr val="222222"/>
                </a:solidFill>
                <a:latin typeface="Arial" panose="020B0604020202020204" pitchFamily="34" charset="0"/>
                <a:cs typeface="Arial" panose="020B0604020202020204" pitchFamily="34" charset="0"/>
              </a:rPr>
              <a:t>, 5(2), pp.111-124.</a:t>
            </a:r>
          </a:p>
          <a:p>
            <a:pPr>
              <a:lnSpc>
                <a:spcPct val="150000"/>
              </a:lnSpc>
              <a:spcAft>
                <a:spcPts val="600"/>
              </a:spcAft>
            </a:pPr>
            <a:endParaRPr lang="en-US" sz="1200">
              <a:latin typeface="Arial" panose="020B0604020202020204" pitchFamily="34" charset="0"/>
              <a:cs typeface="Arial" panose="020B0604020202020204" pitchFamily="34" charset="0"/>
            </a:endParaRPr>
          </a:p>
          <a:p>
            <a:pPr>
              <a:lnSpc>
                <a:spcPct val="150000"/>
              </a:lnSpc>
              <a:spcAft>
                <a:spcPts val="600"/>
              </a:spcAft>
            </a:pPr>
            <a:r>
              <a:rPr lang="en-US" sz="1200">
                <a:latin typeface="Arial" panose="020B0604020202020204" pitchFamily="34" charset="0"/>
                <a:cs typeface="Arial" panose="020B0604020202020204" pitchFamily="34" charset="0"/>
              </a:rPr>
              <a:t>Markovic, M.R. (2023) </a:t>
            </a:r>
            <a:r>
              <a:rPr lang="en-US" sz="1200" i="1">
                <a:latin typeface="Arial" panose="020B0604020202020204" pitchFamily="34" charset="0"/>
                <a:cs typeface="Arial" panose="020B0604020202020204" pitchFamily="34" charset="0"/>
              </a:rPr>
              <a:t>The Importance Of Communication In Business Management</a:t>
            </a:r>
            <a:r>
              <a:rPr lang="en-US"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https://www.researchgate.net/publication/376170318_THE_IMPORTANCE_OF_COMMUNICATION_IN_BUSINESS_MANAGEMENT</a:t>
            </a:r>
            <a:r>
              <a:rPr lang="en-US" sz="1200">
                <a:latin typeface="Arial" panose="020B0604020202020204" pitchFamily="34" charset="0"/>
                <a:cs typeface="Arial" panose="020B0604020202020204" pitchFamily="34" charset="0"/>
              </a:rPr>
              <a:t>  (Accessed 19 October 2025).</a:t>
            </a:r>
          </a:p>
          <a:p>
            <a:pPr>
              <a:lnSpc>
                <a:spcPct val="150000"/>
              </a:lnSpc>
              <a:spcAft>
                <a:spcPts val="600"/>
              </a:spcAft>
            </a:pPr>
            <a:endParaRPr lang="en-GB" sz="1200">
              <a:solidFill>
                <a:schemeClr val="dk1"/>
              </a:solidFill>
              <a:latin typeface="Arial" panose="020B0604020202020204" pitchFamily="34" charset="0"/>
              <a:cs typeface="Arial" panose="020B0604020202020204" pitchFamily="34" charset="0"/>
            </a:endParaRPr>
          </a:p>
          <a:p>
            <a:pPr>
              <a:lnSpc>
                <a:spcPct val="150000"/>
              </a:lnSpc>
              <a:spcAft>
                <a:spcPts val="600"/>
              </a:spcAft>
            </a:pPr>
            <a:r>
              <a:rPr lang="en-GB" sz="1200">
                <a:solidFill>
                  <a:schemeClr val="dk1"/>
                </a:solidFill>
                <a:latin typeface="Arial" panose="020B0604020202020204" pitchFamily="34" charset="0"/>
                <a:cs typeface="Arial" panose="020B0604020202020204" pitchFamily="34" charset="0"/>
              </a:rPr>
              <a:t>Martic, K. (2023) </a:t>
            </a:r>
            <a:r>
              <a:rPr lang="en-GB" sz="1200" i="1">
                <a:solidFill>
                  <a:schemeClr val="dk1"/>
                </a:solidFill>
                <a:latin typeface="Arial" panose="020B0604020202020204" pitchFamily="34" charset="0"/>
                <a:cs typeface="Arial" panose="020B0604020202020204" pitchFamily="34" charset="0"/>
              </a:rPr>
              <a:t>Top 13 Communication Barriers and How to Tackle Them</a:t>
            </a:r>
            <a:r>
              <a:rPr lang="en-GB" sz="1200">
                <a:solidFill>
                  <a:schemeClr val="dk1"/>
                </a:solidFill>
                <a:latin typeface="Arial" panose="020B0604020202020204" pitchFamily="34" charset="0"/>
                <a:cs typeface="Arial" panose="020B0604020202020204" pitchFamily="34" charset="0"/>
              </a:rPr>
              <a:t>. Available </a:t>
            </a:r>
            <a:r>
              <a:rPr lang="en-GB" sz="1200">
                <a:latin typeface="Arial" panose="020B0604020202020204" pitchFamily="34" charset="0"/>
                <a:cs typeface="Arial" panose="020B0604020202020204" pitchFamily="34" charset="0"/>
              </a:rPr>
              <a:t>at: </a:t>
            </a:r>
            <a:r>
              <a:rPr lang="en-GB" sz="12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https://blog.haiilo.com/blog/communication-barriers/</a:t>
            </a:r>
            <a:r>
              <a:rPr lang="en-GB" sz="1200">
                <a:latin typeface="Arial" panose="020B0604020202020204" pitchFamily="34" charset="0"/>
                <a:cs typeface="Arial" panose="020B0604020202020204" pitchFamily="34" charset="0"/>
              </a:rPr>
              <a:t>  (Accessed 1 November</a:t>
            </a:r>
            <a:r>
              <a:rPr lang="en-GB" sz="1200">
                <a:solidFill>
                  <a:schemeClr val="dk1"/>
                </a:solidFill>
                <a:latin typeface="Arial" panose="020B0604020202020204" pitchFamily="34" charset="0"/>
                <a:cs typeface="Arial" panose="020B0604020202020204" pitchFamily="34" charset="0"/>
              </a:rPr>
              <a:t> 2025).</a:t>
            </a:r>
            <a:endParaRPr lang="en-US" sz="1200">
              <a:solidFill>
                <a:schemeClr val="dk1"/>
              </a:solidFill>
              <a:latin typeface="Arial" panose="020B0604020202020204" pitchFamily="34" charset="0"/>
              <a:cs typeface="Arial" panose="020B0604020202020204" pitchFamily="34" charset="0"/>
            </a:endParaRPr>
          </a:p>
          <a:p>
            <a:pPr>
              <a:lnSpc>
                <a:spcPct val="150000"/>
              </a:lnSpc>
              <a:spcAft>
                <a:spcPts val="600"/>
              </a:spcAft>
            </a:pPr>
            <a:endParaRPr lang="en-US" sz="1200">
              <a:solidFill>
                <a:srgbClr val="222222"/>
              </a:solidFill>
              <a:latin typeface="Arial"/>
              <a:cs typeface="Arial"/>
            </a:endParaRPr>
          </a:p>
          <a:p>
            <a:pPr>
              <a:lnSpc>
                <a:spcPct val="150000"/>
              </a:lnSpc>
              <a:spcAft>
                <a:spcPts val="600"/>
              </a:spcAft>
            </a:pPr>
            <a:r>
              <a:rPr lang="en-US" sz="1200">
                <a:solidFill>
                  <a:srgbClr val="222222"/>
                </a:solidFill>
                <a:latin typeface="Arial"/>
                <a:cs typeface="Arial"/>
              </a:rPr>
              <a:t>Prusty, S., Kumar, M. and Dhole, R. (2022) 'Extension Communication Models and Strategies', </a:t>
            </a:r>
            <a:r>
              <a:rPr lang="en-US" sz="1200" i="1">
                <a:solidFill>
                  <a:srgbClr val="222222"/>
                </a:solidFill>
                <a:latin typeface="Arial"/>
                <a:cs typeface="Arial"/>
              </a:rPr>
              <a:t>Emerging Trends in Agricultural Extension</a:t>
            </a:r>
            <a:r>
              <a:rPr lang="en-US" sz="1200">
                <a:solidFill>
                  <a:srgbClr val="222222"/>
                </a:solidFill>
                <a:latin typeface="Arial"/>
                <a:cs typeface="Arial"/>
              </a:rPr>
              <a:t>, 1, pp.35-54.</a:t>
            </a:r>
          </a:p>
          <a:p>
            <a:pPr>
              <a:lnSpc>
                <a:spcPct val="150000"/>
              </a:lnSpc>
              <a:spcAft>
                <a:spcPts val="600"/>
              </a:spcAft>
            </a:pPr>
            <a:endParaRPr lang="en-US" sz="1200">
              <a:solidFill>
                <a:srgbClr val="222222"/>
              </a:solidFill>
              <a:latin typeface="Arial"/>
              <a:ea typeface="+mn-lt"/>
              <a:cs typeface="Arial"/>
            </a:endParaRPr>
          </a:p>
          <a:p>
            <a:pPr>
              <a:lnSpc>
                <a:spcPct val="150000"/>
              </a:lnSpc>
              <a:spcAft>
                <a:spcPts val="600"/>
              </a:spcAft>
            </a:pPr>
            <a:r>
              <a:rPr lang="en-US" sz="1200">
                <a:latin typeface="Arial"/>
                <a:ea typeface="+mn-lt"/>
                <a:cs typeface="+mn-lt"/>
              </a:rPr>
              <a:t>Uddin, S.F. &amp; Ahmed, B. (2024) ‘</a:t>
            </a:r>
            <a:r>
              <a:rPr lang="en-US" sz="1200" i="1">
                <a:latin typeface="Arial"/>
                <a:ea typeface="+mn-lt"/>
                <a:cs typeface="+mn-lt"/>
              </a:rPr>
              <a:t>Exploring the importance of employee training and development in achieving Sustainable Development Goals’,</a:t>
            </a:r>
            <a:r>
              <a:rPr lang="en-US" sz="1200">
                <a:latin typeface="Arial"/>
                <a:ea typeface="+mn-lt"/>
                <a:cs typeface="+mn-lt"/>
              </a:rPr>
              <a:t> International Journal of Research in Human Resource Management, 6 (1), pp. 145-148.</a:t>
            </a:r>
            <a:endParaRPr lang="en-US" sz="1200">
              <a:latin typeface="Arial"/>
              <a:cs typeface="Arial"/>
            </a:endParaRP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906906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AFD2E6-FE2E-3F38-2D33-27C00686E4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E0028D-400D-0722-D265-0AD344B29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3BE875D-3488-537E-6BB0-E66B23188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7EE061-8F1A-4C57-7FD9-98E691572326}"/>
              </a:ext>
            </a:extLst>
          </p:cNvPr>
          <p:cNvSpPr txBox="1"/>
          <p:nvPr/>
        </p:nvSpPr>
        <p:spPr>
          <a:xfrm>
            <a:off x="3463093" y="685800"/>
            <a:ext cx="8728907" cy="3985591"/>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fontScale="92500"/>
          </a:bodyPr>
          <a:lstStyle/>
          <a:p>
            <a:pPr algn="ctr">
              <a:lnSpc>
                <a:spcPct val="150000"/>
              </a:lnSpc>
              <a:spcBef>
                <a:spcPct val="0"/>
              </a:spcBef>
              <a:spcAft>
                <a:spcPts val="600"/>
              </a:spcAft>
            </a:pPr>
            <a:r>
              <a:rPr lang="en-US" sz="6000" b="1">
                <a:solidFill>
                  <a:schemeClr val="tx1">
                    <a:lumMod val="85000"/>
                    <a:lumOff val="15000"/>
                  </a:schemeClr>
                </a:solidFill>
                <a:latin typeface="Arial" panose="020B0604020202020204" pitchFamily="34" charset="0"/>
                <a:ea typeface="+mj-ea"/>
                <a:cs typeface="Arial" panose="020B0604020202020204" pitchFamily="34" charset="0"/>
              </a:rPr>
              <a:t>THANK YOU FOR WATCHING &amp; LISTINING TO OUR PRESANTATION</a:t>
            </a:r>
          </a:p>
        </p:txBody>
      </p:sp>
      <p:pic>
        <p:nvPicPr>
          <p:cNvPr id="4" name="Picture 3" descr="Green dialogue boxes">
            <a:extLst>
              <a:ext uri="{FF2B5EF4-FFF2-40B4-BE49-F238E27FC236}">
                <a16:creationId xmlns:a16="http://schemas.microsoft.com/office/drawing/2014/main" id="{CD7D5FD5-E92C-75C5-B02F-B2DAFC277375}"/>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970458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2">
                                            <p:txEl>
                                              <p:pRg st="0" end="0"/>
                                            </p:txEl>
                                          </p:spTgt>
                                        </p:tgtEl>
                                        <p:attrNameLst>
                                          <p:attrName>ppt_w</p:attrName>
                                        </p:attrNameLst>
                                      </p:cBhvr>
                                    </p:anim>
                                    <p:anim by="(#ppt_w*0.50)" calcmode="lin" valueType="num">
                                      <p:cBhvr>
                                        <p:cTn id="8" dur="500" decel="50000" autoRev="1" fill="hold">
                                          <p:stCondLst>
                                            <p:cond delay="0"/>
                                          </p:stCondLst>
                                        </p:cTn>
                                        <p:tgtEl>
                                          <p:spTgt spid="2">
                                            <p:txEl>
                                              <p:pRg st="0" end="0"/>
                                            </p:txEl>
                                          </p:spTgt>
                                        </p:tgtEl>
                                        <p:attrNameLst>
                                          <p:attrName>ppt_x</p:attrName>
                                        </p:attrNameLst>
                                      </p:cBhvr>
                                    </p:anim>
                                    <p:anim from="(-#ppt_h/2)" to="(#ppt_y)" calcmode="lin" valueType="num">
                                      <p:cBhvr>
                                        <p:cTn id="9" dur="1000" fill="hold">
                                          <p:stCondLst>
                                            <p:cond delay="0"/>
                                          </p:stCondLst>
                                        </p:cTn>
                                        <p:tgtEl>
                                          <p:spTgt spid="2">
                                            <p:txEl>
                                              <p:pRg st="0" end="0"/>
                                            </p:txEl>
                                          </p:spTgt>
                                        </p:tgtEl>
                                        <p:attrNameLst>
                                          <p:attrName>ppt_y</p:attrName>
                                        </p:attrNameLst>
                                      </p:cBhvr>
                                    </p:anim>
                                    <p:animRot by="21600000">
                                      <p:cBhvr>
                                        <p:cTn id="10" dur="1000" fill="hold">
                                          <p:stCondLst>
                                            <p:cond delay="0"/>
                                          </p:stCondLst>
                                        </p:cTn>
                                        <p:tgtEl>
                                          <p:spTgt spid="2">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5</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Zaire Arif (2432765)</dc:creator>
  <cp:revision>16</cp:revision>
  <dcterms:created xsi:type="dcterms:W3CDTF">2025-10-19T08:10:43Z</dcterms:created>
  <dcterms:modified xsi:type="dcterms:W3CDTF">2025-11-10T10:48:56Z</dcterms:modified>
</cp:coreProperties>
</file>