
<file path=[Content_Types].xml><?xml version="1.0" encoding="utf-8"?>
<Types xmlns="http://schemas.openxmlformats.org/package/2006/content-types">
  <Default Extension="bin" ContentType="image/unknown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4"/>
  </p:sldMasterIdLst>
  <p:notesMasterIdLst>
    <p:notesMasterId r:id="rId23"/>
  </p:notesMasterIdLst>
  <p:sldIdLst>
    <p:sldId id="260" r:id="rId5"/>
    <p:sldId id="256" r:id="rId6"/>
    <p:sldId id="257" r:id="rId7"/>
    <p:sldId id="270" r:id="rId8"/>
    <p:sldId id="258" r:id="rId9"/>
    <p:sldId id="271" r:id="rId10"/>
    <p:sldId id="280" r:id="rId11"/>
    <p:sldId id="279" r:id="rId12"/>
    <p:sldId id="278" r:id="rId13"/>
    <p:sldId id="261" r:id="rId14"/>
    <p:sldId id="262" r:id="rId15"/>
    <p:sldId id="272" r:id="rId16"/>
    <p:sldId id="273" r:id="rId17"/>
    <p:sldId id="275" r:id="rId18"/>
    <p:sldId id="274" r:id="rId19"/>
    <p:sldId id="276" r:id="rId20"/>
    <p:sldId id="263" r:id="rId21"/>
    <p:sldId id="277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4AD66C5-38B8-E981-F3BD-4B162A3C0D39}" v="322" dt="2022-07-23T10:52:22.047"/>
    <p1510:client id="{6CF064C1-3EF6-1FEB-1E4A-D36676299469}" v="8" dt="2022-07-23T08:56:36.459"/>
    <p1510:client id="{93D9965E-59B5-C2E0-4DB9-60358F7D339F}" v="501" dt="2022-07-23T19:59:47.936"/>
    <p1510:client id="{AFDB8B35-3B3F-0A32-44C9-CDFBC90EB259}" v="42" dt="2022-07-23T20:02:19.628"/>
    <p1510:client id="{C5927862-5D21-0BBE-473B-4DCB79F70840}" v="6" dt="2022-07-23T20:01:01.738"/>
    <p1510:client id="{CD0C4489-FFE9-1C1C-8CB7-249BDAFBD126}" v="31" dt="2022-07-23T18:16:41.239"/>
    <p1510:client id="{F30639DC-14F6-4FA1-83A3-6523410B1A25}" v="2609" dt="2022-07-23T12:44:47.51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sv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svg"/><Relationship Id="rId4" Type="http://schemas.openxmlformats.org/officeDocument/2006/relationships/image" Target="../media/image9.svg"/><Relationship Id="rId9" Type="http://schemas.openxmlformats.org/officeDocument/2006/relationships/image" Target="../media/image14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sv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svg"/><Relationship Id="rId4" Type="http://schemas.openxmlformats.org/officeDocument/2006/relationships/image" Target="../media/image9.svg"/><Relationship Id="rId9" Type="http://schemas.openxmlformats.org/officeDocument/2006/relationships/image" Target="../media/image1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72F071A-4EB9-494F-B169-80F40DA6A007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1DEB311-C1E2-4D5C-A26C-4D64C0AB7CCB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400"/>
            <a:t>Business Overview</a:t>
          </a:r>
        </a:p>
        <a:p>
          <a:pPr>
            <a:lnSpc>
              <a:spcPct val="100000"/>
            </a:lnSpc>
          </a:pPr>
          <a:r>
            <a:rPr lang="en-GB" sz="1400"/>
            <a:t>Company name Nutty Buddy</a:t>
          </a:r>
          <a:endParaRPr lang="en-US" sz="1400"/>
        </a:p>
      </dgm:t>
    </dgm:pt>
    <dgm:pt modelId="{87723954-1F74-4D3E-8203-3D66DE11F00B}" type="parTrans" cxnId="{53583013-D144-43E4-85B7-6C23175FBEC4}">
      <dgm:prSet/>
      <dgm:spPr/>
      <dgm:t>
        <a:bodyPr/>
        <a:lstStyle/>
        <a:p>
          <a:endParaRPr lang="en-US"/>
        </a:p>
      </dgm:t>
    </dgm:pt>
    <dgm:pt modelId="{68084DB0-43F4-40CF-83A6-BE82C9469B85}" type="sibTrans" cxnId="{53583013-D144-43E4-85B7-6C23175FBEC4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337D8658-19F0-4F6C-B449-0CB0D3ADCB2B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BB4CE7CB-EC5D-43FA-8FA6-320DB25A0EF1}" type="parTrans" cxnId="{2C136348-C790-4C25-B5B3-681954BB9181}">
      <dgm:prSet/>
      <dgm:spPr/>
      <dgm:t>
        <a:bodyPr/>
        <a:lstStyle/>
        <a:p>
          <a:endParaRPr lang="en-US"/>
        </a:p>
      </dgm:t>
    </dgm:pt>
    <dgm:pt modelId="{2B28379E-25ED-435B-813C-B6AB8C00C401}" type="sibTrans" cxnId="{2C136348-C790-4C25-B5B3-681954BB9181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0B506839-3DB7-4F05-A420-466E82E02B4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400"/>
            <a:t>Who we are and what we do?</a:t>
          </a:r>
        </a:p>
        <a:p>
          <a:pPr>
            <a:lnSpc>
              <a:spcPct val="100000"/>
            </a:lnSpc>
          </a:pPr>
          <a:r>
            <a:rPr lang="en-US" sz="1400"/>
            <a:t>Our partnership is composed by 4 qualified individuals</a:t>
          </a:r>
        </a:p>
      </dgm:t>
    </dgm:pt>
    <dgm:pt modelId="{987A03BF-503A-4A0C-9918-E8F1FC09AA2E}" type="parTrans" cxnId="{3AE0F083-E6B8-4A18-B8EB-F5016F38C64F}">
      <dgm:prSet/>
      <dgm:spPr/>
      <dgm:t>
        <a:bodyPr/>
        <a:lstStyle/>
        <a:p>
          <a:endParaRPr lang="en-US"/>
        </a:p>
      </dgm:t>
    </dgm:pt>
    <dgm:pt modelId="{30D95114-5263-487F-9F26-1064C07204F7}" type="sibTrans" cxnId="{3AE0F083-E6B8-4A18-B8EB-F5016F38C64F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EE4F22E4-D651-4FBE-96C7-6BD266A1743B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400"/>
            <a:t>Our Mission?</a:t>
          </a:r>
        </a:p>
        <a:p>
          <a:pPr>
            <a:lnSpc>
              <a:spcPct val="100000"/>
            </a:lnSpc>
          </a:pPr>
          <a:r>
            <a:rPr lang="en-GB" sz="1400"/>
            <a:t>To reduce the use of chemical products and increase the use of natural </a:t>
          </a:r>
          <a:r>
            <a:rPr lang="en-GB" sz="1400" err="1"/>
            <a:t>rpoducts</a:t>
          </a:r>
          <a:endParaRPr lang="en-US" sz="1400"/>
        </a:p>
      </dgm:t>
    </dgm:pt>
    <dgm:pt modelId="{DD9EAD3A-5168-4D0A-9DD1-640387D74254}" type="parTrans" cxnId="{7B380147-2C1A-464B-8473-487FE35610ED}">
      <dgm:prSet/>
      <dgm:spPr/>
      <dgm:t>
        <a:bodyPr/>
        <a:lstStyle/>
        <a:p>
          <a:endParaRPr lang="en-US"/>
        </a:p>
      </dgm:t>
    </dgm:pt>
    <dgm:pt modelId="{FB89801E-8051-4344-BC7C-EE3ED5D08AA4}" type="sibTrans" cxnId="{7B380147-2C1A-464B-8473-487FE35610ED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BA472E21-98B1-40E5-89E0-C08EE259F199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300"/>
            <a:t>Where you can find us?</a:t>
          </a:r>
        </a:p>
        <a:p>
          <a:pPr>
            <a:lnSpc>
              <a:spcPct val="100000"/>
            </a:lnSpc>
          </a:pPr>
          <a:r>
            <a:rPr lang="en-GB" sz="1400"/>
            <a:t>Birmingham city </a:t>
          </a:r>
          <a:r>
            <a:rPr lang="en-GB" sz="1400" err="1"/>
            <a:t>Center</a:t>
          </a:r>
          <a:r>
            <a:rPr lang="en-GB" sz="1400"/>
            <a:t> </a:t>
          </a:r>
          <a:endParaRPr lang="en-US" sz="1400"/>
        </a:p>
      </dgm:t>
    </dgm:pt>
    <dgm:pt modelId="{65531160-0611-4B63-B9C7-8EE342E8DCE3}" type="parTrans" cxnId="{557ADFDE-9833-43AE-8896-DB8814F1325B}">
      <dgm:prSet/>
      <dgm:spPr/>
      <dgm:t>
        <a:bodyPr/>
        <a:lstStyle/>
        <a:p>
          <a:endParaRPr lang="en-US"/>
        </a:p>
      </dgm:t>
    </dgm:pt>
    <dgm:pt modelId="{82D3775F-FD8F-4ADC-A3DB-B1EE71BAF5FD}" type="sibTrans" cxnId="{557ADFDE-9833-43AE-8896-DB8814F1325B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161DE2EC-F9B5-4605-8CAF-1E94BEEDC7F2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400"/>
            <a:t>Why to choose Nutty Buddy meals?</a:t>
          </a:r>
        </a:p>
        <a:p>
          <a:pPr>
            <a:lnSpc>
              <a:spcPct val="100000"/>
            </a:lnSpc>
          </a:pPr>
          <a:r>
            <a:rPr lang="en-GB" sz="1400"/>
            <a:t>We produce100% natural product to boost human energy </a:t>
          </a:r>
          <a:endParaRPr lang="en-US" sz="1400"/>
        </a:p>
      </dgm:t>
    </dgm:pt>
    <dgm:pt modelId="{B405E83C-5C7E-46DE-A14E-B53973771165}" type="parTrans" cxnId="{793DA701-46D3-4C6B-AF7D-58566247E23B}">
      <dgm:prSet/>
      <dgm:spPr/>
      <dgm:t>
        <a:bodyPr/>
        <a:lstStyle/>
        <a:p>
          <a:endParaRPr lang="en-US"/>
        </a:p>
      </dgm:t>
    </dgm:pt>
    <dgm:pt modelId="{B7326A2E-3C84-4528-A5DB-2FDA61D1EB3B}" type="sibTrans" cxnId="{793DA701-46D3-4C6B-AF7D-58566247E23B}">
      <dgm:prSet/>
      <dgm:spPr/>
      <dgm:t>
        <a:bodyPr/>
        <a:lstStyle/>
        <a:p>
          <a:endParaRPr lang="en-US"/>
        </a:p>
      </dgm:t>
    </dgm:pt>
    <dgm:pt modelId="{13924928-C350-4AC7-B1E0-5571914205DB}" type="pres">
      <dgm:prSet presAssocID="{E72F071A-4EB9-494F-B169-80F40DA6A007}" presName="root" presStyleCnt="0">
        <dgm:presLayoutVars>
          <dgm:dir/>
          <dgm:resizeHandles val="exact"/>
        </dgm:presLayoutVars>
      </dgm:prSet>
      <dgm:spPr/>
    </dgm:pt>
    <dgm:pt modelId="{A7534CCE-2C87-40B2-BB39-EA539DA4B8C1}" type="pres">
      <dgm:prSet presAssocID="{61DEB311-C1E2-4D5C-A26C-4D64C0AB7CCB}" presName="compNode" presStyleCnt="0"/>
      <dgm:spPr/>
    </dgm:pt>
    <dgm:pt modelId="{E2ED2DB3-A2FF-4CD7-AC78-BFC140A00DC0}" type="pres">
      <dgm:prSet presAssocID="{61DEB311-C1E2-4D5C-A26C-4D64C0AB7CCB}" presName="iconRect" presStyleLbl="node1" presStyleIdx="0" presStyleCnt="6" custLinFactNeighborX="-43013" custLinFactNeighborY="407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A31C5CEB-B5BE-4061-8465-65B66B8BFB28}" type="pres">
      <dgm:prSet presAssocID="{61DEB311-C1E2-4D5C-A26C-4D64C0AB7CCB}" presName="spaceRect" presStyleCnt="0"/>
      <dgm:spPr/>
    </dgm:pt>
    <dgm:pt modelId="{4C39A671-DF4A-48E3-9044-9A774E15DFA5}" type="pres">
      <dgm:prSet presAssocID="{61DEB311-C1E2-4D5C-A26C-4D64C0AB7CCB}" presName="textRect" presStyleLbl="revTx" presStyleIdx="0" presStyleCnt="6" custLinFactNeighborX="-11180" custLinFactNeighborY="-7048">
        <dgm:presLayoutVars>
          <dgm:chMax val="1"/>
          <dgm:chPref val="1"/>
        </dgm:presLayoutVars>
      </dgm:prSet>
      <dgm:spPr/>
    </dgm:pt>
    <dgm:pt modelId="{813F08AA-2C56-4D19-AF52-1B31EFCC6901}" type="pres">
      <dgm:prSet presAssocID="{68084DB0-43F4-40CF-83A6-BE82C9469B85}" presName="sibTrans" presStyleCnt="0"/>
      <dgm:spPr/>
    </dgm:pt>
    <dgm:pt modelId="{CC070F13-8441-4661-A34A-DC062D4F0A3D}" type="pres">
      <dgm:prSet presAssocID="{337D8658-19F0-4F6C-B449-0CB0D3ADCB2B}" presName="compNode" presStyleCnt="0"/>
      <dgm:spPr/>
    </dgm:pt>
    <dgm:pt modelId="{E03E20A5-D8F9-442C-93B2-C292D906A9A0}" type="pres">
      <dgm:prSet presAssocID="{337D8658-19F0-4F6C-B449-0CB0D3ADCB2B}" presName="iconRect" presStyleLbl="node1" presStyleIdx="1" presStyleCnt="6" custLinFactNeighborX="19341" custLinFactNeighborY="550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121CEAB7-9081-4C3F-8A2F-4D986B65FFEB}" type="pres">
      <dgm:prSet presAssocID="{337D8658-19F0-4F6C-B449-0CB0D3ADCB2B}" presName="spaceRect" presStyleCnt="0"/>
      <dgm:spPr/>
    </dgm:pt>
    <dgm:pt modelId="{0424B32C-3D07-43AA-B3BC-74260B2CCBA8}" type="pres">
      <dgm:prSet presAssocID="{337D8658-19F0-4F6C-B449-0CB0D3ADCB2B}" presName="textRect" presStyleLbl="revTx" presStyleIdx="1" presStyleCnt="6">
        <dgm:presLayoutVars>
          <dgm:chMax val="1"/>
          <dgm:chPref val="1"/>
        </dgm:presLayoutVars>
      </dgm:prSet>
      <dgm:spPr/>
    </dgm:pt>
    <dgm:pt modelId="{2E60B736-BE45-41CE-BA0F-82054E95A8F9}" type="pres">
      <dgm:prSet presAssocID="{2B28379E-25ED-435B-813C-B6AB8C00C401}" presName="sibTrans" presStyleCnt="0"/>
      <dgm:spPr/>
    </dgm:pt>
    <dgm:pt modelId="{F2639E4A-1540-404E-B908-5AC4983D7A6A}" type="pres">
      <dgm:prSet presAssocID="{0B506839-3DB7-4F05-A420-466E82E02B40}" presName="compNode" presStyleCnt="0"/>
      <dgm:spPr/>
    </dgm:pt>
    <dgm:pt modelId="{5DD047BD-92B1-452C-8250-5B295CE154AF}" type="pres">
      <dgm:prSet presAssocID="{0B506839-3DB7-4F05-A420-466E82E02B40}" presName="iconRect" presStyleLbl="node1" presStyleIdx="2" presStyleCnt="6" custScaleX="107607" custScaleY="97960" custLinFactNeighborX="24162" custLinFactNeighborY="2684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Questions"/>
        </a:ext>
      </dgm:extLst>
    </dgm:pt>
    <dgm:pt modelId="{FE706EB3-7DD2-4B8F-AB9E-B3F22E17670D}" type="pres">
      <dgm:prSet presAssocID="{0B506839-3DB7-4F05-A420-466E82E02B40}" presName="spaceRect" presStyleCnt="0"/>
      <dgm:spPr/>
    </dgm:pt>
    <dgm:pt modelId="{DC64AD8F-E2F9-4DF8-A108-BFE253FB02FA}" type="pres">
      <dgm:prSet presAssocID="{0B506839-3DB7-4F05-A420-466E82E02B40}" presName="textRect" presStyleLbl="revTx" presStyleIdx="2" presStyleCnt="6" custScaleY="158962" custLinFactNeighborX="25970" custLinFactNeighborY="32286">
        <dgm:presLayoutVars>
          <dgm:chMax val="1"/>
          <dgm:chPref val="1"/>
        </dgm:presLayoutVars>
      </dgm:prSet>
      <dgm:spPr/>
    </dgm:pt>
    <dgm:pt modelId="{8C8EF428-35CE-4342-8381-9F477B51D01F}" type="pres">
      <dgm:prSet presAssocID="{30D95114-5263-487F-9F26-1064C07204F7}" presName="sibTrans" presStyleCnt="0"/>
      <dgm:spPr/>
    </dgm:pt>
    <dgm:pt modelId="{55C1D290-A169-405A-B4A9-DCF31E8A0FC5}" type="pres">
      <dgm:prSet presAssocID="{EE4F22E4-D651-4FBE-96C7-6BD266A1743B}" presName="compNode" presStyleCnt="0"/>
      <dgm:spPr/>
    </dgm:pt>
    <dgm:pt modelId="{F3069CBC-AB47-40EC-998B-1C173F2D3489}" type="pres">
      <dgm:prSet presAssocID="{EE4F22E4-D651-4FBE-96C7-6BD266A1743B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atellite"/>
        </a:ext>
      </dgm:extLst>
    </dgm:pt>
    <dgm:pt modelId="{67180B11-538E-4FE6-8E08-6EF6FD22737B}" type="pres">
      <dgm:prSet presAssocID="{EE4F22E4-D651-4FBE-96C7-6BD266A1743B}" presName="spaceRect" presStyleCnt="0"/>
      <dgm:spPr/>
    </dgm:pt>
    <dgm:pt modelId="{25AC3397-C534-4C7B-A09E-7381A8A9A34B}" type="pres">
      <dgm:prSet presAssocID="{EE4F22E4-D651-4FBE-96C7-6BD266A1743B}" presName="textRect" presStyleLbl="revTx" presStyleIdx="3" presStyleCnt="6" custScaleY="155190">
        <dgm:presLayoutVars>
          <dgm:chMax val="1"/>
          <dgm:chPref val="1"/>
        </dgm:presLayoutVars>
      </dgm:prSet>
      <dgm:spPr/>
    </dgm:pt>
    <dgm:pt modelId="{D9A56537-5FCE-444F-8598-4813231E52C3}" type="pres">
      <dgm:prSet presAssocID="{FB89801E-8051-4344-BC7C-EE3ED5D08AA4}" presName="sibTrans" presStyleCnt="0"/>
      <dgm:spPr/>
    </dgm:pt>
    <dgm:pt modelId="{744FD5AC-5A56-4718-8527-1F7DC9064067}" type="pres">
      <dgm:prSet presAssocID="{BA472E21-98B1-40E5-89E0-C08EE259F199}" presName="compNode" presStyleCnt="0"/>
      <dgm:spPr/>
    </dgm:pt>
    <dgm:pt modelId="{1904A7E3-C672-47B1-B126-E27463451356}" type="pres">
      <dgm:prSet presAssocID="{BA472E21-98B1-40E5-89E0-C08EE259F199}" presName="iconRect" presStyleLbl="node1" presStyleIdx="4" presStyleCnt="6" custLinFactNeighborX="38594" custLinFactNeighborY="-9670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arker"/>
        </a:ext>
      </dgm:extLst>
    </dgm:pt>
    <dgm:pt modelId="{E10F0876-EB37-4B29-91CD-7A619D65BE7D}" type="pres">
      <dgm:prSet presAssocID="{BA472E21-98B1-40E5-89E0-C08EE259F199}" presName="spaceRect" presStyleCnt="0"/>
      <dgm:spPr/>
    </dgm:pt>
    <dgm:pt modelId="{1E9EA7E8-72E8-4E80-9E45-CD5FE6A75232}" type="pres">
      <dgm:prSet presAssocID="{BA472E21-98B1-40E5-89E0-C08EE259F199}" presName="textRect" presStyleLbl="revTx" presStyleIdx="4" presStyleCnt="6" custScaleY="100748" custLinFactNeighborX="15890" custLinFactNeighborY="-21927">
        <dgm:presLayoutVars>
          <dgm:chMax val="1"/>
          <dgm:chPref val="1"/>
        </dgm:presLayoutVars>
      </dgm:prSet>
      <dgm:spPr/>
    </dgm:pt>
    <dgm:pt modelId="{B3285A9D-4DA7-4EA1-85F8-1CDBE4A3A358}" type="pres">
      <dgm:prSet presAssocID="{82D3775F-FD8F-4ADC-A3DB-B1EE71BAF5FD}" presName="sibTrans" presStyleCnt="0"/>
      <dgm:spPr/>
    </dgm:pt>
    <dgm:pt modelId="{B500A07C-C214-4FAB-BAC1-484C8DC637DD}" type="pres">
      <dgm:prSet presAssocID="{161DE2EC-F9B5-4605-8CAF-1E94BEEDC7F2}" presName="compNode" presStyleCnt="0"/>
      <dgm:spPr/>
    </dgm:pt>
    <dgm:pt modelId="{E1A20377-5963-443A-AB21-C9B6A9DAC611}" type="pres">
      <dgm:prSet presAssocID="{161DE2EC-F9B5-4605-8CAF-1E94BEEDC7F2}" presName="iconRect" presStyleLbl="node1" presStyleIdx="5" presStyleCnt="6" custLinFactNeighborX="29821" custLinFactNeighborY="-4098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Fork and knife"/>
        </a:ext>
      </dgm:extLst>
    </dgm:pt>
    <dgm:pt modelId="{0652934A-8E25-4B27-9640-D21A05AB31B1}" type="pres">
      <dgm:prSet presAssocID="{161DE2EC-F9B5-4605-8CAF-1E94BEEDC7F2}" presName="spaceRect" presStyleCnt="0"/>
      <dgm:spPr/>
    </dgm:pt>
    <dgm:pt modelId="{2B061A4E-0390-4949-8F4D-DDD790E14531}" type="pres">
      <dgm:prSet presAssocID="{161DE2EC-F9B5-4605-8CAF-1E94BEEDC7F2}" presName="textRect" presStyleLbl="revTx" presStyleIdx="5" presStyleCnt="6" custScaleX="105757" custScaleY="151937" custLinFactNeighborX="20673" custLinFactNeighborY="-3127">
        <dgm:presLayoutVars>
          <dgm:chMax val="1"/>
          <dgm:chPref val="1"/>
        </dgm:presLayoutVars>
      </dgm:prSet>
      <dgm:spPr/>
    </dgm:pt>
  </dgm:ptLst>
  <dgm:cxnLst>
    <dgm:cxn modelId="{793DA701-46D3-4C6B-AF7D-58566247E23B}" srcId="{E72F071A-4EB9-494F-B169-80F40DA6A007}" destId="{161DE2EC-F9B5-4605-8CAF-1E94BEEDC7F2}" srcOrd="5" destOrd="0" parTransId="{B405E83C-5C7E-46DE-A14E-B53973771165}" sibTransId="{B7326A2E-3C84-4528-A5DB-2FDA61D1EB3B}"/>
    <dgm:cxn modelId="{53583013-D144-43E4-85B7-6C23175FBEC4}" srcId="{E72F071A-4EB9-494F-B169-80F40DA6A007}" destId="{61DEB311-C1E2-4D5C-A26C-4D64C0AB7CCB}" srcOrd="0" destOrd="0" parTransId="{87723954-1F74-4D3E-8203-3D66DE11F00B}" sibTransId="{68084DB0-43F4-40CF-83A6-BE82C9469B85}"/>
    <dgm:cxn modelId="{BD97F213-9F40-455C-AE5C-C40DB9724B93}" type="presOf" srcId="{337D8658-19F0-4F6C-B449-0CB0D3ADCB2B}" destId="{0424B32C-3D07-43AA-B3BC-74260B2CCBA8}" srcOrd="0" destOrd="0" presId="urn:microsoft.com/office/officeart/2018/2/layout/IconLabelList"/>
    <dgm:cxn modelId="{85D12E2F-383C-49C2-BA98-772E9D43BC62}" type="presOf" srcId="{61DEB311-C1E2-4D5C-A26C-4D64C0AB7CCB}" destId="{4C39A671-DF4A-48E3-9044-9A774E15DFA5}" srcOrd="0" destOrd="0" presId="urn:microsoft.com/office/officeart/2018/2/layout/IconLabelList"/>
    <dgm:cxn modelId="{390E6366-CD97-4621-84DF-430A36EC0350}" type="presOf" srcId="{161DE2EC-F9B5-4605-8CAF-1E94BEEDC7F2}" destId="{2B061A4E-0390-4949-8F4D-DDD790E14531}" srcOrd="0" destOrd="0" presId="urn:microsoft.com/office/officeart/2018/2/layout/IconLabelList"/>
    <dgm:cxn modelId="{7B380147-2C1A-464B-8473-487FE35610ED}" srcId="{E72F071A-4EB9-494F-B169-80F40DA6A007}" destId="{EE4F22E4-D651-4FBE-96C7-6BD266A1743B}" srcOrd="3" destOrd="0" parTransId="{DD9EAD3A-5168-4D0A-9DD1-640387D74254}" sibTransId="{FB89801E-8051-4344-BC7C-EE3ED5D08AA4}"/>
    <dgm:cxn modelId="{2C136348-C790-4C25-B5B3-681954BB9181}" srcId="{E72F071A-4EB9-494F-B169-80F40DA6A007}" destId="{337D8658-19F0-4F6C-B449-0CB0D3ADCB2B}" srcOrd="1" destOrd="0" parTransId="{BB4CE7CB-EC5D-43FA-8FA6-320DB25A0EF1}" sibTransId="{2B28379E-25ED-435B-813C-B6AB8C00C401}"/>
    <dgm:cxn modelId="{3AE0F083-E6B8-4A18-B8EB-F5016F38C64F}" srcId="{E72F071A-4EB9-494F-B169-80F40DA6A007}" destId="{0B506839-3DB7-4F05-A420-466E82E02B40}" srcOrd="2" destOrd="0" parTransId="{987A03BF-503A-4A0C-9918-E8F1FC09AA2E}" sibTransId="{30D95114-5263-487F-9F26-1064C07204F7}"/>
    <dgm:cxn modelId="{C7D96891-3763-4F1A-AA84-631F3118BB4A}" type="presOf" srcId="{0B506839-3DB7-4F05-A420-466E82E02B40}" destId="{DC64AD8F-E2F9-4DF8-A108-BFE253FB02FA}" srcOrd="0" destOrd="0" presId="urn:microsoft.com/office/officeart/2018/2/layout/IconLabelList"/>
    <dgm:cxn modelId="{E99917AE-E112-431C-9A8C-B7D75A229588}" type="presOf" srcId="{EE4F22E4-D651-4FBE-96C7-6BD266A1743B}" destId="{25AC3397-C534-4C7B-A09E-7381A8A9A34B}" srcOrd="0" destOrd="0" presId="urn:microsoft.com/office/officeart/2018/2/layout/IconLabelList"/>
    <dgm:cxn modelId="{E46661B3-DEF1-496F-9877-8512F2CF5A8D}" type="presOf" srcId="{E72F071A-4EB9-494F-B169-80F40DA6A007}" destId="{13924928-C350-4AC7-B1E0-5571914205DB}" srcOrd="0" destOrd="0" presId="urn:microsoft.com/office/officeart/2018/2/layout/IconLabelList"/>
    <dgm:cxn modelId="{58FC77DD-511E-4107-A952-D70EC464BD3C}" type="presOf" srcId="{BA472E21-98B1-40E5-89E0-C08EE259F199}" destId="{1E9EA7E8-72E8-4E80-9E45-CD5FE6A75232}" srcOrd="0" destOrd="0" presId="urn:microsoft.com/office/officeart/2018/2/layout/IconLabelList"/>
    <dgm:cxn modelId="{557ADFDE-9833-43AE-8896-DB8814F1325B}" srcId="{E72F071A-4EB9-494F-B169-80F40DA6A007}" destId="{BA472E21-98B1-40E5-89E0-C08EE259F199}" srcOrd="4" destOrd="0" parTransId="{65531160-0611-4B63-B9C7-8EE342E8DCE3}" sibTransId="{82D3775F-FD8F-4ADC-A3DB-B1EE71BAF5FD}"/>
    <dgm:cxn modelId="{372BE80A-7EC4-4963-A4CB-23FC0E1128DD}" type="presParOf" srcId="{13924928-C350-4AC7-B1E0-5571914205DB}" destId="{A7534CCE-2C87-40B2-BB39-EA539DA4B8C1}" srcOrd="0" destOrd="0" presId="urn:microsoft.com/office/officeart/2018/2/layout/IconLabelList"/>
    <dgm:cxn modelId="{54A2E50F-1339-4C67-85CE-94B21F062587}" type="presParOf" srcId="{A7534CCE-2C87-40B2-BB39-EA539DA4B8C1}" destId="{E2ED2DB3-A2FF-4CD7-AC78-BFC140A00DC0}" srcOrd="0" destOrd="0" presId="urn:microsoft.com/office/officeart/2018/2/layout/IconLabelList"/>
    <dgm:cxn modelId="{5D955152-E141-4D5C-941A-0CCEAFF6DB80}" type="presParOf" srcId="{A7534CCE-2C87-40B2-BB39-EA539DA4B8C1}" destId="{A31C5CEB-B5BE-4061-8465-65B66B8BFB28}" srcOrd="1" destOrd="0" presId="urn:microsoft.com/office/officeart/2018/2/layout/IconLabelList"/>
    <dgm:cxn modelId="{A7AF74E0-7AC3-480E-AC4D-6AF8AEAC0F2C}" type="presParOf" srcId="{A7534CCE-2C87-40B2-BB39-EA539DA4B8C1}" destId="{4C39A671-DF4A-48E3-9044-9A774E15DFA5}" srcOrd="2" destOrd="0" presId="urn:microsoft.com/office/officeart/2018/2/layout/IconLabelList"/>
    <dgm:cxn modelId="{CBD67E16-4C30-4756-AADF-4EA96324DD1E}" type="presParOf" srcId="{13924928-C350-4AC7-B1E0-5571914205DB}" destId="{813F08AA-2C56-4D19-AF52-1B31EFCC6901}" srcOrd="1" destOrd="0" presId="urn:microsoft.com/office/officeart/2018/2/layout/IconLabelList"/>
    <dgm:cxn modelId="{CADB0DFE-E926-4061-BC68-1E838628AC3F}" type="presParOf" srcId="{13924928-C350-4AC7-B1E0-5571914205DB}" destId="{CC070F13-8441-4661-A34A-DC062D4F0A3D}" srcOrd="2" destOrd="0" presId="urn:microsoft.com/office/officeart/2018/2/layout/IconLabelList"/>
    <dgm:cxn modelId="{8652388A-2074-4AA6-BA71-C81715A16B90}" type="presParOf" srcId="{CC070F13-8441-4661-A34A-DC062D4F0A3D}" destId="{E03E20A5-D8F9-442C-93B2-C292D906A9A0}" srcOrd="0" destOrd="0" presId="urn:microsoft.com/office/officeart/2018/2/layout/IconLabelList"/>
    <dgm:cxn modelId="{C831017B-45EE-4DBC-B3EE-7ED135127CF6}" type="presParOf" srcId="{CC070F13-8441-4661-A34A-DC062D4F0A3D}" destId="{121CEAB7-9081-4C3F-8A2F-4D986B65FFEB}" srcOrd="1" destOrd="0" presId="urn:microsoft.com/office/officeart/2018/2/layout/IconLabelList"/>
    <dgm:cxn modelId="{41EDF838-9D69-4618-85BF-9520A1D3D6B2}" type="presParOf" srcId="{CC070F13-8441-4661-A34A-DC062D4F0A3D}" destId="{0424B32C-3D07-43AA-B3BC-74260B2CCBA8}" srcOrd="2" destOrd="0" presId="urn:microsoft.com/office/officeart/2018/2/layout/IconLabelList"/>
    <dgm:cxn modelId="{8AF11DC0-D7CA-4A54-A827-D31BA1F814AB}" type="presParOf" srcId="{13924928-C350-4AC7-B1E0-5571914205DB}" destId="{2E60B736-BE45-41CE-BA0F-82054E95A8F9}" srcOrd="3" destOrd="0" presId="urn:microsoft.com/office/officeart/2018/2/layout/IconLabelList"/>
    <dgm:cxn modelId="{34C30B0E-031C-4DCA-A406-501882BAB2F2}" type="presParOf" srcId="{13924928-C350-4AC7-B1E0-5571914205DB}" destId="{F2639E4A-1540-404E-B908-5AC4983D7A6A}" srcOrd="4" destOrd="0" presId="urn:microsoft.com/office/officeart/2018/2/layout/IconLabelList"/>
    <dgm:cxn modelId="{38AE5B4D-8FC3-423A-91F6-112464C41624}" type="presParOf" srcId="{F2639E4A-1540-404E-B908-5AC4983D7A6A}" destId="{5DD047BD-92B1-452C-8250-5B295CE154AF}" srcOrd="0" destOrd="0" presId="urn:microsoft.com/office/officeart/2018/2/layout/IconLabelList"/>
    <dgm:cxn modelId="{00E10672-1B8C-4EDC-9DFF-AE46760C7C9D}" type="presParOf" srcId="{F2639E4A-1540-404E-B908-5AC4983D7A6A}" destId="{FE706EB3-7DD2-4B8F-AB9E-B3F22E17670D}" srcOrd="1" destOrd="0" presId="urn:microsoft.com/office/officeart/2018/2/layout/IconLabelList"/>
    <dgm:cxn modelId="{4AFCFE19-D80A-4CF0-8029-6450B8ED568C}" type="presParOf" srcId="{F2639E4A-1540-404E-B908-5AC4983D7A6A}" destId="{DC64AD8F-E2F9-4DF8-A108-BFE253FB02FA}" srcOrd="2" destOrd="0" presId="urn:microsoft.com/office/officeart/2018/2/layout/IconLabelList"/>
    <dgm:cxn modelId="{0E975A67-1AFD-41F0-80FB-69E85E1CA47B}" type="presParOf" srcId="{13924928-C350-4AC7-B1E0-5571914205DB}" destId="{8C8EF428-35CE-4342-8381-9F477B51D01F}" srcOrd="5" destOrd="0" presId="urn:microsoft.com/office/officeart/2018/2/layout/IconLabelList"/>
    <dgm:cxn modelId="{1A045FAF-3BA1-43EA-9942-87C48642301C}" type="presParOf" srcId="{13924928-C350-4AC7-B1E0-5571914205DB}" destId="{55C1D290-A169-405A-B4A9-DCF31E8A0FC5}" srcOrd="6" destOrd="0" presId="urn:microsoft.com/office/officeart/2018/2/layout/IconLabelList"/>
    <dgm:cxn modelId="{99A2972C-6594-4D02-BBAB-A8A68074CB5B}" type="presParOf" srcId="{55C1D290-A169-405A-B4A9-DCF31E8A0FC5}" destId="{F3069CBC-AB47-40EC-998B-1C173F2D3489}" srcOrd="0" destOrd="0" presId="urn:microsoft.com/office/officeart/2018/2/layout/IconLabelList"/>
    <dgm:cxn modelId="{9FCC4E12-6A78-4A84-8101-65E7AC08FB44}" type="presParOf" srcId="{55C1D290-A169-405A-B4A9-DCF31E8A0FC5}" destId="{67180B11-538E-4FE6-8E08-6EF6FD22737B}" srcOrd="1" destOrd="0" presId="urn:microsoft.com/office/officeart/2018/2/layout/IconLabelList"/>
    <dgm:cxn modelId="{9C8B1146-F6D7-4186-86E4-B8F278E07399}" type="presParOf" srcId="{55C1D290-A169-405A-B4A9-DCF31E8A0FC5}" destId="{25AC3397-C534-4C7B-A09E-7381A8A9A34B}" srcOrd="2" destOrd="0" presId="urn:microsoft.com/office/officeart/2018/2/layout/IconLabelList"/>
    <dgm:cxn modelId="{8D05521E-6F14-41D4-B515-94BAECE17C09}" type="presParOf" srcId="{13924928-C350-4AC7-B1E0-5571914205DB}" destId="{D9A56537-5FCE-444F-8598-4813231E52C3}" srcOrd="7" destOrd="0" presId="urn:microsoft.com/office/officeart/2018/2/layout/IconLabelList"/>
    <dgm:cxn modelId="{A7B72A9F-200F-452B-9706-8D739B65C48B}" type="presParOf" srcId="{13924928-C350-4AC7-B1E0-5571914205DB}" destId="{744FD5AC-5A56-4718-8527-1F7DC9064067}" srcOrd="8" destOrd="0" presId="urn:microsoft.com/office/officeart/2018/2/layout/IconLabelList"/>
    <dgm:cxn modelId="{F5B0A108-9F40-4FE4-9806-068F92AF2006}" type="presParOf" srcId="{744FD5AC-5A56-4718-8527-1F7DC9064067}" destId="{1904A7E3-C672-47B1-B126-E27463451356}" srcOrd="0" destOrd="0" presId="urn:microsoft.com/office/officeart/2018/2/layout/IconLabelList"/>
    <dgm:cxn modelId="{82B8885C-CFF3-4F83-8504-59984AEBFFC0}" type="presParOf" srcId="{744FD5AC-5A56-4718-8527-1F7DC9064067}" destId="{E10F0876-EB37-4B29-91CD-7A619D65BE7D}" srcOrd="1" destOrd="0" presId="urn:microsoft.com/office/officeart/2018/2/layout/IconLabelList"/>
    <dgm:cxn modelId="{FB4FC181-12C6-45B4-AD10-1FC218ABB356}" type="presParOf" srcId="{744FD5AC-5A56-4718-8527-1F7DC9064067}" destId="{1E9EA7E8-72E8-4E80-9E45-CD5FE6A75232}" srcOrd="2" destOrd="0" presId="urn:microsoft.com/office/officeart/2018/2/layout/IconLabelList"/>
    <dgm:cxn modelId="{F1F5C748-E422-43F4-8F85-9F2ACD3DB01F}" type="presParOf" srcId="{13924928-C350-4AC7-B1E0-5571914205DB}" destId="{B3285A9D-4DA7-4EA1-85F8-1CDBE4A3A358}" srcOrd="9" destOrd="0" presId="urn:microsoft.com/office/officeart/2018/2/layout/IconLabelList"/>
    <dgm:cxn modelId="{89412F65-FC28-44EF-9E82-3B21619DE7DC}" type="presParOf" srcId="{13924928-C350-4AC7-B1E0-5571914205DB}" destId="{B500A07C-C214-4FAB-BAC1-484C8DC637DD}" srcOrd="10" destOrd="0" presId="urn:microsoft.com/office/officeart/2018/2/layout/IconLabelList"/>
    <dgm:cxn modelId="{DECFAF62-D1F3-4511-939C-1F48DBA103AD}" type="presParOf" srcId="{B500A07C-C214-4FAB-BAC1-484C8DC637DD}" destId="{E1A20377-5963-443A-AB21-C9B6A9DAC611}" srcOrd="0" destOrd="0" presId="urn:microsoft.com/office/officeart/2018/2/layout/IconLabelList"/>
    <dgm:cxn modelId="{6CA5ED83-14C6-47FA-AF45-74951921DF41}" type="presParOf" srcId="{B500A07C-C214-4FAB-BAC1-484C8DC637DD}" destId="{0652934A-8E25-4B27-9640-D21A05AB31B1}" srcOrd="1" destOrd="0" presId="urn:microsoft.com/office/officeart/2018/2/layout/IconLabelList"/>
    <dgm:cxn modelId="{B70E3BE2-FAAA-4CC5-884E-7AB89EEA8BE7}" type="presParOf" srcId="{B500A07C-C214-4FAB-BAC1-484C8DC637DD}" destId="{2B061A4E-0390-4949-8F4D-DDD790E14531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ED2DB3-A2FF-4CD7-AC78-BFC140A00DC0}">
      <dsp:nvSpPr>
        <dsp:cNvPr id="0" name=""/>
        <dsp:cNvSpPr/>
      </dsp:nvSpPr>
      <dsp:spPr>
        <a:xfrm>
          <a:off x="846266" y="381364"/>
          <a:ext cx="670781" cy="67078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39A671-DF4A-48E3-9044-9A774E15DFA5}">
      <dsp:nvSpPr>
        <dsp:cNvPr id="0" name=""/>
        <dsp:cNvSpPr/>
      </dsp:nvSpPr>
      <dsp:spPr>
        <a:xfrm>
          <a:off x="558216" y="1285544"/>
          <a:ext cx="1490624" cy="11284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Business Overview</a:t>
          </a:r>
        </a:p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Company name Nutty Buddy</a:t>
          </a:r>
          <a:endParaRPr lang="en-US" sz="1400" kern="1200"/>
        </a:p>
      </dsp:txBody>
      <dsp:txXfrm>
        <a:off x="558216" y="1285544"/>
        <a:ext cx="1490624" cy="1128449"/>
      </dsp:txXfrm>
    </dsp:sp>
    <dsp:sp modelId="{E03E20A5-D8F9-442C-93B2-C292D906A9A0}">
      <dsp:nvSpPr>
        <dsp:cNvPr id="0" name=""/>
        <dsp:cNvSpPr/>
      </dsp:nvSpPr>
      <dsp:spPr>
        <a:xfrm>
          <a:off x="3016010" y="390962"/>
          <a:ext cx="670781" cy="67078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24B32C-3D07-43AA-B3BC-74260B2CCBA8}">
      <dsp:nvSpPr>
        <dsp:cNvPr id="0" name=""/>
        <dsp:cNvSpPr/>
      </dsp:nvSpPr>
      <dsp:spPr>
        <a:xfrm>
          <a:off x="2476352" y="1365077"/>
          <a:ext cx="1490624" cy="11284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/>
        </a:p>
      </dsp:txBody>
      <dsp:txXfrm>
        <a:off x="2476352" y="1365077"/>
        <a:ext cx="1490624" cy="1128449"/>
      </dsp:txXfrm>
    </dsp:sp>
    <dsp:sp modelId="{5DD047BD-92B1-452C-8250-5B295CE154AF}">
      <dsp:nvSpPr>
        <dsp:cNvPr id="0" name=""/>
        <dsp:cNvSpPr/>
      </dsp:nvSpPr>
      <dsp:spPr>
        <a:xfrm>
          <a:off x="4774319" y="374274"/>
          <a:ext cx="721807" cy="64369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64AD8F-E2F9-4DF8-A108-BFE253FB02FA}">
      <dsp:nvSpPr>
        <dsp:cNvPr id="0" name=""/>
        <dsp:cNvSpPr/>
      </dsp:nvSpPr>
      <dsp:spPr>
        <a:xfrm>
          <a:off x="4614952" y="1220198"/>
          <a:ext cx="1490624" cy="17938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Who we are and what we do?</a:t>
          </a:r>
        </a:p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Our partnership is composed by 4 qualified individuals</a:t>
          </a:r>
        </a:p>
      </dsp:txBody>
      <dsp:txXfrm>
        <a:off x="4614952" y="1220198"/>
        <a:ext cx="1490624" cy="1793806"/>
      </dsp:txXfrm>
    </dsp:sp>
    <dsp:sp modelId="{F3069CBC-AB47-40EC-998B-1C173F2D3489}">
      <dsp:nvSpPr>
        <dsp:cNvPr id="0" name=""/>
        <dsp:cNvSpPr/>
      </dsp:nvSpPr>
      <dsp:spPr>
        <a:xfrm>
          <a:off x="1091882" y="3022329"/>
          <a:ext cx="670781" cy="670781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AC3397-C534-4C7B-A09E-7381A8A9A34B}">
      <dsp:nvSpPr>
        <dsp:cNvPr id="0" name=""/>
        <dsp:cNvSpPr/>
      </dsp:nvSpPr>
      <dsp:spPr>
        <a:xfrm>
          <a:off x="681960" y="3721981"/>
          <a:ext cx="1490624" cy="17512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Our Mission?</a:t>
          </a:r>
        </a:p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To reduce the use of chemical products and increase the use of natural </a:t>
          </a:r>
          <a:r>
            <a:rPr lang="en-GB" sz="1400" kern="1200" err="1"/>
            <a:t>rpoducts</a:t>
          </a:r>
          <a:endParaRPr lang="en-US" sz="1400" kern="1200"/>
        </a:p>
      </dsp:txBody>
      <dsp:txXfrm>
        <a:off x="681960" y="3721981"/>
        <a:ext cx="1490624" cy="1751241"/>
      </dsp:txXfrm>
    </dsp:sp>
    <dsp:sp modelId="{1904A7E3-C672-47B1-B126-E27463451356}">
      <dsp:nvSpPr>
        <dsp:cNvPr id="0" name=""/>
        <dsp:cNvSpPr/>
      </dsp:nvSpPr>
      <dsp:spPr>
        <a:xfrm>
          <a:off x="3102248" y="3111052"/>
          <a:ext cx="670781" cy="670781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9EA7E8-72E8-4E80-9E45-CD5FE6A75232}">
      <dsp:nvSpPr>
        <dsp:cNvPr id="0" name=""/>
        <dsp:cNvSpPr/>
      </dsp:nvSpPr>
      <dsp:spPr>
        <a:xfrm>
          <a:off x="2670305" y="3935308"/>
          <a:ext cx="1490624" cy="11368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Where you can find us?</a:t>
          </a:r>
        </a:p>
        <a:p>
          <a:pPr marL="0" lvl="0" indent="0" algn="ctr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Birmingham city </a:t>
          </a:r>
          <a:r>
            <a:rPr lang="en-GB" sz="1400" kern="1200" err="1"/>
            <a:t>Center</a:t>
          </a:r>
          <a:r>
            <a:rPr lang="en-GB" sz="1400" kern="1200"/>
            <a:t> </a:t>
          </a:r>
          <a:endParaRPr lang="en-US" sz="1400" kern="1200"/>
        </a:p>
      </dsp:txBody>
      <dsp:txXfrm>
        <a:off x="2670305" y="3935308"/>
        <a:ext cx="1490624" cy="1136890"/>
      </dsp:txXfrm>
    </dsp:sp>
    <dsp:sp modelId="{E1A20377-5963-443A-AB21-C9B6A9DAC611}">
      <dsp:nvSpPr>
        <dsp:cNvPr id="0" name=""/>
        <dsp:cNvSpPr/>
      </dsp:nvSpPr>
      <dsp:spPr>
        <a:xfrm>
          <a:off x="4837792" y="3004017"/>
          <a:ext cx="670781" cy="670781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061A4E-0390-4949-8F4D-DDD790E14531}">
      <dsp:nvSpPr>
        <dsp:cNvPr id="0" name=""/>
        <dsp:cNvSpPr/>
      </dsp:nvSpPr>
      <dsp:spPr>
        <a:xfrm>
          <a:off x="4493086" y="3714225"/>
          <a:ext cx="1576440" cy="17145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Why to choose Nutty Buddy meals?</a:t>
          </a:r>
        </a:p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We produce100% natural product to boost human energy </a:t>
          </a:r>
          <a:endParaRPr lang="en-US" sz="1400" kern="1200"/>
        </a:p>
      </dsp:txBody>
      <dsp:txXfrm>
        <a:off x="4493086" y="3714225"/>
        <a:ext cx="1576440" cy="17145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837252-C595-4123-82A8-2DD0C98434D7}" type="datetimeFigureOut">
              <a:rPr lang="en-GB" smtClean="0"/>
              <a:t>24/07/2022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94557E-F601-4104-901B-0C36450568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49055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94557E-F601-4104-901B-0C364505687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4564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94557E-F601-4104-901B-0C364505687A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36529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3850486B-3D03-4E36-A0E8-0AC9A415FE5E}" type="datetimeFigureOut">
              <a:rPr lang="en-GB" smtClean="0"/>
              <a:t>24/07/2022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AB3F13C7-C9BC-4718-9AFB-CE03CB96C4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75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0486B-3D03-4E36-A0E8-0AC9A415FE5E}" type="datetimeFigureOut">
              <a:rPr lang="en-GB" smtClean="0"/>
              <a:t>24/07/2022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F13C7-C9BC-4718-9AFB-CE03CB96C4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25169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3850486B-3D03-4E36-A0E8-0AC9A415FE5E}" type="datetimeFigureOut">
              <a:rPr lang="en-GB" smtClean="0"/>
              <a:t>24/07/2022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AB3F13C7-C9BC-4718-9AFB-CE03CB96C4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1481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0486B-3D03-4E36-A0E8-0AC9A415FE5E}" type="datetimeFigureOut">
              <a:rPr lang="en-GB" smtClean="0"/>
              <a:t>24/07/2022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F13C7-C9BC-4718-9AFB-CE03CB96C4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68092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0486B-3D03-4E36-A0E8-0AC9A415FE5E}" type="datetimeFigureOut">
              <a:rPr lang="en-GB" smtClean="0"/>
              <a:t>24/07/2022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F13C7-C9BC-4718-9AFB-CE03CB96C4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05175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0486B-3D03-4E36-A0E8-0AC9A415FE5E}" type="datetimeFigureOut">
              <a:rPr lang="en-GB" smtClean="0"/>
              <a:t>24/07/2022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F13C7-C9BC-4718-9AFB-CE03CB96C4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40727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0486B-3D03-4E36-A0E8-0AC9A415FE5E}" type="datetimeFigureOut">
              <a:rPr lang="en-GB" smtClean="0"/>
              <a:t>24/07/2022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F13C7-C9BC-4718-9AFB-CE03CB96C4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0396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0486B-3D03-4E36-A0E8-0AC9A415FE5E}" type="datetimeFigureOut">
              <a:rPr lang="en-GB" smtClean="0"/>
              <a:t>24/07/2022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F13C7-C9BC-4718-9AFB-CE03CB96C4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61018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0486B-3D03-4E36-A0E8-0AC9A415FE5E}" type="datetimeFigureOut">
              <a:rPr lang="en-GB" smtClean="0"/>
              <a:t>24/07/2022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F13C7-C9BC-4718-9AFB-CE03CB96C4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49819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0486B-3D03-4E36-A0E8-0AC9A415FE5E}" type="datetimeFigureOut">
              <a:rPr lang="en-GB" smtClean="0"/>
              <a:t>24/07/2022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F13C7-C9BC-4718-9AFB-CE03CB96C4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9829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3850486B-3D03-4E36-A0E8-0AC9A415FE5E}" type="datetimeFigureOut">
              <a:rPr lang="en-GB" smtClean="0"/>
              <a:t>24/07/2022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AB3F13C7-C9BC-4718-9AFB-CE03CB96C4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4926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3850486B-3D03-4E36-A0E8-0AC9A415FE5E}" type="datetimeFigureOut">
              <a:rPr lang="en-GB" smtClean="0"/>
              <a:t>24/07/2022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AB3F13C7-C9BC-4718-9AFB-CE03CB96C4BE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419517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3850486B-3D03-4E36-A0E8-0AC9A415FE5E}" type="datetimeFigureOut">
              <a:rPr lang="en-GB" smtClean="0"/>
              <a:t>24/07/2022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AB3F13C7-C9BC-4718-9AFB-CE03CB96C4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03930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0486B-3D03-4E36-A0E8-0AC9A415FE5E}" type="datetimeFigureOut">
              <a:rPr lang="en-GB" smtClean="0"/>
              <a:t>24/07/2022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F13C7-C9BC-4718-9AFB-CE03CB96C4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0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0486B-3D03-4E36-A0E8-0AC9A415FE5E}" type="datetimeFigureOut">
              <a:rPr lang="en-GB" smtClean="0"/>
              <a:t>24/07/2022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F13C7-C9BC-4718-9AFB-CE03CB96C4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818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0486B-3D03-4E36-A0E8-0AC9A415FE5E}" type="datetimeFigureOut">
              <a:rPr lang="en-GB" smtClean="0"/>
              <a:t>24/07/2022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F13C7-C9BC-4718-9AFB-CE03CB96C4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14464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3850486B-3D03-4E36-A0E8-0AC9A415FE5E}" type="datetimeFigureOut">
              <a:rPr lang="en-GB" smtClean="0"/>
              <a:t>24/07/2022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AB3F13C7-C9BC-4718-9AFB-CE03CB96C4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4871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50486B-3D03-4E36-A0E8-0AC9A415FE5E}" type="datetimeFigureOut">
              <a:rPr lang="en-GB" smtClean="0"/>
              <a:t>24/07/2022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3F13C7-C9BC-4718-9AFB-CE03CB96C4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755203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bin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pngall.com/running-people-png" TargetMode="External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ngall.com/digital-marketing-png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dictionary.cambridge.org/dictionary/english/target-market" TargetMode="External"/><Relationship Id="rId2" Type="http://schemas.openxmlformats.org/officeDocument/2006/relationships/hyperlink" Target="https://articles.bplans.com/8-quotes-to-motivate-you-to-make-a-plan-and-%20%20%20%20%20stick-to-it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growthink.com/businessplan/help-center/business-plan-layout-how-design-your-plan" TargetMode="External"/><Relationship Id="rId4" Type="http://schemas.openxmlformats.org/officeDocument/2006/relationships/hyperlink" Target="https://business.gov.au/marketing/identify-your-target-market" TargetMode="Externa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289064-D8D3-24E8-14AC-953947FBC9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78165" y="1084537"/>
            <a:ext cx="6132990" cy="1825096"/>
          </a:xfrm>
        </p:spPr>
        <p:txBody>
          <a:bodyPr>
            <a:normAutofit/>
          </a:bodyPr>
          <a:lstStyle/>
          <a:p>
            <a:r>
              <a:rPr lang="en-GB"/>
              <a:t>Nutty Buddy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C86EF4D-DAAE-231C-307B-6C768BDF8D1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996" b="6285"/>
          <a:stretch/>
        </p:blipFill>
        <p:spPr>
          <a:xfrm>
            <a:off x="1" y="1654630"/>
            <a:ext cx="4798500" cy="2517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028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BE0296-5CEC-CBE0-071E-3251B3C631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75077" y="3642607"/>
            <a:ext cx="9448800" cy="870857"/>
          </a:xfrm>
        </p:spPr>
        <p:txBody>
          <a:bodyPr>
            <a:normAutofit fontScale="90000"/>
          </a:bodyPr>
          <a:lstStyle/>
          <a:p>
            <a:br>
              <a:rPr lang="en-GB" sz="320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>
                <a:latin typeface="Arial"/>
                <a:cs typeface="Arial"/>
              </a:rPr>
              <a:t>                                 group 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5E84DB-F622-55A1-07B6-FB6E18D7CC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6020" y="1004430"/>
            <a:ext cx="11723914" cy="5424713"/>
          </a:xfrm>
        </p:spPr>
        <p:txBody>
          <a:bodyPr>
            <a:noAutofit/>
          </a:bodyPr>
          <a:lstStyle/>
          <a:p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 Program: Certificate in Higher Education Skills for the Workplace</a:t>
            </a:r>
          </a:p>
          <a:p>
            <a:endParaRPr lang="en-GB" sz="2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          Writing Module: Managing Enterprise in the 21st Century</a:t>
            </a:r>
          </a:p>
          <a:p>
            <a:endParaRPr lang="en-GB" sz="2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           Module Code: BMSW 4006</a:t>
            </a:r>
          </a:p>
          <a:p>
            <a:endParaRPr lang="en-GB" sz="2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           Student names: Angel Stoyanov     2106796</a:t>
            </a:r>
          </a:p>
          <a:p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Adriana </a:t>
            </a:r>
            <a:r>
              <a:rPr lang="en-GB" sz="2400" err="1">
                <a:latin typeface="Arial" panose="020B0604020202020204" pitchFamily="34" charset="0"/>
                <a:cs typeface="Arial" panose="020B0604020202020204" pitchFamily="34" charset="0"/>
              </a:rPr>
              <a:t>Grigore</a:t>
            </a:r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     2024754</a:t>
            </a:r>
          </a:p>
          <a:p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Sergiu Ungureanu 2108198</a:t>
            </a:r>
          </a:p>
          <a:p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</a:t>
            </a:r>
            <a:r>
              <a:rPr lang="en-GB" sz="2400" err="1">
                <a:latin typeface="Arial" panose="020B0604020202020204" pitchFamily="34" charset="0"/>
                <a:cs typeface="Arial" panose="020B0604020202020204" pitchFamily="34" charset="0"/>
              </a:rPr>
              <a:t>Rasheda</a:t>
            </a:r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 Khanam 2109776</a:t>
            </a:r>
          </a:p>
          <a:p>
            <a:endParaRPr lang="en-GB" sz="2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            Lecturer Name: Olu Adegbite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AAD7D4C-2B83-3718-22D5-97166FB1E2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31674" y="4710223"/>
            <a:ext cx="4560325" cy="2147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3222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DB52C98C-D353-E0F0-24BB-382468D53F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00641" y="423424"/>
            <a:ext cx="8610600" cy="1293028"/>
          </a:xfrm>
        </p:spPr>
        <p:txBody>
          <a:bodyPr>
            <a:normAutofit/>
          </a:bodyPr>
          <a:lstStyle/>
          <a:p>
            <a:r>
              <a:rPr lang="en-GB" sz="3600" b="1">
                <a:solidFill>
                  <a:schemeClr val="accent2">
                    <a:lumMod val="75000"/>
                  </a:schemeClr>
                </a:solidFill>
                <a:latin typeface="Arial"/>
                <a:cs typeface="Arial"/>
              </a:rPr>
              <a:t>Table of content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A604DFE-3AC3-8ED4-C745-EBE1BC60F8C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24258" y="1419196"/>
            <a:ext cx="5334000" cy="4024125"/>
          </a:xfrm>
        </p:spPr>
        <p:txBody>
          <a:bodyPr vert="horz" lIns="91440" tIns="45720" rIns="91440" bIns="45720" rtlCol="0" anchor="t">
            <a:normAutofit fontScale="25000" lnSpcReduction="2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8000">
                <a:latin typeface="Arial"/>
                <a:ea typeface="Calibri" panose="020F0502020204030204" pitchFamily="34" charset="0"/>
                <a:cs typeface="Times New Roman"/>
              </a:rPr>
              <a:t>                                         </a:t>
            </a:r>
            <a:endParaRPr lang="en-GB" sz="8000">
              <a:effectLst/>
              <a:latin typeface="Calibri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8000">
                <a:latin typeface="Arial"/>
                <a:ea typeface="Calibri" panose="020F0502020204030204" pitchFamily="34" charset="0"/>
                <a:cs typeface="Times New Roman"/>
              </a:rPr>
              <a:t>   </a:t>
            </a:r>
            <a:r>
              <a:rPr lang="en-GB" sz="9600">
                <a:effectLst/>
                <a:latin typeface="Arial"/>
                <a:ea typeface="Calibri" panose="020F0502020204030204" pitchFamily="34" charset="0"/>
                <a:cs typeface="Times New Roman"/>
              </a:rPr>
              <a:t>Executive </a:t>
            </a:r>
            <a:r>
              <a:rPr lang="en-GB" sz="9600">
                <a:latin typeface="Arial"/>
                <a:ea typeface="Calibri" panose="020F0502020204030204" pitchFamily="34" charset="0"/>
                <a:cs typeface="Times New Roman"/>
              </a:rPr>
              <a:t>summery</a:t>
            </a:r>
            <a:endParaRPr lang="en-GB" sz="9600">
              <a:effectLst/>
              <a:latin typeface="Arial"/>
              <a:ea typeface="Calibri" panose="020F0502020204030204" pitchFamily="34" charset="0"/>
              <a:cs typeface="Times New Roman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9600">
                <a:latin typeface="Arial"/>
                <a:ea typeface="Calibri" panose="020F0502020204030204" pitchFamily="34" charset="0"/>
                <a:cs typeface="Times New Roman"/>
              </a:rPr>
              <a:t>   </a:t>
            </a:r>
            <a:r>
              <a:rPr lang="en-GB" sz="9600">
                <a:effectLst/>
                <a:latin typeface="Arial"/>
                <a:ea typeface="Calibri" panose="020F0502020204030204" pitchFamily="34" charset="0"/>
                <a:cs typeface="Times New Roman"/>
              </a:rPr>
              <a:t>Business Overview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9600">
                <a:latin typeface="Arial"/>
                <a:ea typeface="Calibri" panose="020F0502020204030204" pitchFamily="34" charset="0"/>
                <a:cs typeface="Times New Roman"/>
              </a:rPr>
              <a:t>  </a:t>
            </a:r>
            <a:r>
              <a:rPr lang="en-GB" sz="9600">
                <a:effectLst/>
                <a:latin typeface="Arial"/>
                <a:ea typeface="Calibri" panose="020F0502020204030204" pitchFamily="34" charset="0"/>
                <a:cs typeface="Times New Roman"/>
              </a:rPr>
              <a:t> Product and </a:t>
            </a:r>
            <a:r>
              <a:rPr lang="en-GB" sz="9600">
                <a:latin typeface="Arial"/>
                <a:ea typeface="Calibri" panose="020F0502020204030204" pitchFamily="34" charset="0"/>
                <a:cs typeface="Times New Roman"/>
              </a:rPr>
              <a:t>Services</a:t>
            </a:r>
            <a:endParaRPr lang="en-GB" sz="9600">
              <a:effectLst/>
              <a:latin typeface="Arial"/>
              <a:ea typeface="Calibri" panose="020F0502020204030204" pitchFamily="34" charset="0"/>
              <a:cs typeface="Times New Roman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9600">
                <a:latin typeface="Arial"/>
                <a:ea typeface="Calibri" panose="020F0502020204030204" pitchFamily="34" charset="0"/>
                <a:cs typeface="Times New Roman"/>
              </a:rPr>
              <a:t>  </a:t>
            </a:r>
            <a:r>
              <a:rPr lang="en-GB" sz="9600">
                <a:effectLst/>
                <a:latin typeface="Arial"/>
                <a:ea typeface="Calibri" panose="020F0502020204030204" pitchFamily="34" charset="0"/>
                <a:cs typeface="Times New Roman"/>
              </a:rPr>
              <a:t>Market audit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9600">
                <a:latin typeface="Arial"/>
                <a:ea typeface="Calibri" panose="020F0502020204030204" pitchFamily="34" charset="0"/>
                <a:cs typeface="Times New Roman"/>
              </a:rPr>
              <a:t>   </a:t>
            </a:r>
            <a:r>
              <a:rPr lang="en-GB" sz="9600">
                <a:effectLst/>
                <a:latin typeface="Arial"/>
                <a:ea typeface="Calibri" panose="020F0502020204030204" pitchFamily="34" charset="0"/>
                <a:cs typeface="Times New Roman"/>
              </a:rPr>
              <a:t>Competitors</a:t>
            </a:r>
            <a:endParaRPr lang="en-GB" sz="9600">
              <a:latin typeface="Arial"/>
              <a:ea typeface="Calibri" panose="020F0502020204030204" pitchFamily="34" charset="0"/>
              <a:cs typeface="Times New Roman"/>
            </a:endParaRPr>
          </a:p>
          <a:p>
            <a:pPr marL="196850">
              <a:lnSpc>
                <a:spcPct val="107000"/>
              </a:lnSpc>
              <a:spcAft>
                <a:spcPts val="800"/>
              </a:spcAft>
            </a:pPr>
            <a:r>
              <a:rPr lang="en-GB" sz="9600">
                <a:latin typeface="Arial"/>
                <a:ea typeface="Calibri" panose="020F0502020204030204" pitchFamily="34" charset="0"/>
                <a:cs typeface="Times New Roman"/>
              </a:rPr>
              <a:t>   </a:t>
            </a:r>
            <a:r>
              <a:rPr lang="en-GB" sz="9600">
                <a:effectLst/>
                <a:latin typeface="Arial"/>
                <a:ea typeface="Calibri" panose="020F0502020204030204" pitchFamily="34" charset="0"/>
                <a:cs typeface="Times New Roman"/>
              </a:rPr>
              <a:t>SWOT Analysis</a:t>
            </a:r>
            <a:endParaRPr lang="en-GB" sz="9600"/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9600">
                <a:latin typeface="Arial"/>
                <a:ea typeface="Calibri" panose="020F0502020204030204" pitchFamily="34" charset="0"/>
                <a:cs typeface="Times New Roman"/>
              </a:rPr>
              <a:t>   </a:t>
            </a:r>
            <a:r>
              <a:rPr lang="en-GB" sz="9600">
                <a:effectLst/>
                <a:latin typeface="Arial"/>
                <a:ea typeface="Calibri" panose="020F0502020204030204" pitchFamily="34" charset="0"/>
                <a:cs typeface="Times New Roman"/>
              </a:rPr>
              <a:t>PESTLE Analysis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9600">
                <a:latin typeface="Arial"/>
                <a:ea typeface="Calibri" panose="020F0502020204030204" pitchFamily="34" charset="0"/>
                <a:cs typeface="Times New Roman"/>
              </a:rPr>
              <a:t>  </a:t>
            </a:r>
            <a:r>
              <a:rPr lang="en-GB" sz="9600">
                <a:effectLst/>
                <a:latin typeface="Arial"/>
                <a:ea typeface="Calibri" panose="020F0502020204030204" pitchFamily="34" charset="0"/>
                <a:cs typeface="Times New Roman"/>
              </a:rPr>
              <a:t>Target Market</a:t>
            </a:r>
          </a:p>
          <a:p>
            <a:endParaRPr lang="en-GB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A6EB0AB-7EF7-9AA0-D372-75033C2CE3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656717" y="1960868"/>
            <a:ext cx="5334000" cy="4024125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>
                <a:latin typeface="Arial"/>
                <a:ea typeface="Calibri" panose="020F0502020204030204" pitchFamily="34" charset="0"/>
                <a:cs typeface="Times New Roman"/>
              </a:rPr>
              <a:t> </a:t>
            </a:r>
            <a:r>
              <a:rPr lang="en-GB" sz="2400">
                <a:effectLst/>
                <a:latin typeface="Arial"/>
                <a:ea typeface="Calibri" panose="020F0502020204030204" pitchFamily="34" charset="0"/>
                <a:cs typeface="Times New Roman"/>
              </a:rPr>
              <a:t>Marketing Plan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>
                <a:latin typeface="Arial"/>
                <a:ea typeface="Calibri" panose="020F0502020204030204" pitchFamily="34" charset="0"/>
                <a:cs typeface="Times New Roman"/>
              </a:rPr>
              <a:t>  </a:t>
            </a:r>
            <a:r>
              <a:rPr lang="en-GB" sz="2400">
                <a:effectLst/>
                <a:latin typeface="Arial"/>
                <a:ea typeface="Calibri" panose="020F0502020204030204" pitchFamily="34" charset="0"/>
                <a:cs typeface="Times New Roman"/>
              </a:rPr>
              <a:t>Management Team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>
                <a:latin typeface="Arial"/>
                <a:ea typeface="Calibri" panose="020F0502020204030204" pitchFamily="34" charset="0"/>
                <a:cs typeface="Times New Roman"/>
              </a:rPr>
              <a:t>  </a:t>
            </a:r>
            <a:r>
              <a:rPr lang="en-GB" sz="2400">
                <a:effectLst/>
                <a:latin typeface="Arial"/>
                <a:ea typeface="Calibri" panose="020F0502020204030204" pitchFamily="34" charset="0"/>
                <a:cs typeface="Times New Roman"/>
              </a:rPr>
              <a:t>Financial Plan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>
                <a:latin typeface="Arial"/>
                <a:ea typeface="Calibri" panose="020F0502020204030204" pitchFamily="34" charset="0"/>
                <a:cs typeface="Times New Roman"/>
              </a:rPr>
              <a:t>  </a:t>
            </a:r>
            <a:r>
              <a:rPr lang="en-GB" sz="2400">
                <a:effectLst/>
                <a:latin typeface="Arial"/>
                <a:ea typeface="Calibri" panose="020F0502020204030204" pitchFamily="34" charset="0"/>
                <a:cs typeface="Times New Roman"/>
              </a:rPr>
              <a:t>Cashflow</a:t>
            </a:r>
            <a:endParaRPr lang="en-GB" sz="2400">
              <a:latin typeface="Arial"/>
              <a:ea typeface="Calibri" panose="020F0502020204030204" pitchFamily="34" charset="0"/>
              <a:cs typeface="Times New Roman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>
                <a:latin typeface="Arial"/>
                <a:ea typeface="Calibri" panose="020F0502020204030204" pitchFamily="34" charset="0"/>
                <a:cs typeface="Times New Roman"/>
              </a:rPr>
              <a:t> </a:t>
            </a:r>
            <a:r>
              <a:rPr lang="en-GB" sz="2400">
                <a:effectLst/>
                <a:latin typeface="Arial"/>
                <a:ea typeface="Calibri" panose="020F0502020204030204" pitchFamily="34" charset="0"/>
                <a:cs typeface="Times New Roman"/>
              </a:rPr>
              <a:t>Forecast</a:t>
            </a:r>
            <a:endParaRPr lang="en-GB" sz="2400"/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>
                <a:latin typeface="Arial"/>
                <a:ea typeface="Calibri" panose="020F0502020204030204" pitchFamily="34" charset="0"/>
                <a:cs typeface="Times New Roman"/>
              </a:rPr>
              <a:t> Profit </a:t>
            </a:r>
            <a:endParaRPr lang="en-GB" sz="2400">
              <a:effectLst/>
              <a:latin typeface="Arial"/>
              <a:ea typeface="Calibri" panose="020F0502020204030204" pitchFamily="34" charset="0"/>
              <a:cs typeface="Times New Roman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>
                <a:latin typeface="Arial"/>
                <a:ea typeface="Calibri" panose="020F0502020204030204" pitchFamily="34" charset="0"/>
                <a:cs typeface="Times New Roman"/>
              </a:rPr>
              <a:t> </a:t>
            </a:r>
            <a:r>
              <a:rPr lang="en-GB" sz="2400">
                <a:effectLst/>
                <a:latin typeface="Arial"/>
                <a:ea typeface="Calibri" panose="020F0502020204030204" pitchFamily="34" charset="0"/>
                <a:cs typeface="Times New Roman"/>
              </a:rPr>
              <a:t>References</a:t>
            </a:r>
            <a:endParaRPr lang="en-GB" sz="2400">
              <a:latin typeface="Arial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6507518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527134-0052-6492-80A9-9D00219ADE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730500" y="778847"/>
            <a:ext cx="8610600" cy="1293028"/>
          </a:xfrm>
        </p:spPr>
        <p:txBody>
          <a:bodyPr/>
          <a:lstStyle/>
          <a:p>
            <a:r>
              <a:rPr lang="en-GB"/>
              <a:t>Executive summery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E44A3C-1F90-BA23-B7C8-57E8A0F8B1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" y="2194559"/>
            <a:ext cx="7102548" cy="4024125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GB"/>
              <a:t>Nutty Buddy is a business company that uses 100% natural products such as Almond, Cashew, Himalayan salt and Macadamia. Has been created to bring healthy fats to the all age groups including athletic/gym industry. Our natural products provide the body with necessary protein and minerals when consumed within the necessary quantities.</a:t>
            </a:r>
          </a:p>
          <a:p>
            <a:r>
              <a:rPr lang="en-GB"/>
              <a:t>Nutty Buddy is a new business corporate created from four person partnerships Angel, Adriana, </a:t>
            </a:r>
            <a:r>
              <a:rPr lang="en-GB" err="1"/>
              <a:t>Rasheda</a:t>
            </a:r>
            <a:r>
              <a:rPr lang="en-GB"/>
              <a:t> and Sergiu with intention to grow all over the world with first year profit forecast of £82,500. The profit forecast came thanks to our marketing strategy and experience that we used and it has been explained in the next slides. </a:t>
            </a:r>
          </a:p>
          <a:p>
            <a:pPr marL="0" indent="0">
              <a:buNone/>
            </a:pPr>
            <a:endParaRPr lang="en-GB"/>
          </a:p>
          <a:p>
            <a:endParaRPr lang="en-GB"/>
          </a:p>
          <a:p>
            <a:endParaRPr lang="en-GB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52E1AB67-C922-C3CE-DEB8-B9F372184F1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350" y="2194559"/>
            <a:ext cx="952500" cy="952500"/>
          </a:xfr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9FAC4A5-B975-304B-E5BD-F02BC9272D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2690" y="76200"/>
            <a:ext cx="49893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0945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80866E3-D41B-FBB4-6FBF-47BE940A5D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7182" y="1368411"/>
            <a:ext cx="4870155" cy="3097263"/>
          </a:xfrm>
          <a:prstGeom prst="rect">
            <a:avLst/>
          </a:prstGeom>
        </p:spPr>
      </p:pic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CCAA2B81-CBC3-DA78-8526-06531CB9EF1C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679554262"/>
              </p:ext>
            </p:extLst>
          </p:nvPr>
        </p:nvGraphicFramePr>
        <p:xfrm>
          <a:off x="303852" y="804122"/>
          <a:ext cx="6443330" cy="56711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CB2ED1E8-3629-6722-B8E4-5754CD009F23}"/>
              </a:ext>
            </a:extLst>
          </p:cNvPr>
          <p:cNvSpPr txBox="1"/>
          <p:nvPr/>
        </p:nvSpPr>
        <p:spPr>
          <a:xfrm>
            <a:off x="6747182" y="5369441"/>
            <a:ext cx="5685823" cy="10156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000">
                <a:latin typeface="Arial"/>
                <a:cs typeface="Arial"/>
              </a:rPr>
              <a:t>Natural products with higher content of unsaturated fatty acids are more vulnerable of oxidative breakdown (Nadeem et al, 2013)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40EF8A2-B75E-89C4-1585-80BE4854ACB9}"/>
              </a:ext>
            </a:extLst>
          </p:cNvPr>
          <p:cNvSpPr txBox="1"/>
          <p:nvPr/>
        </p:nvSpPr>
        <p:spPr>
          <a:xfrm>
            <a:off x="3227806" y="2044005"/>
            <a:ext cx="108452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/>
              <a:t>Our Vision</a:t>
            </a:r>
          </a:p>
          <a:p>
            <a:r>
              <a:rPr lang="en-GB" sz="1400"/>
              <a:t>Provide naturals products to bring joy  </a:t>
            </a:r>
          </a:p>
        </p:txBody>
      </p:sp>
    </p:spTree>
    <p:extLst>
      <p:ext uri="{BB962C8B-B14F-4D97-AF65-F5344CB8AC3E}">
        <p14:creationId xmlns:p14="http://schemas.microsoft.com/office/powerpoint/2010/main" val="31761434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4D6689-FA25-8DF1-9CB1-E75722212A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9760" y="764373"/>
            <a:ext cx="6832600" cy="1293028"/>
          </a:xfrm>
        </p:spPr>
        <p:txBody>
          <a:bodyPr>
            <a:normAutofit/>
          </a:bodyPr>
          <a:lstStyle/>
          <a:p>
            <a:r>
              <a:rPr lang="en-GB">
                <a:latin typeface="Sitka Heading"/>
              </a:rPr>
              <a:t>Product and services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C52FE8-53D7-B80F-2B2D-2EB4A5AE7E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9760" y="1793508"/>
            <a:ext cx="6832600" cy="4425177"/>
          </a:xfrm>
        </p:spPr>
        <p:txBody>
          <a:bodyPr vert="horz" lIns="91440" tIns="45720" rIns="91440" bIns="45720" rtlCol="0" anchor="t">
            <a:normAutofit fontScale="55000" lnSpcReduction="20000"/>
          </a:bodyPr>
          <a:lstStyle/>
          <a:p>
            <a:r>
              <a:rPr lang="en-GB" sz="2600"/>
              <a:t>Almond</a:t>
            </a:r>
            <a:r>
              <a:rPr lang="en-GB"/>
              <a:t> - </a:t>
            </a:r>
            <a:r>
              <a:rPr lang="en-GB" i="1">
                <a:ea typeface="+mn-lt"/>
                <a:cs typeface="+mn-lt"/>
              </a:rPr>
              <a:t>Almonds include calcium and phosphorus, which strengthen bones and prevent fractures.</a:t>
            </a:r>
            <a:endParaRPr lang="en-US" i="1">
              <a:ea typeface="+mn-lt"/>
              <a:cs typeface="+mn-lt"/>
            </a:endParaRPr>
          </a:p>
          <a:p>
            <a:r>
              <a:rPr lang="en-GB" sz="2600"/>
              <a:t>Cashew</a:t>
            </a:r>
            <a:r>
              <a:rPr lang="en-GB"/>
              <a:t> - </a:t>
            </a:r>
            <a:r>
              <a:rPr lang="en-GB" i="1">
                <a:ea typeface="+mn-lt"/>
                <a:cs typeface="+mn-lt"/>
              </a:rPr>
              <a:t>Fiber, protein, and healthful fats are all abundant in cashews. They also include a range of vitamins, minerals, and advantageous plant components that safeguard the body.</a:t>
            </a:r>
          </a:p>
          <a:p>
            <a:r>
              <a:rPr lang="en-GB" sz="2600"/>
              <a:t>Macadamia</a:t>
            </a:r>
            <a:r>
              <a:rPr lang="en-GB"/>
              <a:t> - </a:t>
            </a:r>
            <a:r>
              <a:rPr lang="en-GB" i="1">
                <a:ea typeface="+mn-lt"/>
                <a:cs typeface="+mn-lt"/>
              </a:rPr>
              <a:t>They may aid in losing weight, enhancing gut health, and preventing diabetes, metabolic syndrome, and heart disease.</a:t>
            </a:r>
          </a:p>
          <a:p>
            <a:r>
              <a:rPr lang="en-GB" sz="2600"/>
              <a:t>Himalayan Salt</a:t>
            </a:r>
            <a:r>
              <a:rPr lang="en-GB"/>
              <a:t> - </a:t>
            </a:r>
            <a:r>
              <a:rPr lang="en-GB" i="1">
                <a:ea typeface="+mn-lt"/>
                <a:cs typeface="+mn-lt"/>
              </a:rPr>
              <a:t>More than 80 minerals and components, including calcium, iron, and potassium, are present in Himalayan salt.</a:t>
            </a:r>
            <a:endParaRPr lang="en-GB" i="1"/>
          </a:p>
          <a:p>
            <a:endParaRPr lang="en-GB"/>
          </a:p>
          <a:p>
            <a:pPr marL="0" indent="0">
              <a:buNone/>
            </a:pPr>
            <a:r>
              <a:rPr lang="en-GB" sz="2900">
                <a:ea typeface="+mn-lt"/>
                <a:cs typeface="+mn-lt"/>
              </a:rPr>
              <a:t> - Vegan friendly,</a:t>
            </a:r>
          </a:p>
          <a:p>
            <a:pPr marL="0" indent="0">
              <a:buNone/>
            </a:pPr>
            <a:r>
              <a:rPr lang="en-GB" sz="2900">
                <a:ea typeface="+mn-lt"/>
                <a:cs typeface="+mn-lt"/>
              </a:rPr>
              <a:t> - Keto-friendly</a:t>
            </a:r>
          </a:p>
          <a:p>
            <a:pPr marL="0" indent="0">
              <a:buNone/>
            </a:pPr>
            <a:r>
              <a:rPr lang="en-GB" sz="2900">
                <a:ea typeface="+mn-lt"/>
                <a:cs typeface="+mn-lt"/>
              </a:rPr>
              <a:t>  - PALEO friendly </a:t>
            </a:r>
          </a:p>
          <a:p>
            <a:pPr marL="0" indent="0">
              <a:buNone/>
            </a:pPr>
            <a:r>
              <a:rPr lang="en-GB" sz="2900">
                <a:ea typeface="+mn-lt"/>
                <a:cs typeface="+mn-lt"/>
              </a:rPr>
              <a:t> - Gluten-free</a:t>
            </a:r>
            <a:endParaRPr lang="en-GB" sz="2900"/>
          </a:p>
          <a:p>
            <a:pPr marL="0" indent="0">
              <a:buNone/>
            </a:pPr>
            <a:endParaRPr lang="en-GB"/>
          </a:p>
          <a:p>
            <a:pPr>
              <a:buNone/>
            </a:pPr>
            <a:r>
              <a:rPr lang="en-GB">
                <a:ea typeface="+mn-lt"/>
                <a:cs typeface="+mn-lt"/>
              </a:rPr>
              <a:t>‘’The best business plans are straightforward documents that spell out the who, what, where why and how much’’</a:t>
            </a:r>
          </a:p>
          <a:p>
            <a:pPr>
              <a:buNone/>
            </a:pPr>
            <a:r>
              <a:rPr lang="en-GB" i="1">
                <a:ea typeface="+mn-lt"/>
                <a:cs typeface="+mn-lt"/>
              </a:rPr>
              <a:t>                                                                                         </a:t>
            </a:r>
            <a:r>
              <a:rPr lang="en-GB">
                <a:ea typeface="+mn-lt"/>
                <a:cs typeface="+mn-lt"/>
              </a:rPr>
              <a:t>   (Grow Think, 2022)</a:t>
            </a:r>
          </a:p>
          <a:p>
            <a:pPr>
              <a:buNone/>
            </a:pPr>
            <a:endParaRPr lang="en-GB">
              <a:ea typeface="+mn-lt"/>
              <a:cs typeface="+mn-lt"/>
            </a:endParaRPr>
          </a:p>
          <a:p>
            <a:pPr marL="0" indent="0">
              <a:buNone/>
            </a:pPr>
            <a:endParaRPr lang="en-GB"/>
          </a:p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9F4E87-9DB2-081F-1526-8BE3F4DEA01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550" r="9392"/>
          <a:stretch/>
        </p:blipFill>
        <p:spPr>
          <a:xfrm>
            <a:off x="7861238" y="933693"/>
            <a:ext cx="3644962" cy="2377440"/>
          </a:xfrm>
          <a:prstGeom prst="rect">
            <a:avLst/>
          </a:prstGeom>
        </p:spPr>
      </p:pic>
      <p:pic>
        <p:nvPicPr>
          <p:cNvPr id="5" name="Picture 5" descr="A picture containing plate, indoor&#10;&#10;Description automatically generated">
            <a:extLst>
              <a:ext uri="{FF2B5EF4-FFF2-40B4-BE49-F238E27FC236}">
                <a16:creationId xmlns:a16="http://schemas.microsoft.com/office/drawing/2014/main" id="{AEC7A7A3-B737-D1E4-48A0-2D2087761B4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9902" r="3" b="26562"/>
          <a:stretch/>
        </p:blipFill>
        <p:spPr>
          <a:xfrm>
            <a:off x="7861238" y="3588301"/>
            <a:ext cx="3644962" cy="2377440"/>
          </a:xfrm>
          <a:prstGeom prst="rect">
            <a:avLst/>
          </a:prstGeom>
        </p:spPr>
      </p:pic>
      <p:pic>
        <p:nvPicPr>
          <p:cNvPr id="6" name="Picture 7" descr="Map&#10;&#10;Description automatically generated">
            <a:extLst>
              <a:ext uri="{FF2B5EF4-FFF2-40B4-BE49-F238E27FC236}">
                <a16:creationId xmlns:a16="http://schemas.microsoft.com/office/drawing/2014/main" id="{927C1DD0-A37C-490B-900A-6CBB8A828A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2482192" y="3588301"/>
            <a:ext cx="1179096" cy="168374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07C16A7-C6F8-3E87-A0AB-5D0007DAC17D}"/>
              </a:ext>
            </a:extLst>
          </p:cNvPr>
          <p:cNvSpPr txBox="1"/>
          <p:nvPr/>
        </p:nvSpPr>
        <p:spPr>
          <a:xfrm>
            <a:off x="3278841" y="5748244"/>
            <a:ext cx="2743200" cy="317500"/>
          </a:xfrm>
          <a:prstGeom prst="rect">
            <a:avLst/>
          </a:prstGeom>
        </p:spPr>
        <p:txBody>
          <a:bodyPr lIns="91440" tIns="45720" rIns="91440" bIns="45720" anchor="t">
            <a:normAutofit fontScale="92500" lnSpcReduction="20000"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3481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4D6689-FA25-8DF1-9CB1-E75722212A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9759" y="764373"/>
            <a:ext cx="6257291" cy="1293028"/>
          </a:xfrm>
        </p:spPr>
        <p:txBody>
          <a:bodyPr>
            <a:normAutofit/>
          </a:bodyPr>
          <a:lstStyle/>
          <a:p>
            <a:r>
              <a:rPr lang="en-GB" b="1">
                <a:latin typeface="Arial"/>
                <a:cs typeface="Arial"/>
              </a:rPr>
              <a:t> Market audit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C52FE8-53D7-B80F-2B2D-2EB4A5AE7E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9760" y="2194560"/>
            <a:ext cx="6415440" cy="4024125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spcBef>
                <a:spcPts val="900"/>
              </a:spcBef>
              <a:buFont typeface="Wingdings,Sans-Serif"/>
              <a:buChar char="Ø"/>
            </a:pPr>
            <a:r>
              <a:rPr lang="en-GB" b="1">
                <a:latin typeface="Arial"/>
                <a:cs typeface="Arial"/>
              </a:rPr>
              <a:t>Entering and expanding exist market to increase competitive and ineffective economic. </a:t>
            </a:r>
            <a:endParaRPr lang="en-US">
              <a:latin typeface="Arial"/>
              <a:ea typeface="+mn-lt"/>
              <a:cs typeface="+mn-lt"/>
            </a:endParaRPr>
          </a:p>
          <a:p>
            <a:pPr>
              <a:spcBef>
                <a:spcPts val="900"/>
              </a:spcBef>
              <a:buFont typeface="Wingdings,Sans-Serif"/>
              <a:buChar char="Ø"/>
            </a:pPr>
            <a:endParaRPr lang="en-GB">
              <a:latin typeface="Arial"/>
              <a:ea typeface="+mn-lt"/>
              <a:cs typeface="+mn-lt"/>
            </a:endParaRPr>
          </a:p>
          <a:p>
            <a:pPr>
              <a:spcBef>
                <a:spcPts val="900"/>
              </a:spcBef>
              <a:buFont typeface="Wingdings,Sans-Serif"/>
              <a:buChar char="Ø"/>
            </a:pPr>
            <a:r>
              <a:rPr lang="en-GB" b="1">
                <a:latin typeface="Arial"/>
                <a:cs typeface="Arial"/>
              </a:rPr>
              <a:t>Creating entirely new market by offering innovation products which presents profit opportunity to others. </a:t>
            </a:r>
            <a:endParaRPr lang="en-US">
              <a:latin typeface="Arial"/>
              <a:ea typeface="+mn-lt"/>
              <a:cs typeface="+mn-lt"/>
            </a:endParaRPr>
          </a:p>
          <a:p>
            <a:pPr marL="0" indent="0">
              <a:spcBef>
                <a:spcPts val="900"/>
              </a:spcBef>
              <a:buNone/>
            </a:pPr>
            <a:r>
              <a:rPr lang="en-GB">
                <a:latin typeface="Arial"/>
                <a:cs typeface="Arial"/>
              </a:rPr>
              <a:t>                                                                    </a:t>
            </a:r>
          </a:p>
          <a:p>
            <a:pPr marL="0" indent="0">
              <a:spcBef>
                <a:spcPts val="900"/>
              </a:spcBef>
              <a:buNone/>
            </a:pPr>
            <a:r>
              <a:rPr lang="en-GB">
                <a:latin typeface="Arial"/>
                <a:cs typeface="Arial"/>
              </a:rPr>
              <a:t>(</a:t>
            </a:r>
            <a:r>
              <a:rPr lang="en-GB" err="1">
                <a:latin typeface="Arial"/>
                <a:cs typeface="Arial"/>
              </a:rPr>
              <a:t>Minniti</a:t>
            </a:r>
            <a:r>
              <a:rPr lang="en-GB">
                <a:latin typeface="Arial"/>
                <a:cs typeface="Arial"/>
              </a:rPr>
              <a:t> and Bygrave,2004; Autio,2007).</a:t>
            </a:r>
            <a:endParaRPr lang="en-GB"/>
          </a:p>
          <a:p>
            <a:endParaRPr lang="en-GB"/>
          </a:p>
        </p:txBody>
      </p:sp>
      <p:sp useBgFill="1">
        <p:nvSpPr>
          <p:cNvPr id="11" name="Rectangle 8">
            <a:extLst>
              <a:ext uri="{FF2B5EF4-FFF2-40B4-BE49-F238E27FC236}">
                <a16:creationId xmlns:a16="http://schemas.microsoft.com/office/drawing/2014/main" id="{E2E0C929-96C6-41B1-A001-566036DF04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88740" y="0"/>
            <a:ext cx="500325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4" descr="Office building overlayed with stock market graphs">
            <a:extLst>
              <a:ext uri="{FF2B5EF4-FFF2-40B4-BE49-F238E27FC236}">
                <a16:creationId xmlns:a16="http://schemas.microsoft.com/office/drawing/2014/main" id="{864C6B73-3447-99A9-BE7E-7A998F96F65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6725" r="7934" b="9"/>
          <a:stretch/>
        </p:blipFill>
        <p:spPr>
          <a:xfrm>
            <a:off x="7519416" y="10"/>
            <a:ext cx="4672584" cy="6857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4648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7" name="Rounded Rectangle 14">
            <a:extLst>
              <a:ext uri="{FF2B5EF4-FFF2-40B4-BE49-F238E27FC236}">
                <a16:creationId xmlns:a16="http://schemas.microsoft.com/office/drawing/2014/main" id="{1FDFF85F-F105-40D5-9793-90419158C3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6008" y="0"/>
            <a:ext cx="7555992" cy="6858000"/>
          </a:xfrm>
          <a:prstGeom prst="roundRect">
            <a:avLst>
              <a:gd name="adj" fmla="val 0"/>
            </a:avLst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38" name="Rectangle 29">
            <a:extLst>
              <a:ext uri="{FF2B5EF4-FFF2-40B4-BE49-F238E27FC236}">
                <a16:creationId xmlns:a16="http://schemas.microsoft.com/office/drawing/2014/main" id="{35AB47A4-BA8C-4250-88BD-D49C68C5F9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36008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635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pic>
        <p:nvPicPr>
          <p:cNvPr id="39" name="Picture 31">
            <a:extLst>
              <a:ext uri="{FF2B5EF4-FFF2-40B4-BE49-F238E27FC236}">
                <a16:creationId xmlns:a16="http://schemas.microsoft.com/office/drawing/2014/main" id="{66C8958D-EB99-414F-B735-863B67BB14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75"/>
          <a:stretch/>
        </p:blipFill>
        <p:spPr>
          <a:xfrm>
            <a:off x="0" y="0"/>
            <a:ext cx="4636008" cy="144145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F4D6689-FA25-8DF1-9CB1-E75722212A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764373"/>
            <a:ext cx="3687417" cy="1920372"/>
          </a:xfrm>
        </p:spPr>
        <p:txBody>
          <a:bodyPr>
            <a:normAutofit/>
          </a:bodyPr>
          <a:lstStyle/>
          <a:p>
            <a:pPr algn="l"/>
            <a:r>
              <a:rPr lang="en-GB" sz="3600" b="1">
                <a:solidFill>
                  <a:schemeClr val="bg1"/>
                </a:solidFill>
                <a:latin typeface="Arial"/>
                <a:cs typeface="Arial"/>
              </a:rPr>
              <a:t>SWOT Analysis</a:t>
            </a:r>
            <a:endParaRPr lang="en-US" sz="3600">
              <a:solidFill>
                <a:schemeClr val="bg1"/>
              </a:solidFill>
            </a:endParaRPr>
          </a:p>
        </p:txBody>
      </p:sp>
      <p:pic>
        <p:nvPicPr>
          <p:cNvPr id="40" name="Picture 33">
            <a:extLst>
              <a:ext uri="{FF2B5EF4-FFF2-40B4-BE49-F238E27FC236}">
                <a16:creationId xmlns:a16="http://schemas.microsoft.com/office/drawing/2014/main" id="{39E5F3CB-7BDD-4E64-B274-CD900F08C6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75"/>
          <a:stretch/>
        </p:blipFill>
        <p:spPr>
          <a:xfrm>
            <a:off x="0" y="4375150"/>
            <a:ext cx="4636008" cy="248285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C52FE8-53D7-B80F-2B2D-2EB4A5AE7E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2821774"/>
            <a:ext cx="3687417" cy="3148329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spcBef>
                <a:spcPts val="900"/>
              </a:spcBef>
              <a:buNone/>
            </a:pPr>
            <a:endParaRPr lang="en-GB" sz="1600" b="1">
              <a:solidFill>
                <a:schemeClr val="bg1"/>
              </a:solidFill>
              <a:latin typeface="Arial"/>
              <a:ea typeface="+mn-lt"/>
              <a:cs typeface="Arial"/>
            </a:endParaRPr>
          </a:p>
          <a:p>
            <a:endParaRPr lang="en-GB" sz="1600">
              <a:solidFill>
                <a:schemeClr val="bg1"/>
              </a:solidFill>
            </a:endParaRPr>
          </a:p>
        </p:txBody>
      </p:sp>
      <p:pic>
        <p:nvPicPr>
          <p:cNvPr id="4" name="Picture 5">
            <a:extLst>
              <a:ext uri="{FF2B5EF4-FFF2-40B4-BE49-F238E27FC236}">
                <a16:creationId xmlns:a16="http://schemas.microsoft.com/office/drawing/2014/main" id="{5DE42C04-F9BF-C830-CD5D-FAD65C8BBF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09948" y="643467"/>
            <a:ext cx="6896942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98581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0">
            <a:extLst>
              <a:ext uri="{FF2B5EF4-FFF2-40B4-BE49-F238E27FC236}">
                <a16:creationId xmlns:a16="http://schemas.microsoft.com/office/drawing/2014/main" id="{CD94F7C0-1344-4B3C-AFCB-E7F006BB53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12">
            <a:extLst>
              <a:ext uri="{FF2B5EF4-FFF2-40B4-BE49-F238E27FC236}">
                <a16:creationId xmlns:a16="http://schemas.microsoft.com/office/drawing/2014/main" id="{4EC584A2-4215-4DB8-AE1F-E3768D77E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F4D6689-FA25-8DF1-9CB1-E75722212A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75384" y="-658986"/>
            <a:ext cx="3977639" cy="1600200"/>
          </a:xfrm>
        </p:spPr>
        <p:txBody>
          <a:bodyPr anchor="b">
            <a:normAutofit/>
          </a:bodyPr>
          <a:lstStyle/>
          <a:p>
            <a:pPr algn="l"/>
            <a:r>
              <a:rPr lang="en-GB" sz="3200" b="1" err="1">
                <a:solidFill>
                  <a:schemeClr val="accent4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PESTEl</a:t>
            </a:r>
            <a:r>
              <a:rPr lang="en-GB" sz="3200" b="1">
                <a:solidFill>
                  <a:schemeClr val="accent4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Analysis</a:t>
            </a:r>
            <a:endParaRPr lang="en-US" sz="320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C52FE8-53D7-B80F-2B2D-2EB4A5AE7E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2364573"/>
            <a:ext cx="3977639" cy="3854112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spcBef>
                <a:spcPts val="900"/>
              </a:spcBef>
              <a:buNone/>
            </a:pPr>
            <a:endParaRPr lang="en-GB" sz="1600" b="1">
              <a:latin typeface="Arial"/>
              <a:cs typeface="Arial"/>
            </a:endParaRPr>
          </a:p>
          <a:p>
            <a:endParaRPr lang="en-GB" sz="1600"/>
          </a:p>
        </p:txBody>
      </p:sp>
      <p:pic>
        <p:nvPicPr>
          <p:cNvPr id="4" name="Picture 4" descr="Timeline&#10;&#10;Description automatically generated">
            <a:extLst>
              <a:ext uri="{FF2B5EF4-FFF2-40B4-BE49-F238E27FC236}">
                <a16:creationId xmlns:a16="http://schemas.microsoft.com/office/drawing/2014/main" id="{FA7D14A3-F52E-EFED-C317-9E3B9F0D1F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778" y="1227414"/>
            <a:ext cx="10449463" cy="5280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3344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1A392F-B6FE-356D-B0BF-B7FE8905A5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0436" y="478410"/>
            <a:ext cx="5858541" cy="261566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400" cap="none"/>
              <a:t>Target market can be defined as the group of people that a company wants to sell their products or services(Linkedin.com, 2019)</a:t>
            </a:r>
            <a:r>
              <a:rPr lang="en-US" sz="3200" cap="none"/>
              <a:t>.</a:t>
            </a:r>
          </a:p>
        </p:txBody>
      </p:sp>
      <p:pic>
        <p:nvPicPr>
          <p:cNvPr id="5" name="Content Placeholder 4" descr="A picture containing LEGO, toy, colorful&#10;&#10;Description automatically generated">
            <a:extLst>
              <a:ext uri="{FF2B5EF4-FFF2-40B4-BE49-F238E27FC236}">
                <a16:creationId xmlns:a16="http://schemas.microsoft.com/office/drawing/2014/main" id="{1AB53FAC-059B-2E86-7750-2BBC6FCC6D3E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685800" y="2202868"/>
            <a:ext cx="5334000" cy="4006426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DE4E9ED-99BB-1FFF-3740-C4564706F2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67892" y="3429000"/>
            <a:ext cx="5334000" cy="4024125"/>
          </a:xfrm>
        </p:spPr>
        <p:txBody>
          <a:bodyPr/>
          <a:lstStyle/>
          <a:p>
            <a:r>
              <a:rPr lang="en-GB"/>
              <a:t>Target market is also used to evaluate the attractiveness of the different segments and to identify most profitable subject </a:t>
            </a:r>
          </a:p>
          <a:p>
            <a:pPr marL="0" indent="0">
              <a:buNone/>
            </a:pPr>
            <a:r>
              <a:rPr lang="en-GB"/>
              <a:t>(Mullins &amp; Walker, 2013).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9505E-2193-B06B-7C79-153A566D2EE2}"/>
              </a:ext>
            </a:extLst>
          </p:cNvPr>
          <p:cNvSpPr txBox="1"/>
          <p:nvPr/>
        </p:nvSpPr>
        <p:spPr>
          <a:xfrm>
            <a:off x="1123441" y="993308"/>
            <a:ext cx="38215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200" b="1">
                <a:solidFill>
                  <a:schemeClr val="accent3"/>
                </a:solidFill>
                <a:latin typeface="Century Gothic"/>
              </a:rPr>
              <a:t> </a:t>
            </a:r>
            <a:r>
              <a:rPr lang="en-GB" sz="3200" b="1">
                <a:solidFill>
                  <a:schemeClr val="accent1"/>
                </a:solidFill>
                <a:latin typeface="Century Gothic"/>
              </a:rPr>
              <a:t> </a:t>
            </a:r>
            <a:r>
              <a:rPr lang="en-GB" sz="3600" b="1">
                <a:solidFill>
                  <a:schemeClr val="accent1"/>
                </a:solidFill>
                <a:latin typeface="Century Gothic"/>
              </a:rPr>
              <a:t>Target Market </a:t>
            </a:r>
            <a:endParaRPr lang="en-GB" sz="3600" b="1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790375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B68F5C-4857-E40E-3B42-174DA1AA12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1743" y="596107"/>
            <a:ext cx="10515600" cy="1325563"/>
          </a:xfrm>
        </p:spPr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0E1744-0296-6914-D920-E7416BBB03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9353" y="1837055"/>
            <a:ext cx="10515600" cy="4351338"/>
          </a:xfrm>
        </p:spPr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63CFBBD-DD3C-8DBF-F36F-63527C9E27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39847"/>
            <a:ext cx="12192000" cy="6897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7388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492005-68E0-4ECE-76B4-2ED32AD324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59573"/>
            <a:ext cx="8610600" cy="1293028"/>
          </a:xfrm>
        </p:spPr>
        <p:txBody>
          <a:bodyPr/>
          <a:lstStyle/>
          <a:p>
            <a:r>
              <a:rPr lang="en-GB"/>
              <a:t>Marketing plan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8618A6-B77F-294D-0286-B0AC42D85F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1600"/>
              <a:t>Product - </a:t>
            </a:r>
            <a:r>
              <a:rPr lang="en-GB" sz="1400" b="1">
                <a:ea typeface="+mn-lt"/>
                <a:cs typeface="+mn-lt"/>
              </a:rPr>
              <a:t>Our products</a:t>
            </a:r>
            <a:r>
              <a:rPr lang="en-GB" sz="1400">
                <a:ea typeface="+mn-lt"/>
                <a:cs typeface="+mn-lt"/>
              </a:rPr>
              <a:t> and services are designed to help people increase their </a:t>
            </a:r>
            <a:r>
              <a:rPr lang="en-GB" sz="1400" b="1">
                <a:ea typeface="+mn-lt"/>
                <a:cs typeface="+mn-lt"/>
              </a:rPr>
              <a:t>pre-workout</a:t>
            </a:r>
            <a:r>
              <a:rPr lang="en-GB" sz="1400">
                <a:ea typeface="+mn-lt"/>
                <a:cs typeface="+mn-lt"/>
              </a:rPr>
              <a:t> energy levels by consuming </a:t>
            </a:r>
            <a:r>
              <a:rPr lang="en-GB" sz="1400" b="1">
                <a:ea typeface="+mn-lt"/>
                <a:cs typeface="+mn-lt"/>
              </a:rPr>
              <a:t>products made from</a:t>
            </a:r>
            <a:r>
              <a:rPr lang="en-GB" sz="1400">
                <a:ea typeface="+mn-lt"/>
                <a:cs typeface="+mn-lt"/>
              </a:rPr>
              <a:t> 100% natural </a:t>
            </a:r>
            <a:r>
              <a:rPr lang="en-GB" sz="1400" b="1">
                <a:ea typeface="+mn-lt"/>
                <a:cs typeface="+mn-lt"/>
              </a:rPr>
              <a:t>ingredients.</a:t>
            </a:r>
            <a:endParaRPr lang="en-GB" sz="1400"/>
          </a:p>
          <a:p>
            <a:r>
              <a:rPr lang="en-GB" sz="1600"/>
              <a:t>Price  - Single pack of 10 pouches (£19.99) </a:t>
            </a:r>
          </a:p>
          <a:p>
            <a:pPr marL="0" indent="0">
              <a:buNone/>
            </a:pPr>
            <a:r>
              <a:rPr lang="en-GB" sz="1600"/>
              <a:t>    Subscription price 1.  - Two packs of 10 pouches (£34.99) </a:t>
            </a:r>
            <a:endParaRPr lang="en-GB"/>
          </a:p>
          <a:p>
            <a:pPr marL="0" indent="0">
              <a:buNone/>
            </a:pPr>
            <a:r>
              <a:rPr lang="en-GB" sz="1600"/>
              <a:t>    Subscription price 2. - Three packs of 10 pouches (£49.99)</a:t>
            </a:r>
          </a:p>
          <a:p>
            <a:r>
              <a:rPr lang="en-GB" sz="1600"/>
              <a:t>Place – Nutty Buddy headquarter can be found in Birmingham, United Kingdom </a:t>
            </a:r>
          </a:p>
          <a:p>
            <a:r>
              <a:rPr lang="en-GB" sz="1600"/>
              <a:t>Promotions - </a:t>
            </a:r>
            <a:r>
              <a:rPr lang="en-GB" sz="1600">
                <a:ea typeface="+mn-lt"/>
                <a:cs typeface="+mn-lt"/>
              </a:rPr>
              <a:t>Influencers will work together to promote Nutty Buddy, giving our product a respected online presence. Additionally, the promotion will be done online, via radio, email, and posters. Other platforms will be used such as Instagram, Facebook, Twitter 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86B1D32-E2C1-8654-97F8-1709D9B1D9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62059" y="90723"/>
            <a:ext cx="2743069" cy="2027748"/>
          </a:xfrm>
          <a:prstGeom prst="rect">
            <a:avLst/>
          </a:prstGeom>
        </p:spPr>
      </p:pic>
      <p:pic>
        <p:nvPicPr>
          <p:cNvPr id="6" name="Picture 6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74BA7D77-1A93-0CF6-1AFF-1E14A5B3B7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6312129" y="4781542"/>
            <a:ext cx="2302041" cy="201690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6474DF5-ABDE-7A89-F1CD-9ED7176D9711}"/>
              </a:ext>
            </a:extLst>
          </p:cNvPr>
          <p:cNvSpPr txBox="1"/>
          <p:nvPr/>
        </p:nvSpPr>
        <p:spPr>
          <a:xfrm>
            <a:off x="2104373" y="5960498"/>
            <a:ext cx="2743200" cy="317500"/>
          </a:xfrm>
          <a:prstGeom prst="rect">
            <a:avLst/>
          </a:prstGeom>
        </p:spPr>
        <p:txBody>
          <a:bodyPr lIns="91440" tIns="45720" rIns="91440" bIns="45720" anchor="t">
            <a:normAutofit fontScale="92500" lnSpcReduction="20000"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57043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8E41B83-C09C-4859-AB94-511A2C0BBE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9E05C4E-6F76-43EC-9537-2BA7871BBE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71378AC-40D7-65ED-083E-4CC86E9081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799" y="764373"/>
            <a:ext cx="3977639" cy="1600200"/>
          </a:xfrm>
        </p:spPr>
        <p:txBody>
          <a:bodyPr anchor="b">
            <a:normAutofit/>
          </a:bodyPr>
          <a:lstStyle/>
          <a:p>
            <a:pPr algn="l"/>
            <a:r>
              <a:rPr lang="en-GB" sz="3200"/>
              <a:t>Team management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7C1D2C-D661-7B05-FCE2-93D4DB32F8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2364573"/>
            <a:ext cx="3977639" cy="385411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1600">
                <a:effectLst/>
                <a:latin typeface="Arial"/>
                <a:ea typeface="Arial" panose="020B0604020202020204" pitchFamily="34" charset="0"/>
                <a:cs typeface="Arial"/>
              </a:rPr>
              <a:t>Angel Stoyanov Business Analyst/HR Legal Policies/Customer service</a:t>
            </a:r>
          </a:p>
          <a:p>
            <a:r>
              <a:rPr lang="en-GB" sz="1600">
                <a:effectLst/>
                <a:latin typeface="Arial"/>
                <a:ea typeface="Arial" panose="020B0604020202020204" pitchFamily="34" charset="0"/>
                <a:cs typeface="Arial"/>
              </a:rPr>
              <a:t>Rasheda Khanam, IT/Marketing Management</a:t>
            </a:r>
          </a:p>
          <a:p>
            <a:r>
              <a:rPr lang="en-GB" sz="1600">
                <a:effectLst/>
                <a:latin typeface="Arial"/>
                <a:ea typeface="Arial" panose="020B0604020202020204" pitchFamily="34" charset="0"/>
                <a:cs typeface="Arial"/>
              </a:rPr>
              <a:t>Adriana Grigore, Finance and Accounting/Product</a:t>
            </a:r>
            <a:r>
              <a:rPr lang="en-GB" sz="1600">
                <a:latin typeface="Arial"/>
                <a:ea typeface="Arial" panose="020B0604020202020204" pitchFamily="34" charset="0"/>
                <a:cs typeface="Arial"/>
              </a:rPr>
              <a:t> </a:t>
            </a:r>
            <a:r>
              <a:rPr lang="en-GB" sz="1600">
                <a:effectLst/>
                <a:latin typeface="Arial"/>
                <a:ea typeface="Arial" panose="020B0604020202020204" pitchFamily="34" charset="0"/>
                <a:cs typeface="Arial"/>
              </a:rPr>
              <a:t>Development Manager</a:t>
            </a:r>
          </a:p>
          <a:p>
            <a:r>
              <a:rPr lang="en-GB" sz="1600">
                <a:latin typeface="Arial"/>
                <a:ea typeface="+mn-lt"/>
                <a:cs typeface="+mn-lt"/>
              </a:rPr>
              <a:t>Sergiu Ungureanu, Marketing Auditor/Project Manager</a:t>
            </a:r>
            <a:endParaRPr lang="en-GB" sz="1600">
              <a:latin typeface="Arial"/>
              <a:cs typeface="Arial"/>
            </a:endParaRPr>
          </a:p>
          <a:p>
            <a:endParaRPr lang="en-GB" sz="16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4F5041-18B9-DD3F-1932-3F5CA830476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70" r="2" b="335"/>
          <a:stretch/>
        </p:blipFill>
        <p:spPr>
          <a:xfrm>
            <a:off x="4972699" y="746126"/>
            <a:ext cx="6533501" cy="5472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1156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E68663-42FD-924B-2CC5-8E0D39608F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293893" y="4312714"/>
            <a:ext cx="8610600" cy="1293028"/>
          </a:xfrm>
        </p:spPr>
        <p:txBody>
          <a:bodyPr/>
          <a:lstStyle/>
          <a:p>
            <a:endParaRPr lang="en-GB"/>
          </a:p>
        </p:txBody>
      </p:sp>
      <p:pic>
        <p:nvPicPr>
          <p:cNvPr id="28" name="Content Placeholder 27">
            <a:extLst>
              <a:ext uri="{FF2B5EF4-FFF2-40B4-BE49-F238E27FC236}">
                <a16:creationId xmlns:a16="http://schemas.microsoft.com/office/drawing/2014/main" id="{98207407-1634-CF29-46E1-9833F5AC01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74428" y="-85060"/>
            <a:ext cx="12266428" cy="6943059"/>
          </a:xfrm>
        </p:spPr>
      </p:pic>
    </p:spTree>
    <p:extLst>
      <p:ext uri="{BB962C8B-B14F-4D97-AF65-F5344CB8AC3E}">
        <p14:creationId xmlns:p14="http://schemas.microsoft.com/office/powerpoint/2010/main" val="15934777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F7463A-CCFD-FF0B-6F45-AC5B25E220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900" y="243673"/>
            <a:ext cx="8610600" cy="1293028"/>
          </a:xfrm>
        </p:spPr>
        <p:txBody>
          <a:bodyPr/>
          <a:lstStyle/>
          <a:p>
            <a:r>
              <a:rPr lang="en-GB"/>
              <a:t>Financial plan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159843-2762-5184-F821-CC5B0F3C9C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lang="en-GB" sz="240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rofits/losses cannot be identified just for few months and it is changeable over time (Helen,2002)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Lottery UK Grant £50000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Personal investment £10000 each member</a:t>
            </a:r>
            <a:endParaRPr lang="en-GB" sz="24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12393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ounded Rectangle 14">
            <a:extLst>
              <a:ext uri="{FF2B5EF4-FFF2-40B4-BE49-F238E27FC236}">
                <a16:creationId xmlns:a16="http://schemas.microsoft.com/office/drawing/2014/main" id="{1FDFF85F-F105-40D5-9793-90419158C3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6008" y="0"/>
            <a:ext cx="7555992" cy="6858000"/>
          </a:xfrm>
          <a:prstGeom prst="roundRect">
            <a:avLst>
              <a:gd name="adj" fmla="val 0"/>
            </a:avLst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5AB47A4-BA8C-4250-88BD-D49C68C5F9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36008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635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66C8958D-EB99-414F-B735-863B67BB14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75"/>
          <a:stretch/>
        </p:blipFill>
        <p:spPr>
          <a:xfrm>
            <a:off x="0" y="0"/>
            <a:ext cx="4636008" cy="144145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100B61B-F45B-771D-DCCE-6681ECC4F3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764373"/>
            <a:ext cx="3687417" cy="1920372"/>
          </a:xfrm>
        </p:spPr>
        <p:txBody>
          <a:bodyPr>
            <a:normAutofit/>
          </a:bodyPr>
          <a:lstStyle/>
          <a:p>
            <a:pPr algn="l"/>
            <a:r>
              <a:rPr lang="en-GB" sz="3600">
                <a:solidFill>
                  <a:schemeClr val="bg1"/>
                </a:solidFill>
              </a:rPr>
              <a:t>Profit/loss sheet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39E5F3CB-7BDD-4E64-B274-CD900F08C6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75"/>
          <a:stretch/>
        </p:blipFill>
        <p:spPr>
          <a:xfrm>
            <a:off x="0" y="4375150"/>
            <a:ext cx="4636008" cy="2482850"/>
          </a:xfrm>
          <a:prstGeom prst="rect">
            <a:avLst/>
          </a:prstGeom>
        </p:spPr>
      </p:pic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B12695F-5979-013B-DCDA-19A6B62719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34880" y="643467"/>
            <a:ext cx="4958248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1139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186D06-BD34-A4F4-B156-A253522917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7237" y="182083"/>
            <a:ext cx="10820400" cy="6686550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lv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600" b="1" i="1">
                <a:latin typeface="Italic"/>
                <a:ea typeface="Calibri" panose="020F0502020204030204" pitchFamily="34" charset="0"/>
                <a:cs typeface="Arial"/>
              </a:rPr>
              <a:t>REFERENCES</a:t>
            </a:r>
          </a:p>
          <a:p>
            <a:pPr>
              <a:buFont typeface="Arial" panose="05050102010706020507" pitchFamily="18" charset="2"/>
              <a:buChar char="•"/>
            </a:pPr>
            <a:r>
              <a:rPr lang="en-GB" sz="1800">
                <a:ea typeface="+mn-lt"/>
                <a:cs typeface="+mn-lt"/>
              </a:rPr>
              <a:t>Autio, E. (2007) </a:t>
            </a:r>
            <a:r>
              <a:rPr lang="en-GB" sz="1800" i="1">
                <a:ea typeface="+mn-lt"/>
                <a:cs typeface="+mn-lt"/>
              </a:rPr>
              <a:t>Global Report on High Growth Entrepreneurship</a:t>
            </a:r>
            <a:r>
              <a:rPr lang="en-GB" sz="1800">
                <a:ea typeface="+mn-lt"/>
                <a:cs typeface="+mn-lt"/>
              </a:rPr>
              <a:t>, Babson College and London, London Business School, Wellesley MA, UK </a:t>
            </a:r>
            <a:endParaRPr lang="en-GB" sz="1800"/>
          </a:p>
          <a:p>
            <a:pPr>
              <a:buFont typeface="Arial" panose="05050102010706020507" pitchFamily="18" charset="2"/>
              <a:buChar char="•"/>
            </a:pPr>
            <a:r>
              <a:rPr lang="en-GB" sz="1800">
                <a:ea typeface="+mn-lt"/>
                <a:cs typeface="+mn-lt"/>
              </a:rPr>
              <a:t>  B plan (2022) </a:t>
            </a:r>
            <a:r>
              <a:rPr lang="en-GB" sz="1800" i="1">
                <a:ea typeface="+mn-lt"/>
                <a:cs typeface="+mn-lt"/>
              </a:rPr>
              <a:t>8 Quotes to Motivate You to Make a Plan and Stick to it</a:t>
            </a:r>
            <a:r>
              <a:rPr lang="en-GB" sz="1800">
                <a:ea typeface="+mn-lt"/>
                <a:cs typeface="+mn-lt"/>
              </a:rPr>
              <a:t> </a:t>
            </a:r>
            <a:endParaRPr lang="en-GB"/>
          </a:p>
          <a:p>
            <a:pPr>
              <a:buFont typeface="Arial" panose="05050102010706020507" pitchFamily="18" charset="2"/>
              <a:buChar char="•"/>
            </a:pPr>
            <a:r>
              <a:rPr lang="en-GB" sz="1800">
                <a:ea typeface="+mn-lt"/>
                <a:cs typeface="+mn-lt"/>
              </a:rPr>
              <a:t>  Available at: </a:t>
            </a:r>
            <a:r>
              <a:rPr lang="en-GB" sz="1800">
                <a:ea typeface="+mn-lt"/>
                <a:cs typeface="+mn-lt"/>
                <a:hlinkClick r:id="rId2"/>
              </a:rPr>
              <a:t>https://articles.bplans.com/8-quotes-to-motivate-you-to-make-a-plan-and-     stick-to-it/</a:t>
            </a:r>
            <a:r>
              <a:rPr lang="en-GB" sz="1800">
                <a:ea typeface="+mn-lt"/>
                <a:cs typeface="+mn-lt"/>
              </a:rPr>
              <a:t> (Accessed on 14</a:t>
            </a:r>
            <a:r>
              <a:rPr lang="en-GB" sz="1800" baseline="30000">
                <a:ea typeface="+mn-lt"/>
                <a:cs typeface="+mn-lt"/>
              </a:rPr>
              <a:t>th</a:t>
            </a:r>
            <a:r>
              <a:rPr lang="en-GB" sz="1800">
                <a:ea typeface="+mn-lt"/>
                <a:cs typeface="+mn-lt"/>
              </a:rPr>
              <a:t> July 2022) </a:t>
            </a:r>
            <a:endParaRPr lang="en-GB"/>
          </a:p>
          <a:p>
            <a:pPr>
              <a:buFont typeface="Arial" panose="05050102010706020507" pitchFamily="18" charset="2"/>
              <a:buChar char="•"/>
            </a:pPr>
            <a:r>
              <a:rPr lang="en-GB" sz="1800">
                <a:ea typeface="+mn-lt"/>
                <a:cs typeface="+mn-lt"/>
              </a:rPr>
              <a:t> Cambridge University Press (2022) </a:t>
            </a:r>
            <a:r>
              <a:rPr lang="en-GB" sz="1800" i="1">
                <a:ea typeface="+mn-lt"/>
                <a:cs typeface="+mn-lt"/>
              </a:rPr>
              <a:t>Meaning of Target Market</a:t>
            </a:r>
            <a:r>
              <a:rPr lang="en-GB" sz="1800">
                <a:ea typeface="+mn-lt"/>
                <a:cs typeface="+mn-lt"/>
              </a:rPr>
              <a:t> </a:t>
            </a:r>
            <a:endParaRPr lang="en-GB"/>
          </a:p>
          <a:p>
            <a:pPr>
              <a:buFont typeface="Arial" panose="05050102010706020507" pitchFamily="18" charset="2"/>
              <a:buChar char="•"/>
            </a:pPr>
            <a:r>
              <a:rPr lang="en-GB" sz="1800">
                <a:ea typeface="+mn-lt"/>
                <a:cs typeface="+mn-lt"/>
              </a:rPr>
              <a:t>  Available at: </a:t>
            </a:r>
            <a:r>
              <a:rPr lang="en-GB" sz="1800">
                <a:ea typeface="+mn-lt"/>
                <a:cs typeface="+mn-lt"/>
                <a:hlinkClick r:id="rId3"/>
              </a:rPr>
              <a:t>https://dictionary.cambridge.org/dictionary/english/target-market</a:t>
            </a:r>
            <a:r>
              <a:rPr lang="en-GB" sz="1800">
                <a:ea typeface="+mn-lt"/>
                <a:cs typeface="+mn-lt"/>
              </a:rPr>
              <a:t> </a:t>
            </a:r>
            <a:endParaRPr lang="en-GB"/>
          </a:p>
          <a:p>
            <a:pPr marL="0" indent="0">
              <a:buNone/>
            </a:pPr>
            <a:r>
              <a:rPr lang="en-GB" sz="1800">
                <a:ea typeface="+mn-lt"/>
                <a:cs typeface="+mn-lt"/>
              </a:rPr>
              <a:t> (Accessed 06 July 2022) </a:t>
            </a:r>
            <a:endParaRPr lang="en-GB"/>
          </a:p>
          <a:p>
            <a:pPr>
              <a:buFont typeface="Arial" panose="05050102010706020507" pitchFamily="18" charset="2"/>
              <a:buChar char="•"/>
            </a:pPr>
            <a:r>
              <a:rPr lang="en-GB" sz="1800">
                <a:ea typeface="+mn-lt"/>
                <a:cs typeface="+mn-lt"/>
              </a:rPr>
              <a:t>  Commonwealth of Australia (2021) </a:t>
            </a:r>
            <a:r>
              <a:rPr lang="en-GB" sz="1800" i="1">
                <a:ea typeface="+mn-lt"/>
                <a:cs typeface="+mn-lt"/>
              </a:rPr>
              <a:t>Identify Your Target Market</a:t>
            </a:r>
            <a:r>
              <a:rPr lang="en-GB" sz="1800">
                <a:ea typeface="+mn-lt"/>
                <a:cs typeface="+mn-lt"/>
              </a:rPr>
              <a:t> </a:t>
            </a:r>
            <a:endParaRPr lang="en-GB"/>
          </a:p>
          <a:p>
            <a:pPr>
              <a:buFont typeface="Arial" panose="05050102010706020507" pitchFamily="18" charset="2"/>
              <a:buChar char="•"/>
            </a:pPr>
            <a:r>
              <a:rPr lang="en-GB" sz="1800">
                <a:ea typeface="+mn-lt"/>
                <a:cs typeface="+mn-lt"/>
              </a:rPr>
              <a:t> Available at: </a:t>
            </a:r>
            <a:r>
              <a:rPr lang="en-GB" sz="1800">
                <a:ea typeface="+mn-lt"/>
                <a:cs typeface="+mn-lt"/>
                <a:hlinkClick r:id="rId4"/>
              </a:rPr>
              <a:t>https://business.gov.au/marketing/identify-your-target-market</a:t>
            </a:r>
            <a:r>
              <a:rPr lang="en-GB" sz="1800">
                <a:ea typeface="+mn-lt"/>
                <a:cs typeface="+mn-lt"/>
              </a:rPr>
              <a:t> </a:t>
            </a:r>
            <a:endParaRPr lang="en-GB"/>
          </a:p>
          <a:p>
            <a:pPr marL="0" indent="0">
              <a:buNone/>
            </a:pPr>
            <a:r>
              <a:rPr lang="en-GB" sz="1800">
                <a:ea typeface="+mn-lt"/>
                <a:cs typeface="+mn-lt"/>
              </a:rPr>
              <a:t>(Accessed 06 July 2022) </a:t>
            </a:r>
            <a:endParaRPr lang="en-GB"/>
          </a:p>
          <a:p>
            <a:pPr>
              <a:buFont typeface="Arial" panose="05050102010706020507" pitchFamily="18" charset="2"/>
              <a:buChar char="•"/>
            </a:pPr>
            <a:r>
              <a:rPr lang="en-GB" sz="1800">
                <a:ea typeface="+mn-lt"/>
                <a:cs typeface="+mn-lt"/>
              </a:rPr>
              <a:t> Grow Think (2022) </a:t>
            </a:r>
            <a:r>
              <a:rPr lang="en-GB" sz="1800" i="1">
                <a:ea typeface="+mn-lt"/>
                <a:cs typeface="+mn-lt"/>
              </a:rPr>
              <a:t>The Perfect Business Plan Layout &amp; Outline for a Great Plan</a:t>
            </a:r>
            <a:r>
              <a:rPr lang="en-GB" sz="1800">
                <a:ea typeface="+mn-lt"/>
                <a:cs typeface="+mn-lt"/>
              </a:rPr>
              <a:t> </a:t>
            </a:r>
            <a:endParaRPr lang="en-GB"/>
          </a:p>
          <a:p>
            <a:pPr>
              <a:buFont typeface="Arial" panose="05050102010706020507" pitchFamily="18" charset="2"/>
              <a:buChar char="•"/>
            </a:pPr>
            <a:r>
              <a:rPr lang="en-GB" sz="1800">
                <a:ea typeface="+mn-lt"/>
                <a:cs typeface="+mn-lt"/>
              </a:rPr>
              <a:t> Available at: </a:t>
            </a:r>
            <a:r>
              <a:rPr lang="en-GB" sz="1800">
                <a:ea typeface="+mn-lt"/>
                <a:cs typeface="+mn-lt"/>
                <a:hlinkClick r:id="rId5"/>
              </a:rPr>
              <a:t>https://www.growthink.com/businessplan/help-center/business-plan-layout-how-design-your-plan</a:t>
            </a:r>
            <a:r>
              <a:rPr lang="en-GB" sz="1800">
                <a:ea typeface="+mn-lt"/>
                <a:cs typeface="+mn-lt"/>
              </a:rPr>
              <a:t> </a:t>
            </a:r>
            <a:endParaRPr lang="en-GB"/>
          </a:p>
          <a:p>
            <a:pPr marL="0" indent="0">
              <a:buNone/>
            </a:pPr>
            <a:r>
              <a:rPr lang="en-GB" sz="1800">
                <a:ea typeface="+mn-lt"/>
                <a:cs typeface="+mn-lt"/>
              </a:rPr>
              <a:t> (Accessed on 14</a:t>
            </a:r>
            <a:r>
              <a:rPr lang="en-GB" sz="1800" baseline="30000">
                <a:ea typeface="+mn-lt"/>
                <a:cs typeface="+mn-lt"/>
              </a:rPr>
              <a:t>th</a:t>
            </a:r>
            <a:r>
              <a:rPr lang="en-GB" sz="1800">
                <a:ea typeface="+mn-lt"/>
                <a:cs typeface="+mn-lt"/>
              </a:rPr>
              <a:t> July 2022) </a:t>
            </a:r>
            <a:endParaRPr lang="en-GB"/>
          </a:p>
          <a:p>
            <a:pPr>
              <a:buFont typeface="Arial" panose="05050102010706020507" pitchFamily="18" charset="2"/>
              <a:buChar char="•"/>
            </a:pPr>
            <a:r>
              <a:rPr lang="en-GB" sz="1800">
                <a:ea typeface="+mn-lt"/>
                <a:cs typeface="+mn-lt"/>
              </a:rPr>
              <a:t>  Kuratko, D.F. (2009) </a:t>
            </a:r>
            <a:r>
              <a:rPr lang="en-GB" sz="1800" i="1">
                <a:ea typeface="+mn-lt"/>
                <a:cs typeface="+mn-lt"/>
              </a:rPr>
              <a:t>Entrepreneurship: Theory, Process, Practice, Cengage/South-       Western. Publishers</a:t>
            </a:r>
            <a:r>
              <a:rPr lang="en-GB" sz="1800">
                <a:ea typeface="+mn-lt"/>
                <a:cs typeface="+mn-lt"/>
              </a:rPr>
              <a:t>, Mason, OH </a:t>
            </a:r>
            <a:endParaRPr lang="en-GB"/>
          </a:p>
          <a:p>
            <a:pPr>
              <a:buFont typeface="Arial" panose="05050102010706020507" pitchFamily="18" charset="2"/>
              <a:buChar char="•"/>
            </a:pPr>
            <a:r>
              <a:rPr lang="en-GB" sz="1800">
                <a:ea typeface="+mn-lt"/>
                <a:cs typeface="+mn-lt"/>
              </a:rPr>
              <a:t> Madison (1990)</a:t>
            </a:r>
            <a:r>
              <a:rPr lang="en-GB" sz="1800" i="1">
                <a:ea typeface="+mn-lt"/>
                <a:cs typeface="+mn-lt"/>
              </a:rPr>
              <a:t> Small business forum: the journal of the Association of Small Business      Development Centres</a:t>
            </a:r>
            <a:r>
              <a:rPr lang="en-GB" sz="1800">
                <a:ea typeface="+mn-lt"/>
                <a:cs typeface="+mn-lt"/>
              </a:rPr>
              <a:t>., WI: University of Wisconsin-Extension Small Business Development Center 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3364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D63523-AB10-9F93-98DF-A78C09A468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8208" y="727267"/>
            <a:ext cx="10946219" cy="5609738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Font typeface="Arial" panose="05050102010706020507" pitchFamily="18" charset="2"/>
              <a:buChar char="•"/>
            </a:pPr>
            <a:r>
              <a:rPr lang="en-GB" sz="1800">
                <a:ea typeface="+mn-lt"/>
                <a:cs typeface="+mn-lt"/>
              </a:rPr>
              <a:t>Minniti, M. and Bygrave, W.D. (2004) </a:t>
            </a:r>
            <a:r>
              <a:rPr lang="en-GB" sz="1800" i="1">
                <a:ea typeface="+mn-lt"/>
                <a:cs typeface="+mn-lt"/>
              </a:rPr>
              <a:t>Global Entrepreneurship Monitor</a:t>
            </a:r>
            <a:r>
              <a:rPr lang="en-GB" sz="1800">
                <a:ea typeface="+mn-lt"/>
                <a:cs typeface="+mn-lt"/>
              </a:rPr>
              <a:t>, Kauffman Center for Entrepreneurial Leadership. </a:t>
            </a:r>
            <a:endParaRPr lang="en-GB" sz="1800"/>
          </a:p>
          <a:p>
            <a:pPr>
              <a:buFont typeface="Arial" panose="05050102010706020507" pitchFamily="18" charset="2"/>
              <a:buChar char="•"/>
            </a:pPr>
            <a:r>
              <a:rPr lang="en-GB" sz="1800">
                <a:ea typeface="+mn-lt"/>
                <a:cs typeface="+mn-lt"/>
              </a:rPr>
              <a:t> Nadeem, M. et al. (2015) ‘Enhancement of the Oxidative Stability of Whey Butter through Almond (Prunus dulcis) Peel Extract’, </a:t>
            </a:r>
            <a:r>
              <a:rPr lang="en-GB" sz="1800" i="1">
                <a:ea typeface="+mn-lt"/>
                <a:cs typeface="+mn-lt"/>
              </a:rPr>
              <a:t>Journal of food processing and preservation</a:t>
            </a:r>
            <a:r>
              <a:rPr lang="en-GB" sz="1800">
                <a:ea typeface="+mn-lt"/>
                <a:cs typeface="+mn-lt"/>
              </a:rPr>
              <a:t>, 39(6), pp. 591–598 </a:t>
            </a:r>
            <a:endParaRPr lang="en-GB"/>
          </a:p>
          <a:p>
            <a:pPr>
              <a:buFont typeface="Arial" panose="05050102010706020507" pitchFamily="18" charset="2"/>
              <a:buChar char="•"/>
            </a:pPr>
            <a:r>
              <a:rPr lang="en-GB" sz="1800">
                <a:ea typeface="+mn-lt"/>
                <a:cs typeface="+mn-lt"/>
              </a:rPr>
              <a:t>Nugus, S. (2009) </a:t>
            </a:r>
            <a:r>
              <a:rPr lang="en-GB" sz="1800" i="1">
                <a:ea typeface="+mn-lt"/>
                <a:cs typeface="+mn-lt"/>
              </a:rPr>
              <a:t>Financial planning using Excel forecasting planning and budgeting techniques</a:t>
            </a:r>
            <a:r>
              <a:rPr lang="en-GB" sz="1800">
                <a:ea typeface="+mn-lt"/>
                <a:cs typeface="+mn-lt"/>
              </a:rPr>
              <a:t>. 2nd ed. Amsterdam :CIMA. </a:t>
            </a:r>
            <a:endParaRPr lang="en-GB"/>
          </a:p>
          <a:p>
            <a:pPr>
              <a:buFont typeface="Arial" panose="05050102010706020507" pitchFamily="18" charset="2"/>
              <a:buChar char="•"/>
            </a:pPr>
            <a:r>
              <a:rPr lang="en-GB" sz="1800" err="1">
                <a:ea typeface="+mn-lt"/>
                <a:cs typeface="+mn-lt"/>
              </a:rPr>
              <a:t>Zalengera</a:t>
            </a:r>
            <a:r>
              <a:rPr lang="en-GB" sz="1800">
                <a:ea typeface="+mn-lt"/>
                <a:cs typeface="+mn-lt"/>
              </a:rPr>
              <a:t>, C., Blanchard, R.E., Eames, P.C., Juma, A.M., Chitawo, M.L. and Gondwe, K.T., (2014). </a:t>
            </a:r>
            <a:r>
              <a:rPr lang="en-GB" sz="1800" i="1">
                <a:ea typeface="+mn-lt"/>
                <a:cs typeface="+mn-lt"/>
              </a:rPr>
              <a:t>Overview of the Malawi energy situation and A PESTLE analysis for sustainable development of renewable energy</a:t>
            </a:r>
            <a:r>
              <a:rPr lang="en-GB" sz="1800">
                <a:ea typeface="+mn-lt"/>
                <a:cs typeface="+mn-lt"/>
              </a:rPr>
              <a:t>. Renewable and Sustainable Energy Reviews, 38, pp.335-347. 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6748993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91B451D30E41240A96500EC6D397FB6" ma:contentTypeVersion="7" ma:contentTypeDescription="Create a new document." ma:contentTypeScope="" ma:versionID="2bb4b1f779bdc5a9dd2f9da2fd34f9e1">
  <xsd:schema xmlns:xsd="http://www.w3.org/2001/XMLSchema" xmlns:xs="http://www.w3.org/2001/XMLSchema" xmlns:p="http://schemas.microsoft.com/office/2006/metadata/properties" xmlns:ns3="be49ff73-cec0-4379-9da8-63ff3cc411bb" xmlns:ns4="90b58af8-24e5-4252-ab67-b2f2985aee88" targetNamespace="http://schemas.microsoft.com/office/2006/metadata/properties" ma:root="true" ma:fieldsID="8c4b2392afd07f92a15f55120e67c044" ns3:_="" ns4:_="">
    <xsd:import namespace="be49ff73-cec0-4379-9da8-63ff3cc411bb"/>
    <xsd:import namespace="90b58af8-24e5-4252-ab67-b2f2985aee88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e49ff73-cec0-4379-9da8-63ff3cc411b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b58af8-24e5-4252-ab67-b2f2985aee88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2D74627-6370-4599-B814-C8B296B6B9A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ABBE949-432E-4906-9993-D25B9D5355A3}">
  <ds:schemaRefs>
    <ds:schemaRef ds:uri="90b58af8-24e5-4252-ab67-b2f2985aee88"/>
    <ds:schemaRef ds:uri="be49ff73-cec0-4379-9da8-63ff3cc411bb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5895F110-8DEE-4DD6-A533-185270CDCD03}">
  <ds:schemaRefs>
    <ds:schemaRef ds:uri="90b58af8-24e5-4252-ab67-b2f2985aee88"/>
    <ds:schemaRef ds:uri="be49ff73-cec0-4379-9da8-63ff3cc411b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Application>Microsoft Office PowerPoint</Application>
  <PresentationFormat>Widescreen</PresentationFormat>
  <Slides>18</Slides>
  <Notes>2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Vapor Trail</vt:lpstr>
      <vt:lpstr>Nutty Buddy</vt:lpstr>
      <vt:lpstr>                                  group 1</vt:lpstr>
      <vt:lpstr>Table of content</vt:lpstr>
      <vt:lpstr>Executive summery</vt:lpstr>
      <vt:lpstr>PowerPoint Presentation</vt:lpstr>
      <vt:lpstr>Product and services</vt:lpstr>
      <vt:lpstr> Market audit</vt:lpstr>
      <vt:lpstr>SWOT Analysis</vt:lpstr>
      <vt:lpstr>PESTEl Analysis</vt:lpstr>
      <vt:lpstr>Target market can be defined as the group of people that a company wants to sell their products or services(Linkedin.com, 2019).</vt:lpstr>
      <vt:lpstr>PowerPoint Presentation</vt:lpstr>
      <vt:lpstr>Marketing plan</vt:lpstr>
      <vt:lpstr>Team management</vt:lpstr>
      <vt:lpstr>PowerPoint Presentation</vt:lpstr>
      <vt:lpstr>Financial plan</vt:lpstr>
      <vt:lpstr>Profit/loss sheet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Angel Stoyanov (2106796)</dc:creator>
  <cp:revision>2</cp:revision>
  <dcterms:created xsi:type="dcterms:W3CDTF">2022-07-06T13:19:10Z</dcterms:created>
  <dcterms:modified xsi:type="dcterms:W3CDTF">2022-07-24T08:19:53Z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0x010100891B451D30E41240A96500EC6D397FB6</vt:lpwstr>
  </property>
</Properties>
</file>