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74" r:id="rId2"/>
    <p:sldId id="275" r:id="rId3"/>
    <p:sldId id="257" r:id="rId4"/>
    <p:sldId id="277" r:id="rId5"/>
    <p:sldId id="259" r:id="rId6"/>
    <p:sldId id="262" r:id="rId7"/>
    <p:sldId id="269" r:id="rId8"/>
    <p:sldId id="270" r:id="rId9"/>
    <p:sldId id="276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73"/>
    <p:restoredTop sz="93358"/>
  </p:normalViewPr>
  <p:slideViewPr>
    <p:cSldViewPr snapToObjects="1">
      <p:cViewPr varScale="1">
        <p:scale>
          <a:sx n="86" d="100"/>
          <a:sy n="86" d="100"/>
        </p:scale>
        <p:origin x="43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39E14F-BDB4-B44C-BB70-56046B8133E0}" type="datetimeFigureOut">
              <a:rPr lang="en-US" smtClean="0"/>
              <a:t>5/16/18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F073BB-0CA4-1E40-855D-CDF9E17EE7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654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C5DCF7D8-3489-E64B-8CA5-BCF6FA4CCD6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effectLst>
            <a:outerShdw blurRad="63500" dist="35915" dir="16979978" algn="ctr" rotWithShape="0">
              <a:srgbClr val="808080">
                <a:alpha val="75000"/>
              </a:srgbClr>
            </a:outerShdw>
          </a:effectLst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5400" dirty="0"/>
              <a:t>Paul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9D5CE6AA-13D5-014F-8837-5C3DFC40CFEE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1600" y="3068960"/>
            <a:ext cx="6400800" cy="2569840"/>
          </a:xfrm>
          <a:effectLst>
            <a:outerShdw blurRad="63500" dist="25399" dir="16979931" algn="ctr" rotWithShape="0">
              <a:srgbClr val="808080">
                <a:alpha val="75000"/>
              </a:srgbClr>
            </a:outerShdw>
          </a:effectLst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US" altLang="en-US" dirty="0"/>
          </a:p>
          <a:p>
            <a:pPr eaLnBrk="1" hangingPunct="1">
              <a:buFont typeface="Wingdings" pitchFamily="2" charset="2"/>
              <a:buNone/>
            </a:pPr>
            <a:r>
              <a:rPr lang="en-US" altLang="en-US" dirty="0"/>
              <a:t>Apostle and Theologian</a:t>
            </a:r>
          </a:p>
        </p:txBody>
      </p:sp>
    </p:spTree>
    <p:extLst>
      <p:ext uri="{BB962C8B-B14F-4D97-AF65-F5344CB8AC3E}">
        <p14:creationId xmlns:p14="http://schemas.microsoft.com/office/powerpoint/2010/main" val="38058230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>
            <a:extLst>
              <a:ext uri="{FF2B5EF4-FFF2-40B4-BE49-F238E27FC236}">
                <a16:creationId xmlns:a16="http://schemas.microsoft.com/office/drawing/2014/main" id="{A1EB5216-E213-FB42-A282-A0989AD61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pic>
        <p:nvPicPr>
          <p:cNvPr id="14338" name="Content Placeholder 3" descr="images.jpg">
            <a:extLst>
              <a:ext uri="{FF2B5EF4-FFF2-40B4-BE49-F238E27FC236}">
                <a16:creationId xmlns:a16="http://schemas.microsoft.com/office/drawing/2014/main" id="{A62FB772-5E23-4644-9BE2-C3517CF4AA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85813" y="1087388"/>
            <a:ext cx="3000375" cy="2224088"/>
          </a:xfrm>
        </p:spPr>
      </p:pic>
      <p:pic>
        <p:nvPicPr>
          <p:cNvPr id="14339" name="Picture 4" descr="Paul.jpg">
            <a:extLst>
              <a:ext uri="{FF2B5EF4-FFF2-40B4-BE49-F238E27FC236}">
                <a16:creationId xmlns:a16="http://schemas.microsoft.com/office/drawing/2014/main" id="{E5D449FE-4D44-8F49-8176-1EC178893A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563" y="714375"/>
            <a:ext cx="2016125" cy="2614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5" descr="images p.jpg">
            <a:extLst>
              <a:ext uri="{FF2B5EF4-FFF2-40B4-BE49-F238E27FC236}">
                <a16:creationId xmlns:a16="http://schemas.microsoft.com/office/drawing/2014/main" id="{779E8CBF-1B96-114B-BD6F-2FA81E835E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1" y="3299644"/>
            <a:ext cx="2433637" cy="295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4763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>
            <a:extLst>
              <a:ext uri="{FF2B5EF4-FFF2-40B4-BE49-F238E27FC236}">
                <a16:creationId xmlns:a16="http://schemas.microsoft.com/office/drawing/2014/main" id="{C6048B01-0318-964B-8E74-CE130B5CFF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Introduction</a:t>
            </a:r>
          </a:p>
        </p:txBody>
      </p:sp>
      <p:sp>
        <p:nvSpPr>
          <p:cNvPr id="15362" name="Rectangle 3">
            <a:extLst>
              <a:ext uri="{FF2B5EF4-FFF2-40B4-BE49-F238E27FC236}">
                <a16:creationId xmlns:a16="http://schemas.microsoft.com/office/drawing/2014/main" id="{C5A60F60-585B-9A47-A06A-1BF1600F7D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43063"/>
            <a:ext cx="8229600" cy="4452937"/>
          </a:xfrm>
        </p:spPr>
        <p:txBody>
          <a:bodyPr/>
          <a:lstStyle/>
          <a:p>
            <a:pPr eaLnBrk="1" hangingPunct="1"/>
            <a:r>
              <a:rPr lang="en-US" altLang="en-US" sz="2400"/>
              <a:t>Paul is the most well-represented writer in the New Testament: many of his  letters are included in the canon; he is also the main figure from Acts 9 onwards.</a:t>
            </a:r>
          </a:p>
          <a:p>
            <a:pPr algn="just" eaLnBrk="1" hangingPunct="1"/>
            <a:endParaRPr lang="en-US" altLang="en-US" sz="2400"/>
          </a:p>
          <a:p>
            <a:pPr eaLnBrk="1" hangingPunct="1"/>
            <a:r>
              <a:rPr lang="en-US" altLang="en-US" sz="2400"/>
              <a:t>Paul’s letters are the expression of the faith of one man and of his commitment to preaching the gospel.</a:t>
            </a:r>
          </a:p>
          <a:p>
            <a:pPr algn="just" eaLnBrk="1" hangingPunct="1"/>
            <a:endParaRPr lang="en-US" altLang="en-US" sz="2400"/>
          </a:p>
          <a:p>
            <a:pPr eaLnBrk="1" hangingPunct="1"/>
            <a:r>
              <a:rPr lang="en-US" altLang="en-US" sz="2400"/>
              <a:t>His convictions stem from his claim to have seen the risen Christ and to have received the gospel as a result of divine revelation.</a:t>
            </a:r>
          </a:p>
        </p:txBody>
      </p:sp>
    </p:spTree>
    <p:extLst>
      <p:ext uri="{BB962C8B-B14F-4D97-AF65-F5344CB8AC3E}">
        <p14:creationId xmlns:p14="http://schemas.microsoft.com/office/powerpoint/2010/main" val="2290594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>
            <a:extLst>
              <a:ext uri="{FF2B5EF4-FFF2-40B4-BE49-F238E27FC236}">
                <a16:creationId xmlns:a16="http://schemas.microsoft.com/office/drawing/2014/main" id="{327D1D4D-2615-DD41-8F5F-01AD35D082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Important Factors</a:t>
            </a:r>
          </a:p>
        </p:txBody>
      </p:sp>
      <p:sp>
        <p:nvSpPr>
          <p:cNvPr id="16386" name="Rectangle 3">
            <a:extLst>
              <a:ext uri="{FF2B5EF4-FFF2-40B4-BE49-F238E27FC236}">
                <a16:creationId xmlns:a16="http://schemas.microsoft.com/office/drawing/2014/main" id="{FBE6B8AE-5E51-834E-9B07-F2181F5ABC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He was a practical rather than a systematic theologian: his teaching stemmed from his responses to situations in different faith communities.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Paul offers the </a:t>
            </a:r>
            <a:r>
              <a:rPr lang="en-US" altLang="en-US" sz="2800" i="1" dirty="0"/>
              <a:t>earliest</a:t>
            </a:r>
            <a:r>
              <a:rPr lang="en-US" altLang="en-US" sz="2800" dirty="0"/>
              <a:t> written testimony in the NT.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Some letters may not have survived; we cannot be confident that his surviving letters offer a comprehensive picture of this theology.</a:t>
            </a:r>
          </a:p>
        </p:txBody>
      </p:sp>
    </p:spTree>
    <p:extLst>
      <p:ext uri="{BB962C8B-B14F-4D97-AF65-F5344CB8AC3E}">
        <p14:creationId xmlns:p14="http://schemas.microsoft.com/office/powerpoint/2010/main" val="25719085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>
            <a:extLst>
              <a:ext uri="{FF2B5EF4-FFF2-40B4-BE49-F238E27FC236}">
                <a16:creationId xmlns:a16="http://schemas.microsoft.com/office/drawing/2014/main" id="{11D14C55-21C4-824E-88F0-D03E08DC85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Sources relating to Paul’s Life and Writings</a:t>
            </a:r>
          </a:p>
        </p:txBody>
      </p:sp>
      <p:sp>
        <p:nvSpPr>
          <p:cNvPr id="17410" name="Rectangle 3">
            <a:extLst>
              <a:ext uri="{FF2B5EF4-FFF2-40B4-BE49-F238E27FC236}">
                <a16:creationId xmlns:a16="http://schemas.microsoft.com/office/drawing/2014/main" id="{1E2136D4-5C75-0043-93A7-293E3ABCA5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785938"/>
            <a:ext cx="8229600" cy="43100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 dirty="0"/>
              <a:t>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 b="1" dirty="0"/>
              <a:t>	</a:t>
            </a:r>
            <a:r>
              <a:rPr lang="en-US" altLang="en-US" sz="2800" b="1" dirty="0">
                <a:solidFill>
                  <a:srgbClr val="FFFF00"/>
                </a:solidFill>
              </a:rPr>
              <a:t>Authentic Pauline letters</a:t>
            </a:r>
            <a:r>
              <a:rPr lang="en-US" altLang="en-US" sz="2800" dirty="0">
                <a:solidFill>
                  <a:srgbClr val="FFFF00"/>
                </a:solidFill>
              </a:rPr>
              <a:t>: </a:t>
            </a:r>
            <a:r>
              <a:rPr lang="en-US" altLang="en-US" sz="2800" dirty="0"/>
              <a:t>Romans, I and 2 Corinthians, Galatians, 1 and 2 Thessalonians, Colossians (?), Philemon.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 b="1" dirty="0"/>
              <a:t>	</a:t>
            </a:r>
            <a:r>
              <a:rPr lang="en-US" altLang="en-US" sz="2800" b="1" dirty="0">
                <a:solidFill>
                  <a:srgbClr val="FFFF00"/>
                </a:solidFill>
              </a:rPr>
              <a:t>Deutero-Pauline letters: </a:t>
            </a:r>
            <a:r>
              <a:rPr lang="en-US" altLang="en-US" sz="2800" dirty="0"/>
              <a:t>Colossians (?), Ephesians.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 dirty="0"/>
              <a:t>	</a:t>
            </a:r>
            <a:r>
              <a:rPr lang="en-US" altLang="en-US" sz="2800" b="1" dirty="0">
                <a:solidFill>
                  <a:srgbClr val="FFFF00"/>
                </a:solidFill>
              </a:rPr>
              <a:t>Book of Acts: </a:t>
            </a:r>
            <a:r>
              <a:rPr lang="en-US" altLang="en-US" sz="2800" dirty="0"/>
              <a:t>priority must be given to Paul’s own letters.</a:t>
            </a:r>
          </a:p>
        </p:txBody>
      </p:sp>
    </p:spTree>
    <p:extLst>
      <p:ext uri="{BB962C8B-B14F-4D97-AF65-F5344CB8AC3E}">
        <p14:creationId xmlns:p14="http://schemas.microsoft.com/office/powerpoint/2010/main" val="31114033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B1FE7D20-B90A-0A4C-8138-7256AC980B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Life of Paul</a:t>
            </a:r>
          </a:p>
        </p:txBody>
      </p:sp>
      <p:sp>
        <p:nvSpPr>
          <p:cNvPr id="18434" name="Rectangle 3">
            <a:extLst>
              <a:ext uri="{FF2B5EF4-FFF2-40B4-BE49-F238E27FC236}">
                <a16:creationId xmlns:a16="http://schemas.microsoft.com/office/drawing/2014/main" id="{FF095D11-9876-AA4E-A62F-2DD9898E4C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000"/>
              <a:t>Paul’s main aim was to preach the gospel: ‘the power of God for salvation to everyone who has faith, to the Jew first and also to the Greek’ (Romans 1:16).</a:t>
            </a:r>
          </a:p>
          <a:p>
            <a:pPr eaLnBrk="1" hangingPunct="1"/>
            <a:r>
              <a:rPr lang="en-US" altLang="en-US" sz="2000"/>
              <a:t>Mission to the Gentiles  - bridges the gap between the Jewish and Gentile worlds.</a:t>
            </a:r>
          </a:p>
          <a:p>
            <a:pPr eaLnBrk="1" hangingPunct="1"/>
            <a:r>
              <a:rPr lang="en-US" altLang="en-US" sz="2000"/>
              <a:t>‘Circumcised on the eighth day, a member of the people of Israel, of the tribe of Benjamin, a Hebrew born of Hebrews; as to the law, a Pharisee; as to zeal, a persecutor of the church; as to righteousness under the law, blameless’ (Philippians 3:5-7).</a:t>
            </a:r>
          </a:p>
          <a:p>
            <a:pPr eaLnBrk="1" hangingPunct="1"/>
            <a:r>
              <a:rPr lang="en-US" altLang="en-US" sz="2000"/>
              <a:t>A Jew from the Diaspora (childhood spent in Tarsus in Syria).</a:t>
            </a:r>
          </a:p>
          <a:p>
            <a:pPr eaLnBrk="1" hangingPunct="1"/>
            <a:r>
              <a:rPr lang="en-US" altLang="en-US" sz="2000"/>
              <a:t>He sometimes cites the Greek poets (I Cor. 15:33) and metaphors drawn from Greek customs.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B38077F-0D9D-7549-A233-F5CDD44400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235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1E787-E7BD-884C-8A32-992DBD98E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en-GB" b="1" dirty="0">
                <a:solidFill>
                  <a:srgbClr val="000099"/>
                </a:solidFill>
              </a:rPr>
            </a:br>
            <a:r>
              <a:rPr lang="en-GB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The Significance of Saul’s Conversion</a:t>
            </a:r>
            <a:br>
              <a:rPr lang="en-GB" b="1" dirty="0">
                <a:solidFill>
                  <a:srgbClr val="000099"/>
                </a:solidFill>
              </a:rPr>
            </a:br>
            <a:endParaRPr lang="en-GB" dirty="0"/>
          </a:p>
        </p:txBody>
      </p:sp>
      <p:sp>
        <p:nvSpPr>
          <p:cNvPr id="20482" name="Content Placeholder 2">
            <a:extLst>
              <a:ext uri="{FF2B5EF4-FFF2-40B4-BE49-F238E27FC236}">
                <a16:creationId xmlns:a16="http://schemas.microsoft.com/office/drawing/2014/main" id="{EE6F6735-1443-764F-8CFE-3F57777346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6075" indent="-346075" eaLnBrk="1" hangingPunct="1">
              <a:spcBef>
                <a:spcPct val="50000"/>
              </a:spcBef>
              <a:buFont typeface="Wingdings" pitchFamily="2" charset="2"/>
              <a:buNone/>
            </a:pPr>
            <a:r>
              <a:rPr lang="en-GB" altLang="en-US" sz="2400"/>
              <a:t>James D.G. Dunn:</a:t>
            </a:r>
          </a:p>
          <a:p>
            <a:pPr marL="346075" indent="-346075" eaLnBrk="1" hangingPunct="1">
              <a:spcBef>
                <a:spcPct val="50000"/>
              </a:spcBef>
            </a:pPr>
            <a:r>
              <a:rPr lang="en-GB" altLang="en-US" sz="2400"/>
              <a:t>Saul was a zealous NATIONALIST.</a:t>
            </a:r>
          </a:p>
          <a:p>
            <a:pPr marL="346075" indent="-346075" eaLnBrk="1" hangingPunct="1">
              <a:spcBef>
                <a:spcPct val="50000"/>
              </a:spcBef>
            </a:pPr>
            <a:r>
              <a:rPr lang="en-GB" altLang="en-US" sz="2400"/>
              <a:t>He was concerned to keep the ‘boundary’ rules for Jews</a:t>
            </a:r>
          </a:p>
          <a:p>
            <a:pPr marL="346075" indent="-346075" eaLnBrk="1" hangingPunct="1">
              <a:spcBef>
                <a:spcPct val="50000"/>
              </a:spcBef>
            </a:pPr>
            <a:r>
              <a:rPr lang="en-GB" altLang="en-US" sz="2400"/>
              <a:t>He persecuted Christians because they preached to Gentiles.</a:t>
            </a:r>
          </a:p>
          <a:p>
            <a:pPr marL="346075" indent="-346075" eaLnBrk="1" hangingPunct="1">
              <a:spcBef>
                <a:spcPct val="50000"/>
              </a:spcBef>
            </a:pPr>
            <a:r>
              <a:rPr lang="en-GB" altLang="en-US" sz="2400"/>
              <a:t>His conversion was a call to a Gentile mission (Acts 9:15).</a:t>
            </a:r>
          </a:p>
          <a:p>
            <a:pPr marL="346075" indent="-346075" eaLnBrk="1" hangingPunct="1"/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2822867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DD4EA-7AE8-2542-B59C-53EBF0C98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The Significance of Saul’s Conversion</a:t>
            </a:r>
            <a:endParaRPr lang="en-GB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17F8506F-3FA3-964D-84DE-81C66DA3C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6075" indent="-346075" eaLnBrk="1" hangingPunct="1">
              <a:spcBef>
                <a:spcPct val="50000"/>
              </a:spcBef>
              <a:buFont typeface="Wingdings" pitchFamily="2" charset="2"/>
              <a:buNone/>
            </a:pPr>
            <a:r>
              <a:rPr lang="en-GB" altLang="en-US" sz="2800"/>
              <a:t>Seyoon Kim:</a:t>
            </a:r>
          </a:p>
          <a:p>
            <a:pPr marL="346075" indent="-346075" eaLnBrk="1" hangingPunct="1">
              <a:spcBef>
                <a:spcPct val="50000"/>
              </a:spcBef>
            </a:pPr>
            <a:r>
              <a:rPr lang="en-GB" altLang="en-US" sz="2400"/>
              <a:t>Saul was a zealous PHARISEE.</a:t>
            </a:r>
          </a:p>
          <a:p>
            <a:pPr marL="346075" indent="-346075" eaLnBrk="1" hangingPunct="1">
              <a:spcBef>
                <a:spcPct val="50000"/>
              </a:spcBef>
            </a:pPr>
            <a:r>
              <a:rPr lang="en-GB" altLang="en-US" sz="2400"/>
              <a:t>He was concerned that Jews obey the Law.</a:t>
            </a:r>
          </a:p>
          <a:p>
            <a:pPr marL="346075" indent="-346075" eaLnBrk="1" hangingPunct="1">
              <a:spcBef>
                <a:spcPct val="50000"/>
              </a:spcBef>
            </a:pPr>
            <a:r>
              <a:rPr lang="en-GB" altLang="en-US" sz="2400"/>
              <a:t>He persecuted Christians because they preached a CRUCIFIED Messiah (Deut 21:33).</a:t>
            </a:r>
          </a:p>
          <a:p>
            <a:pPr marL="346075" indent="-346075" eaLnBrk="1" hangingPunct="1">
              <a:spcBef>
                <a:spcPct val="50000"/>
              </a:spcBef>
            </a:pPr>
            <a:r>
              <a:rPr lang="en-GB" altLang="en-US" sz="2400"/>
              <a:t>Conversion was a meeting with the risen Jesus: the cursed one was also the risen one.</a:t>
            </a:r>
          </a:p>
          <a:p>
            <a:pPr marL="346075" indent="-346075"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367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CB634-1F57-5B4E-9F33-A5827561B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42726-A56A-D449-9B0C-80A5F3A3A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3727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841</TotalTime>
  <Words>393</Words>
  <Application>Microsoft Macintosh PowerPoint</Application>
  <PresentationFormat>On-screen Show (4:3)</PresentationFormat>
  <Paragraphs>40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Wingdings</vt:lpstr>
      <vt:lpstr>Office Theme</vt:lpstr>
      <vt:lpstr>Paul</vt:lpstr>
      <vt:lpstr>PowerPoint Presentation</vt:lpstr>
      <vt:lpstr>Introduction</vt:lpstr>
      <vt:lpstr>Important Factors</vt:lpstr>
      <vt:lpstr>Sources relating to Paul’s Life and Writings</vt:lpstr>
      <vt:lpstr>The Life of Paul</vt:lpstr>
      <vt:lpstr> The Significance of Saul’s Conversion </vt:lpstr>
      <vt:lpstr>The Significance of Saul’s Conversion</vt:lpstr>
      <vt:lpstr>PowerPoint Presentation</vt:lpstr>
    </vt:vector>
  </TitlesOfParts>
  <Company/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(HUSK5001)</dc:title>
  <dc:creator>Catrin Williams</dc:creator>
  <cp:lastModifiedBy>Microsoft Office User</cp:lastModifiedBy>
  <cp:revision>97</cp:revision>
  <dcterms:created xsi:type="dcterms:W3CDTF">2015-10-16T14:23:02Z</dcterms:created>
  <dcterms:modified xsi:type="dcterms:W3CDTF">2018-05-16T14:33:17Z</dcterms:modified>
</cp:coreProperties>
</file>