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1017CE-21AE-C7CA-9904-4601D06E886A}" v="741" dt="2024-10-06T18:52:56.331"/>
    <p1510:client id="{4D993BF6-199A-EC83-82C1-34BD91A32F7B}" v="546" dt="2024-10-06T15:48:52.573"/>
    <p1510:client id="{930FB6FE-2B01-A5DC-AE2D-371F04E358C6}" v="99" dt="2024-10-06T17:35:38.486"/>
    <p1510:client id="{BB3AB5A3-4846-591F-2CA4-984BFE42BDBC}" v="272" dt="2024-10-06T17:26:36.3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D9A58A6-6CD8-E2F1-5381-342E7C6DCD23}"/>
              </a:ext>
            </a:extLst>
          </p:cNvPr>
          <p:cNvSpPr/>
          <p:nvPr/>
        </p:nvSpPr>
        <p:spPr>
          <a:xfrm>
            <a:off x="4902849" y="2556486"/>
            <a:ext cx="2609016" cy="1068120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D1C70F-1D2B-4C03-43E8-B0F9095B5F09}"/>
              </a:ext>
            </a:extLst>
          </p:cNvPr>
          <p:cNvSpPr txBox="1"/>
          <p:nvPr/>
        </p:nvSpPr>
        <p:spPr>
          <a:xfrm>
            <a:off x="5515705" y="2924199"/>
            <a:ext cx="15934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Boundaries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E345FC9-3F85-5535-797C-FA337D85B712}"/>
              </a:ext>
            </a:extLst>
          </p:cNvPr>
          <p:cNvCxnSpPr/>
          <p:nvPr/>
        </p:nvCxnSpPr>
        <p:spPr>
          <a:xfrm flipV="1">
            <a:off x="7517344" y="3182408"/>
            <a:ext cx="745066" cy="3809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Oval 7">
            <a:extLst>
              <a:ext uri="{FF2B5EF4-FFF2-40B4-BE49-F238E27FC236}">
                <a16:creationId xmlns:a16="http://schemas.microsoft.com/office/drawing/2014/main" id="{D5442EC5-C01D-7D85-2DEE-40A386231475}"/>
              </a:ext>
            </a:extLst>
          </p:cNvPr>
          <p:cNvSpPr/>
          <p:nvPr/>
        </p:nvSpPr>
        <p:spPr>
          <a:xfrm>
            <a:off x="8089303" y="2901469"/>
            <a:ext cx="1448643" cy="53045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Natural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5E1D321-0B76-D129-7727-E6E7BCAC298B}"/>
              </a:ext>
            </a:extLst>
          </p:cNvPr>
          <p:cNvSpPr/>
          <p:nvPr/>
        </p:nvSpPr>
        <p:spPr>
          <a:xfrm>
            <a:off x="2961426" y="2858165"/>
            <a:ext cx="1507339" cy="49742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Artificial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D0C5321-C00E-7C8F-78A1-0BF95C58F1E6}"/>
              </a:ext>
            </a:extLst>
          </p:cNvPr>
          <p:cNvCxnSpPr/>
          <p:nvPr/>
        </p:nvCxnSpPr>
        <p:spPr>
          <a:xfrm flipH="1" flipV="1">
            <a:off x="4320116" y="3103033"/>
            <a:ext cx="620184" cy="8043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Oval 10">
            <a:extLst>
              <a:ext uri="{FF2B5EF4-FFF2-40B4-BE49-F238E27FC236}">
                <a16:creationId xmlns:a16="http://schemas.microsoft.com/office/drawing/2014/main" id="{71CE97C0-B188-6028-0888-C96CA243C02E}"/>
              </a:ext>
            </a:extLst>
          </p:cNvPr>
          <p:cNvSpPr/>
          <p:nvPr/>
        </p:nvSpPr>
        <p:spPr>
          <a:xfrm>
            <a:off x="5413779" y="1643308"/>
            <a:ext cx="1598372" cy="44574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Mental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83537EC-827D-50EE-5C39-7A11556AE261}"/>
              </a:ext>
            </a:extLst>
          </p:cNvPr>
          <p:cNvCxnSpPr/>
          <p:nvPr/>
        </p:nvCxnSpPr>
        <p:spPr>
          <a:xfrm flipH="1" flipV="1">
            <a:off x="6286350" y="2051505"/>
            <a:ext cx="101599" cy="50225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Oval 12">
            <a:extLst>
              <a:ext uri="{FF2B5EF4-FFF2-40B4-BE49-F238E27FC236}">
                <a16:creationId xmlns:a16="http://schemas.microsoft.com/office/drawing/2014/main" id="{D1C7D398-4575-CD92-BFEB-7D4C85649E84}"/>
              </a:ext>
            </a:extLst>
          </p:cNvPr>
          <p:cNvSpPr/>
          <p:nvPr/>
        </p:nvSpPr>
        <p:spPr>
          <a:xfrm>
            <a:off x="5636171" y="4214138"/>
            <a:ext cx="1356605" cy="65117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Social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B2FA1FC-B1EB-9C7B-5033-D5B5DBEDA427}"/>
              </a:ext>
            </a:extLst>
          </p:cNvPr>
          <p:cNvCxnSpPr/>
          <p:nvPr/>
        </p:nvCxnSpPr>
        <p:spPr>
          <a:xfrm>
            <a:off x="6157384" y="3627967"/>
            <a:ext cx="205317" cy="80856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57CD4774-E6DD-02CF-5B6D-762CFA8BFB5B}"/>
              </a:ext>
            </a:extLst>
          </p:cNvPr>
          <p:cNvSpPr/>
          <p:nvPr/>
        </p:nvSpPr>
        <p:spPr>
          <a:xfrm>
            <a:off x="3607612" y="4107723"/>
            <a:ext cx="1031020" cy="542642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BC8B363-DDC4-B37D-CCCF-67582670359B}"/>
              </a:ext>
            </a:extLst>
          </p:cNvPr>
          <p:cNvSpPr txBox="1"/>
          <p:nvPr/>
        </p:nvSpPr>
        <p:spPr>
          <a:xfrm>
            <a:off x="3605300" y="4054423"/>
            <a:ext cx="118091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Social contract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C00DBDC4-4CC9-FEFE-D361-B1D2B8FD82B3}"/>
              </a:ext>
            </a:extLst>
          </p:cNvPr>
          <p:cNvCxnSpPr/>
          <p:nvPr/>
        </p:nvCxnSpPr>
        <p:spPr>
          <a:xfrm>
            <a:off x="3839633" y="3405716"/>
            <a:ext cx="237068" cy="69215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1667EE2-5325-2E09-4D0B-2F97D64A30C2}"/>
              </a:ext>
            </a:extLst>
          </p:cNvPr>
          <p:cNvCxnSpPr/>
          <p:nvPr/>
        </p:nvCxnSpPr>
        <p:spPr>
          <a:xfrm>
            <a:off x="4638675" y="4427007"/>
            <a:ext cx="977900" cy="8890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1E1E1D3A-B65F-BACB-6E72-30E1526DEC0F}"/>
              </a:ext>
            </a:extLst>
          </p:cNvPr>
          <p:cNvSpPr/>
          <p:nvPr/>
        </p:nvSpPr>
        <p:spPr>
          <a:xfrm>
            <a:off x="3740385" y="1844600"/>
            <a:ext cx="1031020" cy="488377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472EC88-CA56-3F76-C152-5D104240E2C1}"/>
              </a:ext>
            </a:extLst>
          </p:cNvPr>
          <p:cNvSpPr txBox="1"/>
          <p:nvPr/>
        </p:nvSpPr>
        <p:spPr>
          <a:xfrm>
            <a:off x="3810426" y="1852488"/>
            <a:ext cx="101196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Culture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C80E0FEF-888A-E7C4-98A7-9DD53A19F186}"/>
              </a:ext>
            </a:extLst>
          </p:cNvPr>
          <p:cNvCxnSpPr/>
          <p:nvPr/>
        </p:nvCxnSpPr>
        <p:spPr>
          <a:xfrm flipV="1">
            <a:off x="4818590" y="1806576"/>
            <a:ext cx="618068" cy="18626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878A9606-18AF-22BC-E943-D9332E7742E5}"/>
              </a:ext>
            </a:extLst>
          </p:cNvPr>
          <p:cNvCxnSpPr/>
          <p:nvPr/>
        </p:nvCxnSpPr>
        <p:spPr>
          <a:xfrm flipV="1">
            <a:off x="3987801" y="2415117"/>
            <a:ext cx="78316" cy="34501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32C56938-5F5B-2285-5129-1348AB21A34F}"/>
              </a:ext>
            </a:extLst>
          </p:cNvPr>
          <p:cNvSpPr/>
          <p:nvPr/>
        </p:nvSpPr>
        <p:spPr>
          <a:xfrm>
            <a:off x="7631051" y="1850756"/>
            <a:ext cx="1921751" cy="384276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DC1D1BD-948E-8585-8454-84700FBE6967}"/>
              </a:ext>
            </a:extLst>
          </p:cNvPr>
          <p:cNvSpPr txBox="1"/>
          <p:nvPr/>
        </p:nvSpPr>
        <p:spPr>
          <a:xfrm>
            <a:off x="7634514" y="1906752"/>
            <a:ext cx="192078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Self-preservation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C119F508-F84E-C821-2A4B-6C0FE15B71D7}"/>
              </a:ext>
            </a:extLst>
          </p:cNvPr>
          <p:cNvCxnSpPr/>
          <p:nvPr/>
        </p:nvCxnSpPr>
        <p:spPr>
          <a:xfrm>
            <a:off x="6898217" y="1744133"/>
            <a:ext cx="734484" cy="99484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EF2E6E0C-0714-384C-5201-A7E096FBFD42}"/>
              </a:ext>
            </a:extLst>
          </p:cNvPr>
          <p:cNvCxnSpPr/>
          <p:nvPr/>
        </p:nvCxnSpPr>
        <p:spPr>
          <a:xfrm>
            <a:off x="8649758" y="2320925"/>
            <a:ext cx="46568" cy="53340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434B4436-C0D1-30DC-0DDD-FBAFFD661B01}"/>
              </a:ext>
            </a:extLst>
          </p:cNvPr>
          <p:cNvSpPr/>
          <p:nvPr/>
        </p:nvSpPr>
        <p:spPr>
          <a:xfrm>
            <a:off x="7893322" y="4276673"/>
            <a:ext cx="1342944" cy="52628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19F3396-D3E7-9770-BA73-B9D3DCAF7D2C}"/>
              </a:ext>
            </a:extLst>
          </p:cNvPr>
          <p:cNvSpPr txBox="1"/>
          <p:nvPr/>
        </p:nvSpPr>
        <p:spPr>
          <a:xfrm>
            <a:off x="8085478" y="4383306"/>
            <a:ext cx="13210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Behaviour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D1A3EEB5-920A-92DE-38C6-C8E6F921103B}"/>
              </a:ext>
            </a:extLst>
          </p:cNvPr>
          <p:cNvCxnSpPr/>
          <p:nvPr/>
        </p:nvCxnSpPr>
        <p:spPr>
          <a:xfrm>
            <a:off x="7009341" y="4543425"/>
            <a:ext cx="872066" cy="99484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1D519228-66CA-9529-A50D-2655123C0175}"/>
              </a:ext>
            </a:extLst>
          </p:cNvPr>
          <p:cNvCxnSpPr/>
          <p:nvPr/>
        </p:nvCxnSpPr>
        <p:spPr>
          <a:xfrm flipH="1">
            <a:off x="8585199" y="3490383"/>
            <a:ext cx="313267" cy="766234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Diamond 30">
            <a:extLst>
              <a:ext uri="{FF2B5EF4-FFF2-40B4-BE49-F238E27FC236}">
                <a16:creationId xmlns:a16="http://schemas.microsoft.com/office/drawing/2014/main" id="{8188B0C2-CBCB-0603-5A26-67939DCE0925}"/>
              </a:ext>
            </a:extLst>
          </p:cNvPr>
          <p:cNvSpPr/>
          <p:nvPr/>
        </p:nvSpPr>
        <p:spPr>
          <a:xfrm rot="-4200000">
            <a:off x="2611900" y="1032573"/>
            <a:ext cx="1120879" cy="1168404"/>
          </a:xfrm>
          <a:prstGeom prst="diamond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769E0BF-D3CA-844D-0A0C-E457E0CC38AE}"/>
              </a:ext>
            </a:extLst>
          </p:cNvPr>
          <p:cNvSpPr txBox="1"/>
          <p:nvPr/>
        </p:nvSpPr>
        <p:spPr>
          <a:xfrm>
            <a:off x="2696467" y="1479405"/>
            <a:ext cx="101700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Religion</a:t>
            </a:r>
          </a:p>
        </p:txBody>
      </p:sp>
      <p:cxnSp>
        <p:nvCxnSpPr>
          <p:cNvPr id="33" name="Connector: Curved 32">
            <a:extLst>
              <a:ext uri="{FF2B5EF4-FFF2-40B4-BE49-F238E27FC236}">
                <a16:creationId xmlns:a16="http://schemas.microsoft.com/office/drawing/2014/main" id="{F08183F7-E31B-45CE-E44E-3EEFDA6553DF}"/>
              </a:ext>
            </a:extLst>
          </p:cNvPr>
          <p:cNvCxnSpPr/>
          <p:nvPr/>
        </p:nvCxnSpPr>
        <p:spPr>
          <a:xfrm>
            <a:off x="3204634" y="2040466"/>
            <a:ext cx="501649" cy="194735"/>
          </a:xfrm>
          <a:prstGeom prst="curvedConnector3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Oval 33">
            <a:extLst>
              <a:ext uri="{FF2B5EF4-FFF2-40B4-BE49-F238E27FC236}">
                <a16:creationId xmlns:a16="http://schemas.microsoft.com/office/drawing/2014/main" id="{C5EADA22-D4B4-84AF-6505-A15DAB42FE79}"/>
              </a:ext>
            </a:extLst>
          </p:cNvPr>
          <p:cNvSpPr/>
          <p:nvPr/>
        </p:nvSpPr>
        <p:spPr>
          <a:xfrm rot="20400000">
            <a:off x="5129137" y="751249"/>
            <a:ext cx="2281556" cy="542623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69984B2-8C22-CB1E-C84D-79757F733EF5}"/>
              </a:ext>
            </a:extLst>
          </p:cNvPr>
          <p:cNvSpPr txBox="1"/>
          <p:nvPr/>
        </p:nvSpPr>
        <p:spPr>
          <a:xfrm rot="-1020000">
            <a:off x="5342935" y="845929"/>
            <a:ext cx="18386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Communication</a:t>
            </a: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DF2CD989-64DD-F0E8-F1A6-602333837CDF}"/>
              </a:ext>
            </a:extLst>
          </p:cNvPr>
          <p:cNvCxnSpPr/>
          <p:nvPr/>
        </p:nvCxnSpPr>
        <p:spPr>
          <a:xfrm flipH="1">
            <a:off x="6362702" y="1214967"/>
            <a:ext cx="16933" cy="395816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Rectangle 36">
            <a:extLst>
              <a:ext uri="{FF2B5EF4-FFF2-40B4-BE49-F238E27FC236}">
                <a16:creationId xmlns:a16="http://schemas.microsoft.com/office/drawing/2014/main" id="{20B76316-4081-2743-23E6-947E8D76645A}"/>
              </a:ext>
            </a:extLst>
          </p:cNvPr>
          <p:cNvSpPr/>
          <p:nvPr/>
        </p:nvSpPr>
        <p:spPr>
          <a:xfrm>
            <a:off x="9148098" y="2340035"/>
            <a:ext cx="1032329" cy="348949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EC5BA55-6FDB-8951-9A39-D79D0D5C6A38}"/>
              </a:ext>
            </a:extLst>
          </p:cNvPr>
          <p:cNvSpPr txBox="1"/>
          <p:nvPr/>
        </p:nvSpPr>
        <p:spPr>
          <a:xfrm>
            <a:off x="9226689" y="2341152"/>
            <a:ext cx="6812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Fear </a:t>
            </a: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A91C9239-90A4-4C96-AD42-A4266EED1C59}"/>
              </a:ext>
            </a:extLst>
          </p:cNvPr>
          <p:cNvCxnSpPr/>
          <p:nvPr/>
        </p:nvCxnSpPr>
        <p:spPr>
          <a:xfrm flipV="1">
            <a:off x="8681509" y="2526242"/>
            <a:ext cx="543983" cy="5926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Oval 39">
            <a:extLst>
              <a:ext uri="{FF2B5EF4-FFF2-40B4-BE49-F238E27FC236}">
                <a16:creationId xmlns:a16="http://schemas.microsoft.com/office/drawing/2014/main" id="{C3D49C0E-54D9-DD07-AC6B-797F040EB300}"/>
              </a:ext>
            </a:extLst>
          </p:cNvPr>
          <p:cNvSpPr/>
          <p:nvPr/>
        </p:nvSpPr>
        <p:spPr>
          <a:xfrm>
            <a:off x="9907885" y="2987201"/>
            <a:ext cx="1157816" cy="395817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0D58A6CD-6F15-6DE9-C2A3-EDFC9DEDA67D}"/>
              </a:ext>
            </a:extLst>
          </p:cNvPr>
          <p:cNvSpPr txBox="1"/>
          <p:nvPr/>
        </p:nvSpPr>
        <p:spPr>
          <a:xfrm>
            <a:off x="10176127" y="2994836"/>
            <a:ext cx="76411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Time</a:t>
            </a:r>
          </a:p>
        </p:txBody>
      </p: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9EBCC5DD-6F31-9089-8290-3578473613FB}"/>
              </a:ext>
            </a:extLst>
          </p:cNvPr>
          <p:cNvCxnSpPr/>
          <p:nvPr/>
        </p:nvCxnSpPr>
        <p:spPr>
          <a:xfrm flipV="1">
            <a:off x="9242425" y="3203575"/>
            <a:ext cx="670984" cy="635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1D5254F2-A387-F2DA-529F-9657C4F5CE1C}"/>
              </a:ext>
            </a:extLst>
          </p:cNvPr>
          <p:cNvCxnSpPr/>
          <p:nvPr/>
        </p:nvCxnSpPr>
        <p:spPr>
          <a:xfrm flipH="1" flipV="1">
            <a:off x="9081860" y="3359303"/>
            <a:ext cx="788005" cy="55063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8" name="Rectangle 47">
            <a:extLst>
              <a:ext uri="{FF2B5EF4-FFF2-40B4-BE49-F238E27FC236}">
                <a16:creationId xmlns:a16="http://schemas.microsoft.com/office/drawing/2014/main" id="{12507F3E-DD5F-42A5-2A7F-6DC8F656774D}"/>
              </a:ext>
            </a:extLst>
          </p:cNvPr>
          <p:cNvSpPr/>
          <p:nvPr/>
        </p:nvSpPr>
        <p:spPr>
          <a:xfrm>
            <a:off x="6908365" y="5050815"/>
            <a:ext cx="1358898" cy="374651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F9C334D2-AEAC-CEBD-75BD-2BBF27A7A082}"/>
              </a:ext>
            </a:extLst>
          </p:cNvPr>
          <p:cNvSpPr txBox="1"/>
          <p:nvPr/>
        </p:nvSpPr>
        <p:spPr>
          <a:xfrm>
            <a:off x="6903254" y="5079554"/>
            <a:ext cx="136736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Community</a:t>
            </a:r>
          </a:p>
        </p:txBody>
      </p: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24F3832B-9A63-4A4D-6043-8F198513228D}"/>
              </a:ext>
            </a:extLst>
          </p:cNvPr>
          <p:cNvCxnSpPr/>
          <p:nvPr/>
        </p:nvCxnSpPr>
        <p:spPr>
          <a:xfrm>
            <a:off x="7538508" y="4606924"/>
            <a:ext cx="4233" cy="469901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1" name="Diamond 50">
            <a:extLst>
              <a:ext uri="{FF2B5EF4-FFF2-40B4-BE49-F238E27FC236}">
                <a16:creationId xmlns:a16="http://schemas.microsoft.com/office/drawing/2014/main" id="{643FCDC3-FDA5-7F6E-B734-B59C6CA7D5EF}"/>
              </a:ext>
            </a:extLst>
          </p:cNvPr>
          <p:cNvSpPr/>
          <p:nvPr/>
        </p:nvSpPr>
        <p:spPr>
          <a:xfrm>
            <a:off x="2597339" y="4693178"/>
            <a:ext cx="999066" cy="1051982"/>
          </a:xfrm>
          <a:prstGeom prst="diamond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E3779A33-042B-817E-3464-C4BF00962916}"/>
              </a:ext>
            </a:extLst>
          </p:cNvPr>
          <p:cNvSpPr txBox="1"/>
          <p:nvPr/>
        </p:nvSpPr>
        <p:spPr>
          <a:xfrm>
            <a:off x="2590191" y="5039602"/>
            <a:ext cx="1187451" cy="3763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Security </a:t>
            </a:r>
          </a:p>
        </p:txBody>
      </p:sp>
      <p:cxnSp>
        <p:nvCxnSpPr>
          <p:cNvPr id="53" name="Connector: Curved 52">
            <a:extLst>
              <a:ext uri="{FF2B5EF4-FFF2-40B4-BE49-F238E27FC236}">
                <a16:creationId xmlns:a16="http://schemas.microsoft.com/office/drawing/2014/main" id="{A5897E7A-C191-CA25-B9F2-D8C834A7867B}"/>
              </a:ext>
            </a:extLst>
          </p:cNvPr>
          <p:cNvCxnSpPr/>
          <p:nvPr/>
        </p:nvCxnSpPr>
        <p:spPr>
          <a:xfrm flipV="1">
            <a:off x="3336926" y="4484159"/>
            <a:ext cx="364067" cy="503766"/>
          </a:xfrm>
          <a:prstGeom prst="curvedConnector3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4" name="Rectangle 53">
            <a:extLst>
              <a:ext uri="{FF2B5EF4-FFF2-40B4-BE49-F238E27FC236}">
                <a16:creationId xmlns:a16="http://schemas.microsoft.com/office/drawing/2014/main" id="{55BB1F90-0F12-F929-B4B0-8BE4DAEED133}"/>
              </a:ext>
            </a:extLst>
          </p:cNvPr>
          <p:cNvSpPr/>
          <p:nvPr/>
        </p:nvSpPr>
        <p:spPr>
          <a:xfrm>
            <a:off x="4462284" y="4904606"/>
            <a:ext cx="1200150" cy="353483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ED8817C9-D85F-BD3D-66C1-2713FA593C7A}"/>
              </a:ext>
            </a:extLst>
          </p:cNvPr>
          <p:cNvSpPr txBox="1"/>
          <p:nvPr/>
        </p:nvSpPr>
        <p:spPr>
          <a:xfrm>
            <a:off x="4455375" y="4879559"/>
            <a:ext cx="138853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Agreement</a:t>
            </a:r>
          </a:p>
        </p:txBody>
      </p: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6E5ABE27-9D35-9C4B-7ED6-B432B1F59DE8}"/>
              </a:ext>
            </a:extLst>
          </p:cNvPr>
          <p:cNvCxnSpPr/>
          <p:nvPr/>
        </p:nvCxnSpPr>
        <p:spPr>
          <a:xfrm>
            <a:off x="5114925" y="4469340"/>
            <a:ext cx="4234" cy="406402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Rectangle: Single Corner Snipped 2">
            <a:extLst>
              <a:ext uri="{FF2B5EF4-FFF2-40B4-BE49-F238E27FC236}">
                <a16:creationId xmlns:a16="http://schemas.microsoft.com/office/drawing/2014/main" id="{9BAAAE1B-C191-110F-DB7F-A11767035896}"/>
              </a:ext>
            </a:extLst>
          </p:cNvPr>
          <p:cNvSpPr/>
          <p:nvPr/>
        </p:nvSpPr>
        <p:spPr>
          <a:xfrm>
            <a:off x="3700940" y="5365044"/>
            <a:ext cx="1703613" cy="1488924"/>
          </a:xfrm>
          <a:prstGeom prst="snip1Rect">
            <a:avLst/>
          </a:prstGeom>
          <a:ln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rtl="0"/>
            <a:r>
              <a:rPr lang="en-US" sz="1400" baseline="0" dirty="0">
                <a:solidFill>
                  <a:srgbClr val="FFFFFF"/>
                </a:solidFill>
                <a:latin typeface="Aptos"/>
                <a:ea typeface="Segoe UI"/>
                <a:cs typeface="Segoe UI"/>
              </a:rPr>
              <a:t>An agreement in law for example is a tenancy agreement</a:t>
            </a:r>
            <a:r>
              <a:rPr lang="en-US" sz="1400" dirty="0">
                <a:latin typeface="Aptos"/>
                <a:ea typeface="Segoe UI"/>
                <a:cs typeface="Segoe UI"/>
              </a:rPr>
              <a:t>​</a:t>
            </a:r>
            <a:r>
              <a:rPr lang="en-US" sz="1400" baseline="0" dirty="0">
                <a:solidFill>
                  <a:srgbClr val="FFFFFF"/>
                </a:solidFill>
                <a:latin typeface="Aptos"/>
                <a:ea typeface="Segoe UI"/>
                <a:cs typeface="Segoe UI"/>
              </a:rPr>
              <a:t> </a:t>
            </a:r>
            <a:r>
              <a:rPr lang="en-US" sz="1400" dirty="0">
                <a:solidFill>
                  <a:srgbClr val="FFFFFF"/>
                </a:solidFill>
                <a:latin typeface="Aptos"/>
                <a:ea typeface="Segoe UI"/>
                <a:cs typeface="Segoe UI"/>
              </a:rPr>
              <a:t>(Hussein</a:t>
            </a:r>
            <a:r>
              <a:rPr lang="en-US" sz="1400" baseline="0" dirty="0">
                <a:solidFill>
                  <a:srgbClr val="FFFFFF"/>
                </a:solidFill>
                <a:latin typeface="Aptos"/>
                <a:ea typeface="Segoe UI"/>
                <a:cs typeface="Segoe UI"/>
              </a:rPr>
              <a:t> ,M,A. </a:t>
            </a:r>
            <a:r>
              <a:rPr lang="en-US" sz="1400" dirty="0">
                <a:solidFill>
                  <a:srgbClr val="FFFFFF"/>
                </a:solidFill>
                <a:latin typeface="Aptos"/>
                <a:ea typeface="Segoe UI"/>
                <a:cs typeface="Segoe UI"/>
              </a:rPr>
              <a:t> </a:t>
            </a:r>
            <a:r>
              <a:rPr lang="en-US" sz="1400" baseline="0" dirty="0">
                <a:solidFill>
                  <a:srgbClr val="FFFFFF"/>
                </a:solidFill>
                <a:latin typeface="Aptos"/>
                <a:ea typeface="Segoe UI"/>
                <a:cs typeface="Segoe UI"/>
              </a:rPr>
              <a:t>2024</a:t>
            </a:r>
            <a:r>
              <a:rPr lang="en-US" sz="1400" dirty="0">
                <a:solidFill>
                  <a:srgbClr val="FFFFFF"/>
                </a:solidFill>
                <a:latin typeface="Aptos"/>
                <a:ea typeface="Segoe UI"/>
                <a:cs typeface="Segoe UI"/>
              </a:rPr>
              <a:t>.)</a:t>
            </a:r>
            <a:r>
              <a:rPr lang="en-US" sz="1400" baseline="0" dirty="0">
                <a:solidFill>
                  <a:srgbClr val="FFFFFF"/>
                </a:solidFill>
                <a:latin typeface="Aptos"/>
                <a:ea typeface="Segoe UI"/>
                <a:cs typeface="Segoe UI"/>
              </a:rPr>
              <a:t> </a:t>
            </a:r>
            <a:r>
              <a:rPr lang="en-US" sz="1400" dirty="0">
                <a:latin typeface="Aptos"/>
                <a:ea typeface="Segoe UI"/>
                <a:cs typeface="Segoe UI"/>
              </a:rPr>
              <a:t>​</a:t>
            </a:r>
            <a:endParaRPr lang="en-US" dirty="0">
              <a:latin typeface="Aptos"/>
              <a:ea typeface="Segoe UI"/>
              <a:cs typeface="Segoe UI"/>
            </a:endParaRPr>
          </a:p>
          <a:p>
            <a:pPr algn="ctr" rtl="0"/>
            <a:endParaRPr lang="en-US" sz="1400" dirty="0">
              <a:cs typeface="Segoe UI"/>
            </a:endParaRPr>
          </a:p>
        </p:txBody>
      </p: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40902F37-920D-484D-11B3-8E58E6A52983}"/>
              </a:ext>
            </a:extLst>
          </p:cNvPr>
          <p:cNvCxnSpPr/>
          <p:nvPr/>
        </p:nvCxnSpPr>
        <p:spPr>
          <a:xfrm flipH="1">
            <a:off x="5362576" y="5263091"/>
            <a:ext cx="186266" cy="480484"/>
          </a:xfrm>
          <a:prstGeom prst="straightConnector1">
            <a:avLst/>
          </a:prstGeom>
          <a:ln>
            <a:solidFill>
              <a:schemeClr val="tx2"/>
            </a:solidFill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Rectangle: Top Corners One Rounded and One Snipped 1">
            <a:extLst>
              <a:ext uri="{FF2B5EF4-FFF2-40B4-BE49-F238E27FC236}">
                <a16:creationId xmlns:a16="http://schemas.microsoft.com/office/drawing/2014/main" id="{243F9F75-D2AF-9C5C-04D6-20FB7407769D}"/>
              </a:ext>
            </a:extLst>
          </p:cNvPr>
          <p:cNvSpPr/>
          <p:nvPr/>
        </p:nvSpPr>
        <p:spPr>
          <a:xfrm>
            <a:off x="7630171" y="3764"/>
            <a:ext cx="4059163" cy="1313542"/>
          </a:xfrm>
          <a:prstGeom prst="snip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Some people are restricted to non-verbal forms of communication some examples of this are sign language or picture cards and body language</a:t>
            </a:r>
          </a:p>
          <a:p>
            <a:pPr algn="ctr"/>
            <a:r>
              <a:rPr lang="en-US" dirty="0"/>
              <a:t>(Akre,K.2024.)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9E87AA2-B325-26FB-96B0-7DFC3BD6C9BB}"/>
              </a:ext>
            </a:extLst>
          </p:cNvPr>
          <p:cNvCxnSpPr/>
          <p:nvPr/>
        </p:nvCxnSpPr>
        <p:spPr>
          <a:xfrm flipV="1">
            <a:off x="7259561" y="717247"/>
            <a:ext cx="370116" cy="483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5" name="Rectangle: Single Corner Snipped 44">
            <a:extLst>
              <a:ext uri="{FF2B5EF4-FFF2-40B4-BE49-F238E27FC236}">
                <a16:creationId xmlns:a16="http://schemas.microsoft.com/office/drawing/2014/main" id="{E857A132-1331-CD3C-D6A9-4ACF9C5B5CC8}"/>
              </a:ext>
            </a:extLst>
          </p:cNvPr>
          <p:cNvSpPr/>
          <p:nvPr/>
        </p:nvSpPr>
        <p:spPr>
          <a:xfrm>
            <a:off x="147081" y="1611882"/>
            <a:ext cx="2547256" cy="1990875"/>
          </a:xfrm>
          <a:prstGeom prst="snip1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In Sikhism as an example, it is against doctrine to cut or shave your hair or facial hair</a:t>
            </a:r>
          </a:p>
          <a:p>
            <a:pPr algn="ctr"/>
            <a:r>
              <a:rPr lang="en-US" dirty="0"/>
              <a:t>(Khalsa,S.2019)</a:t>
            </a:r>
          </a:p>
        </p:txBody>
      </p: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34F2787D-6A1A-2167-A0A4-BE8A9107C69E}"/>
              </a:ext>
            </a:extLst>
          </p:cNvPr>
          <p:cNvCxnSpPr/>
          <p:nvPr/>
        </p:nvCxnSpPr>
        <p:spPr>
          <a:xfrm flipH="1">
            <a:off x="2392438" y="1459895"/>
            <a:ext cx="234649" cy="140306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8" name="Oval 57">
            <a:extLst>
              <a:ext uri="{FF2B5EF4-FFF2-40B4-BE49-F238E27FC236}">
                <a16:creationId xmlns:a16="http://schemas.microsoft.com/office/drawing/2014/main" id="{059B2B6A-DD75-4F07-ABB3-1AED2E816785}"/>
              </a:ext>
            </a:extLst>
          </p:cNvPr>
          <p:cNvSpPr/>
          <p:nvPr/>
        </p:nvSpPr>
        <p:spPr>
          <a:xfrm>
            <a:off x="9902103" y="3641578"/>
            <a:ext cx="1180496" cy="563638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5AE22110-8D15-B1A6-EA8C-3206102F98CB}"/>
              </a:ext>
            </a:extLst>
          </p:cNvPr>
          <p:cNvSpPr txBox="1"/>
          <p:nvPr/>
        </p:nvSpPr>
        <p:spPr>
          <a:xfrm>
            <a:off x="9923475" y="3758427"/>
            <a:ext cx="1158724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Distance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8E949-159A-AA53-F4F0-A31219A4A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1CA47-53C9-2C22-FF12-D2C8929A67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/>
              <a:t>Hussian, M.A. (2024) </a:t>
            </a:r>
            <a:r>
              <a:rPr lang="en-US" i="1" dirty="0"/>
              <a:t>Legally Binding Contracts and Agreements. </a:t>
            </a:r>
            <a:r>
              <a:rPr lang="en-US" dirty="0"/>
              <a:t>Available at: https://lawhive.co.uk/knowledge-hub/commercial/legally-binding-contracts-and-agreements-guide/ Accessed: 6th of October 2024</a:t>
            </a:r>
          </a:p>
          <a:p>
            <a:endParaRPr lang="en-US" dirty="0"/>
          </a:p>
          <a:p>
            <a:r>
              <a:rPr lang="en-US" dirty="0">
                <a:ea typeface="+mn-lt"/>
                <a:cs typeface="+mn-lt"/>
              </a:rPr>
              <a:t>Akre, K.(2024) </a:t>
            </a:r>
            <a:r>
              <a:rPr lang="en-US" i="1" dirty="0">
                <a:ea typeface="+mn-lt"/>
                <a:cs typeface="+mn-lt"/>
              </a:rPr>
              <a:t>Nonverbal communication</a:t>
            </a:r>
            <a:r>
              <a:rPr lang="en-US" dirty="0">
                <a:ea typeface="+mn-lt"/>
                <a:cs typeface="+mn-lt"/>
              </a:rPr>
              <a:t>. Available at :https://www.britanica.com/topic/nonverbal-communication.Accessed:6th of October 2024</a:t>
            </a: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Khalsa, S. (2019) </a:t>
            </a:r>
            <a:r>
              <a:rPr lang="en-US" i="1" dirty="0">
                <a:ea typeface="+mn-lt"/>
                <a:cs typeface="+mn-lt"/>
              </a:rPr>
              <a:t>11 virtues and 11 hinderances for Sikhs</a:t>
            </a:r>
            <a:r>
              <a:rPr lang="en-US" dirty="0">
                <a:ea typeface="+mn-lt"/>
                <a:cs typeface="+mn-lt"/>
              </a:rPr>
              <a:t>. Available at : http://www.leairningreligions.com/Sikhism-dos-and-donts-2993495. </a:t>
            </a:r>
            <a:r>
              <a:rPr lang="en-US">
                <a:ea typeface="+mn-lt"/>
                <a:cs typeface="+mn-lt"/>
              </a:rPr>
              <a:t>Accessed: 6th of</a:t>
            </a:r>
            <a:r>
              <a:rPr lang="en-US" dirty="0">
                <a:ea typeface="+mn-lt"/>
                <a:cs typeface="+mn-lt"/>
              </a:rPr>
              <a:t> October 2019</a:t>
            </a:r>
          </a:p>
          <a:p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762108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688</cp:revision>
  <dcterms:created xsi:type="dcterms:W3CDTF">2024-10-06T14:41:03Z</dcterms:created>
  <dcterms:modified xsi:type="dcterms:W3CDTF">2024-10-06T18:57:23Z</dcterms:modified>
</cp:coreProperties>
</file>