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23"/>
  </p:notesMasterIdLst>
  <p:sldIdLst>
    <p:sldId id="256" r:id="rId5"/>
    <p:sldId id="299" r:id="rId6"/>
    <p:sldId id="314" r:id="rId7"/>
    <p:sldId id="322" r:id="rId8"/>
    <p:sldId id="323" r:id="rId9"/>
    <p:sldId id="262" r:id="rId10"/>
    <p:sldId id="315" r:id="rId11"/>
    <p:sldId id="324" r:id="rId12"/>
    <p:sldId id="325" r:id="rId13"/>
    <p:sldId id="326" r:id="rId14"/>
    <p:sldId id="318" r:id="rId15"/>
    <p:sldId id="327" r:id="rId16"/>
    <p:sldId id="328" r:id="rId17"/>
    <p:sldId id="329" r:id="rId18"/>
    <p:sldId id="330" r:id="rId19"/>
    <p:sldId id="331" r:id="rId20"/>
    <p:sldId id="332" r:id="rId21"/>
    <p:sldId id="333" r:id="rId2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77FDBB3-2601-4464-907A-6108C65AAD84}" v="1" dt="2025-10-06T07:32:26.30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005" autoAdjust="0"/>
    <p:restoredTop sz="75969" autoAdjust="0"/>
  </p:normalViewPr>
  <p:slideViewPr>
    <p:cSldViewPr snapToGrid="0" showGuides="1">
      <p:cViewPr varScale="1">
        <p:scale>
          <a:sx n="87" d="100"/>
          <a:sy n="87" d="100"/>
        </p:scale>
        <p:origin x="183" y="3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presProps" Target="presProp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377FDBB3-2601-4464-907A-6108C65AAD84}"/>
    <pc:docChg chg="custSel addSld delSld modSld sldOrd">
      <pc:chgData name="Ewa Kazimierska" userId="8edb7084-dccb-4d8f-9cfb-38098ea1d667" providerId="ADAL" clId="{377FDBB3-2601-4464-907A-6108C65AAD84}" dt="2025-10-06T07:32:45.513" v="63" actId="1076"/>
      <pc:docMkLst>
        <pc:docMk/>
      </pc:docMkLst>
      <pc:sldChg chg="modNotesTx">
        <pc:chgData name="Ewa Kazimierska" userId="8edb7084-dccb-4d8f-9cfb-38098ea1d667" providerId="ADAL" clId="{377FDBB3-2601-4464-907A-6108C65AAD84}" dt="2025-10-06T07:28:08.490" v="0" actId="6549"/>
        <pc:sldMkLst>
          <pc:docMk/>
          <pc:sldMk cId="3574198917" sldId="256"/>
        </pc:sldMkLst>
      </pc:sldChg>
      <pc:sldChg chg="modNotesTx">
        <pc:chgData name="Ewa Kazimierska" userId="8edb7084-dccb-4d8f-9cfb-38098ea1d667" providerId="ADAL" clId="{377FDBB3-2601-4464-907A-6108C65AAD84}" dt="2025-10-06T07:28:38.069" v="5" actId="6549"/>
        <pc:sldMkLst>
          <pc:docMk/>
          <pc:sldMk cId="145750643" sldId="262"/>
        </pc:sldMkLst>
      </pc:sldChg>
      <pc:sldChg chg="del">
        <pc:chgData name="Ewa Kazimierska" userId="8edb7084-dccb-4d8f-9cfb-38098ea1d667" providerId="ADAL" clId="{377FDBB3-2601-4464-907A-6108C65AAD84}" dt="2025-10-06T07:30:34.167" v="16" actId="47"/>
        <pc:sldMkLst>
          <pc:docMk/>
          <pc:sldMk cId="4061416464" sldId="267"/>
        </pc:sldMkLst>
      </pc:sldChg>
      <pc:sldChg chg="ord modNotesTx">
        <pc:chgData name="Ewa Kazimierska" userId="8edb7084-dccb-4d8f-9cfb-38098ea1d667" providerId="ADAL" clId="{377FDBB3-2601-4464-907A-6108C65AAD84}" dt="2025-10-06T07:28:14.923" v="3" actId="6549"/>
        <pc:sldMkLst>
          <pc:docMk/>
          <pc:sldMk cId="541577346" sldId="299"/>
        </pc:sldMkLst>
      </pc:sldChg>
      <pc:sldChg chg="modNotesTx">
        <pc:chgData name="Ewa Kazimierska" userId="8edb7084-dccb-4d8f-9cfb-38098ea1d667" providerId="ADAL" clId="{377FDBB3-2601-4464-907A-6108C65AAD84}" dt="2025-10-06T07:28:49.215" v="6" actId="6549"/>
        <pc:sldMkLst>
          <pc:docMk/>
          <pc:sldMk cId="2925731730" sldId="315"/>
        </pc:sldMkLst>
      </pc:sldChg>
      <pc:sldChg chg="del">
        <pc:chgData name="Ewa Kazimierska" userId="8edb7084-dccb-4d8f-9cfb-38098ea1d667" providerId="ADAL" clId="{377FDBB3-2601-4464-907A-6108C65AAD84}" dt="2025-10-06T07:29:39.872" v="12" actId="47"/>
        <pc:sldMkLst>
          <pc:docMk/>
          <pc:sldMk cId="94871445" sldId="316"/>
        </pc:sldMkLst>
      </pc:sldChg>
      <pc:sldChg chg="del">
        <pc:chgData name="Ewa Kazimierska" userId="8edb7084-dccb-4d8f-9cfb-38098ea1d667" providerId="ADAL" clId="{377FDBB3-2601-4464-907A-6108C65AAD84}" dt="2025-10-06T07:30:34.167" v="16" actId="47"/>
        <pc:sldMkLst>
          <pc:docMk/>
          <pc:sldMk cId="1229009131" sldId="317"/>
        </pc:sldMkLst>
      </pc:sldChg>
      <pc:sldChg chg="del">
        <pc:chgData name="Ewa Kazimierska" userId="8edb7084-dccb-4d8f-9cfb-38098ea1d667" providerId="ADAL" clId="{377FDBB3-2601-4464-907A-6108C65AAD84}" dt="2025-10-06T07:30:34.167" v="16" actId="47"/>
        <pc:sldMkLst>
          <pc:docMk/>
          <pc:sldMk cId="2770201981" sldId="319"/>
        </pc:sldMkLst>
      </pc:sldChg>
      <pc:sldChg chg="del">
        <pc:chgData name="Ewa Kazimierska" userId="8edb7084-dccb-4d8f-9cfb-38098ea1d667" providerId="ADAL" clId="{377FDBB3-2601-4464-907A-6108C65AAD84}" dt="2025-10-06T07:30:34.167" v="16" actId="47"/>
        <pc:sldMkLst>
          <pc:docMk/>
          <pc:sldMk cId="2403116160" sldId="320"/>
        </pc:sldMkLst>
      </pc:sldChg>
      <pc:sldChg chg="modNotesTx">
        <pc:chgData name="Ewa Kazimierska" userId="8edb7084-dccb-4d8f-9cfb-38098ea1d667" providerId="ADAL" clId="{377FDBB3-2601-4464-907A-6108C65AAD84}" dt="2025-10-06T07:28:24.750" v="4" actId="6549"/>
        <pc:sldMkLst>
          <pc:docMk/>
          <pc:sldMk cId="2654817073" sldId="323"/>
        </pc:sldMkLst>
      </pc:sldChg>
      <pc:sldChg chg="modNotesTx">
        <pc:chgData name="Ewa Kazimierska" userId="8edb7084-dccb-4d8f-9cfb-38098ea1d667" providerId="ADAL" clId="{377FDBB3-2601-4464-907A-6108C65AAD84}" dt="2025-10-06T07:28:55.854" v="7" actId="6549"/>
        <pc:sldMkLst>
          <pc:docMk/>
          <pc:sldMk cId="1889852363" sldId="324"/>
        </pc:sldMkLst>
      </pc:sldChg>
      <pc:sldChg chg="modNotesTx">
        <pc:chgData name="Ewa Kazimierska" userId="8edb7084-dccb-4d8f-9cfb-38098ea1d667" providerId="ADAL" clId="{377FDBB3-2601-4464-907A-6108C65AAD84}" dt="2025-10-06T07:29:02.317" v="8" actId="6549"/>
        <pc:sldMkLst>
          <pc:docMk/>
          <pc:sldMk cId="611766470" sldId="325"/>
        </pc:sldMkLst>
      </pc:sldChg>
      <pc:sldChg chg="modNotesTx">
        <pc:chgData name="Ewa Kazimierska" userId="8edb7084-dccb-4d8f-9cfb-38098ea1d667" providerId="ADAL" clId="{377FDBB3-2601-4464-907A-6108C65AAD84}" dt="2025-10-06T07:29:11.944" v="9" actId="6549"/>
        <pc:sldMkLst>
          <pc:docMk/>
          <pc:sldMk cId="861288197" sldId="326"/>
        </pc:sldMkLst>
      </pc:sldChg>
      <pc:sldChg chg="modNotesTx">
        <pc:chgData name="Ewa Kazimierska" userId="8edb7084-dccb-4d8f-9cfb-38098ea1d667" providerId="ADAL" clId="{377FDBB3-2601-4464-907A-6108C65AAD84}" dt="2025-10-06T07:29:23.044" v="10" actId="6549"/>
        <pc:sldMkLst>
          <pc:docMk/>
          <pc:sldMk cId="819999833" sldId="327"/>
        </pc:sldMkLst>
      </pc:sldChg>
      <pc:sldChg chg="modNotesTx">
        <pc:chgData name="Ewa Kazimierska" userId="8edb7084-dccb-4d8f-9cfb-38098ea1d667" providerId="ADAL" clId="{377FDBB3-2601-4464-907A-6108C65AAD84}" dt="2025-10-06T07:29:28.612" v="11" actId="6549"/>
        <pc:sldMkLst>
          <pc:docMk/>
          <pc:sldMk cId="3612007619" sldId="328"/>
        </pc:sldMkLst>
      </pc:sldChg>
      <pc:sldChg chg="modNotesTx">
        <pc:chgData name="Ewa Kazimierska" userId="8edb7084-dccb-4d8f-9cfb-38098ea1d667" providerId="ADAL" clId="{377FDBB3-2601-4464-907A-6108C65AAD84}" dt="2025-10-06T07:29:54.369" v="13" actId="6549"/>
        <pc:sldMkLst>
          <pc:docMk/>
          <pc:sldMk cId="2284907410" sldId="329"/>
        </pc:sldMkLst>
      </pc:sldChg>
      <pc:sldChg chg="modNotesTx">
        <pc:chgData name="Ewa Kazimierska" userId="8edb7084-dccb-4d8f-9cfb-38098ea1d667" providerId="ADAL" clId="{377FDBB3-2601-4464-907A-6108C65AAD84}" dt="2025-10-06T07:30:04.861" v="14" actId="6549"/>
        <pc:sldMkLst>
          <pc:docMk/>
          <pc:sldMk cId="1926973668" sldId="330"/>
        </pc:sldMkLst>
      </pc:sldChg>
      <pc:sldChg chg="modNotesTx">
        <pc:chgData name="Ewa Kazimierska" userId="8edb7084-dccb-4d8f-9cfb-38098ea1d667" providerId="ADAL" clId="{377FDBB3-2601-4464-907A-6108C65AAD84}" dt="2025-10-06T07:30:12.429" v="15" actId="6549"/>
        <pc:sldMkLst>
          <pc:docMk/>
          <pc:sldMk cId="2700716698" sldId="331"/>
        </pc:sldMkLst>
      </pc:sldChg>
      <pc:sldChg chg="modSp new mod">
        <pc:chgData name="Ewa Kazimierska" userId="8edb7084-dccb-4d8f-9cfb-38098ea1d667" providerId="ADAL" clId="{377FDBB3-2601-4464-907A-6108C65AAD84}" dt="2025-10-06T07:32:45.513" v="63" actId="1076"/>
        <pc:sldMkLst>
          <pc:docMk/>
          <pc:sldMk cId="1741022058" sldId="333"/>
        </pc:sldMkLst>
        <pc:spChg chg="mod">
          <ac:chgData name="Ewa Kazimierska" userId="8edb7084-dccb-4d8f-9cfb-38098ea1d667" providerId="ADAL" clId="{377FDBB3-2601-4464-907A-6108C65AAD84}" dt="2025-10-06T07:32:00.614" v="53" actId="1076"/>
          <ac:spMkLst>
            <pc:docMk/>
            <pc:sldMk cId="1741022058" sldId="333"/>
            <ac:spMk id="2" creationId="{626BFD91-5116-4C80-837F-172D6CFD0069}"/>
          </ac:spMkLst>
        </pc:spChg>
        <pc:spChg chg="mod">
          <ac:chgData name="Ewa Kazimierska" userId="8edb7084-dccb-4d8f-9cfb-38098ea1d667" providerId="ADAL" clId="{377FDBB3-2601-4464-907A-6108C65AAD84}" dt="2025-10-06T07:32:45.513" v="63" actId="1076"/>
          <ac:spMkLst>
            <pc:docMk/>
            <pc:sldMk cId="1741022058" sldId="333"/>
            <ac:spMk id="3" creationId="{6FAE5E9F-101E-4EC9-9084-40269898C797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48FC2AE-8A95-41D0-9962-91910AEF3DD1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0B0596B-B566-4943-AADD-ECBB08E47AD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7253983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127048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316828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175258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558037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490814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535605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4605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93825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41059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b="1" dirty="0"/>
              <a:t>(Mid-19th Century):</a:t>
            </a: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997026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5997659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095153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465587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5624098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6049216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0B0596B-B566-4943-AADD-ECBB08E47AD8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161227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012" y="1300785"/>
            <a:ext cx="8689976" cy="2509213"/>
          </a:xfrm>
        </p:spPr>
        <p:txBody>
          <a:bodyPr anchor="b">
            <a:normAutofit/>
          </a:bodyPr>
          <a:lstStyle>
            <a:lvl1pPr algn="ctr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012" y="3886200"/>
            <a:ext cx="8689976" cy="1371599"/>
          </a:xfrm>
        </p:spPr>
        <p:txBody>
          <a:bodyPr>
            <a:normAutofit/>
          </a:bodyPr>
          <a:lstStyle>
            <a:lvl1pPr marL="0" indent="0" algn="ctr">
              <a:buNone/>
              <a:defRPr sz="22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0173841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82220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828563"/>
            <a:ext cx="10351752" cy="2736819"/>
          </a:xfrm>
        </p:spPr>
        <p:txBody>
          <a:bodyPr anchor="b">
            <a:normAutofit/>
          </a:bodyPr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4" y="3657457"/>
            <a:ext cx="10351752" cy="1368183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bg1">
                    <a:lumMod val="50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644975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51060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6172200" y="2367092"/>
            <a:ext cx="5105400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0403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Picture 14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6328" y="2371018"/>
            <a:ext cx="487347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913774" y="3051012"/>
            <a:ext cx="5106027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396423" y="2371018"/>
            <a:ext cx="4881804" cy="679994"/>
          </a:xfrm>
        </p:spPr>
        <p:txBody>
          <a:bodyPr anchor="b">
            <a:noAutofit/>
          </a:bodyPr>
          <a:lstStyle>
            <a:lvl1pPr marL="0" indent="0">
              <a:lnSpc>
                <a:spcPct val="85000"/>
              </a:lnSpc>
              <a:buNone/>
              <a:defRPr sz="26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6172200" y="3051012"/>
            <a:ext cx="5105401" cy="27401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06136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267109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004190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609600"/>
            <a:ext cx="3935688" cy="2023252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5078062" y="609600"/>
            <a:ext cx="6200163" cy="518159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2632852"/>
            <a:ext cx="3935689" cy="3158348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09545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5934969" cy="2023254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424803" y="609601"/>
            <a:ext cx="3255358" cy="5181600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94" y="2632852"/>
            <a:ext cx="5934949" cy="3158347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5253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94" y="4289374"/>
            <a:ext cx="10364432" cy="81161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84744" y="698261"/>
            <a:ext cx="9822532" cy="3214136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5108728"/>
            <a:ext cx="10364452" cy="682472"/>
          </a:xfrm>
        </p:spPr>
        <p:txBody>
          <a:bodyPr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4615016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4" y="609599"/>
            <a:ext cx="10364452" cy="3427245"/>
          </a:xfrm>
        </p:spPr>
        <p:txBody>
          <a:bodyPr anchor="ctr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204821"/>
            <a:ext cx="10364452" cy="1586380"/>
          </a:xfrm>
        </p:spPr>
        <p:txBody>
          <a:bodyPr anchor="ctr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478313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600"/>
            <a:ext cx="9302752" cy="2992904"/>
          </a:xfrm>
        </p:spPr>
        <p:txBody>
          <a:bodyPr anchor="ctr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610032"/>
            <a:ext cx="8752299" cy="59478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4" y="4372796"/>
            <a:ext cx="10364452" cy="1421053"/>
          </a:xfrm>
        </p:spPr>
        <p:txBody>
          <a:bodyPr anchor="ctr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  <p:sp>
        <p:nvSpPr>
          <p:cNvPr id="13" name="TextBox 12"/>
          <p:cNvSpPr txBox="1"/>
          <p:nvPr/>
        </p:nvSpPr>
        <p:spPr>
          <a:xfrm>
            <a:off x="1001488" y="75416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10557558" y="29935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79878751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3775" y="2138721"/>
            <a:ext cx="10364452" cy="2511835"/>
          </a:xfrm>
        </p:spPr>
        <p:txBody>
          <a:bodyPr anchor="b"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3775" y="4662335"/>
            <a:ext cx="10364452" cy="1140644"/>
          </a:xfrm>
        </p:spPr>
        <p:txBody>
          <a:bodyPr anchor="t"/>
          <a:lstStyle>
            <a:lvl1pPr marL="0" indent="0" algn="ctr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68821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913774" y="609600"/>
            <a:ext cx="10364452" cy="160509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913774" y="2367093"/>
            <a:ext cx="3298976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913774" y="2943355"/>
            <a:ext cx="3298976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52389" y="2367093"/>
            <a:ext cx="329152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441348" y="2943355"/>
            <a:ext cx="3303351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2367093"/>
            <a:ext cx="33049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973298" y="2943355"/>
            <a:ext cx="3304928" cy="2847845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454942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Picture 15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913774" y="610772"/>
            <a:ext cx="10364452" cy="160392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913774" y="4204820"/>
            <a:ext cx="3296409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913774" y="2367093"/>
            <a:ext cx="3296409" cy="1524000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913774" y="4781082"/>
            <a:ext cx="3296409" cy="1010118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42759" y="4204820"/>
            <a:ext cx="3301828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41348" y="2367093"/>
            <a:ext cx="3303352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41348" y="4781080"/>
            <a:ext cx="3303352" cy="1010119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73298" y="4204820"/>
            <a:ext cx="3300681" cy="576262"/>
          </a:xfrm>
        </p:spPr>
        <p:txBody>
          <a:bodyPr anchor="b">
            <a:noAutofit/>
          </a:bodyPr>
          <a:lstStyle>
            <a:lvl1pPr marL="0" indent="0" algn="ctr">
              <a:lnSpc>
                <a:spcPct val="85000"/>
              </a:lnSpc>
              <a:buNone/>
              <a:defRPr sz="22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973298" y="2367093"/>
            <a:ext cx="3304928" cy="1524000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rgbClr val="EAEAEA"/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73173" y="4781078"/>
            <a:ext cx="3305053" cy="1010121"/>
          </a:xfrm>
        </p:spPr>
        <p:txBody>
          <a:bodyPr anchor="t"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118959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2367093"/>
            <a:ext cx="10364452" cy="342410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13341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609601"/>
            <a:ext cx="2553326" cy="51815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913775" y="609601"/>
            <a:ext cx="7658724" cy="51815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878988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4423B8-8291-4FBE-8FC2-C9BFAFF775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32E46-CF31-4338-A400-1453347E7C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AD9A1C1-F560-44CB-A980-D36D43CD94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AB042-D015-43DE-A281-F3B73D6BD5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s-ES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66EF9C-838E-4F78-9B42-029065E94B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ADB1192-BDEA-41C8-92C7-4BE2D2E96004}" type="slidenum">
              <a:rPr lang="es-ES" altLang="en-US"/>
              <a:pPr/>
              <a:t>‹#›</a:t>
            </a:fld>
            <a:endParaRPr lang="es-ES" altLang="en-US"/>
          </a:p>
        </p:txBody>
      </p:sp>
    </p:spTree>
    <p:extLst>
      <p:ext uri="{BB962C8B-B14F-4D97-AF65-F5344CB8AC3E}">
        <p14:creationId xmlns:p14="http://schemas.microsoft.com/office/powerpoint/2010/main" val="7497990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159617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3775" y="2367093"/>
            <a:ext cx="10364452" cy="342410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78737" y="588327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BA81DC9A-3232-496F-8251-544463D90665}" type="datetimeFigureOut">
              <a:rPr lang="en-GB" smtClean="0"/>
              <a:t>05/10/2025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913774" y="5883275"/>
            <a:ext cx="667288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14011" y="5883275"/>
            <a:ext cx="76421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98C38862-437E-4CCE-896E-B8B3347C17E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1965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  <p:sldLayoutId id="2147483678" r:id="rId18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tx1"/>
        </a:buClr>
        <a:buFont typeface="Arial" panose="020B0604020202020204" pitchFamily="34" charset="0"/>
        <a:buChar char="•"/>
        <a:defRPr sz="20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8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6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tx1"/>
        </a:buClr>
        <a:buFont typeface="Arial" panose="020B0604020202020204" pitchFamily="34" charset="0"/>
        <a:buChar char="•"/>
        <a:defRPr sz="14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6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6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F66AC5-C8F5-4BA0-A7D2-BD27CCB007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51012" y="78160"/>
            <a:ext cx="8689976" cy="2509213"/>
          </a:xfrm>
        </p:spPr>
        <p:txBody>
          <a:bodyPr/>
          <a:lstStyle/>
          <a:p>
            <a:r>
              <a:rPr lang="en-GB" dirty="0"/>
              <a:t>history of explosives &amp; HEM</a:t>
            </a:r>
            <a:br>
              <a:rPr lang="en-GB" dirty="0"/>
            </a:br>
            <a:r>
              <a:rPr lang="en-GB" sz="2400" dirty="0"/>
              <a:t>evolution across the lifecycle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05CB142-0BBF-4EEF-A844-A2292DFD75E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833205" y="3429000"/>
            <a:ext cx="8689976" cy="1371599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Acda6020</a:t>
            </a:r>
          </a:p>
          <a:p>
            <a:endParaRPr lang="en-GB" dirty="0"/>
          </a:p>
          <a:p>
            <a:r>
              <a:rPr lang="en-GB" dirty="0"/>
              <a:t>e.kazimierska@uwtsd.ac.uk</a:t>
            </a:r>
          </a:p>
        </p:txBody>
      </p:sp>
    </p:spTree>
    <p:extLst>
      <p:ext uri="{BB962C8B-B14F-4D97-AF65-F5344CB8AC3E}">
        <p14:creationId xmlns:p14="http://schemas.microsoft.com/office/powerpoint/2010/main" val="35741989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610019-3C0C-4E0D-82FB-D26C0DCA018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1"/>
            <a:ext cx="10364451" cy="910952"/>
          </a:xfrm>
        </p:spPr>
        <p:txBody>
          <a:bodyPr/>
          <a:lstStyle/>
          <a:p>
            <a:r>
              <a:rPr lang="en-GB" dirty="0"/>
              <a:t>Aims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E6859A-20B5-4BD4-8207-213B2A93843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1446787" y="1298580"/>
            <a:ext cx="9298425" cy="3424107"/>
          </a:xfrm>
        </p:spPr>
        <p:txBody>
          <a:bodyPr/>
          <a:lstStyle/>
          <a:p>
            <a:pPr>
              <a:defRPr sz="2000">
                <a:solidFill>
                  <a:srgbClr val="282828"/>
                </a:solidFill>
              </a:defRPr>
            </a:pPr>
            <a:r>
              <a:rPr lang="en-GB" sz="2800" cap="none" dirty="0"/>
              <a:t>Trace the historical development of explosives and high-energy materials</a:t>
            </a:r>
          </a:p>
          <a:p>
            <a:pPr>
              <a:defRPr sz="2000">
                <a:solidFill>
                  <a:srgbClr val="282828"/>
                </a:solidFill>
              </a:defRPr>
            </a:pPr>
            <a:r>
              <a:rPr lang="en-GB" sz="2800" cap="none" dirty="0"/>
              <a:t>Understand how advances in chemistry shaped manufacturing, storage, and use</a:t>
            </a:r>
          </a:p>
          <a:p>
            <a:pPr>
              <a:defRPr sz="2000">
                <a:solidFill>
                  <a:srgbClr val="282828"/>
                </a:solidFill>
              </a:defRPr>
            </a:pPr>
            <a:r>
              <a:rPr lang="en-GB" sz="2800" cap="none" dirty="0"/>
              <a:t>Recognise how past challenges led to modern safe-by-design and sustainability practices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15773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TextBox 17">
            <a:extLst>
              <a:ext uri="{FF2B5EF4-FFF2-40B4-BE49-F238E27FC236}">
                <a16:creationId xmlns:a16="http://schemas.microsoft.com/office/drawing/2014/main" id="{D871F57F-D031-428E-AF58-7D8022A3E64F}"/>
              </a:ext>
            </a:extLst>
          </p:cNvPr>
          <p:cNvSpPr txBox="1"/>
          <p:nvPr/>
        </p:nvSpPr>
        <p:spPr>
          <a:xfrm>
            <a:off x="1698246" y="994432"/>
            <a:ext cx="8795507" cy="54168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solidFill>
                  <a:srgbClr val="FF0000"/>
                </a:solidFill>
              </a:rPr>
              <a:t>Explosive materials are substances that, when subjected to certain conditions (such as heat, shock, or friction), undergo a rapid chemical reaction. This reaction releases a large amount of energy in the form of heat, gas, and pressure.</a:t>
            </a:r>
          </a:p>
          <a:p>
            <a:endParaRPr lang="en-GB" sz="2400" dirty="0"/>
          </a:p>
          <a:p>
            <a:r>
              <a:rPr lang="en-GB" sz="2400" dirty="0"/>
              <a:t>The stored chemical energy is transformed almost instantaneously into: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kinetic energy (blast)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thermal energy (heat)</a:t>
            </a:r>
          </a:p>
          <a:p>
            <a:pPr marL="800100" lvl="1" indent="-342900">
              <a:buFont typeface="Arial" panose="020B0604020202020204" pitchFamily="34" charset="0"/>
              <a:buChar char="•"/>
            </a:pPr>
            <a:r>
              <a:rPr lang="en-GB" sz="2400" dirty="0"/>
              <a:t>visible eight (flash)</a:t>
            </a:r>
          </a:p>
          <a:p>
            <a:endParaRPr lang="en-GB" sz="2400" dirty="0"/>
          </a:p>
          <a:p>
            <a:r>
              <a:rPr lang="en-GB" sz="2400" dirty="0"/>
              <a:t>This intense energy release causes fragmentation and significant mechanical force.</a:t>
            </a:r>
          </a:p>
          <a:p>
            <a:endParaRPr lang="en-GB" sz="2000" dirty="0"/>
          </a:p>
          <a:p>
            <a:endParaRPr lang="en-GB" sz="2000" b="1" dirty="0"/>
          </a:p>
          <a:p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6E8F8A-C0AB-4A7C-97EA-681D7332A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45574"/>
          </a:xfrm>
        </p:spPr>
        <p:txBody>
          <a:bodyPr/>
          <a:lstStyle/>
          <a:p>
            <a:r>
              <a:rPr lang="en-GB" dirty="0"/>
              <a:t>What are explosives?</a:t>
            </a:r>
          </a:p>
        </p:txBody>
      </p:sp>
    </p:spTree>
    <p:extLst>
      <p:ext uri="{BB962C8B-B14F-4D97-AF65-F5344CB8AC3E}">
        <p14:creationId xmlns:p14="http://schemas.microsoft.com/office/powerpoint/2010/main" val="341243962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EBBA3-3672-4B85-89A9-DB4A095D20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38180D56-3FFD-4B04-9E7A-EC6B3ADE401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5044734-F985-4ECA-82AC-9A1EB0A81327}"/>
              </a:ext>
            </a:extLst>
          </p:cNvPr>
          <p:cNvSpPr txBox="1"/>
          <p:nvPr/>
        </p:nvSpPr>
        <p:spPr>
          <a:xfrm>
            <a:off x="1762346" y="4792163"/>
            <a:ext cx="4468332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u="sng" dirty="0"/>
              <a:t>Low Explosives</a:t>
            </a:r>
            <a:r>
              <a:rPr lang="en-GB" sz="1800" dirty="0"/>
              <a:t> burn rapidly (deflagrate) for controlled energy release; used in firearms and fireworks (e.g., gunpowder).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DFFBA3-7D46-4020-8BBE-AA837438C4C1}"/>
              </a:ext>
            </a:extLst>
          </p:cNvPr>
          <p:cNvSpPr txBox="1"/>
          <p:nvPr/>
        </p:nvSpPr>
        <p:spPr>
          <a:xfrm>
            <a:off x="6096000" y="5934670"/>
            <a:ext cx="4551048" cy="923330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800" u="sng" dirty="0"/>
              <a:t>High Explosives</a:t>
            </a:r>
            <a:r>
              <a:rPr lang="en-GB" sz="1800" dirty="0"/>
              <a:t> detonate with a shockwave for rapid, powerful energy release; used in demolitions and military (e.g., TNT, C-4).</a:t>
            </a:r>
          </a:p>
        </p:txBody>
      </p:sp>
    </p:spTree>
    <p:extLst>
      <p:ext uri="{BB962C8B-B14F-4D97-AF65-F5344CB8AC3E}">
        <p14:creationId xmlns:p14="http://schemas.microsoft.com/office/powerpoint/2010/main" val="494506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52EADF-DA56-4B64-873D-BBB1F9442B6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596177"/>
          </a:xfrm>
        </p:spPr>
        <p:txBody>
          <a:bodyPr/>
          <a:lstStyle/>
          <a:p>
            <a:r>
              <a:rPr lang="en-GB" dirty="0"/>
              <a:t>Evolution of Explosive Chemistry Across the Lifecycle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A6C64355-21AC-459D-AE73-F3F1C2FB8390}"/>
              </a:ext>
            </a:extLst>
          </p:cNvPr>
          <p:cNvSpPr/>
          <p:nvPr/>
        </p:nvSpPr>
        <p:spPr>
          <a:xfrm>
            <a:off x="70570" y="2020185"/>
            <a:ext cx="2899769" cy="1839434"/>
          </a:xfrm>
          <a:prstGeom prst="rect">
            <a:avLst/>
          </a:prstGeom>
          <a:solidFill>
            <a:srgbClr val="663300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400" b="1" dirty="0"/>
              <a:t>Origins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dirty="0"/>
              <a:t>Pre‑1850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dirty="0"/>
              <a:t>Black powder &amp; early mixtures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b="1" dirty="0"/>
              <a:t>Manufacture (empirical)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C07CAA5-225E-49E0-99BB-0AA31E001840}"/>
              </a:ext>
            </a:extLst>
          </p:cNvPr>
          <p:cNvSpPr/>
          <p:nvPr/>
        </p:nvSpPr>
        <p:spPr>
          <a:xfrm>
            <a:off x="3055492" y="2020185"/>
            <a:ext cx="2899769" cy="1839434"/>
          </a:xfrm>
          <a:prstGeom prst="rect">
            <a:avLst/>
          </a:prstGeom>
          <a:solidFill>
            <a:srgbClr val="0066CC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400" b="1" dirty="0"/>
              <a:t>Chemical Revolution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dirty="0"/>
              <a:t>1850–1914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dirty="0"/>
              <a:t>Nitro‑compounds (NG, TNT, picric acid)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b="1" dirty="0"/>
              <a:t>Manufacture &amp; Storage</a:t>
            </a:r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83CEAEF7-A7FB-4825-906F-171021B4F4A5}"/>
              </a:ext>
            </a:extLst>
          </p:cNvPr>
          <p:cNvSpPr/>
          <p:nvPr/>
        </p:nvSpPr>
        <p:spPr>
          <a:xfrm>
            <a:off x="6040414" y="2020185"/>
            <a:ext cx="3070075" cy="1839434"/>
          </a:xfrm>
          <a:prstGeom prst="rect">
            <a:avLst/>
          </a:prstGeom>
          <a:solidFill>
            <a:srgbClr val="FF9933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200" b="1" dirty="0"/>
              <a:t>Industrial &amp; Military Scale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dirty="0"/>
              <a:t>1914–1990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dirty="0"/>
              <a:t>RDX, HMX, PBXs, propellants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b="1" dirty="0"/>
              <a:t>Use &amp; Performance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8B6755A4-C8CC-46DD-AB95-1D4EEB43A117}"/>
              </a:ext>
            </a:extLst>
          </p:cNvPr>
          <p:cNvSpPr/>
          <p:nvPr/>
        </p:nvSpPr>
        <p:spPr>
          <a:xfrm>
            <a:off x="9221661" y="2009553"/>
            <a:ext cx="2899769" cy="1839434"/>
          </a:xfrm>
          <a:prstGeom prst="rect">
            <a:avLst/>
          </a:prstGeom>
          <a:solidFill>
            <a:srgbClr val="009900"/>
          </a:solidFill>
          <a:ln>
            <a:solidFill>
              <a:srgbClr val="FFFFFF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/>
          <a:lstStyle/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400" b="1" dirty="0"/>
              <a:t>Contemporary Era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dirty="0"/>
              <a:t>1990–Today</a:t>
            </a:r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dirty="0"/>
              <a:t>Green energetics &amp; </a:t>
            </a:r>
            <a:r>
              <a:rPr sz="2000" dirty="0" err="1"/>
              <a:t>demilitarisation</a:t>
            </a:r>
            <a:endParaRPr sz="2000" dirty="0"/>
          </a:p>
          <a:p>
            <a:pPr>
              <a:spcAft>
                <a:spcPts val="0"/>
              </a:spcAft>
              <a:defRPr sz="1400">
                <a:solidFill>
                  <a:srgbClr val="FFFFFF"/>
                </a:solidFill>
              </a:defRPr>
            </a:pPr>
            <a:r>
              <a:rPr sz="2000" b="1" dirty="0"/>
              <a:t>Disposal &amp; Sustainability</a:t>
            </a:r>
          </a:p>
        </p:txBody>
      </p:sp>
    </p:spTree>
    <p:extLst>
      <p:ext uri="{BB962C8B-B14F-4D97-AF65-F5344CB8AC3E}">
        <p14:creationId xmlns:p14="http://schemas.microsoft.com/office/powerpoint/2010/main" val="265481707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>
            <a:extLst>
              <a:ext uri="{FF2B5EF4-FFF2-40B4-BE49-F238E27FC236}">
                <a16:creationId xmlns:a16="http://schemas.microsoft.com/office/drawing/2014/main" id="{6B379BC6-162B-48CE-BA96-5828B3D4DD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077686"/>
          </a:xfrm>
        </p:spPr>
        <p:txBody>
          <a:bodyPr/>
          <a:lstStyle/>
          <a:p>
            <a:r>
              <a:rPr lang="en-GB" dirty="0"/>
              <a:t>Historical importance of explosives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49563FB-3898-495E-9DF2-BFF5C379F91E}"/>
              </a:ext>
            </a:extLst>
          </p:cNvPr>
          <p:cNvSpPr txBox="1"/>
          <p:nvPr/>
        </p:nvSpPr>
        <p:spPr>
          <a:xfrm>
            <a:off x="314130" y="919962"/>
            <a:ext cx="11563738" cy="489364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Military and Warfare: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Gunpowder, developed in 9th century China, revolutionised warfare with firearms, cannons, and rockets. Its spread to Europe and the Middle East made castles vulnerable and changed military strategies.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Industrial Engineering: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Dynamite (Alfred Nobel, 19th century) enabled efficient </a:t>
            </a:r>
            <a:r>
              <a:rPr lang="en-GB" sz="2400" dirty="0" err="1"/>
              <a:t>tunneling</a:t>
            </a:r>
            <a:r>
              <a:rPr lang="en-GB" sz="2400" dirty="0"/>
              <a:t> and resource extraction, advancing mining, railways, and infrastructure. Explosives also facilitated large-scale projects like dams, roads, and farmland clearing.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b="1" dirty="0"/>
              <a:t>Societal Development: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Accelerated industrial growth by boosting resource extraction. However, the risks of destruction and environmental harm led to international regulation and treaties.</a:t>
            </a:r>
          </a:p>
        </p:txBody>
      </p:sp>
    </p:spTree>
    <p:extLst>
      <p:ext uri="{BB962C8B-B14F-4D97-AF65-F5344CB8AC3E}">
        <p14:creationId xmlns:p14="http://schemas.microsoft.com/office/powerpoint/2010/main" val="14575064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AF7C01-FDC4-4AED-8631-F63DCBCCEA0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758242"/>
          </a:xfrm>
        </p:spPr>
        <p:txBody>
          <a:bodyPr/>
          <a:lstStyle/>
          <a:p>
            <a:r>
              <a:rPr lang="en-GB" dirty="0"/>
              <a:t>Early explosives and gunpowder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23EA1B-F8DC-4F9B-9C39-05B7B6B80347}"/>
              </a:ext>
            </a:extLst>
          </p:cNvPr>
          <p:cNvSpPr txBox="1"/>
          <p:nvPr/>
        </p:nvSpPr>
        <p:spPr>
          <a:xfrm>
            <a:off x="6340203" y="3517224"/>
            <a:ext cx="5777730" cy="230832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Spread to the Middle East and Europe (13th Century):</a:t>
            </a:r>
            <a:endParaRPr lang="en-GB" sz="24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Travelled via the Silk Road, reaching the Middle East and Europe.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GB" sz="2400" dirty="0"/>
              <a:t>Transformed warfare with early firearms and cannons.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2458CB4A-9C90-4357-B408-21B4ACBF609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44816" y="872730"/>
            <a:ext cx="5207726" cy="2468047"/>
          </a:xfrm>
          <a:prstGeom prst="rect">
            <a:avLst/>
          </a:prstGeom>
        </p:spPr>
      </p:pic>
      <p:pic>
        <p:nvPicPr>
          <p:cNvPr id="1026" name="Picture 2" descr="This may contain: the ancient silk road is shown in this map">
            <a:extLst>
              <a:ext uri="{FF2B5EF4-FFF2-40B4-BE49-F238E27FC236}">
                <a16:creationId xmlns:a16="http://schemas.microsoft.com/office/drawing/2014/main" id="{22A723D2-6D21-4A4F-868C-656DB7FDC3F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9846" y="3506021"/>
            <a:ext cx="5777730" cy="324653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D6B941F-8CCF-488B-A5BD-7AC80549B7FF}"/>
              </a:ext>
            </a:extLst>
          </p:cNvPr>
          <p:cNvSpPr txBox="1"/>
          <p:nvPr/>
        </p:nvSpPr>
        <p:spPr>
          <a:xfrm>
            <a:off x="-24471" y="758242"/>
            <a:ext cx="6009540" cy="267765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b="1" dirty="0"/>
              <a:t>Origins in China (9th Century):</a:t>
            </a:r>
            <a:endParaRPr lang="en-GB" sz="2400" dirty="0"/>
          </a:p>
          <a:p>
            <a:pPr marL="541338" lvl="1" indent="-273050">
              <a:buFont typeface="Arial" panose="020B0604020202020204" pitchFamily="34" charset="0"/>
              <a:buChar char="•"/>
            </a:pPr>
            <a:r>
              <a:rPr lang="en-GB" sz="2400" dirty="0"/>
              <a:t>Developed from saltpetre (~75% KNO₃), sulphur (10%), and charcoal (15%); a physical mixture, not a compound</a:t>
            </a:r>
          </a:p>
          <a:p>
            <a:pPr marL="541338" lvl="1" indent="-273050">
              <a:buFont typeface="Arial" panose="020B0604020202020204" pitchFamily="34" charset="0"/>
              <a:buChar char="•"/>
            </a:pPr>
            <a:r>
              <a:rPr lang="en-GB" sz="2400" dirty="0"/>
              <a:t>Initially used in fireworks for ceremonies; later adapted for military use in cannons, bombs, and hand grenades.</a:t>
            </a:r>
          </a:p>
        </p:txBody>
      </p:sp>
    </p:spTree>
    <p:extLst>
      <p:ext uri="{BB962C8B-B14F-4D97-AF65-F5344CB8AC3E}">
        <p14:creationId xmlns:p14="http://schemas.microsoft.com/office/powerpoint/2010/main" val="2925731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93E368-3702-4F1E-8E30-27BADD13FE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582" y="1"/>
            <a:ext cx="6432247" cy="904126"/>
          </a:xfrm>
        </p:spPr>
        <p:txBody>
          <a:bodyPr/>
          <a:lstStyle/>
          <a:p>
            <a:r>
              <a:rPr lang="en-GB" dirty="0"/>
              <a:t>Gun powder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E19F5B8-BD0C-43BC-8560-B2E2BFA3E085}"/>
              </a:ext>
            </a:extLst>
          </p:cNvPr>
          <p:cNvSpPr txBox="1"/>
          <p:nvPr/>
        </p:nvSpPr>
        <p:spPr>
          <a:xfrm>
            <a:off x="273979" y="984636"/>
            <a:ext cx="6083132" cy="452431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defRPr sz="1600">
                <a:solidFill>
                  <a:srgbClr val="282828"/>
                </a:solidFill>
              </a:defRPr>
            </a:pPr>
            <a:r>
              <a:rPr sz="2400" dirty="0"/>
              <a:t>• Early manufacture: manual mixing, milling, drying </a:t>
            </a:r>
            <a:r>
              <a:rPr lang="en-GB" sz="2400" dirty="0"/>
              <a:t>(</a:t>
            </a:r>
            <a:r>
              <a:rPr sz="2400" dirty="0"/>
              <a:t>prone to inconsistency and accidental ignition</a:t>
            </a:r>
            <a:r>
              <a:rPr lang="en-GB" sz="2400" dirty="0"/>
              <a:t>)</a:t>
            </a:r>
          </a:p>
          <a:p>
            <a:pPr>
              <a:defRPr sz="1600">
                <a:solidFill>
                  <a:srgbClr val="282828"/>
                </a:solidFill>
              </a:defRPr>
            </a:pPr>
            <a:endParaRPr sz="2400" dirty="0"/>
          </a:p>
          <a:p>
            <a:pPr>
              <a:defRPr sz="1600">
                <a:solidFill>
                  <a:srgbClr val="282828"/>
                </a:solidFill>
              </a:defRPr>
            </a:pPr>
            <a:r>
              <a:rPr sz="2400" dirty="0"/>
              <a:t>• Key limitation: no understanding of reaction kinetics or thermodynamics; performance depended on particle size &amp; purity.</a:t>
            </a:r>
            <a:endParaRPr lang="en-GB" sz="2400" dirty="0"/>
          </a:p>
          <a:p>
            <a:pPr>
              <a:defRPr sz="1600">
                <a:solidFill>
                  <a:srgbClr val="282828"/>
                </a:solidFill>
              </a:defRPr>
            </a:pPr>
            <a:endParaRPr lang="en-GB" sz="2400" dirty="0"/>
          </a:p>
          <a:p>
            <a:pPr>
              <a:defRPr sz="1600">
                <a:solidFill>
                  <a:srgbClr val="282828"/>
                </a:solidFill>
              </a:defRPr>
            </a:pPr>
            <a:endParaRPr sz="2400" dirty="0"/>
          </a:p>
          <a:p>
            <a:pPr>
              <a:defRPr sz="1600">
                <a:solidFill>
                  <a:srgbClr val="282828"/>
                </a:solidFill>
              </a:defRPr>
            </a:pPr>
            <a:r>
              <a:rPr sz="2400" i="1" dirty="0">
                <a:solidFill>
                  <a:srgbClr val="FF0000"/>
                </a:solidFill>
              </a:rPr>
              <a:t>Lifecycle issues: unstable during storage, moisture absorption, contamination by metal tools → frequent accidents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0D88D33-764C-4320-A6F6-DBA48186AD17}"/>
              </a:ext>
            </a:extLst>
          </p:cNvPr>
          <p:cNvSpPr txBox="1"/>
          <p:nvPr/>
        </p:nvSpPr>
        <p:spPr>
          <a:xfrm>
            <a:off x="273979" y="5842336"/>
            <a:ext cx="6096000" cy="1015663"/>
          </a:xfrm>
          <a:prstGeom prst="rect">
            <a:avLst/>
          </a:prstGeom>
          <a:solidFill>
            <a:srgbClr val="0066CC"/>
          </a:solidFill>
          <a:ln>
            <a:solidFill>
              <a:srgbClr val="FFFFFF"/>
            </a:solidFill>
          </a:ln>
        </p:spPr>
        <p:txBody>
          <a:bodyPr wrap="square">
            <a:spAutoFit/>
          </a:bodyPr>
          <a:lstStyle/>
          <a:p>
            <a:pPr>
              <a:defRPr sz="1200">
                <a:solidFill>
                  <a:srgbClr val="FFFFFF"/>
                </a:solidFill>
              </a:defRPr>
            </a:pPr>
            <a:r>
              <a:rPr sz="2000" dirty="0"/>
              <a:t>Did you know?</a:t>
            </a:r>
          </a:p>
          <a:p>
            <a:pPr>
              <a:defRPr sz="1200">
                <a:solidFill>
                  <a:srgbClr val="FFFFFF"/>
                </a:solidFill>
              </a:defRPr>
            </a:pPr>
            <a:r>
              <a:rPr sz="2000" dirty="0"/>
              <a:t>First 'process safety' rules appeared in the 1600s: workers removed metal items before entering powder mills.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1F870874-CD0B-46C8-95CE-B3945259C18D}"/>
              </a:ext>
            </a:extLst>
          </p:cNvPr>
          <p:cNvSpPr txBox="1"/>
          <p:nvPr/>
        </p:nvSpPr>
        <p:spPr>
          <a:xfrm>
            <a:off x="6860091" y="4266861"/>
            <a:ext cx="5331909" cy="830997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1400" i="1">
                <a:solidFill>
                  <a:srgbClr val="3C3C3C"/>
                </a:solidFill>
              </a:defRPr>
            </a:pPr>
            <a:r>
              <a:rPr sz="2400" dirty="0"/>
              <a:t>Representative combustion (simplified):</a:t>
            </a:r>
          </a:p>
          <a:p>
            <a:pPr>
              <a:defRPr sz="1400" i="1">
                <a:solidFill>
                  <a:srgbClr val="3C3C3C"/>
                </a:solidFill>
              </a:defRPr>
            </a:pPr>
            <a:r>
              <a:rPr sz="2400" dirty="0"/>
              <a:t>2 KNO₃ + S + 3 C → K₂S + N₂ + 3 CO₂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EAFA619F-CEC0-4F8F-8D05-180380A31CA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9236"/>
          <a:stretch/>
        </p:blipFill>
        <p:spPr>
          <a:xfrm>
            <a:off x="6860091" y="47712"/>
            <a:ext cx="5331909" cy="40680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8985236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31A611-2AAC-4B4A-AAD7-29119EEC0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0"/>
            <a:ext cx="8387704" cy="914400"/>
          </a:xfrm>
        </p:spPr>
        <p:txBody>
          <a:bodyPr>
            <a:normAutofit fontScale="90000"/>
          </a:bodyPr>
          <a:lstStyle/>
          <a:p>
            <a:r>
              <a:rPr lang="en-GB" dirty="0"/>
              <a:t>Early industrialisation 18</a:t>
            </a:r>
            <a:r>
              <a:rPr lang="en-GB" baseline="30000" dirty="0"/>
              <a:t>th</a:t>
            </a:r>
            <a:r>
              <a:rPr lang="en-GB" dirty="0"/>
              <a:t> -19</a:t>
            </a:r>
            <a:r>
              <a:rPr lang="en-GB" baseline="30000" dirty="0"/>
              <a:t>th</a:t>
            </a:r>
            <a:r>
              <a:rPr lang="en-GB" dirty="0"/>
              <a:t> centuries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EBCABCB-DE13-42DA-BAA8-62C275BF832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3600" y="-13915"/>
            <a:ext cx="3688400" cy="52856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ECBDA6EC-1080-4467-99BC-5E1B5014A48D}"/>
              </a:ext>
            </a:extLst>
          </p:cNvPr>
          <p:cNvSpPr txBox="1"/>
          <p:nvPr/>
        </p:nvSpPr>
        <p:spPr>
          <a:xfrm>
            <a:off x="8503600" y="5319080"/>
            <a:ext cx="3809978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200" dirty="0">
                <a:solidFill>
                  <a:srgbClr val="0070C0"/>
                </a:solidFill>
              </a:rPr>
              <a:t>https://artuk.org/discover/artworks/gunpowder-incorporating-mill-c-1780-3524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CB92E059-B9E7-4C27-AF23-FE38379A7D2C}"/>
              </a:ext>
            </a:extLst>
          </p:cNvPr>
          <p:cNvSpPr txBox="1"/>
          <p:nvPr/>
        </p:nvSpPr>
        <p:spPr>
          <a:xfrm>
            <a:off x="226149" y="966787"/>
            <a:ext cx="8387704" cy="492442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82828"/>
                </a:solidFill>
              </a:defRPr>
            </a:pPr>
            <a:r>
              <a:rPr lang="en-GB" sz="2400" dirty="0"/>
              <a:t>• </a:t>
            </a:r>
            <a:r>
              <a:rPr sz="2400" dirty="0"/>
              <a:t>Transition from cottage industry to large-scale mills and factories</a:t>
            </a:r>
          </a:p>
          <a:p>
            <a:pPr>
              <a:spcAft>
                <a:spcPts val="1200"/>
              </a:spcAft>
              <a:defRPr sz="1600">
                <a:solidFill>
                  <a:srgbClr val="282828"/>
                </a:solidFill>
              </a:defRPr>
            </a:pPr>
            <a:r>
              <a:rPr sz="2400" dirty="0"/>
              <a:t>• Increased production capacity led to major safety incidents and industrial accidents</a:t>
            </a:r>
          </a:p>
          <a:p>
            <a:pPr>
              <a:spcAft>
                <a:spcPts val="1200"/>
              </a:spcAft>
              <a:defRPr sz="1600">
                <a:solidFill>
                  <a:srgbClr val="282828"/>
                </a:solidFill>
              </a:defRPr>
            </a:pPr>
            <a:r>
              <a:rPr sz="2400" dirty="0"/>
              <a:t>• </a:t>
            </a:r>
            <a:r>
              <a:rPr sz="2400" b="1" dirty="0"/>
              <a:t>Process control </a:t>
            </a:r>
            <a:r>
              <a:rPr sz="2400" dirty="0"/>
              <a:t>became essential: drying, segregation, and contamination prevention</a:t>
            </a:r>
            <a:endParaRPr lang="en-GB" sz="2400" dirty="0"/>
          </a:p>
          <a:p>
            <a:pPr>
              <a:spcAft>
                <a:spcPts val="1200"/>
              </a:spcAft>
              <a:defRPr sz="1600">
                <a:solidFill>
                  <a:srgbClr val="282828"/>
                </a:solidFill>
              </a:defRPr>
            </a:pPr>
            <a:r>
              <a:rPr sz="2400" dirty="0"/>
              <a:t>• Early engineering responses: blast walls, non-sparking tools, and segregation of tasks</a:t>
            </a:r>
          </a:p>
          <a:p>
            <a:pPr>
              <a:spcAft>
                <a:spcPts val="1200"/>
              </a:spcAft>
              <a:defRPr sz="1600">
                <a:solidFill>
                  <a:srgbClr val="282828"/>
                </a:solidFill>
              </a:defRPr>
            </a:pPr>
            <a:r>
              <a:rPr sz="2400" dirty="0"/>
              <a:t>• Purification efforts improved storage stability (removal of impurities, controlled drying)</a:t>
            </a:r>
          </a:p>
          <a:p>
            <a:pPr>
              <a:spcAft>
                <a:spcPts val="1200"/>
              </a:spcAft>
              <a:defRPr sz="1600">
                <a:solidFill>
                  <a:srgbClr val="282828"/>
                </a:solidFill>
              </a:defRPr>
            </a:pPr>
            <a:r>
              <a:rPr sz="2400" dirty="0"/>
              <a:t>• Emergence of rudimentary QC: sieving, particle-size control, and moisture testing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44F0A204-0DB0-4B89-8502-03B175D44EFC}"/>
              </a:ext>
            </a:extLst>
          </p:cNvPr>
          <p:cNvSpPr txBox="1"/>
          <p:nvPr/>
        </p:nvSpPr>
        <p:spPr>
          <a:xfrm>
            <a:off x="1520693" y="6177851"/>
            <a:ext cx="3914336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  <a:defRPr sz="1800">
                <a:solidFill>
                  <a:srgbClr val="282828"/>
                </a:solidFill>
              </a:defRPr>
            </a:pPr>
            <a:r>
              <a:rPr lang="en-GB" sz="2400" dirty="0">
                <a:solidFill>
                  <a:srgbClr val="FF0000"/>
                </a:solidFill>
              </a:rPr>
              <a:t>manufacture </a:t>
            </a:r>
            <a:r>
              <a:rPr lang="en-GB" sz="2400" dirty="0">
                <a:solidFill>
                  <a:srgbClr val="FF0000"/>
                </a:solidFill>
                <a:sym typeface="Wingdings" panose="05000000000000000000" pitchFamily="2" charset="2"/>
              </a:rPr>
              <a:t> storage</a:t>
            </a:r>
          </a:p>
        </p:txBody>
      </p:sp>
    </p:spTree>
    <p:extLst>
      <p:ext uri="{BB962C8B-B14F-4D97-AF65-F5344CB8AC3E}">
        <p14:creationId xmlns:p14="http://schemas.microsoft.com/office/powerpoint/2010/main" val="61176647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9CB3C5-A19A-4050-B7DF-D4DDBBD897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883578"/>
          </a:xfrm>
        </p:spPr>
        <p:txBody>
          <a:bodyPr/>
          <a:lstStyle/>
          <a:p>
            <a:r>
              <a:rPr lang="en-GB" dirty="0"/>
              <a:t>The Chemical Revolution (1850–1914)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97AFBE-FA9A-4DCC-AEC3-33D3BD49FA3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841" y="1061921"/>
            <a:ext cx="6719925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Rise of chemically-defined energetics:</a:t>
            </a:r>
          </a:p>
          <a:p>
            <a:r>
              <a:rPr lang="en-GB" sz="2400" cap="none" dirty="0"/>
              <a:t>Shift from empirical mixtures → controlled molecular energetics (better performance but new hazards)</a:t>
            </a:r>
          </a:p>
          <a:p>
            <a:r>
              <a:rPr lang="en-GB" sz="2400" cap="none" dirty="0"/>
              <a:t>New manufacturing challenges: strongly exothermic nitration, sensitivity, and purification needs</a:t>
            </a:r>
          </a:p>
          <a:p>
            <a:r>
              <a:rPr lang="en-GB" sz="2400" cap="none" dirty="0"/>
              <a:t>Storage &amp; transport: stabilisation, crystallisation control, and early compatibility testing</a:t>
            </a:r>
          </a:p>
          <a:p>
            <a:pPr marL="0" indent="0">
              <a:buNone/>
            </a:pPr>
            <a:r>
              <a:rPr lang="en-GB" sz="2400" cap="none" dirty="0">
                <a:solidFill>
                  <a:srgbClr val="FF0000"/>
                </a:solidFill>
              </a:rPr>
              <a:t>lifecycle impact: improved performance (use) but created new manufacturing and disposal problems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9C4B947-5887-4F1A-8E3D-74EA721ECE48}"/>
              </a:ext>
            </a:extLst>
          </p:cNvPr>
          <p:cNvSpPr txBox="1"/>
          <p:nvPr/>
        </p:nvSpPr>
        <p:spPr>
          <a:xfrm>
            <a:off x="6914508" y="1304670"/>
            <a:ext cx="4939071" cy="1661993"/>
          </a:xfrm>
          <a:prstGeom prst="rect">
            <a:avLst/>
          </a:prstGeom>
          <a:noFill/>
          <a:ln w="19050">
            <a:solidFill>
              <a:srgbClr val="0070C0"/>
            </a:solidFill>
          </a:ln>
        </p:spPr>
        <p:txBody>
          <a:bodyPr wrap="square">
            <a:spAutoFit/>
          </a:bodyPr>
          <a:lstStyle/>
          <a:p>
            <a:pPr>
              <a:spcAft>
                <a:spcPts val="1200"/>
              </a:spcAft>
            </a:pPr>
            <a:r>
              <a:rPr lang="en-GB" dirty="0">
                <a:solidFill>
                  <a:srgbClr val="0070C0"/>
                </a:solidFill>
              </a:rPr>
              <a:t>n</a:t>
            </a:r>
            <a:r>
              <a:rPr lang="en-GB" sz="1800" cap="none" dirty="0">
                <a:solidFill>
                  <a:srgbClr val="0070C0"/>
                </a:solidFill>
              </a:rPr>
              <a:t>itrocellulose</a:t>
            </a:r>
            <a:r>
              <a:rPr lang="en-GB" dirty="0">
                <a:solidFill>
                  <a:srgbClr val="0070C0"/>
                </a:solidFill>
              </a:rPr>
              <a:t> – powerful, unstable, very dry</a:t>
            </a:r>
            <a:r>
              <a:rPr lang="en-GB" sz="1800" cap="none" dirty="0">
                <a:solidFill>
                  <a:srgbClr val="0070C0"/>
                </a:solidFill>
              </a:rPr>
              <a:t> </a:t>
            </a:r>
          </a:p>
          <a:p>
            <a:pPr>
              <a:spcAft>
                <a:spcPts val="1200"/>
              </a:spcAft>
            </a:pPr>
            <a:r>
              <a:rPr lang="en-GB" dirty="0" err="1">
                <a:solidFill>
                  <a:srgbClr val="0070C0"/>
                </a:solidFill>
              </a:rPr>
              <a:t>n</a:t>
            </a:r>
            <a:r>
              <a:rPr lang="en-GB" sz="1800" cap="none" dirty="0" err="1">
                <a:solidFill>
                  <a:srgbClr val="0070C0"/>
                </a:solidFill>
              </a:rPr>
              <a:t>itroglycerine</a:t>
            </a:r>
            <a:r>
              <a:rPr lang="en-GB" dirty="0">
                <a:solidFill>
                  <a:srgbClr val="0070C0"/>
                </a:solidFill>
              </a:rPr>
              <a:t> – high energy, extremely sensitive</a:t>
            </a:r>
            <a:endParaRPr lang="en-GB" sz="1800" cap="none" dirty="0">
              <a:solidFill>
                <a:srgbClr val="0070C0"/>
              </a:solidFill>
            </a:endParaRPr>
          </a:p>
          <a:p>
            <a:pPr>
              <a:spcAft>
                <a:spcPts val="1200"/>
              </a:spcAft>
            </a:pPr>
            <a:r>
              <a:rPr lang="en-GB" sz="1800" cap="none" dirty="0">
                <a:solidFill>
                  <a:srgbClr val="0070C0"/>
                </a:solidFill>
              </a:rPr>
              <a:t>picric acid</a:t>
            </a:r>
            <a:r>
              <a:rPr lang="en-GB" dirty="0">
                <a:solidFill>
                  <a:srgbClr val="0070C0"/>
                </a:solidFill>
              </a:rPr>
              <a:t> – stable but corrosive to metals</a:t>
            </a:r>
            <a:endParaRPr lang="en-GB" sz="1800" cap="none" dirty="0">
              <a:solidFill>
                <a:srgbClr val="0070C0"/>
              </a:solidFill>
            </a:endParaRPr>
          </a:p>
          <a:p>
            <a:pPr>
              <a:spcAft>
                <a:spcPts val="1200"/>
              </a:spcAft>
            </a:pPr>
            <a:r>
              <a:rPr lang="en-GB" sz="1800" cap="none" dirty="0">
                <a:solidFill>
                  <a:srgbClr val="0070C0"/>
                </a:solidFill>
              </a:rPr>
              <a:t>TNT – safer to handle, needs purification</a:t>
            </a:r>
            <a:endParaRPr lang="en-GB" dirty="0">
              <a:solidFill>
                <a:srgbClr val="0070C0"/>
              </a:solidFill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CD38E2B-36B0-4386-8AE5-BA7209A32F25}"/>
              </a:ext>
            </a:extLst>
          </p:cNvPr>
          <p:cNvSpPr txBox="1"/>
          <p:nvPr/>
        </p:nvSpPr>
        <p:spPr>
          <a:xfrm>
            <a:off x="6850063" y="5174396"/>
            <a:ext cx="5288393" cy="147732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Which do you think was the most consequential trade-off introduced by nitro-compounds: </a:t>
            </a:r>
          </a:p>
          <a:p>
            <a:pPr marL="342900" indent="-342900">
              <a:buAutoNum type="alphaUcParenBoth"/>
            </a:pPr>
            <a:r>
              <a:rPr lang="en-GB" dirty="0"/>
              <a:t>performance vs sensitivity, </a:t>
            </a:r>
          </a:p>
          <a:p>
            <a:pPr marL="342900" indent="-342900">
              <a:buAutoNum type="alphaUcParenBoth"/>
            </a:pPr>
            <a:r>
              <a:rPr lang="en-GB" dirty="0"/>
              <a:t>manufacturing complexity vs scalability, or </a:t>
            </a:r>
          </a:p>
          <a:p>
            <a:pPr marL="342900" indent="-342900">
              <a:buAutoNum type="alphaUcParenBoth"/>
            </a:pPr>
            <a:r>
              <a:rPr lang="en-GB" dirty="0"/>
              <a:t>environmental persistence vs operational usefulness?</a:t>
            </a:r>
          </a:p>
        </p:txBody>
      </p:sp>
    </p:spTree>
    <p:extLst>
      <p:ext uri="{BB962C8B-B14F-4D97-AF65-F5344CB8AC3E}">
        <p14:creationId xmlns:p14="http://schemas.microsoft.com/office/powerpoint/2010/main" val="8612881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A68020-8A06-4CE9-A98E-C1EA625C5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200539"/>
          </a:xfrm>
        </p:spPr>
        <p:txBody>
          <a:bodyPr/>
          <a:lstStyle/>
          <a:p>
            <a:r>
              <a:rPr lang="en-GB" dirty="0" err="1"/>
              <a:t>iNvention</a:t>
            </a:r>
            <a:r>
              <a:rPr lang="en-GB" dirty="0"/>
              <a:t> of </a:t>
            </a:r>
            <a:r>
              <a:rPr lang="en-GB" dirty="0" err="1"/>
              <a:t>nitroglycerine</a:t>
            </a:r>
            <a:r>
              <a:rPr lang="en-GB" dirty="0"/>
              <a:t> and dynamite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4A6964E-F406-46E2-85FE-CA88AB29E6E6}"/>
              </a:ext>
            </a:extLst>
          </p:cNvPr>
          <p:cNvSpPr txBox="1"/>
          <p:nvPr/>
        </p:nvSpPr>
        <p:spPr>
          <a:xfrm>
            <a:off x="0" y="1200539"/>
            <a:ext cx="7308355" cy="519353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Mid 19</a:t>
            </a:r>
            <a:r>
              <a:rPr lang="en-GB" sz="2800" b="1" baseline="30000" dirty="0"/>
              <a:t>th</a:t>
            </a:r>
            <a:r>
              <a:rPr lang="en-GB" sz="2800" b="1" dirty="0"/>
              <a:t> century: </a:t>
            </a:r>
            <a:r>
              <a:rPr lang="en-GB" sz="2800" dirty="0" err="1"/>
              <a:t>Ascanio</a:t>
            </a:r>
            <a:r>
              <a:rPr lang="en-GB" sz="2800" dirty="0"/>
              <a:t> </a:t>
            </a:r>
            <a:r>
              <a:rPr lang="en-GB" sz="2800" dirty="0" err="1"/>
              <a:t>Sobrero</a:t>
            </a:r>
            <a:r>
              <a:rPr lang="en-GB" sz="2800" dirty="0"/>
              <a:t> developed </a:t>
            </a:r>
            <a:r>
              <a:rPr lang="en-GB" sz="2800" dirty="0" err="1"/>
              <a:t>nitroglycerine</a:t>
            </a:r>
            <a:r>
              <a:rPr lang="en-GB" sz="2800" dirty="0"/>
              <a:t> a powerful but volatile explosive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dirty="0"/>
              <a:t>Alfred Nobel invented dynamite in 1867, stabilising </a:t>
            </a:r>
            <a:r>
              <a:rPr lang="en-GB" sz="2800" dirty="0" err="1"/>
              <a:t>nitroglycerine</a:t>
            </a:r>
            <a:r>
              <a:rPr lang="en-GB" sz="2800" dirty="0"/>
              <a:t> for safer use.</a:t>
            </a:r>
          </a:p>
          <a:p>
            <a:pPr marL="742950" lvl="1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800" b="1" dirty="0"/>
              <a:t>Industrial Impact:</a:t>
            </a:r>
            <a:r>
              <a:rPr lang="en-GB" sz="2800" dirty="0"/>
              <a:t> Revolutionised mining, quarrying, and railway construction by enabling effective rock blasting.</a:t>
            </a:r>
          </a:p>
        </p:txBody>
      </p:sp>
      <p:pic>
        <p:nvPicPr>
          <p:cNvPr id="4100" name="Picture 4">
            <a:extLst>
              <a:ext uri="{FF2B5EF4-FFF2-40B4-BE49-F238E27FC236}">
                <a16:creationId xmlns:a16="http://schemas.microsoft.com/office/drawing/2014/main" id="{6B3AF34D-A1EC-45C6-A407-7EFEAFBCABD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108" y="1200539"/>
            <a:ext cx="3796117" cy="500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9264604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F12D9-97C4-4253-9A1A-EE7FE2754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904126"/>
          </a:xfrm>
        </p:spPr>
        <p:txBody>
          <a:bodyPr/>
          <a:lstStyle/>
          <a:p>
            <a:r>
              <a:rPr lang="en-GB" dirty="0"/>
              <a:t>Nitro-chemistry and process hazard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104D1B32-1996-4C3E-A909-5802A964490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37664" y="904126"/>
            <a:ext cx="7527536" cy="47089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Nitration reactions are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highly exothermic,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uncontrolled heat → runaway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19th-century incidents (e.g.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Krümmel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1866, Nobel’s NG plant) showed limits of empirical control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Key learning: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temperature monitoring, staged addition, dilution and containment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save lives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Introduced concept of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“process engineering for chemistry”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, beginning of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</a:rPr>
              <a:t>chemical-safety lifecycle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Outcomes →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standardisation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, process documentation, safety culture development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032E286E-33B5-47F8-9CBD-44F97B3748D9}"/>
              </a:ext>
            </a:extLst>
          </p:cNvPr>
          <p:cNvSpPr txBox="1"/>
          <p:nvPr/>
        </p:nvSpPr>
        <p:spPr>
          <a:xfrm>
            <a:off x="126800" y="5353709"/>
            <a:ext cx="4096136" cy="1200329"/>
          </a:xfrm>
          <a:prstGeom prst="rect">
            <a:avLst/>
          </a:prstGeom>
          <a:noFill/>
          <a:ln w="28575">
            <a:solidFill>
              <a:srgbClr val="0070C0"/>
            </a:solidFill>
          </a:ln>
        </p:spPr>
        <p:txBody>
          <a:bodyPr wrap="square" rtlCol="0">
            <a:spAutoFit/>
          </a:bodyPr>
          <a:lstStyle/>
          <a:p>
            <a:r>
              <a:rPr lang="en-GB" dirty="0"/>
              <a:t>Early nitration accidents directly led to the first dedicated chemical-engineering practices, the origin of modern </a:t>
            </a:r>
            <a:r>
              <a:rPr lang="en-GB" b="1" dirty="0"/>
              <a:t>process-safety management</a:t>
            </a:r>
            <a:r>
              <a:rPr lang="en-GB" dirty="0"/>
              <a:t>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1DAFEB7-ACA3-4ABD-8D9B-4CD9C60F91E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6800" y="1080849"/>
            <a:ext cx="4096136" cy="4096136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F7C3A92E-509E-4D3B-8304-AE4EC447C447}"/>
              </a:ext>
            </a:extLst>
          </p:cNvPr>
          <p:cNvSpPr txBox="1"/>
          <p:nvPr/>
        </p:nvSpPr>
        <p:spPr>
          <a:xfrm>
            <a:off x="4635270" y="6230872"/>
            <a:ext cx="73323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If you were designing a modern nitration process, which lifecycle phase would you prioritise to reduce total risk — manufacture, storage, or disposal? Why?</a:t>
            </a:r>
          </a:p>
        </p:txBody>
      </p:sp>
    </p:spTree>
    <p:extLst>
      <p:ext uri="{BB962C8B-B14F-4D97-AF65-F5344CB8AC3E}">
        <p14:creationId xmlns:p14="http://schemas.microsoft.com/office/powerpoint/2010/main" val="81999983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8F3263-8C11-432A-BA35-3CB269BFF0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1"/>
            <a:ext cx="10364451" cy="1315092"/>
          </a:xfrm>
        </p:spPr>
        <p:txBody>
          <a:bodyPr/>
          <a:lstStyle/>
          <a:p>
            <a:r>
              <a:rPr lang="en-GB" dirty="0"/>
              <a:t>Manufacture → Storage: Purification and Stabilisers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40CE02A-5BDF-414D-92BD-4639FE8D263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01720" y="1633811"/>
            <a:ext cx="11488221" cy="38318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Purification and drying improved </a:t>
            </a:r>
            <a:r>
              <a:rPr kumimoji="0" lang="en-US" altLang="en-US" sz="24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chemical purity → reduced decomposition</a:t>
            </a: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Discovery of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autocatalytic ageing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in nitro-materials (heat + acid + moisture → runaway)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Introduction of </a:t>
            </a:r>
            <a:r>
              <a:rPr kumimoji="0" lang="en-US" altLang="en-US" sz="2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stabilisers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to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neutralise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acidic products (diphenylamine,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centralite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Controlled </a:t>
            </a:r>
            <a:r>
              <a:rPr kumimoji="0" lang="en-US" altLang="en-US" sz="240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crystallisation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and grain size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enhanced packing density and shelf-life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Birth of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routine analytical checks: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melting-point, acidity, moisture, and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</a:rPr>
              <a:t>colour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tests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</a:rPr>
              <a:t>Lifecycle benefit: longer, safer storage; predictable ageing; foundation for quality-control culture</a:t>
            </a:r>
          </a:p>
        </p:txBody>
      </p:sp>
    </p:spTree>
    <p:extLst>
      <p:ext uri="{BB962C8B-B14F-4D97-AF65-F5344CB8AC3E}">
        <p14:creationId xmlns:p14="http://schemas.microsoft.com/office/powerpoint/2010/main" val="361200761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26DA67-5611-4247-B745-3425847A1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1356189"/>
          </a:xfrm>
        </p:spPr>
        <p:txBody>
          <a:bodyPr/>
          <a:lstStyle/>
          <a:p>
            <a:r>
              <a:rPr lang="en-GB" dirty="0"/>
              <a:t>Use: military scale and high-performance explosives 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3EDD3222-4033-4163-BE5F-838602FB3279}"/>
              </a:ext>
            </a:extLst>
          </p:cNvPr>
          <p:cNvSpPr txBox="1"/>
          <p:nvPr/>
        </p:nvSpPr>
        <p:spPr>
          <a:xfrm flipV="1">
            <a:off x="3308278" y="5974938"/>
            <a:ext cx="198171" cy="45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 dirty="0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5EB9567-9BC5-4926-9B77-637813FE65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801" y="1277223"/>
            <a:ext cx="6217579" cy="337015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WWI–WWII accelerated R&amp;D: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RDX, HMX, TATB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and high-performance formulations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Focus shifted to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performance metrics: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detonation velocity, brisance, density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Development of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composite propellants and PBXs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for controlled burn and reduced sensitivity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tabLst/>
            </a:pPr>
            <a:endParaRPr kumimoji="0" lang="en-US" altLang="en-US" sz="2400" b="0" i="0" u="none" strike="noStrike" cap="none" normalizeH="0" baseline="0" dirty="0">
              <a:ln>
                <a:noFill/>
              </a:ln>
              <a:solidFill>
                <a:srgbClr val="FF0000"/>
              </a:solidFill>
              <a:effectLst/>
            </a:endParaRPr>
          </a:p>
        </p:txBody>
      </p:sp>
      <p:pic>
        <p:nvPicPr>
          <p:cNvPr id="4099" name="Picture 3" descr="figure 1">
            <a:extLst>
              <a:ext uri="{FF2B5EF4-FFF2-40B4-BE49-F238E27FC236}">
                <a16:creationId xmlns:a16="http://schemas.microsoft.com/office/drawing/2014/main" id="{23035FF6-2FE8-404E-B373-14BD636E8C4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94" t="7303" r="2045" b="7303"/>
          <a:stretch/>
        </p:blipFill>
        <p:spPr bwMode="auto">
          <a:xfrm>
            <a:off x="6578577" y="1277223"/>
            <a:ext cx="5613424" cy="21517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Rectangle 1">
            <a:extLst>
              <a:ext uri="{FF2B5EF4-FFF2-40B4-BE49-F238E27FC236}">
                <a16:creationId xmlns:a16="http://schemas.microsoft.com/office/drawing/2014/main" id="{10C9F6F7-44F7-4176-B49F-9A83A70339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9800" y="4220164"/>
            <a:ext cx="11221093" cy="180049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Trade-off: higher performance often increased </a:t>
            </a:r>
            <a:r>
              <a:rPr kumimoji="0" lang="en-US" altLang="en-US" sz="240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manufacture complexity and sensitivity during storage/use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ts val="180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</a:rPr>
              <a:t> 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</a:rPr>
              <a:t>Lifecycle effect: new testing, </a:t>
            </a:r>
            <a:r>
              <a:rPr kumimoji="0" lang="en-US" altLang="en-US" sz="2400" b="0" i="0" u="none" strike="noStrike" cap="none" normalizeH="0" baseline="0" dirty="0" err="1">
                <a:ln>
                  <a:noFill/>
                </a:ln>
                <a:solidFill>
                  <a:srgbClr val="FF0000"/>
                </a:solidFill>
                <a:effectLst/>
              </a:rPr>
              <a:t>stabilisation</a:t>
            </a:r>
            <a:r>
              <a:rPr kumimoji="0" lang="en-US" altLang="en-US" sz="2400" b="0" i="0" u="none" strike="noStrike" cap="none" normalizeH="0" baseline="0" dirty="0">
                <a:ln>
                  <a:noFill/>
                </a:ln>
                <a:solidFill>
                  <a:srgbClr val="FF0000"/>
                </a:solidFill>
                <a:effectLst/>
              </a:rPr>
              <a:t>, and handling protocols; emergence of performance vs sustainability debates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036957D-1536-4FA4-AF1E-6F12170126AA}"/>
              </a:ext>
            </a:extLst>
          </p:cNvPr>
          <p:cNvSpPr txBox="1"/>
          <p:nvPr/>
        </p:nvSpPr>
        <p:spPr>
          <a:xfrm>
            <a:off x="8712644" y="3455250"/>
            <a:ext cx="4818420" cy="24622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>
                <a:solidFill>
                  <a:srgbClr val="0070C0"/>
                </a:solidFill>
              </a:rPr>
              <a:t>https://link.springer.com/article/10.1007/s42114-024-01076-1</a:t>
            </a:r>
          </a:p>
        </p:txBody>
      </p:sp>
    </p:spTree>
    <p:extLst>
      <p:ext uri="{BB962C8B-B14F-4D97-AF65-F5344CB8AC3E}">
        <p14:creationId xmlns:p14="http://schemas.microsoft.com/office/powerpoint/2010/main" val="228490741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30C5D0-9406-40BA-B29F-6360B7030E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149" y="1"/>
            <a:ext cx="10364451" cy="914400"/>
          </a:xfrm>
        </p:spPr>
        <p:txBody>
          <a:bodyPr/>
          <a:lstStyle/>
          <a:p>
            <a:r>
              <a:rPr lang="en-GB" dirty="0"/>
              <a:t>Failures that changed practice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5E27E4-8520-46C8-8879-BE78988EBB48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92845" y="1596177"/>
            <a:ext cx="11301887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Major accidents (manufacture &amp; storage) highlighted process and design weaknesses</a:t>
            </a:r>
          </a:p>
          <a:p>
            <a:r>
              <a:rPr lang="en-GB" sz="2400" cap="none" dirty="0"/>
              <a:t>Common failure modes: uncontrolled exotherms, contamination, segregation failures, mechanical impact</a:t>
            </a:r>
          </a:p>
          <a:p>
            <a:r>
              <a:rPr lang="en-GB" sz="2400" cap="none" dirty="0"/>
              <a:t>Typical consequences: improved engineering controls, testing standards, and material substitution</a:t>
            </a:r>
          </a:p>
          <a:p>
            <a:r>
              <a:rPr lang="en-GB" sz="2400" cap="none" dirty="0"/>
              <a:t>Examples of systemic responses: mandatory QC, segregated storage magazines, temperature/pressure monitoring</a:t>
            </a:r>
          </a:p>
          <a:p>
            <a:r>
              <a:rPr lang="en-GB" sz="2400" cap="none" dirty="0"/>
              <a:t>Long-term impact: formal standards, record-keeping, emergency planning, and lifecycle risk analysis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92697366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9CC7E4D-8FEA-4AB6-8FB0-A76C8FF0A6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13774" y="0"/>
            <a:ext cx="10364451" cy="863029"/>
          </a:xfrm>
        </p:spPr>
        <p:txBody>
          <a:bodyPr/>
          <a:lstStyle/>
          <a:p>
            <a:r>
              <a:rPr lang="en-GB" dirty="0"/>
              <a:t>Post-war to modern era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6B2935E-9A57-4E1C-9BAE-24DCDAB1ECD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90484" y="1093096"/>
            <a:ext cx="10363826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Integration of polymer chemistry and solid-state science into explosive design</a:t>
            </a:r>
          </a:p>
          <a:p>
            <a:r>
              <a:rPr lang="en-GB" sz="2400" cap="none" dirty="0"/>
              <a:t>PBXs: energetic crystals (e.g. RDX, HMX, TATB) + polymer binder → improved mechanical stability, reduced sensitivity</a:t>
            </a:r>
          </a:p>
          <a:p>
            <a:r>
              <a:rPr lang="en-GB" sz="2400" cap="none" dirty="0"/>
              <a:t>Focus on ageing, compatibility, and interface chemistry (crystal–binder interactions)</a:t>
            </a:r>
          </a:p>
          <a:p>
            <a:r>
              <a:rPr lang="en-GB" sz="2400" cap="none" dirty="0"/>
              <a:t>Introduction of advanced analytical methods: DSC, FT-IR, Raman, XRD for phase and stability assessment</a:t>
            </a:r>
          </a:p>
          <a:p>
            <a:r>
              <a:rPr lang="en-GB" sz="2400" cap="none" dirty="0">
                <a:solidFill>
                  <a:srgbClr val="FF0000"/>
                </a:solidFill>
              </a:rPr>
              <a:t>Lifecycle benefits: longer shelf-life, safer handling, predictable degradation, new disposal challenges (binder residues)</a:t>
            </a:r>
            <a:endParaRPr lang="en-GB" sz="2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0071669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7BCAA6-BC3A-4C68-A01E-133212FBF01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968" y="0"/>
            <a:ext cx="10364451" cy="1066801"/>
          </a:xfrm>
        </p:spPr>
        <p:txBody>
          <a:bodyPr/>
          <a:lstStyle/>
          <a:p>
            <a:r>
              <a:rPr lang="en-GB" dirty="0"/>
              <a:t>Contemporary period (1990 – today)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8D6627-D010-4BE9-B53D-78609F659C9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831581" y="1066801"/>
            <a:ext cx="10363826" cy="3424107"/>
          </a:xfrm>
        </p:spPr>
        <p:txBody>
          <a:bodyPr>
            <a:noAutofit/>
          </a:bodyPr>
          <a:lstStyle/>
          <a:p>
            <a:r>
              <a:rPr lang="en-GB" sz="2400" cap="none" dirty="0"/>
              <a:t>Shift from performance optimisation to sustainability and environmental compliance</a:t>
            </a:r>
          </a:p>
          <a:p>
            <a:r>
              <a:rPr lang="en-GB" sz="2400" cap="none" dirty="0"/>
              <a:t>Development of green propellants and oxidisers (e.g. ADN, HAN, NTO substitutes)</a:t>
            </a:r>
          </a:p>
          <a:p>
            <a:r>
              <a:rPr lang="en-GB" sz="2400" cap="none" dirty="0"/>
              <a:t>REACH and STANAG frameworks driving substitution of toxic / legacy materials (lead, perchlorates)</a:t>
            </a:r>
          </a:p>
          <a:p>
            <a:r>
              <a:rPr lang="en-GB" sz="2400" cap="none" dirty="0"/>
              <a:t>Lifecycle Assessment (LCA) adopted for design, manufacture, and disposal</a:t>
            </a:r>
          </a:p>
          <a:p>
            <a:r>
              <a:rPr lang="en-GB" sz="2400" cap="none" dirty="0"/>
              <a:t>Demilitarisation and remediation chemistry: hydrolysis, bioremediation, supercritical oxidation</a:t>
            </a:r>
          </a:p>
          <a:p>
            <a:r>
              <a:rPr lang="en-GB" sz="2400" cap="none" dirty="0"/>
              <a:t>Challenge: balancing performance, safety, and environmental impact across lifecycle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3347193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26BFD91-5116-4C80-837F-172D6CFD00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34235" y="0"/>
            <a:ext cx="10364451" cy="1596177"/>
          </a:xfrm>
        </p:spPr>
        <p:txBody>
          <a:bodyPr/>
          <a:lstStyle/>
          <a:p>
            <a:r>
              <a:rPr lang="en-GB" dirty="0"/>
              <a:t>Take home message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AE5E9F-101E-4EC9-9084-40269898C79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914087" y="1660759"/>
            <a:ext cx="10363826" cy="3424107"/>
          </a:xfrm>
        </p:spPr>
        <p:txBody>
          <a:bodyPr/>
          <a:lstStyle/>
          <a:p>
            <a:r>
              <a:rPr lang="en-GB" sz="2400" cap="none" dirty="0"/>
              <a:t>Key takeaway: historical advances in chemistry changed both capability and lifecycle risk management</a:t>
            </a:r>
          </a:p>
          <a:p>
            <a:r>
              <a:rPr lang="en-GB" sz="2400" cap="none" dirty="0"/>
              <a:t>How history informs modern safe-by-design and sustainability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41022058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355071"/>
      </a:dk2>
      <a:lt2>
        <a:srgbClr val="AABED7"/>
      </a:lt2>
      <a:accent1>
        <a:srgbClr val="2FA3EE"/>
      </a:accent1>
      <a:accent2>
        <a:srgbClr val="4BCAAD"/>
      </a:accent2>
      <a:accent3>
        <a:srgbClr val="86C157"/>
      </a:accent3>
      <a:accent4>
        <a:srgbClr val="D99C3F"/>
      </a:accent4>
      <a:accent5>
        <a:srgbClr val="CE6633"/>
      </a:accent5>
      <a:accent6>
        <a:srgbClr val="A35DD1"/>
      </a:accent6>
      <a:hlink>
        <a:srgbClr val="56BCFE"/>
      </a:hlink>
      <a:folHlink>
        <a:srgbClr val="97C5E3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130000"/>
                <a:satMod val="150000"/>
                <a:lumMod val="112000"/>
              </a:schemeClr>
            </a:gs>
            <a:gs pos="100000">
              <a:schemeClr val="phClr">
                <a:shade val="92000"/>
                <a:satMod val="140000"/>
                <a:lumMod val="11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A633B6A3-9E7F-4C10-9C98-2517A313436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f4770729-68ee-4e1e-a757-d7b8c23c3985">
      <Terms xmlns="http://schemas.microsoft.com/office/infopath/2007/PartnerControls"/>
    </lcf76f155ced4ddcb4097134ff3c332f>
    <TaxCatchAll xmlns="c9669272-fe8d-41e9-a030-a18459a136e8" xsi:nil="true"/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C692D30F6D5C64CABDFF0BDF08A3501" ma:contentTypeVersion="15" ma:contentTypeDescription="Create a new document." ma:contentTypeScope="" ma:versionID="c5e0488f09ddbc95ccb163b042f54d60">
  <xsd:schema xmlns:xsd="http://www.w3.org/2001/XMLSchema" xmlns:xs="http://www.w3.org/2001/XMLSchema" xmlns:p="http://schemas.microsoft.com/office/2006/metadata/properties" xmlns:ns2="f4770729-68ee-4e1e-a757-d7b8c23c3985" xmlns:ns3="c9669272-fe8d-41e9-a030-a18459a136e8" targetNamespace="http://schemas.microsoft.com/office/2006/metadata/properties" ma:root="true" ma:fieldsID="dfa2209038280a8ea57335281da6c54a" ns2:_="" ns3:_="">
    <xsd:import namespace="f4770729-68ee-4e1e-a757-d7b8c23c3985"/>
    <xsd:import namespace="c9669272-fe8d-41e9-a030-a18459a136e8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GenerationTime" minOccurs="0"/>
                <xsd:element ref="ns2:MediaServiceEventHashCode" minOccurs="0"/>
                <xsd:element ref="ns2:lcf76f155ced4ddcb4097134ff3c332f" minOccurs="0"/>
                <xsd:element ref="ns3:TaxCatchAll" minOccurs="0"/>
                <xsd:element ref="ns2:MediaServiceOCR" minOccurs="0"/>
                <xsd:element ref="ns2:MediaLengthInSeconds" minOccurs="0"/>
                <xsd:element ref="ns2:MediaServiceDateTaken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f4770729-68ee-4e1e-a757-d7b8c23c398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lcf76f155ced4ddcb4097134ff3c332f" ma:index="17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19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MediaLengthInSeconds" ma:hidden="true" ma:internalName="MediaLengthInSeconds" ma:readOnly="true">
      <xsd:simpleType>
        <xsd:restriction base="dms:Unknown"/>
      </xsd:simpleType>
    </xsd:element>
    <xsd:element name="MediaServiceDateTaken" ma:index="2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Location" ma:index="22" nillable="true" ma:displayName="Location" ma:indexed="true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9669272-fe8d-41e9-a030-a18459a136e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18" nillable="true" ma:displayName="Taxonomy Catch All Column" ma:hidden="true" ma:list="{9dbc63d6-19eb-42c3-be22-f329f233c7f4}" ma:internalName="TaxCatchAll" ma:showField="CatchAllData" ma:web="c9669272-fe8d-41e9-a030-a18459a136e8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0E9F1E98-33A2-49E3-BF7A-E6A7EC8D69B7}">
  <ds:schemaRefs>
    <ds:schemaRef ds:uri="http://schemas.microsoft.com/office/2006/metadata/properties"/>
    <ds:schemaRef ds:uri="c9669272-fe8d-41e9-a030-a18459a136e8"/>
    <ds:schemaRef ds:uri="http://purl.org/dc/terms/"/>
    <ds:schemaRef ds:uri="http://schemas.microsoft.com/office/infopath/2007/PartnerControls"/>
    <ds:schemaRef ds:uri="http://purl.org/dc/elements/1.1/"/>
    <ds:schemaRef ds:uri="http://schemas.microsoft.com/office/2006/documentManagement/types"/>
    <ds:schemaRef ds:uri="http://schemas.openxmlformats.org/package/2006/metadata/core-properties"/>
    <ds:schemaRef ds:uri="f4770729-68ee-4e1e-a757-d7b8c23c3985"/>
    <ds:schemaRef ds:uri="http://www.w3.org/XML/1998/namespace"/>
    <ds:schemaRef ds:uri="http://purl.org/dc/dcmitype/"/>
  </ds:schemaRefs>
</ds:datastoreItem>
</file>

<file path=customXml/itemProps2.xml><?xml version="1.0" encoding="utf-8"?>
<ds:datastoreItem xmlns:ds="http://schemas.openxmlformats.org/officeDocument/2006/customXml" ds:itemID="{B3761C84-38D1-4155-8BD5-8B291CF1C515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f4770729-68ee-4e1e-a757-d7b8c23c3985"/>
    <ds:schemaRef ds:uri="c9669272-fe8d-41e9-a030-a18459a136e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F83D494F-6212-4FB3-B105-699B5B6AA975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0</TotalTime>
  <Words>1436</Words>
  <Application>Microsoft Office PowerPoint</Application>
  <PresentationFormat>Widescreen</PresentationFormat>
  <Paragraphs>152</Paragraphs>
  <Slides>18</Slides>
  <Notes>16</Notes>
  <HiddenSlides>2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2" baseType="lpstr">
      <vt:lpstr>Arial</vt:lpstr>
      <vt:lpstr>Calibri</vt:lpstr>
      <vt:lpstr>Tw Cen MT</vt:lpstr>
      <vt:lpstr>Droplet</vt:lpstr>
      <vt:lpstr>history of explosives &amp; HEM evolution across the lifecycle</vt:lpstr>
      <vt:lpstr>Aims and learning outcomes</vt:lpstr>
      <vt:lpstr>What are explosives?</vt:lpstr>
      <vt:lpstr>PowerPoint Presentation</vt:lpstr>
      <vt:lpstr>Evolution of Explosive Chemistry Across the Lifecycle</vt:lpstr>
      <vt:lpstr>Historical importance of explosives</vt:lpstr>
      <vt:lpstr>Early explosives and gunpowder</vt:lpstr>
      <vt:lpstr>Gun powder</vt:lpstr>
      <vt:lpstr>Early industrialisation 18th -19th centuries</vt:lpstr>
      <vt:lpstr>The Chemical Revolution (1850–1914)</vt:lpstr>
      <vt:lpstr>iNvention of nitroglycerine and dynamite</vt:lpstr>
      <vt:lpstr>Nitro-chemistry and process hazard</vt:lpstr>
      <vt:lpstr>Manufacture → Storage: Purification and Stabilisers</vt:lpstr>
      <vt:lpstr>Use: military scale and high-performance explosives </vt:lpstr>
      <vt:lpstr>Failures that changed practice </vt:lpstr>
      <vt:lpstr>Post-war to modern era</vt:lpstr>
      <vt:lpstr>Contemporary period (1990 – today)</vt:lpstr>
      <vt:lpstr>Take home message 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history of explosive materials</dc:title>
  <dc:creator>Ewa Kazimierska</dc:creator>
  <cp:lastModifiedBy>Ewa Kazimierska</cp:lastModifiedBy>
  <cp:revision>5</cp:revision>
  <dcterms:created xsi:type="dcterms:W3CDTF">2023-10-18T20:33:12Z</dcterms:created>
  <dcterms:modified xsi:type="dcterms:W3CDTF">2025-10-06T07:32:51Z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0x0101008C692D30F6D5C64CABDFF0BDF08A3501</vt:lpwstr>
  </property>
</Properties>
</file>