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Kirton (2432273)" userId="ee83c737-5de3-4c96-9a5f-8a4b3fc9487f" providerId="ADAL" clId="{E4590A2A-5670-4AD9-8BB2-C2559A51E269}"/>
    <pc:docChg chg="custSel modSld">
      <pc:chgData name="Caitlin Kirton (2432273)" userId="ee83c737-5de3-4c96-9a5f-8a4b3fc9487f" providerId="ADAL" clId="{E4590A2A-5670-4AD9-8BB2-C2559A51E269}" dt="2026-02-22T21:00:56.919" v="309" actId="20577"/>
      <pc:docMkLst>
        <pc:docMk/>
      </pc:docMkLst>
      <pc:sldChg chg="modSp mod">
        <pc:chgData name="Caitlin Kirton (2432273)" userId="ee83c737-5de3-4c96-9a5f-8a4b3fc9487f" providerId="ADAL" clId="{E4590A2A-5670-4AD9-8BB2-C2559A51E269}" dt="2026-02-22T20:56:22.759" v="155" actId="20577"/>
        <pc:sldMkLst>
          <pc:docMk/>
          <pc:sldMk cId="3667192808" sldId="257"/>
        </pc:sldMkLst>
        <pc:spChg chg="mod">
          <ac:chgData name="Caitlin Kirton (2432273)" userId="ee83c737-5de3-4c96-9a5f-8a4b3fc9487f" providerId="ADAL" clId="{E4590A2A-5670-4AD9-8BB2-C2559A51E269}" dt="2026-02-22T20:56:22.759" v="155" actId="20577"/>
          <ac:spMkLst>
            <pc:docMk/>
            <pc:sldMk cId="3667192808" sldId="257"/>
            <ac:spMk id="3" creationId="{84EE2AE6-593A-3E6C-3B09-9C56DE6C6544}"/>
          </ac:spMkLst>
        </pc:spChg>
      </pc:sldChg>
      <pc:sldChg chg="modSp mod">
        <pc:chgData name="Caitlin Kirton (2432273)" userId="ee83c737-5de3-4c96-9a5f-8a4b3fc9487f" providerId="ADAL" clId="{E4590A2A-5670-4AD9-8BB2-C2559A51E269}" dt="2026-02-22T21:00:56.919" v="309" actId="20577"/>
        <pc:sldMkLst>
          <pc:docMk/>
          <pc:sldMk cId="992561818" sldId="258"/>
        </pc:sldMkLst>
        <pc:spChg chg="mod">
          <ac:chgData name="Caitlin Kirton (2432273)" userId="ee83c737-5de3-4c96-9a5f-8a4b3fc9487f" providerId="ADAL" clId="{E4590A2A-5670-4AD9-8BB2-C2559A51E269}" dt="2026-02-22T21:00:56.919" v="309" actId="20577"/>
          <ac:spMkLst>
            <pc:docMk/>
            <pc:sldMk cId="992561818" sldId="258"/>
            <ac:spMk id="3" creationId="{E077F8E6-7E0F-CB5B-049F-EC3FC0DA191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21FC4-06C8-C526-74B4-3E13446E3CD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C3F13A-A7E9-5E25-A4F3-B8EF821EBD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D349AFE-8894-E0E9-EE93-D413A3EF9D81}"/>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5" name="Footer Placeholder 4">
            <a:extLst>
              <a:ext uri="{FF2B5EF4-FFF2-40B4-BE49-F238E27FC236}">
                <a16:creationId xmlns:a16="http://schemas.microsoft.com/office/drawing/2014/main" id="{AFB49AC8-E7E6-3170-346D-7AD66850E2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9383BD-1BE5-3CF1-6A26-A0B93DB199B1}"/>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501687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FCCA6-F641-20F2-33B5-1CA6E0697A6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5F95985-E623-F130-9F38-5E1E7C1312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C40905-6676-1FEA-DE40-3D4B82B42E0E}"/>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5" name="Footer Placeholder 4">
            <a:extLst>
              <a:ext uri="{FF2B5EF4-FFF2-40B4-BE49-F238E27FC236}">
                <a16:creationId xmlns:a16="http://schemas.microsoft.com/office/drawing/2014/main" id="{B5DB05DB-6935-2B46-9528-59B263D3C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4A095D-D1CD-3CA9-289E-061F185CF767}"/>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1592688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1A245-0823-B6E0-EB35-ED11ED0C29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391F00D-9A52-83F1-5969-6B706065F0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FFC231-7328-ADAB-0791-CBE3E309A8F7}"/>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5" name="Footer Placeholder 4">
            <a:extLst>
              <a:ext uri="{FF2B5EF4-FFF2-40B4-BE49-F238E27FC236}">
                <a16:creationId xmlns:a16="http://schemas.microsoft.com/office/drawing/2014/main" id="{6364B4D5-1043-5030-3FA7-B35A37A7AF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7181CB-5028-60B1-34B8-6A2FF93C1B80}"/>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457901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2205D-B532-486F-72C3-FCB6F5FD0F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E990E8-2EF3-9F95-6B0B-35B5B0529C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651427C-3E35-DCC8-A42F-3C8DE663E1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BEFC801-C4FB-96E1-B87E-B0FF6BDFCCFF}"/>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6" name="Footer Placeholder 5">
            <a:extLst>
              <a:ext uri="{FF2B5EF4-FFF2-40B4-BE49-F238E27FC236}">
                <a16:creationId xmlns:a16="http://schemas.microsoft.com/office/drawing/2014/main" id="{69D67F9D-F5CE-8B7A-69D2-6BD3C880B8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6A5B26-68CB-B15C-C2A5-64924F47DE8B}"/>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1814111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6EE35-8E72-5D47-AEFA-32FAD99EBBE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6EF1B5-1D02-B959-19A5-361DA647FA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1D8BD60-AC38-3A96-59F3-1CC396433E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F0DA24-0905-4C57-5E28-CC1BAFE5D6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3A454D-5D7F-2A96-95BF-01AA8C4565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24E51F9-D037-3399-E80B-1DEC9C27685D}"/>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8" name="Footer Placeholder 7">
            <a:extLst>
              <a:ext uri="{FF2B5EF4-FFF2-40B4-BE49-F238E27FC236}">
                <a16:creationId xmlns:a16="http://schemas.microsoft.com/office/drawing/2014/main" id="{0E867B9C-F8C8-47D3-5539-6A650222C6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08FC55-59AC-9B55-E58C-FEFEC67F0D03}"/>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165786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EAF3-C6A8-8506-935A-F1443FC33CF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6B798F2-5829-DF3D-E1AB-7FB1A5E48F25}"/>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4" name="Footer Placeholder 3">
            <a:extLst>
              <a:ext uri="{FF2B5EF4-FFF2-40B4-BE49-F238E27FC236}">
                <a16:creationId xmlns:a16="http://schemas.microsoft.com/office/drawing/2014/main" id="{1D5F6CF2-0801-5F95-89E6-146FD46179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E82F23-9DF5-28C3-E4CD-AB4579CD1703}"/>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3812697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6A7B13-4951-1390-E9DB-343BA3A78DD6}"/>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3" name="Footer Placeholder 2">
            <a:extLst>
              <a:ext uri="{FF2B5EF4-FFF2-40B4-BE49-F238E27FC236}">
                <a16:creationId xmlns:a16="http://schemas.microsoft.com/office/drawing/2014/main" id="{625564B8-0EE3-C1F8-E6FB-0CD496D5AD9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A7A2C9-8C78-7688-EA6C-2E6F9745D185}"/>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3513017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59390-1AA9-44F2-265E-AAC751A6CE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A0EE38-AA80-9C97-F8EC-8723C93772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50C04FD-4959-EE32-AB3B-4075C8EF93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2A2879-CB22-6D3D-EB16-36127166CC10}"/>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6" name="Footer Placeholder 5">
            <a:extLst>
              <a:ext uri="{FF2B5EF4-FFF2-40B4-BE49-F238E27FC236}">
                <a16:creationId xmlns:a16="http://schemas.microsoft.com/office/drawing/2014/main" id="{C1AFF94E-0862-69D8-3C1F-2C119A8E1A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C14097-A3E6-D0C5-B4CD-1841E6534ED9}"/>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1122073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52C43-9FA9-0189-D4D5-309ABA0CAF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E5993F2-86B1-9C66-2ECC-E87321652B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CF58CCF-5652-5C05-1EAC-97C76B98A2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42DFBC-D7C8-126D-5643-1111554BCD74}"/>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6" name="Footer Placeholder 5">
            <a:extLst>
              <a:ext uri="{FF2B5EF4-FFF2-40B4-BE49-F238E27FC236}">
                <a16:creationId xmlns:a16="http://schemas.microsoft.com/office/drawing/2014/main" id="{0956D5B2-50C9-23B2-3DAD-D4E09029CB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B2E82E-8BD7-0B0A-4679-8977102DC050}"/>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1019352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1D65A-50BF-077E-85B4-71B80AC0A55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EA0D045-69EC-B2C8-EDBC-4F1D378455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298116-AFF3-23EA-8B8B-1187D5540FA0}"/>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5" name="Footer Placeholder 4">
            <a:extLst>
              <a:ext uri="{FF2B5EF4-FFF2-40B4-BE49-F238E27FC236}">
                <a16:creationId xmlns:a16="http://schemas.microsoft.com/office/drawing/2014/main" id="{7FAE20DD-6651-6797-2E56-AF6BA6A9A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3D8E59-B4EC-5DEC-5CD5-AC9554176D26}"/>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399931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EF88EA-BB22-86A2-E4BE-533E84D98DE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550457-4B35-1D27-44A9-5906036B0E9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C41E3E-0A16-E0E0-41D8-A81B659ECB7F}"/>
              </a:ext>
            </a:extLst>
          </p:cNvPr>
          <p:cNvSpPr>
            <a:spLocks noGrp="1"/>
          </p:cNvSpPr>
          <p:nvPr>
            <p:ph type="dt" sz="half" idx="10"/>
          </p:nvPr>
        </p:nvSpPr>
        <p:spPr/>
        <p:txBody>
          <a:bodyPr/>
          <a:lstStyle/>
          <a:p>
            <a:fld id="{DB642E94-A17A-DC42-A283-5D5B3C80B237}" type="datetimeFigureOut">
              <a:rPr lang="en-US" smtClean="0"/>
              <a:t>2/22/26</a:t>
            </a:fld>
            <a:endParaRPr lang="en-US"/>
          </a:p>
        </p:txBody>
      </p:sp>
      <p:sp>
        <p:nvSpPr>
          <p:cNvPr id="5" name="Footer Placeholder 4">
            <a:extLst>
              <a:ext uri="{FF2B5EF4-FFF2-40B4-BE49-F238E27FC236}">
                <a16:creationId xmlns:a16="http://schemas.microsoft.com/office/drawing/2014/main" id="{BE308107-36C6-D873-7EB0-B4DBD5F1F9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FC8C0E-363C-B89F-3A8F-CF15F4B4606F}"/>
              </a:ext>
            </a:extLst>
          </p:cNvPr>
          <p:cNvSpPr>
            <a:spLocks noGrp="1"/>
          </p:cNvSpPr>
          <p:nvPr>
            <p:ph type="sldNum" sz="quarter" idx="12"/>
          </p:nvPr>
        </p:nvSpPr>
        <p:spPr/>
        <p:txBody>
          <a:bodyPr/>
          <a:lstStyle/>
          <a:p>
            <a:fld id="{1EDAD90E-766E-5F45-B22C-4ECD453D2BF8}" type="slidenum">
              <a:rPr lang="en-US" smtClean="0"/>
              <a:t>‹#›</a:t>
            </a:fld>
            <a:endParaRPr lang="en-US"/>
          </a:p>
        </p:txBody>
      </p:sp>
    </p:spTree>
    <p:extLst>
      <p:ext uri="{BB962C8B-B14F-4D97-AF65-F5344CB8AC3E}">
        <p14:creationId xmlns:p14="http://schemas.microsoft.com/office/powerpoint/2010/main" val="104645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700AD2-DDE9-E6DF-6238-70D5B5B174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68EC9A4-A020-4D2B-F745-BBD061BEB8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F613EF-1DC5-6260-6817-8AFE44E58F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642E94-A17A-DC42-A283-5D5B3C80B237}" type="datetimeFigureOut">
              <a:rPr lang="en-US" smtClean="0"/>
              <a:t>2/22/26</a:t>
            </a:fld>
            <a:endParaRPr lang="en-US"/>
          </a:p>
        </p:txBody>
      </p:sp>
      <p:sp>
        <p:nvSpPr>
          <p:cNvPr id="5" name="Footer Placeholder 4">
            <a:extLst>
              <a:ext uri="{FF2B5EF4-FFF2-40B4-BE49-F238E27FC236}">
                <a16:creationId xmlns:a16="http://schemas.microsoft.com/office/drawing/2014/main" id="{EBF550D4-014E-6F63-355A-8603E9BE58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8CDE5A3-741B-FB7A-D5F7-E95F8F5BE0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DAD90E-766E-5F45-B22C-4ECD453D2BF8}" type="slidenum">
              <a:rPr lang="en-US" smtClean="0"/>
              <a:t>‹#›</a:t>
            </a:fld>
            <a:endParaRPr lang="en-US"/>
          </a:p>
        </p:txBody>
      </p:sp>
    </p:spTree>
    <p:extLst>
      <p:ext uri="{BB962C8B-B14F-4D97-AF65-F5344CB8AC3E}">
        <p14:creationId xmlns:p14="http://schemas.microsoft.com/office/powerpoint/2010/main" val="3167238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mpty desk and whiteboard">
            <a:extLst>
              <a:ext uri="{FF2B5EF4-FFF2-40B4-BE49-F238E27FC236}">
                <a16:creationId xmlns:a16="http://schemas.microsoft.com/office/drawing/2014/main" id="{1CECC3F4-6A14-2CC5-431F-6CC9D918124E}"/>
              </a:ext>
            </a:extLst>
          </p:cNvPr>
          <p:cNvPicPr>
            <a:picLocks noChangeAspect="1"/>
          </p:cNvPicPr>
          <p:nvPr/>
        </p:nvPicPr>
        <p:blipFill>
          <a:blip r:embed="rId2">
            <a:alphaModFix amt="50000"/>
          </a:blip>
          <a:srcRect t="24981" r="-1" b="-1"/>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D6C751F5-38C7-A8CB-807C-97785CE4E932}"/>
              </a:ext>
            </a:extLst>
          </p:cNvPr>
          <p:cNvSpPr>
            <a:spLocks noGrp="1"/>
          </p:cNvSpPr>
          <p:nvPr>
            <p:ph type="ctrTitle"/>
          </p:nvPr>
        </p:nvSpPr>
        <p:spPr>
          <a:xfrm>
            <a:off x="1524000" y="1122363"/>
            <a:ext cx="9144000" cy="3063240"/>
          </a:xfrm>
        </p:spPr>
        <p:txBody>
          <a:bodyPr>
            <a:normAutofit/>
          </a:bodyPr>
          <a:lstStyle/>
          <a:p>
            <a:r>
              <a:rPr lang="pl-PL" sz="6600">
                <a:solidFill>
                  <a:schemeClr val="bg1"/>
                </a:solidFill>
              </a:rPr>
              <a:t>Presentation for LCHS4009</a:t>
            </a:r>
            <a:br>
              <a:rPr lang="pl-PL" sz="6600">
                <a:solidFill>
                  <a:schemeClr val="bg1"/>
                </a:solidFill>
              </a:rPr>
            </a:br>
            <a:endParaRPr lang="en-US" sz="6600">
              <a:solidFill>
                <a:schemeClr val="bg1"/>
              </a:solidFill>
            </a:endParaRPr>
          </a:p>
        </p:txBody>
      </p:sp>
      <p:sp>
        <p:nvSpPr>
          <p:cNvPr id="5" name="Subtitle 4">
            <a:extLst>
              <a:ext uri="{FF2B5EF4-FFF2-40B4-BE49-F238E27FC236}">
                <a16:creationId xmlns:a16="http://schemas.microsoft.com/office/drawing/2014/main" id="{CC02A580-4479-097F-F550-B5EAE1B14B03}"/>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From CAITLIN KIRTON</a:t>
            </a:r>
          </a:p>
          <a:p>
            <a:r>
              <a:rPr lang="en-GB">
                <a:solidFill>
                  <a:schemeClr val="bg1"/>
                </a:solidFill>
              </a:rPr>
              <a:t>2432273</a:t>
            </a:r>
            <a:endParaRPr lang="en-US">
              <a:solidFill>
                <a:schemeClr val="bg1"/>
              </a:solidFill>
            </a:endParaRPr>
          </a:p>
        </p:txBody>
      </p:sp>
      <p:sp>
        <p:nvSpPr>
          <p:cNvPr id="3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776486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456DE-54E2-35EB-DD5A-67522F1EF3BE}"/>
              </a:ext>
            </a:extLst>
          </p:cNvPr>
          <p:cNvSpPr>
            <a:spLocks noGrp="1"/>
          </p:cNvSpPr>
          <p:nvPr>
            <p:ph type="title"/>
          </p:nvPr>
        </p:nvSpPr>
        <p:spPr>
          <a:xfrm>
            <a:off x="838200" y="1641752"/>
            <a:ext cx="6140449" cy="1323439"/>
          </a:xfrm>
        </p:spPr>
        <p:txBody>
          <a:bodyPr anchor="t">
            <a:normAutofit/>
          </a:bodyPr>
          <a:lstStyle/>
          <a:p>
            <a:r>
              <a:rPr lang="en-GB" sz="4000">
                <a:solidFill>
                  <a:schemeClr val="bg1"/>
                </a:solidFill>
              </a:rPr>
              <a:t>Introduction </a:t>
            </a:r>
            <a:endParaRPr lang="en-US" sz="4000">
              <a:solidFill>
                <a:schemeClr val="bg1"/>
              </a:solidFill>
            </a:endParaRPr>
          </a:p>
        </p:txBody>
      </p:sp>
      <p:sp>
        <p:nvSpPr>
          <p:cNvPr id="3" name="Content Placeholder 2">
            <a:extLst>
              <a:ext uri="{FF2B5EF4-FFF2-40B4-BE49-F238E27FC236}">
                <a16:creationId xmlns:a16="http://schemas.microsoft.com/office/drawing/2014/main" id="{818E02FD-3BBE-8EA1-0D2C-B484D44453F4}"/>
              </a:ext>
            </a:extLst>
          </p:cNvPr>
          <p:cNvSpPr>
            <a:spLocks noGrp="1"/>
          </p:cNvSpPr>
          <p:nvPr>
            <p:ph idx="1"/>
          </p:nvPr>
        </p:nvSpPr>
        <p:spPr>
          <a:xfrm>
            <a:off x="838200" y="3146400"/>
            <a:ext cx="6140449" cy="2862288"/>
          </a:xfrm>
        </p:spPr>
        <p:txBody>
          <a:bodyPr>
            <a:normAutofit/>
          </a:bodyPr>
          <a:lstStyle/>
          <a:p>
            <a:r>
              <a:rPr lang="en-GB" sz="2400">
                <a:solidFill>
                  <a:schemeClr val="bg1">
                    <a:alpha val="80000"/>
                  </a:schemeClr>
                </a:solidFill>
              </a:rPr>
              <a:t>Working in teams is a fundamental practice in health and social which is defined as the collaborative effort of individuals with different roles and skills who have knowledge to come together to achieve all shared goals which have centred of delivering safe and effective  person centred care </a:t>
            </a:r>
            <a:endParaRPr lang="en-US" sz="2400">
              <a:solidFill>
                <a:schemeClr val="bg1">
                  <a:alpha val="80000"/>
                </a:schemeClr>
              </a:solidFill>
            </a:endParaRPr>
          </a:p>
        </p:txBody>
      </p:sp>
      <p:grpSp>
        <p:nvGrpSpPr>
          <p:cNvPr id="25" name="Group 24">
            <a:extLst>
              <a:ext uri="{FF2B5EF4-FFF2-40B4-BE49-F238E27FC236}">
                <a16:creationId xmlns:a16="http://schemas.microsoft.com/office/drawing/2014/main" id="{B868920F-3C89-4780-A399-2A0099F45D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26" name="Group 25">
              <a:extLst>
                <a:ext uri="{FF2B5EF4-FFF2-40B4-BE49-F238E27FC236}">
                  <a16:creationId xmlns:a16="http://schemas.microsoft.com/office/drawing/2014/main" id="{86BC9098-A1F2-42B4-B3CE-C89D727FAF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30" name="Freeform: Shape 29">
                <a:extLst>
                  <a:ext uri="{FF2B5EF4-FFF2-40B4-BE49-F238E27FC236}">
                    <a16:creationId xmlns:a16="http://schemas.microsoft.com/office/drawing/2014/main" id="{421BA563-EEB4-4E92-9277-DBB5C6315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C99245BA-7784-4E0D-ABE1-A4FB596E4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7" name="Group 26">
              <a:extLst>
                <a:ext uri="{FF2B5EF4-FFF2-40B4-BE49-F238E27FC236}">
                  <a16:creationId xmlns:a16="http://schemas.microsoft.com/office/drawing/2014/main" id="{3F442D6D-30A3-40EA-ADD8-5313A3BB973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8" name="Freeform: Shape 27">
                <a:extLst>
                  <a:ext uri="{FF2B5EF4-FFF2-40B4-BE49-F238E27FC236}">
                    <a16:creationId xmlns:a16="http://schemas.microsoft.com/office/drawing/2014/main" id="{29E679B4-D12E-448A-8D8F-7183D6A2E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417E3CDF-0144-4FB2-A798-156EC3104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pic>
        <p:nvPicPr>
          <p:cNvPr id="7" name="Graphic 6" descr="User Network">
            <a:extLst>
              <a:ext uri="{FF2B5EF4-FFF2-40B4-BE49-F238E27FC236}">
                <a16:creationId xmlns:a16="http://schemas.microsoft.com/office/drawing/2014/main" id="{1AE3A720-7D39-60FA-F284-FA171E621E5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09025" y="2129660"/>
            <a:ext cx="2663825" cy="2663825"/>
          </a:xfrm>
          <a:prstGeom prst="rect">
            <a:avLst/>
          </a:prstGeom>
        </p:spPr>
      </p:pic>
    </p:spTree>
    <p:extLst>
      <p:ext uri="{BB962C8B-B14F-4D97-AF65-F5344CB8AC3E}">
        <p14:creationId xmlns:p14="http://schemas.microsoft.com/office/powerpoint/2010/main" val="2276379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9B2A44AA-49D4-9FB0-9BE7-3FA59FA864A0}"/>
              </a:ext>
            </a:extLst>
          </p:cNvPr>
          <p:cNvPicPr>
            <a:picLocks noChangeAspect="1"/>
          </p:cNvPicPr>
          <p:nvPr/>
        </p:nvPicPr>
        <p:blipFill>
          <a:blip r:embed="rId2"/>
          <a:srcRect l="576" t="6484" r="20522" b="-1"/>
          <a:stretch>
            <a:fillRect/>
          </a:stretch>
        </p:blipFill>
        <p:spPr>
          <a:xfrm>
            <a:off x="3580806" y="10"/>
            <a:ext cx="8668512" cy="6857990"/>
          </a:xfrm>
          <a:prstGeom prst="rect">
            <a:avLst/>
          </a:prstGeom>
        </p:spPr>
      </p:pic>
      <p:sp>
        <p:nvSpPr>
          <p:cNvPr id="16" name="Rectangle 1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A10967-C48E-2217-A342-1D9846CB0486}"/>
              </a:ext>
            </a:extLst>
          </p:cNvPr>
          <p:cNvSpPr>
            <a:spLocks noGrp="1"/>
          </p:cNvSpPr>
          <p:nvPr>
            <p:ph type="title"/>
          </p:nvPr>
        </p:nvSpPr>
        <p:spPr>
          <a:xfrm>
            <a:off x="371094" y="1161288"/>
            <a:ext cx="3438144" cy="1124712"/>
          </a:xfrm>
        </p:spPr>
        <p:txBody>
          <a:bodyPr anchor="b">
            <a:normAutofit fontScale="90000"/>
          </a:bodyPr>
          <a:lstStyle/>
          <a:p>
            <a:r>
              <a:rPr lang="en-GB" sz="2200" dirty="0"/>
              <a:t>Why is working in teams important in a professional health and social care setting?</a:t>
            </a:r>
            <a:endParaRPr lang="en-US" sz="2200" dirty="0"/>
          </a:p>
        </p:txBody>
      </p:sp>
      <p:sp>
        <p:nvSpPr>
          <p:cNvPr id="18"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4EE2AE6-593A-3E6C-3B09-9C56DE6C6544}"/>
              </a:ext>
            </a:extLst>
          </p:cNvPr>
          <p:cNvSpPr>
            <a:spLocks noGrp="1"/>
          </p:cNvSpPr>
          <p:nvPr>
            <p:ph idx="1"/>
          </p:nvPr>
        </p:nvSpPr>
        <p:spPr>
          <a:xfrm>
            <a:off x="371094" y="2718054"/>
            <a:ext cx="3438906" cy="3207258"/>
          </a:xfrm>
        </p:spPr>
        <p:txBody>
          <a:bodyPr anchor="t">
            <a:normAutofit lnSpcReduction="10000"/>
          </a:bodyPr>
          <a:lstStyle/>
          <a:p>
            <a:r>
              <a:rPr lang="en-GB" sz="1100" dirty="0"/>
              <a:t>Teamwork is a very important skill when in a professional setting because it enhances the quality of care that brings people together by sharing and addressing the physical , emotional and social needs for all individuals. While it also gives effective communication so that it’s clear that no misunderstanding or gaps are made. </a:t>
            </a:r>
          </a:p>
          <a:p>
            <a:r>
              <a:rPr lang="en-GB" sz="1100" dirty="0"/>
              <a:t> also it’s important that giving critical information is shared and given out right so it makes the environment more safer for both staff and patients.</a:t>
            </a:r>
          </a:p>
          <a:p>
            <a:r>
              <a:rPr lang="en-GB" sz="1100" dirty="0"/>
              <a:t>Therefore having a strong team environment provides support and reduces stress which means that having a good team means outcomes improve.</a:t>
            </a:r>
          </a:p>
          <a:p>
            <a:r>
              <a:rPr lang="en-GB" sz="1100" dirty="0"/>
              <a:t>Queen Margaret university (2023) </a:t>
            </a:r>
            <a:r>
              <a:rPr lang="en-GB" sz="1100" dirty="0" err="1"/>
              <a:t>emphasizes</a:t>
            </a:r>
            <a:r>
              <a:rPr lang="en-GB" sz="1100" dirty="0"/>
              <a:t> that teamwork improves jobs satisfaction and reduce the amounts of burnouts and promoted professional development, the reason I chose this is because it highlights the critical role of teamwork in a health and social care setting.</a:t>
            </a:r>
            <a:endParaRPr lang="pl-PL" sz="1100" dirty="0"/>
          </a:p>
        </p:txBody>
      </p:sp>
    </p:spTree>
    <p:extLst>
      <p:ext uri="{BB962C8B-B14F-4D97-AF65-F5344CB8AC3E}">
        <p14:creationId xmlns:p14="http://schemas.microsoft.com/office/powerpoint/2010/main" val="3667192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C10DD-A611-478B-C371-E0BA221E3479}"/>
              </a:ext>
            </a:extLst>
          </p:cNvPr>
          <p:cNvSpPr>
            <a:spLocks noGrp="1"/>
          </p:cNvSpPr>
          <p:nvPr>
            <p:ph type="title"/>
          </p:nvPr>
        </p:nvSpPr>
        <p:spPr>
          <a:xfrm>
            <a:off x="6094105" y="802955"/>
            <a:ext cx="4977976" cy="1454051"/>
          </a:xfrm>
        </p:spPr>
        <p:txBody>
          <a:bodyPr>
            <a:normAutofit/>
          </a:bodyPr>
          <a:lstStyle/>
          <a:p>
            <a:r>
              <a:rPr lang="pl-PL" sz="3300">
                <a:solidFill>
                  <a:schemeClr val="tx2"/>
                </a:solidFill>
              </a:rPr>
              <a:t>An example of </a:t>
            </a:r>
            <a:r>
              <a:rPr lang="en-GB" sz="3300">
                <a:solidFill>
                  <a:schemeClr val="tx2"/>
                </a:solidFill>
              </a:rPr>
              <a:t>working in teams</a:t>
            </a:r>
            <a:r>
              <a:rPr lang="pl-PL" sz="3300">
                <a:solidFill>
                  <a:schemeClr val="tx2"/>
                </a:solidFill>
              </a:rPr>
              <a:t> in a health and social care setting </a:t>
            </a:r>
            <a:endParaRPr lang="en-US" sz="3300">
              <a:solidFill>
                <a:schemeClr val="tx2"/>
              </a:solidFill>
            </a:endParaRPr>
          </a:p>
        </p:txBody>
      </p:sp>
      <p:pic>
        <p:nvPicPr>
          <p:cNvPr id="16" name="Graphic 15" descr="Group of men">
            <a:extLst>
              <a:ext uri="{FF2B5EF4-FFF2-40B4-BE49-F238E27FC236}">
                <a16:creationId xmlns:a16="http://schemas.microsoft.com/office/drawing/2014/main" id="{C0E64F7F-45EA-8566-0341-3EA965D52F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E077F8E6-7E0F-CB5B-049F-EC3FC0DA191E}"/>
              </a:ext>
            </a:extLst>
          </p:cNvPr>
          <p:cNvSpPr>
            <a:spLocks noGrp="1"/>
          </p:cNvSpPr>
          <p:nvPr>
            <p:ph idx="1"/>
          </p:nvPr>
        </p:nvSpPr>
        <p:spPr>
          <a:xfrm>
            <a:off x="6260760" y="2415756"/>
            <a:ext cx="4977578" cy="3639289"/>
          </a:xfrm>
        </p:spPr>
        <p:txBody>
          <a:bodyPr anchor="ctr">
            <a:normAutofit lnSpcReduction="10000"/>
          </a:bodyPr>
          <a:lstStyle/>
          <a:p>
            <a:r>
              <a:rPr lang="pl-PL" sz="1500" dirty="0">
                <a:solidFill>
                  <a:schemeClr val="tx2"/>
                </a:solidFill>
              </a:rPr>
              <a:t>The practical example of Effective teamwork that is used in a health and social care setting is a multi-disciplinary team (MDT) which is a dischar</a:t>
            </a:r>
            <a:r>
              <a:rPr lang="en-GB" sz="1500" dirty="0" err="1">
                <a:solidFill>
                  <a:schemeClr val="tx2"/>
                </a:solidFill>
              </a:rPr>
              <a:t>ge</a:t>
            </a:r>
            <a:r>
              <a:rPr lang="en-GB" sz="1500" dirty="0">
                <a:solidFill>
                  <a:schemeClr val="tx2"/>
                </a:solidFill>
              </a:rPr>
              <a:t> </a:t>
            </a:r>
            <a:r>
              <a:rPr lang="pl-PL" sz="1500" dirty="0">
                <a:solidFill>
                  <a:schemeClr val="tx2"/>
                </a:solidFill>
              </a:rPr>
              <a:t> </a:t>
            </a:r>
            <a:r>
              <a:rPr lang="pl-PL" sz="1500" dirty="0" err="1">
                <a:solidFill>
                  <a:schemeClr val="tx2"/>
                </a:solidFill>
              </a:rPr>
              <a:t>planning</a:t>
            </a:r>
            <a:r>
              <a:rPr lang="pl-PL" sz="1500" dirty="0">
                <a:solidFill>
                  <a:schemeClr val="tx2"/>
                </a:solidFill>
              </a:rPr>
              <a:t> meeting </a:t>
            </a:r>
            <a:r>
              <a:rPr lang="pl-PL" sz="1500" dirty="0" err="1">
                <a:solidFill>
                  <a:schemeClr val="tx2"/>
                </a:solidFill>
              </a:rPr>
              <a:t>which</a:t>
            </a:r>
            <a:r>
              <a:rPr lang="pl-PL" sz="1500" dirty="0">
                <a:solidFill>
                  <a:schemeClr val="tx2"/>
                </a:solidFill>
              </a:rPr>
              <a:t> is </a:t>
            </a:r>
            <a:r>
              <a:rPr lang="pl-PL" sz="1500" dirty="0" err="1">
                <a:solidFill>
                  <a:schemeClr val="tx2"/>
                </a:solidFill>
              </a:rPr>
              <a:t>mainly</a:t>
            </a:r>
            <a:r>
              <a:rPr lang="pl-PL" sz="1500" dirty="0">
                <a:solidFill>
                  <a:schemeClr val="tx2"/>
                </a:solidFill>
              </a:rPr>
              <a:t> for </a:t>
            </a:r>
            <a:r>
              <a:rPr lang="pl-PL" sz="1500" dirty="0" err="1">
                <a:solidFill>
                  <a:schemeClr val="tx2"/>
                </a:solidFill>
              </a:rPr>
              <a:t>elderly</a:t>
            </a:r>
            <a:r>
              <a:rPr lang="pl-PL" sz="1500" dirty="0">
                <a:solidFill>
                  <a:schemeClr val="tx2"/>
                </a:solidFill>
              </a:rPr>
              <a:t> </a:t>
            </a:r>
            <a:r>
              <a:rPr lang="pl-PL" sz="1500" dirty="0" err="1">
                <a:solidFill>
                  <a:schemeClr val="tx2"/>
                </a:solidFill>
              </a:rPr>
              <a:t>pacients</a:t>
            </a:r>
            <a:r>
              <a:rPr lang="pl-PL" sz="1500" dirty="0">
                <a:solidFill>
                  <a:schemeClr val="tx2"/>
                </a:solidFill>
              </a:rPr>
              <a:t> </a:t>
            </a:r>
            <a:r>
              <a:rPr lang="pl-PL" sz="1500" dirty="0" err="1">
                <a:solidFill>
                  <a:schemeClr val="tx2"/>
                </a:solidFill>
              </a:rPr>
              <a:t>which</a:t>
            </a:r>
            <a:r>
              <a:rPr lang="pl-PL" sz="1500" dirty="0">
                <a:solidFill>
                  <a:schemeClr val="tx2"/>
                </a:solidFill>
              </a:rPr>
              <a:t> </a:t>
            </a:r>
            <a:r>
              <a:rPr lang="pl-PL" sz="1500" dirty="0" err="1">
                <a:solidFill>
                  <a:schemeClr val="tx2"/>
                </a:solidFill>
              </a:rPr>
              <a:t>collabrates</a:t>
            </a:r>
            <a:r>
              <a:rPr lang="pl-PL" sz="1500" dirty="0">
                <a:solidFill>
                  <a:schemeClr val="tx2"/>
                </a:solidFill>
              </a:rPr>
              <a:t> to </a:t>
            </a:r>
            <a:r>
              <a:rPr lang="pl-PL" sz="1500" dirty="0" err="1">
                <a:solidFill>
                  <a:schemeClr val="tx2"/>
                </a:solidFill>
              </a:rPr>
              <a:t>access</a:t>
            </a:r>
            <a:r>
              <a:rPr lang="pl-PL" sz="1500" dirty="0">
                <a:solidFill>
                  <a:schemeClr val="tx2"/>
                </a:solidFill>
              </a:rPr>
              <a:t> if the pac</a:t>
            </a:r>
            <a:r>
              <a:rPr lang="en-GB" sz="1500" dirty="0" err="1">
                <a:solidFill>
                  <a:schemeClr val="tx2"/>
                </a:solidFill>
              </a:rPr>
              <a:t>ient</a:t>
            </a:r>
            <a:r>
              <a:rPr lang="pl-PL" sz="1500" dirty="0">
                <a:solidFill>
                  <a:schemeClr val="tx2"/>
                </a:solidFill>
              </a:rPr>
              <a:t> </a:t>
            </a:r>
            <a:r>
              <a:rPr lang="en-GB" sz="1500" dirty="0">
                <a:solidFill>
                  <a:schemeClr val="tx2"/>
                </a:solidFill>
              </a:rPr>
              <a:t>can safely return home and </a:t>
            </a:r>
            <a:r>
              <a:rPr lang="en-GB" sz="1500" dirty="0" err="1">
                <a:solidFill>
                  <a:schemeClr val="tx2"/>
                </a:solidFill>
              </a:rPr>
              <a:t>essuring</a:t>
            </a:r>
            <a:r>
              <a:rPr lang="en-GB" sz="1500" dirty="0">
                <a:solidFill>
                  <a:schemeClr val="tx2"/>
                </a:solidFill>
              </a:rPr>
              <a:t> coordinated </a:t>
            </a:r>
            <a:r>
              <a:rPr lang="en-GB" sz="1500" dirty="0" err="1">
                <a:solidFill>
                  <a:schemeClr val="tx2"/>
                </a:solidFill>
              </a:rPr>
              <a:t>pacients-centered</a:t>
            </a:r>
            <a:r>
              <a:rPr lang="en-GB" sz="1500" dirty="0">
                <a:solidFill>
                  <a:schemeClr val="tx2"/>
                </a:solidFill>
              </a:rPr>
              <a:t> care</a:t>
            </a:r>
          </a:p>
          <a:p>
            <a:r>
              <a:rPr lang="en-GB" sz="1500" dirty="0">
                <a:solidFill>
                  <a:schemeClr val="tx2"/>
                </a:solidFill>
              </a:rPr>
              <a:t>This is also a team that discusses and plan the best way that a </a:t>
            </a:r>
            <a:r>
              <a:rPr lang="en-GB" sz="1500" dirty="0" err="1">
                <a:solidFill>
                  <a:schemeClr val="tx2"/>
                </a:solidFill>
              </a:rPr>
              <a:t>elederly</a:t>
            </a:r>
            <a:r>
              <a:rPr lang="en-GB" sz="1500" dirty="0">
                <a:solidFill>
                  <a:schemeClr val="tx2"/>
                </a:solidFill>
              </a:rPr>
              <a:t> pacient </a:t>
            </a:r>
            <a:r>
              <a:rPr lang="en-GB" sz="1500" dirty="0" err="1">
                <a:solidFill>
                  <a:schemeClr val="tx2"/>
                </a:solidFill>
              </a:rPr>
              <a:t>recieves</a:t>
            </a:r>
            <a:r>
              <a:rPr lang="en-GB" sz="1500" dirty="0">
                <a:solidFill>
                  <a:schemeClr val="tx2"/>
                </a:solidFill>
              </a:rPr>
              <a:t> there coordinated treatment and this is especially common for cancer or complex cases to ensure comprehensive support and </a:t>
            </a:r>
            <a:r>
              <a:rPr lang="en-GB" sz="1500" dirty="0" err="1">
                <a:solidFill>
                  <a:schemeClr val="tx2"/>
                </a:solidFill>
              </a:rPr>
              <a:t>desition</a:t>
            </a:r>
            <a:r>
              <a:rPr lang="en-GB" sz="1500" dirty="0">
                <a:solidFill>
                  <a:schemeClr val="tx2"/>
                </a:solidFill>
              </a:rPr>
              <a:t> making is the best it can be.</a:t>
            </a:r>
          </a:p>
          <a:p>
            <a:r>
              <a:rPr lang="en-GB" sz="1500" dirty="0">
                <a:solidFill>
                  <a:schemeClr val="tx2"/>
                </a:solidFill>
              </a:rPr>
              <a:t>The NHS have also stated that NHS improvement reports (2025) has reported that the multi- disciplinary team (MDT) working improves care satisfaction by 30% compared to individual practice.the reason this source was used is because they enable teams to identify all  the strategies for </a:t>
            </a:r>
            <a:r>
              <a:rPr lang="en-GB" sz="1500" dirty="0" err="1">
                <a:solidFill>
                  <a:schemeClr val="tx2"/>
                </a:solidFill>
              </a:rPr>
              <a:t>pacients</a:t>
            </a:r>
            <a:r>
              <a:rPr lang="en-GB" sz="1500" dirty="0">
                <a:solidFill>
                  <a:schemeClr val="tx2"/>
                </a:solidFill>
              </a:rPr>
              <a:t> outcomes.</a:t>
            </a: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4" name="Freeform: Shape 2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92561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mino effect white cut-outs and one blue cutout">
            <a:extLst>
              <a:ext uri="{FF2B5EF4-FFF2-40B4-BE49-F238E27FC236}">
                <a16:creationId xmlns:a16="http://schemas.microsoft.com/office/drawing/2014/main" id="{551FAC0B-C010-3700-2E82-64A3EE3785D6}"/>
              </a:ext>
            </a:extLst>
          </p:cNvPr>
          <p:cNvPicPr>
            <a:picLocks noChangeAspect="1"/>
          </p:cNvPicPr>
          <p:nvPr/>
        </p:nvPicPr>
        <p:blipFill>
          <a:blip r:embed="rId2"/>
          <a:srcRect l="13408" r="2209" b="-1"/>
          <a:stretch>
            <a:fillRect/>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F87E0F-F7CC-4293-4FCE-E96AD1940050}"/>
              </a:ext>
            </a:extLst>
          </p:cNvPr>
          <p:cNvSpPr>
            <a:spLocks noGrp="1"/>
          </p:cNvSpPr>
          <p:nvPr>
            <p:ph type="title"/>
          </p:nvPr>
        </p:nvSpPr>
        <p:spPr>
          <a:xfrm>
            <a:off x="371094" y="1161288"/>
            <a:ext cx="3438144" cy="1124712"/>
          </a:xfrm>
        </p:spPr>
        <p:txBody>
          <a:bodyPr anchor="b">
            <a:normAutofit/>
          </a:bodyPr>
          <a:lstStyle/>
          <a:p>
            <a:r>
              <a:rPr lang="en-GB" sz="2800">
                <a:solidFill>
                  <a:schemeClr val="bg1"/>
                </a:solidFill>
              </a:rPr>
              <a:t>Evaluation </a:t>
            </a:r>
            <a:endParaRPr lang="en-US" sz="2800">
              <a:solidFill>
                <a:schemeClr val="bg1"/>
              </a:solidFill>
            </a:endParaRP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F83F2C-BA86-4166-3C73-E3653C0D474C}"/>
              </a:ext>
            </a:extLst>
          </p:cNvPr>
          <p:cNvSpPr>
            <a:spLocks noGrp="1"/>
          </p:cNvSpPr>
          <p:nvPr>
            <p:ph idx="1"/>
          </p:nvPr>
        </p:nvSpPr>
        <p:spPr>
          <a:xfrm>
            <a:off x="371094" y="2718054"/>
            <a:ext cx="3438906" cy="3207258"/>
          </a:xfrm>
        </p:spPr>
        <p:txBody>
          <a:bodyPr anchor="t">
            <a:normAutofit/>
          </a:bodyPr>
          <a:lstStyle/>
          <a:p>
            <a:r>
              <a:rPr lang="en-GB" sz="1700">
                <a:solidFill>
                  <a:schemeClr val="bg1"/>
                </a:solidFill>
              </a:rPr>
              <a:t>Working together helps to understand a better decision making and more ability to participate in performance evaluation and improvement.</a:t>
            </a:r>
          </a:p>
          <a:p>
            <a:r>
              <a:rPr lang="en-GB" sz="1700">
                <a:solidFill>
                  <a:schemeClr val="bg1"/>
                </a:solidFill>
              </a:rPr>
              <a:t>Team building is essential for creating a strong and cohesive team that can achieve success together.</a:t>
            </a:r>
            <a:endParaRPr lang="en-US" sz="1700">
              <a:solidFill>
                <a:schemeClr val="bg1"/>
              </a:solidFill>
            </a:endParaRPr>
          </a:p>
        </p:txBody>
      </p:sp>
    </p:spTree>
    <p:extLst>
      <p:ext uri="{BB962C8B-B14F-4D97-AF65-F5344CB8AC3E}">
        <p14:creationId xmlns:p14="http://schemas.microsoft.com/office/powerpoint/2010/main" val="2293785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CBEC6-9C8E-29DD-E11D-BAB51BE9810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Sources </a:t>
            </a:r>
            <a:endParaRPr lang="en-US" sz="4000">
              <a:solidFill>
                <a:srgbClr val="FFFFFF"/>
              </a:solidFill>
            </a:endParaRPr>
          </a:p>
        </p:txBody>
      </p:sp>
      <p:sp>
        <p:nvSpPr>
          <p:cNvPr id="3" name="Content Placeholder 2">
            <a:extLst>
              <a:ext uri="{FF2B5EF4-FFF2-40B4-BE49-F238E27FC236}">
                <a16:creationId xmlns:a16="http://schemas.microsoft.com/office/drawing/2014/main" id="{93F8C772-23F6-CE16-7B16-4D915487631F}"/>
              </a:ext>
            </a:extLst>
          </p:cNvPr>
          <p:cNvSpPr>
            <a:spLocks noGrp="1"/>
          </p:cNvSpPr>
          <p:nvPr>
            <p:ph idx="1"/>
          </p:nvPr>
        </p:nvSpPr>
        <p:spPr>
          <a:xfrm>
            <a:off x="4810259" y="649480"/>
            <a:ext cx="6555347" cy="5546047"/>
          </a:xfrm>
        </p:spPr>
        <p:txBody>
          <a:bodyPr anchor="ctr">
            <a:normAutofit/>
          </a:bodyPr>
          <a:lstStyle/>
          <a:p>
            <a:r>
              <a:rPr lang="en-GB" sz="2000"/>
              <a:t>Queen Margaret university ( 2023) </a:t>
            </a:r>
          </a:p>
          <a:p>
            <a:r>
              <a:rPr lang="en-GB" sz="2000"/>
              <a:t>NHS improvement reports (2025)</a:t>
            </a:r>
            <a:endParaRPr lang="en-US" sz="2000"/>
          </a:p>
        </p:txBody>
      </p:sp>
    </p:spTree>
    <p:extLst>
      <p:ext uri="{BB962C8B-B14F-4D97-AF65-F5344CB8AC3E}">
        <p14:creationId xmlns:p14="http://schemas.microsoft.com/office/powerpoint/2010/main" val="138480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Presentation for LCHS4009 </vt:lpstr>
      <vt:lpstr>Introduction </vt:lpstr>
      <vt:lpstr>Why is working in teams important in a professional health and social care setting?</vt:lpstr>
      <vt:lpstr>An example of working in teams in a health and social care setting </vt:lpstr>
      <vt:lpstr>Evaluation </vt:lpstr>
      <vt:lpstr>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for LCHS4009 </dc:title>
  <dc:creator>Caitlin Kirton (2432273)</dc:creator>
  <cp:lastModifiedBy>Caitlin Kirton (2432273)</cp:lastModifiedBy>
  <cp:revision>2</cp:revision>
  <dcterms:created xsi:type="dcterms:W3CDTF">2026-02-14T18:21:42Z</dcterms:created>
  <dcterms:modified xsi:type="dcterms:W3CDTF">2026-02-22T21:01:07Z</dcterms:modified>
</cp:coreProperties>
</file>