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66" r:id="rId2"/>
    <p:sldId id="256" r:id="rId3"/>
    <p:sldId id="276" r:id="rId4"/>
    <p:sldId id="269" r:id="rId5"/>
    <p:sldId id="277" r:id="rId6"/>
    <p:sldId id="278" r:id="rId7"/>
    <p:sldId id="27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39" autoAdjust="0"/>
    <p:restoredTop sz="94599" autoAdjust="0"/>
  </p:normalViewPr>
  <p:slideViewPr>
    <p:cSldViewPr snapToGrid="0">
      <p:cViewPr varScale="1">
        <p:scale>
          <a:sx n="114" d="100"/>
          <a:sy n="114" d="100"/>
        </p:scale>
        <p:origin x="414" y="102"/>
      </p:cViewPr>
      <p:guideLst>
        <p:guide orient="horz" pos="2160"/>
        <p:guide pos="3840"/>
      </p:guideLst>
    </p:cSldViewPr>
  </p:slideViewPr>
  <p:outlineViewPr>
    <p:cViewPr>
      <p:scale>
        <a:sx n="33" d="100"/>
        <a:sy n="33" d="100"/>
      </p:scale>
      <p:origin x="0" y="609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18E8A0-15E3-F14E-9ED5-1CF28F809E9E}" type="doc">
      <dgm:prSet loTypeId="urn:microsoft.com/office/officeart/2005/8/layout/cycle2" loCatId="" qsTypeId="urn:microsoft.com/office/officeart/2005/8/quickstyle/simple5" qsCatId="simple" csTypeId="urn:microsoft.com/office/officeart/2005/8/colors/colorful2" csCatId="colorful" phldr="1"/>
      <dgm:spPr/>
      <dgm:t>
        <a:bodyPr/>
        <a:lstStyle/>
        <a:p>
          <a:endParaRPr lang="en-GB"/>
        </a:p>
      </dgm:t>
    </dgm:pt>
    <dgm:pt modelId="{353472A3-D816-114D-A901-3C7FCFF15D39}">
      <dgm:prSet phldrT="[Text]"/>
      <dgm:spPr/>
      <dgm:t>
        <a:bodyPr/>
        <a:lstStyle/>
        <a:p>
          <a:r>
            <a:rPr lang="en-GB" dirty="0"/>
            <a:t>Improved School</a:t>
          </a:r>
        </a:p>
        <a:p>
          <a:r>
            <a:rPr lang="en-GB" dirty="0"/>
            <a:t>Engagement </a:t>
          </a:r>
        </a:p>
      </dgm:t>
    </dgm:pt>
    <dgm:pt modelId="{0EC1F9ED-124F-884C-A2A5-52BDA9819CF8}" type="parTrans" cxnId="{FFAC9655-70AA-514B-94CE-5E215413F53C}">
      <dgm:prSet/>
      <dgm:spPr/>
      <dgm:t>
        <a:bodyPr/>
        <a:lstStyle/>
        <a:p>
          <a:endParaRPr lang="en-GB"/>
        </a:p>
      </dgm:t>
    </dgm:pt>
    <dgm:pt modelId="{D2837539-9E97-BB40-8B51-F62B225D9A34}" type="sibTrans" cxnId="{FFAC9655-70AA-514B-94CE-5E215413F53C}">
      <dgm:prSet/>
      <dgm:spPr/>
      <dgm:t>
        <a:bodyPr/>
        <a:lstStyle/>
        <a:p>
          <a:endParaRPr lang="en-GB"/>
        </a:p>
      </dgm:t>
    </dgm:pt>
    <dgm:pt modelId="{BCE1236E-0479-7049-B361-347581A6F243}">
      <dgm:prSet phldrT="[Text]"/>
      <dgm:spPr/>
      <dgm:t>
        <a:bodyPr/>
        <a:lstStyle/>
        <a:p>
          <a:r>
            <a:rPr lang="en-GB" dirty="0"/>
            <a:t>Better </a:t>
          </a:r>
        </a:p>
        <a:p>
          <a:r>
            <a:rPr lang="en-GB" dirty="0"/>
            <a:t>Local Club Engagement</a:t>
          </a:r>
        </a:p>
      </dgm:t>
    </dgm:pt>
    <dgm:pt modelId="{3C54D582-5639-C341-A032-4EB149902DFA}" type="parTrans" cxnId="{5887DAC5-05D0-E844-9CE5-B79D4CE859C6}">
      <dgm:prSet/>
      <dgm:spPr/>
      <dgm:t>
        <a:bodyPr/>
        <a:lstStyle/>
        <a:p>
          <a:endParaRPr lang="en-GB"/>
        </a:p>
      </dgm:t>
    </dgm:pt>
    <dgm:pt modelId="{60AAC020-D6AD-D049-8499-F158EFE15D14}" type="sibTrans" cxnId="{5887DAC5-05D0-E844-9CE5-B79D4CE859C6}">
      <dgm:prSet/>
      <dgm:spPr/>
      <dgm:t>
        <a:bodyPr/>
        <a:lstStyle/>
        <a:p>
          <a:endParaRPr lang="en-GB"/>
        </a:p>
      </dgm:t>
    </dgm:pt>
    <dgm:pt modelId="{59B00F2C-167B-5849-83BE-5D64096DD0D2}">
      <dgm:prSet phldrT="[Text]"/>
      <dgm:spPr/>
      <dgm:t>
        <a:bodyPr/>
        <a:lstStyle/>
        <a:p>
          <a:r>
            <a:rPr lang="en-GB" dirty="0"/>
            <a:t>Closer Links with Education Department</a:t>
          </a:r>
        </a:p>
      </dgm:t>
    </dgm:pt>
    <dgm:pt modelId="{DFC02870-3495-7843-9FB5-093CA39BBCA2}" type="parTrans" cxnId="{E5CD0AA6-4E21-6D49-A6D2-E030AD8CE43D}">
      <dgm:prSet/>
      <dgm:spPr/>
      <dgm:t>
        <a:bodyPr/>
        <a:lstStyle/>
        <a:p>
          <a:endParaRPr lang="en-GB"/>
        </a:p>
      </dgm:t>
    </dgm:pt>
    <dgm:pt modelId="{A11D13EA-2152-EF49-BC2D-5DE014DF2B9D}" type="sibTrans" cxnId="{E5CD0AA6-4E21-6D49-A6D2-E030AD8CE43D}">
      <dgm:prSet/>
      <dgm:spPr/>
      <dgm:t>
        <a:bodyPr/>
        <a:lstStyle/>
        <a:p>
          <a:endParaRPr lang="en-GB"/>
        </a:p>
      </dgm:t>
    </dgm:pt>
    <dgm:pt modelId="{4DD1F264-2C0A-534F-BD8F-15CE8DE345FA}">
      <dgm:prSet phldrT="[Text]"/>
      <dgm:spPr/>
      <dgm:t>
        <a:bodyPr/>
        <a:lstStyle/>
        <a:p>
          <a:r>
            <a:rPr lang="en-GB" dirty="0"/>
            <a:t>Improved Youth Engagement </a:t>
          </a:r>
        </a:p>
      </dgm:t>
    </dgm:pt>
    <dgm:pt modelId="{D3B63A29-0B0B-CE48-89B9-292D19E21AB7}" type="parTrans" cxnId="{1FC85699-8A10-484D-93FF-8D355C4C288E}">
      <dgm:prSet/>
      <dgm:spPr/>
      <dgm:t>
        <a:bodyPr/>
        <a:lstStyle/>
        <a:p>
          <a:endParaRPr lang="en-GB"/>
        </a:p>
      </dgm:t>
    </dgm:pt>
    <dgm:pt modelId="{4184F8DA-38B6-0E46-ACCD-BC667EE70F69}" type="sibTrans" cxnId="{1FC85699-8A10-484D-93FF-8D355C4C288E}">
      <dgm:prSet/>
      <dgm:spPr/>
      <dgm:t>
        <a:bodyPr/>
        <a:lstStyle/>
        <a:p>
          <a:endParaRPr lang="en-GB"/>
        </a:p>
      </dgm:t>
    </dgm:pt>
    <dgm:pt modelId="{E8A1E562-E442-5D42-8ECF-EBCB6C82EA47}">
      <dgm:prSet phldrT="[Text]"/>
      <dgm:spPr/>
      <dgm:t>
        <a:bodyPr/>
        <a:lstStyle/>
        <a:p>
          <a:r>
            <a:rPr lang="en-GB" dirty="0"/>
            <a:t>Closer Links to Sports Development</a:t>
          </a:r>
        </a:p>
        <a:p>
          <a:r>
            <a:rPr lang="en-GB" dirty="0"/>
            <a:t>Department </a:t>
          </a:r>
        </a:p>
      </dgm:t>
    </dgm:pt>
    <dgm:pt modelId="{57F30B05-6D1B-B347-B680-F1C17ABD1224}" type="parTrans" cxnId="{8467B6F1-9F73-844B-83C8-7E08EECAB694}">
      <dgm:prSet/>
      <dgm:spPr/>
      <dgm:t>
        <a:bodyPr/>
        <a:lstStyle/>
        <a:p>
          <a:endParaRPr lang="en-GB"/>
        </a:p>
      </dgm:t>
    </dgm:pt>
    <dgm:pt modelId="{7E72B38C-082A-B943-AE8C-5EF08C90FAF3}" type="sibTrans" cxnId="{8467B6F1-9F73-844B-83C8-7E08EECAB694}">
      <dgm:prSet/>
      <dgm:spPr/>
      <dgm:t>
        <a:bodyPr/>
        <a:lstStyle/>
        <a:p>
          <a:endParaRPr lang="en-GB"/>
        </a:p>
      </dgm:t>
    </dgm:pt>
    <dgm:pt modelId="{9D5B1880-FB1F-3C41-8635-163A3DF401DC}">
      <dgm:prSet/>
      <dgm:spPr/>
      <dgm:t>
        <a:bodyPr/>
        <a:lstStyle/>
        <a:p>
          <a:r>
            <a:rPr lang="en-GB" dirty="0"/>
            <a:t>Closer relationship with NERS</a:t>
          </a:r>
        </a:p>
      </dgm:t>
    </dgm:pt>
    <dgm:pt modelId="{4CA75185-06F0-7B4C-BC01-C639546A24DE}" type="parTrans" cxnId="{C8A2EB5F-B04E-FF46-940F-8104C9A585CD}">
      <dgm:prSet/>
      <dgm:spPr/>
      <dgm:t>
        <a:bodyPr/>
        <a:lstStyle/>
        <a:p>
          <a:endParaRPr lang="en-GB"/>
        </a:p>
      </dgm:t>
    </dgm:pt>
    <dgm:pt modelId="{1976C740-15D5-1448-965C-67500DDB6082}" type="sibTrans" cxnId="{C8A2EB5F-B04E-FF46-940F-8104C9A585CD}">
      <dgm:prSet/>
      <dgm:spPr/>
      <dgm:t>
        <a:bodyPr/>
        <a:lstStyle/>
        <a:p>
          <a:endParaRPr lang="en-GB"/>
        </a:p>
      </dgm:t>
    </dgm:pt>
    <dgm:pt modelId="{CD56E6CD-6029-A14E-9192-9A081A11AB65}" type="pres">
      <dgm:prSet presAssocID="{1218E8A0-15E3-F14E-9ED5-1CF28F809E9E}" presName="cycle" presStyleCnt="0">
        <dgm:presLayoutVars>
          <dgm:dir/>
          <dgm:resizeHandles val="exact"/>
        </dgm:presLayoutVars>
      </dgm:prSet>
      <dgm:spPr/>
    </dgm:pt>
    <dgm:pt modelId="{44D0ADCE-BEF7-B748-8B5F-51FBD3F415C4}" type="pres">
      <dgm:prSet presAssocID="{353472A3-D816-114D-A901-3C7FCFF15D39}" presName="node" presStyleLbl="node1" presStyleIdx="0" presStyleCnt="6" custScaleX="108196" custScaleY="103263">
        <dgm:presLayoutVars>
          <dgm:bulletEnabled val="1"/>
        </dgm:presLayoutVars>
      </dgm:prSet>
      <dgm:spPr/>
    </dgm:pt>
    <dgm:pt modelId="{614CD16D-C658-A14E-BAFB-1908357B952B}" type="pres">
      <dgm:prSet presAssocID="{D2837539-9E97-BB40-8B51-F62B225D9A34}" presName="sibTrans" presStyleLbl="sibTrans2D1" presStyleIdx="0" presStyleCnt="6"/>
      <dgm:spPr/>
    </dgm:pt>
    <dgm:pt modelId="{94B446CC-BB70-0449-AEB8-2C43EEB62607}" type="pres">
      <dgm:prSet presAssocID="{D2837539-9E97-BB40-8B51-F62B225D9A34}" presName="connectorText" presStyleLbl="sibTrans2D1" presStyleIdx="0" presStyleCnt="6"/>
      <dgm:spPr/>
    </dgm:pt>
    <dgm:pt modelId="{56583F0D-E552-FC47-AAFC-329BE9E940B0}" type="pres">
      <dgm:prSet presAssocID="{BCE1236E-0479-7049-B361-347581A6F243}" presName="node" presStyleLbl="node1" presStyleIdx="1" presStyleCnt="6" custScaleX="115104" custScaleY="105506">
        <dgm:presLayoutVars>
          <dgm:bulletEnabled val="1"/>
        </dgm:presLayoutVars>
      </dgm:prSet>
      <dgm:spPr/>
    </dgm:pt>
    <dgm:pt modelId="{90E67D6B-6C72-0941-9A41-44D57320E23C}" type="pres">
      <dgm:prSet presAssocID="{60AAC020-D6AD-D049-8499-F158EFE15D14}" presName="sibTrans" presStyleLbl="sibTrans2D1" presStyleIdx="1" presStyleCnt="6"/>
      <dgm:spPr/>
    </dgm:pt>
    <dgm:pt modelId="{4D2A192B-319A-9545-878D-02131380BD49}" type="pres">
      <dgm:prSet presAssocID="{60AAC020-D6AD-D049-8499-F158EFE15D14}" presName="connectorText" presStyleLbl="sibTrans2D1" presStyleIdx="1" presStyleCnt="6"/>
      <dgm:spPr/>
    </dgm:pt>
    <dgm:pt modelId="{9D0D6FD8-2B17-D846-AE54-2D8C63696F7E}" type="pres">
      <dgm:prSet presAssocID="{59B00F2C-167B-5849-83BE-5D64096DD0D2}" presName="node" presStyleLbl="node1" presStyleIdx="2" presStyleCnt="6" custScaleX="113726">
        <dgm:presLayoutVars>
          <dgm:bulletEnabled val="1"/>
        </dgm:presLayoutVars>
      </dgm:prSet>
      <dgm:spPr/>
    </dgm:pt>
    <dgm:pt modelId="{F2EB7E47-2BC5-A240-8613-46EB0FD08D6F}" type="pres">
      <dgm:prSet presAssocID="{A11D13EA-2152-EF49-BC2D-5DE014DF2B9D}" presName="sibTrans" presStyleLbl="sibTrans2D1" presStyleIdx="2" presStyleCnt="6"/>
      <dgm:spPr/>
    </dgm:pt>
    <dgm:pt modelId="{50861564-E23D-C347-8483-94FDA780CE80}" type="pres">
      <dgm:prSet presAssocID="{A11D13EA-2152-EF49-BC2D-5DE014DF2B9D}" presName="connectorText" presStyleLbl="sibTrans2D1" presStyleIdx="2" presStyleCnt="6"/>
      <dgm:spPr/>
    </dgm:pt>
    <dgm:pt modelId="{D450AB7E-AAC1-B745-A7AE-ED1CB029C86C}" type="pres">
      <dgm:prSet presAssocID="{4DD1F264-2C0A-534F-BD8F-15CE8DE345FA}" presName="node" presStyleLbl="node1" presStyleIdx="3" presStyleCnt="6" custScaleX="108885" custScaleY="98641">
        <dgm:presLayoutVars>
          <dgm:bulletEnabled val="1"/>
        </dgm:presLayoutVars>
      </dgm:prSet>
      <dgm:spPr/>
    </dgm:pt>
    <dgm:pt modelId="{C9404346-1D1D-864A-A0D5-72F927CCDBDF}" type="pres">
      <dgm:prSet presAssocID="{4184F8DA-38B6-0E46-ACCD-BC667EE70F69}" presName="sibTrans" presStyleLbl="sibTrans2D1" presStyleIdx="3" presStyleCnt="6"/>
      <dgm:spPr/>
    </dgm:pt>
    <dgm:pt modelId="{E42980EB-5E89-AC44-998E-CC6A8E4C7739}" type="pres">
      <dgm:prSet presAssocID="{4184F8DA-38B6-0E46-ACCD-BC667EE70F69}" presName="connectorText" presStyleLbl="sibTrans2D1" presStyleIdx="3" presStyleCnt="6"/>
      <dgm:spPr/>
    </dgm:pt>
    <dgm:pt modelId="{58D5137A-FFC9-3E4F-AA89-DCB175872F65}" type="pres">
      <dgm:prSet presAssocID="{E8A1E562-E442-5D42-8ECF-EBCB6C82EA47}" presName="node" presStyleLbl="node1" presStyleIdx="4" presStyleCnt="6" custScaleX="114973" custScaleY="106669">
        <dgm:presLayoutVars>
          <dgm:bulletEnabled val="1"/>
        </dgm:presLayoutVars>
      </dgm:prSet>
      <dgm:spPr/>
    </dgm:pt>
    <dgm:pt modelId="{319559DB-E584-424F-9662-F8AC156E4297}" type="pres">
      <dgm:prSet presAssocID="{7E72B38C-082A-B943-AE8C-5EF08C90FAF3}" presName="sibTrans" presStyleLbl="sibTrans2D1" presStyleIdx="4" presStyleCnt="6"/>
      <dgm:spPr/>
    </dgm:pt>
    <dgm:pt modelId="{3473FA9D-EE80-404E-8924-71C43AA5CA8A}" type="pres">
      <dgm:prSet presAssocID="{7E72B38C-082A-B943-AE8C-5EF08C90FAF3}" presName="connectorText" presStyleLbl="sibTrans2D1" presStyleIdx="4" presStyleCnt="6"/>
      <dgm:spPr/>
    </dgm:pt>
    <dgm:pt modelId="{89C0365D-0D6E-0E48-BB2E-CBDE34D27071}" type="pres">
      <dgm:prSet presAssocID="{9D5B1880-FB1F-3C41-8635-163A3DF401DC}" presName="node" presStyleLbl="node1" presStyleIdx="5" presStyleCnt="6" custScaleX="116012" custScaleY="89933">
        <dgm:presLayoutVars>
          <dgm:bulletEnabled val="1"/>
        </dgm:presLayoutVars>
      </dgm:prSet>
      <dgm:spPr/>
    </dgm:pt>
    <dgm:pt modelId="{A034D586-8B27-2346-9DAD-6DE1D537030C}" type="pres">
      <dgm:prSet presAssocID="{1976C740-15D5-1448-965C-67500DDB6082}" presName="sibTrans" presStyleLbl="sibTrans2D1" presStyleIdx="5" presStyleCnt="6"/>
      <dgm:spPr/>
    </dgm:pt>
    <dgm:pt modelId="{C8ECD519-2144-DC43-A1F8-C5AD75BCF59C}" type="pres">
      <dgm:prSet presAssocID="{1976C740-15D5-1448-965C-67500DDB6082}" presName="connectorText" presStyleLbl="sibTrans2D1" presStyleIdx="5" presStyleCnt="6"/>
      <dgm:spPr/>
    </dgm:pt>
  </dgm:ptLst>
  <dgm:cxnLst>
    <dgm:cxn modelId="{40DDFB04-A8A7-6D4B-A090-D0323121D58E}" type="presOf" srcId="{D2837539-9E97-BB40-8B51-F62B225D9A34}" destId="{614CD16D-C658-A14E-BAFB-1908357B952B}" srcOrd="0" destOrd="0" presId="urn:microsoft.com/office/officeart/2005/8/layout/cycle2"/>
    <dgm:cxn modelId="{ED905505-91BD-1D43-9FDB-F5E456002591}" type="presOf" srcId="{4184F8DA-38B6-0E46-ACCD-BC667EE70F69}" destId="{C9404346-1D1D-864A-A0D5-72F927CCDBDF}" srcOrd="0" destOrd="0" presId="urn:microsoft.com/office/officeart/2005/8/layout/cycle2"/>
    <dgm:cxn modelId="{94961309-DC11-614C-989B-34923D5D97AC}" type="presOf" srcId="{59B00F2C-167B-5849-83BE-5D64096DD0D2}" destId="{9D0D6FD8-2B17-D846-AE54-2D8C63696F7E}" srcOrd="0" destOrd="0" presId="urn:microsoft.com/office/officeart/2005/8/layout/cycle2"/>
    <dgm:cxn modelId="{21193422-C189-8340-8740-F180988A9273}" type="presOf" srcId="{E8A1E562-E442-5D42-8ECF-EBCB6C82EA47}" destId="{58D5137A-FFC9-3E4F-AA89-DCB175872F65}" srcOrd="0" destOrd="0" presId="urn:microsoft.com/office/officeart/2005/8/layout/cycle2"/>
    <dgm:cxn modelId="{47B5E432-4FAF-044F-AC49-116462BB084B}" type="presOf" srcId="{A11D13EA-2152-EF49-BC2D-5DE014DF2B9D}" destId="{F2EB7E47-2BC5-A240-8613-46EB0FD08D6F}" srcOrd="0" destOrd="0" presId="urn:microsoft.com/office/officeart/2005/8/layout/cycle2"/>
    <dgm:cxn modelId="{E20F725E-8738-7046-B1F8-B50B24B23D3A}" type="presOf" srcId="{BCE1236E-0479-7049-B361-347581A6F243}" destId="{56583F0D-E552-FC47-AAFC-329BE9E940B0}" srcOrd="0" destOrd="0" presId="urn:microsoft.com/office/officeart/2005/8/layout/cycle2"/>
    <dgm:cxn modelId="{C8A2EB5F-B04E-FF46-940F-8104C9A585CD}" srcId="{1218E8A0-15E3-F14E-9ED5-1CF28F809E9E}" destId="{9D5B1880-FB1F-3C41-8635-163A3DF401DC}" srcOrd="5" destOrd="0" parTransId="{4CA75185-06F0-7B4C-BC01-C639546A24DE}" sibTransId="{1976C740-15D5-1448-965C-67500DDB6082}"/>
    <dgm:cxn modelId="{26738263-DC71-114C-8877-482F6D360A2D}" type="presOf" srcId="{4184F8DA-38B6-0E46-ACCD-BC667EE70F69}" destId="{E42980EB-5E89-AC44-998E-CC6A8E4C7739}" srcOrd="1" destOrd="0" presId="urn:microsoft.com/office/officeart/2005/8/layout/cycle2"/>
    <dgm:cxn modelId="{39810455-2B04-234A-8D0E-A0F70DE654DD}" type="presOf" srcId="{60AAC020-D6AD-D049-8499-F158EFE15D14}" destId="{90E67D6B-6C72-0941-9A41-44D57320E23C}" srcOrd="0" destOrd="0" presId="urn:microsoft.com/office/officeart/2005/8/layout/cycle2"/>
    <dgm:cxn modelId="{FFAC9655-70AA-514B-94CE-5E215413F53C}" srcId="{1218E8A0-15E3-F14E-9ED5-1CF28F809E9E}" destId="{353472A3-D816-114D-A901-3C7FCFF15D39}" srcOrd="0" destOrd="0" parTransId="{0EC1F9ED-124F-884C-A2A5-52BDA9819CF8}" sibTransId="{D2837539-9E97-BB40-8B51-F62B225D9A34}"/>
    <dgm:cxn modelId="{263A1C56-2B7F-2C40-ACF8-BA63CB4F79AF}" type="presOf" srcId="{1218E8A0-15E3-F14E-9ED5-1CF28F809E9E}" destId="{CD56E6CD-6029-A14E-9192-9A081A11AB65}" srcOrd="0" destOrd="0" presId="urn:microsoft.com/office/officeart/2005/8/layout/cycle2"/>
    <dgm:cxn modelId="{33264484-88D8-174C-A3C9-D14E959F4E79}" type="presOf" srcId="{4DD1F264-2C0A-534F-BD8F-15CE8DE345FA}" destId="{D450AB7E-AAC1-B745-A7AE-ED1CB029C86C}" srcOrd="0" destOrd="0" presId="urn:microsoft.com/office/officeart/2005/8/layout/cycle2"/>
    <dgm:cxn modelId="{480FE792-2CC0-774A-8FF1-D75D2E7C54D4}" type="presOf" srcId="{60AAC020-D6AD-D049-8499-F158EFE15D14}" destId="{4D2A192B-319A-9545-878D-02131380BD49}" srcOrd="1" destOrd="0" presId="urn:microsoft.com/office/officeart/2005/8/layout/cycle2"/>
    <dgm:cxn modelId="{1FC85699-8A10-484D-93FF-8D355C4C288E}" srcId="{1218E8A0-15E3-F14E-9ED5-1CF28F809E9E}" destId="{4DD1F264-2C0A-534F-BD8F-15CE8DE345FA}" srcOrd="3" destOrd="0" parTransId="{D3B63A29-0B0B-CE48-89B9-292D19E21AB7}" sibTransId="{4184F8DA-38B6-0E46-ACCD-BC667EE70F69}"/>
    <dgm:cxn modelId="{0B830CA0-43E8-084C-8C2B-37BCF3C41765}" type="presOf" srcId="{7E72B38C-082A-B943-AE8C-5EF08C90FAF3}" destId="{3473FA9D-EE80-404E-8924-71C43AA5CA8A}" srcOrd="1" destOrd="0" presId="urn:microsoft.com/office/officeart/2005/8/layout/cycle2"/>
    <dgm:cxn modelId="{E5CD0AA6-4E21-6D49-A6D2-E030AD8CE43D}" srcId="{1218E8A0-15E3-F14E-9ED5-1CF28F809E9E}" destId="{59B00F2C-167B-5849-83BE-5D64096DD0D2}" srcOrd="2" destOrd="0" parTransId="{DFC02870-3495-7843-9FB5-093CA39BBCA2}" sibTransId="{A11D13EA-2152-EF49-BC2D-5DE014DF2B9D}"/>
    <dgm:cxn modelId="{430520A9-4B14-6742-BE9C-4FE49EA59CDF}" type="presOf" srcId="{1976C740-15D5-1448-965C-67500DDB6082}" destId="{A034D586-8B27-2346-9DAD-6DE1D537030C}" srcOrd="0" destOrd="0" presId="urn:microsoft.com/office/officeart/2005/8/layout/cycle2"/>
    <dgm:cxn modelId="{82763BB2-723D-AF40-86B2-48F1B87EE346}" type="presOf" srcId="{1976C740-15D5-1448-965C-67500DDB6082}" destId="{C8ECD519-2144-DC43-A1F8-C5AD75BCF59C}" srcOrd="1" destOrd="0" presId="urn:microsoft.com/office/officeart/2005/8/layout/cycle2"/>
    <dgm:cxn modelId="{DA0D23BD-42A5-3C47-B50C-A53033775C59}" type="presOf" srcId="{9D5B1880-FB1F-3C41-8635-163A3DF401DC}" destId="{89C0365D-0D6E-0E48-BB2E-CBDE34D27071}" srcOrd="0" destOrd="0" presId="urn:microsoft.com/office/officeart/2005/8/layout/cycle2"/>
    <dgm:cxn modelId="{D152BBBF-64EC-7340-913A-B2B8CD140838}" type="presOf" srcId="{353472A3-D816-114D-A901-3C7FCFF15D39}" destId="{44D0ADCE-BEF7-B748-8B5F-51FBD3F415C4}" srcOrd="0" destOrd="0" presId="urn:microsoft.com/office/officeart/2005/8/layout/cycle2"/>
    <dgm:cxn modelId="{5887DAC5-05D0-E844-9CE5-B79D4CE859C6}" srcId="{1218E8A0-15E3-F14E-9ED5-1CF28F809E9E}" destId="{BCE1236E-0479-7049-B361-347581A6F243}" srcOrd="1" destOrd="0" parTransId="{3C54D582-5639-C341-A032-4EB149902DFA}" sibTransId="{60AAC020-D6AD-D049-8499-F158EFE15D14}"/>
    <dgm:cxn modelId="{483656E4-F4B3-DD45-827D-8A90F0D0D859}" type="presOf" srcId="{7E72B38C-082A-B943-AE8C-5EF08C90FAF3}" destId="{319559DB-E584-424F-9662-F8AC156E4297}" srcOrd="0" destOrd="0" presId="urn:microsoft.com/office/officeart/2005/8/layout/cycle2"/>
    <dgm:cxn modelId="{8467B6F1-9F73-844B-83C8-7E08EECAB694}" srcId="{1218E8A0-15E3-F14E-9ED5-1CF28F809E9E}" destId="{E8A1E562-E442-5D42-8ECF-EBCB6C82EA47}" srcOrd="4" destOrd="0" parTransId="{57F30B05-6D1B-B347-B680-F1C17ABD1224}" sibTransId="{7E72B38C-082A-B943-AE8C-5EF08C90FAF3}"/>
    <dgm:cxn modelId="{F16657F2-B5EB-584F-A324-5829A2FD91D3}" type="presOf" srcId="{D2837539-9E97-BB40-8B51-F62B225D9A34}" destId="{94B446CC-BB70-0449-AEB8-2C43EEB62607}" srcOrd="1" destOrd="0" presId="urn:microsoft.com/office/officeart/2005/8/layout/cycle2"/>
    <dgm:cxn modelId="{BD2171FD-30E9-2A47-817A-A04F7FD44744}" type="presOf" srcId="{A11D13EA-2152-EF49-BC2D-5DE014DF2B9D}" destId="{50861564-E23D-C347-8483-94FDA780CE80}" srcOrd="1" destOrd="0" presId="urn:microsoft.com/office/officeart/2005/8/layout/cycle2"/>
    <dgm:cxn modelId="{08B6F0B6-B2E6-9545-8589-C27CE57DCFE9}" type="presParOf" srcId="{CD56E6CD-6029-A14E-9192-9A081A11AB65}" destId="{44D0ADCE-BEF7-B748-8B5F-51FBD3F415C4}" srcOrd="0" destOrd="0" presId="urn:microsoft.com/office/officeart/2005/8/layout/cycle2"/>
    <dgm:cxn modelId="{780C6136-10BA-C34B-BBB8-13D1460F82EC}" type="presParOf" srcId="{CD56E6CD-6029-A14E-9192-9A081A11AB65}" destId="{614CD16D-C658-A14E-BAFB-1908357B952B}" srcOrd="1" destOrd="0" presId="urn:microsoft.com/office/officeart/2005/8/layout/cycle2"/>
    <dgm:cxn modelId="{AB2B2064-5AE1-3341-B9AD-CCC17F162F36}" type="presParOf" srcId="{614CD16D-C658-A14E-BAFB-1908357B952B}" destId="{94B446CC-BB70-0449-AEB8-2C43EEB62607}" srcOrd="0" destOrd="0" presId="urn:microsoft.com/office/officeart/2005/8/layout/cycle2"/>
    <dgm:cxn modelId="{0EAD524B-FFF9-3D44-8336-243173A739B3}" type="presParOf" srcId="{CD56E6CD-6029-A14E-9192-9A081A11AB65}" destId="{56583F0D-E552-FC47-AAFC-329BE9E940B0}" srcOrd="2" destOrd="0" presId="urn:microsoft.com/office/officeart/2005/8/layout/cycle2"/>
    <dgm:cxn modelId="{8FB89196-D3E5-3C4D-A91F-0D74BA8ACA14}" type="presParOf" srcId="{CD56E6CD-6029-A14E-9192-9A081A11AB65}" destId="{90E67D6B-6C72-0941-9A41-44D57320E23C}" srcOrd="3" destOrd="0" presId="urn:microsoft.com/office/officeart/2005/8/layout/cycle2"/>
    <dgm:cxn modelId="{B26DA292-32EB-2841-A5EB-65769C1E883A}" type="presParOf" srcId="{90E67D6B-6C72-0941-9A41-44D57320E23C}" destId="{4D2A192B-319A-9545-878D-02131380BD49}" srcOrd="0" destOrd="0" presId="urn:microsoft.com/office/officeart/2005/8/layout/cycle2"/>
    <dgm:cxn modelId="{4862810A-1409-444F-A78B-66F3E856042F}" type="presParOf" srcId="{CD56E6CD-6029-A14E-9192-9A081A11AB65}" destId="{9D0D6FD8-2B17-D846-AE54-2D8C63696F7E}" srcOrd="4" destOrd="0" presId="urn:microsoft.com/office/officeart/2005/8/layout/cycle2"/>
    <dgm:cxn modelId="{C584FBBA-1453-C840-A4E4-38790FD574B0}" type="presParOf" srcId="{CD56E6CD-6029-A14E-9192-9A081A11AB65}" destId="{F2EB7E47-2BC5-A240-8613-46EB0FD08D6F}" srcOrd="5" destOrd="0" presId="urn:microsoft.com/office/officeart/2005/8/layout/cycle2"/>
    <dgm:cxn modelId="{40D14FA3-BE28-5344-AE35-509A4CC8A769}" type="presParOf" srcId="{F2EB7E47-2BC5-A240-8613-46EB0FD08D6F}" destId="{50861564-E23D-C347-8483-94FDA780CE80}" srcOrd="0" destOrd="0" presId="urn:microsoft.com/office/officeart/2005/8/layout/cycle2"/>
    <dgm:cxn modelId="{F04E04AF-C759-9D44-831D-791909068555}" type="presParOf" srcId="{CD56E6CD-6029-A14E-9192-9A081A11AB65}" destId="{D450AB7E-AAC1-B745-A7AE-ED1CB029C86C}" srcOrd="6" destOrd="0" presId="urn:microsoft.com/office/officeart/2005/8/layout/cycle2"/>
    <dgm:cxn modelId="{901991D3-2D10-D848-B11E-B245D428D571}" type="presParOf" srcId="{CD56E6CD-6029-A14E-9192-9A081A11AB65}" destId="{C9404346-1D1D-864A-A0D5-72F927CCDBDF}" srcOrd="7" destOrd="0" presId="urn:microsoft.com/office/officeart/2005/8/layout/cycle2"/>
    <dgm:cxn modelId="{50A0B1E4-8A35-E140-A79B-CA7D1450A62B}" type="presParOf" srcId="{C9404346-1D1D-864A-A0D5-72F927CCDBDF}" destId="{E42980EB-5E89-AC44-998E-CC6A8E4C7739}" srcOrd="0" destOrd="0" presId="urn:microsoft.com/office/officeart/2005/8/layout/cycle2"/>
    <dgm:cxn modelId="{63783443-6CD4-6545-81D0-E89F25CBEC47}" type="presParOf" srcId="{CD56E6CD-6029-A14E-9192-9A081A11AB65}" destId="{58D5137A-FFC9-3E4F-AA89-DCB175872F65}" srcOrd="8" destOrd="0" presId="urn:microsoft.com/office/officeart/2005/8/layout/cycle2"/>
    <dgm:cxn modelId="{85AC43D0-6290-6348-88DD-95AFE7A4634E}" type="presParOf" srcId="{CD56E6CD-6029-A14E-9192-9A081A11AB65}" destId="{319559DB-E584-424F-9662-F8AC156E4297}" srcOrd="9" destOrd="0" presId="urn:microsoft.com/office/officeart/2005/8/layout/cycle2"/>
    <dgm:cxn modelId="{0ADFCDA7-EE54-2B47-B6AA-47793DA4FFD3}" type="presParOf" srcId="{319559DB-E584-424F-9662-F8AC156E4297}" destId="{3473FA9D-EE80-404E-8924-71C43AA5CA8A}" srcOrd="0" destOrd="0" presId="urn:microsoft.com/office/officeart/2005/8/layout/cycle2"/>
    <dgm:cxn modelId="{579204D0-DB9B-B34B-B1C3-DD79AAB3F154}" type="presParOf" srcId="{CD56E6CD-6029-A14E-9192-9A081A11AB65}" destId="{89C0365D-0D6E-0E48-BB2E-CBDE34D27071}" srcOrd="10" destOrd="0" presId="urn:microsoft.com/office/officeart/2005/8/layout/cycle2"/>
    <dgm:cxn modelId="{4A0C6308-2A51-E04C-B159-B6D012DF450C}" type="presParOf" srcId="{CD56E6CD-6029-A14E-9192-9A081A11AB65}" destId="{A034D586-8B27-2346-9DAD-6DE1D537030C}" srcOrd="11" destOrd="0" presId="urn:microsoft.com/office/officeart/2005/8/layout/cycle2"/>
    <dgm:cxn modelId="{B3CBF2FC-28AD-3044-BE97-7D8258A75507}" type="presParOf" srcId="{A034D586-8B27-2346-9DAD-6DE1D537030C}" destId="{C8ECD519-2144-DC43-A1F8-C5AD75BCF59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0ADCE-BEF7-B748-8B5F-51FBD3F415C4}">
      <dsp:nvSpPr>
        <dsp:cNvPr id="0" name=""/>
        <dsp:cNvSpPr/>
      </dsp:nvSpPr>
      <dsp:spPr>
        <a:xfrm>
          <a:off x="5340760" y="-4149"/>
          <a:ext cx="1222683" cy="1166937"/>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Improved School</a:t>
          </a:r>
        </a:p>
        <a:p>
          <a:pPr marL="0" lvl="0" indent="0" algn="ctr" defTabSz="533400">
            <a:lnSpc>
              <a:spcPct val="90000"/>
            </a:lnSpc>
            <a:spcBef>
              <a:spcPct val="0"/>
            </a:spcBef>
            <a:spcAft>
              <a:spcPct val="35000"/>
            </a:spcAft>
            <a:buNone/>
          </a:pPr>
          <a:r>
            <a:rPr lang="en-GB" sz="1200" kern="1200" dirty="0"/>
            <a:t>Engagement </a:t>
          </a:r>
        </a:p>
      </dsp:txBody>
      <dsp:txXfrm>
        <a:off x="5519818" y="166745"/>
        <a:ext cx="864567" cy="825149"/>
      </dsp:txXfrm>
    </dsp:sp>
    <dsp:sp modelId="{614CD16D-C658-A14E-BAFB-1908357B952B}">
      <dsp:nvSpPr>
        <dsp:cNvPr id="0" name=""/>
        <dsp:cNvSpPr/>
      </dsp:nvSpPr>
      <dsp:spPr>
        <a:xfrm rot="1800000">
          <a:off x="6546034" y="801453"/>
          <a:ext cx="242231" cy="381396"/>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550902" y="859565"/>
        <a:ext cx="169562" cy="228838"/>
      </dsp:txXfrm>
    </dsp:sp>
    <dsp:sp modelId="{56583F0D-E552-FC47-AAFC-329BE9E940B0}">
      <dsp:nvSpPr>
        <dsp:cNvPr id="0" name=""/>
        <dsp:cNvSpPr/>
      </dsp:nvSpPr>
      <dsp:spPr>
        <a:xfrm>
          <a:off x="6770925" y="831417"/>
          <a:ext cx="1300748" cy="1192284"/>
        </a:xfrm>
        <a:prstGeom prst="ellipse">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Better </a:t>
          </a:r>
        </a:p>
        <a:p>
          <a:pPr marL="0" lvl="0" indent="0" algn="ctr" defTabSz="533400">
            <a:lnSpc>
              <a:spcPct val="90000"/>
            </a:lnSpc>
            <a:spcBef>
              <a:spcPct val="0"/>
            </a:spcBef>
            <a:spcAft>
              <a:spcPct val="35000"/>
            </a:spcAft>
            <a:buNone/>
          </a:pPr>
          <a:r>
            <a:rPr lang="en-GB" sz="1200" kern="1200" dirty="0"/>
            <a:t>Local Club Engagement</a:t>
          </a:r>
        </a:p>
      </dsp:txBody>
      <dsp:txXfrm>
        <a:off x="6961415" y="1006023"/>
        <a:ext cx="919768" cy="843072"/>
      </dsp:txXfrm>
    </dsp:sp>
    <dsp:sp modelId="{90E67D6B-6C72-0941-9A41-44D57320E23C}">
      <dsp:nvSpPr>
        <dsp:cNvPr id="0" name=""/>
        <dsp:cNvSpPr/>
      </dsp:nvSpPr>
      <dsp:spPr>
        <a:xfrm rot="5400000">
          <a:off x="7279442" y="2092628"/>
          <a:ext cx="283713" cy="381396"/>
        </a:xfrm>
        <a:prstGeom prst="rightArrow">
          <a:avLst>
            <a:gd name="adj1" fmla="val 60000"/>
            <a:gd name="adj2" fmla="val 50000"/>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7321999" y="2126350"/>
        <a:ext cx="198599" cy="228838"/>
      </dsp:txXfrm>
    </dsp:sp>
    <dsp:sp modelId="{9D0D6FD8-2B17-D846-AE54-2D8C63696F7E}">
      <dsp:nvSpPr>
        <dsp:cNvPr id="0" name=""/>
        <dsp:cNvSpPr/>
      </dsp:nvSpPr>
      <dsp:spPr>
        <a:xfrm>
          <a:off x="6778711" y="2559010"/>
          <a:ext cx="1285176" cy="1130063"/>
        </a:xfrm>
        <a:prstGeom prst="ellipse">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Closer Links with Education Department</a:t>
          </a:r>
        </a:p>
      </dsp:txBody>
      <dsp:txXfrm>
        <a:off x="6966921" y="2724504"/>
        <a:ext cx="908756" cy="799075"/>
      </dsp:txXfrm>
    </dsp:sp>
    <dsp:sp modelId="{F2EB7E47-2BC5-A240-8613-46EB0FD08D6F}">
      <dsp:nvSpPr>
        <dsp:cNvPr id="0" name=""/>
        <dsp:cNvSpPr/>
      </dsp:nvSpPr>
      <dsp:spPr>
        <a:xfrm rot="9000000">
          <a:off x="6557295" y="3359175"/>
          <a:ext cx="252887" cy="381396"/>
        </a:xfrm>
        <a:prstGeom prst="rightArrow">
          <a:avLst>
            <a:gd name="adj1" fmla="val 60000"/>
            <a:gd name="adj2" fmla="val 50000"/>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6628079" y="3416488"/>
        <a:ext cx="177021" cy="228838"/>
      </dsp:txXfrm>
    </dsp:sp>
    <dsp:sp modelId="{D450AB7E-AAC1-B745-A7AE-ED1CB029C86C}">
      <dsp:nvSpPr>
        <dsp:cNvPr id="0" name=""/>
        <dsp:cNvSpPr/>
      </dsp:nvSpPr>
      <dsp:spPr>
        <a:xfrm>
          <a:off x="5336867" y="3414930"/>
          <a:ext cx="1230469" cy="1114705"/>
        </a:xfrm>
        <a:prstGeom prst="ellipse">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Improved Youth Engagement </a:t>
          </a:r>
        </a:p>
      </dsp:txBody>
      <dsp:txXfrm>
        <a:off x="5517065" y="3578175"/>
        <a:ext cx="870073" cy="788215"/>
      </dsp:txXfrm>
    </dsp:sp>
    <dsp:sp modelId="{C9404346-1D1D-864A-A0D5-72F927CCDBDF}">
      <dsp:nvSpPr>
        <dsp:cNvPr id="0" name=""/>
        <dsp:cNvSpPr/>
      </dsp:nvSpPr>
      <dsp:spPr>
        <a:xfrm rot="12600000">
          <a:off x="5117816" y="3370367"/>
          <a:ext cx="244069" cy="381396"/>
        </a:xfrm>
        <a:prstGeom prst="rightArrow">
          <a:avLst>
            <a:gd name="adj1" fmla="val 60000"/>
            <a:gd name="adj2" fmla="val 50000"/>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5186132" y="3464951"/>
        <a:ext cx="170848" cy="228838"/>
      </dsp:txXfrm>
    </dsp:sp>
    <dsp:sp modelId="{58D5137A-FFC9-3E4F-AA89-DCB175872F65}">
      <dsp:nvSpPr>
        <dsp:cNvPr id="0" name=""/>
        <dsp:cNvSpPr/>
      </dsp:nvSpPr>
      <dsp:spPr>
        <a:xfrm>
          <a:off x="3833271" y="2521328"/>
          <a:ext cx="1299267" cy="1205427"/>
        </a:xfrm>
        <a:prstGeom prst="ellipse">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Closer Links to Sports Development</a:t>
          </a:r>
        </a:p>
        <a:p>
          <a:pPr marL="0" lvl="0" indent="0" algn="ctr" defTabSz="533400">
            <a:lnSpc>
              <a:spcPct val="90000"/>
            </a:lnSpc>
            <a:spcBef>
              <a:spcPct val="0"/>
            </a:spcBef>
            <a:spcAft>
              <a:spcPct val="35000"/>
            </a:spcAft>
            <a:buNone/>
          </a:pPr>
          <a:r>
            <a:rPr lang="en-GB" sz="1200" kern="1200" dirty="0"/>
            <a:t>Department </a:t>
          </a:r>
        </a:p>
      </dsp:txBody>
      <dsp:txXfrm>
        <a:off x="4023544" y="2697859"/>
        <a:ext cx="918721" cy="852365"/>
      </dsp:txXfrm>
    </dsp:sp>
    <dsp:sp modelId="{319559DB-E584-424F-9662-F8AC156E4297}">
      <dsp:nvSpPr>
        <dsp:cNvPr id="0" name=""/>
        <dsp:cNvSpPr/>
      </dsp:nvSpPr>
      <dsp:spPr>
        <a:xfrm rot="16200000">
          <a:off x="4327716" y="2046605"/>
          <a:ext cx="310377" cy="381396"/>
        </a:xfrm>
        <a:prstGeom prst="rightArrow">
          <a:avLst>
            <a:gd name="adj1" fmla="val 60000"/>
            <a:gd name="adj2" fmla="val 50000"/>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374273" y="2169441"/>
        <a:ext cx="217264" cy="228838"/>
      </dsp:txXfrm>
    </dsp:sp>
    <dsp:sp modelId="{89C0365D-0D6E-0E48-BB2E-CBDE34D27071}">
      <dsp:nvSpPr>
        <dsp:cNvPr id="0" name=""/>
        <dsp:cNvSpPr/>
      </dsp:nvSpPr>
      <dsp:spPr>
        <a:xfrm>
          <a:off x="3827401" y="919410"/>
          <a:ext cx="1311009" cy="1016300"/>
        </a:xfrm>
        <a:prstGeom prst="ellips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Closer relationship with NERS</a:t>
          </a:r>
        </a:p>
      </dsp:txBody>
      <dsp:txXfrm>
        <a:off x="4019394" y="1068244"/>
        <a:ext cx="927023" cy="718632"/>
      </dsp:txXfrm>
    </dsp:sp>
    <dsp:sp modelId="{A034D586-8B27-2346-9DAD-6DE1D537030C}">
      <dsp:nvSpPr>
        <dsp:cNvPr id="0" name=""/>
        <dsp:cNvSpPr/>
      </dsp:nvSpPr>
      <dsp:spPr>
        <a:xfrm rot="19800000">
          <a:off x="5083878" y="815619"/>
          <a:ext cx="257279" cy="381396"/>
        </a:xfrm>
        <a:prstGeom prst="rightArrow">
          <a:avLst>
            <a:gd name="adj1" fmla="val 60000"/>
            <a:gd name="adj2" fmla="val 5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089048" y="911194"/>
        <a:ext cx="180095" cy="22883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91875-618A-574A-90AC-E91229439A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BCB9532-9311-284A-B613-ACBB6CEE76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ED9C766-D19E-F847-9A71-BD1AB0BE752A}"/>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5" name="Footer Placeholder 4">
            <a:extLst>
              <a:ext uri="{FF2B5EF4-FFF2-40B4-BE49-F238E27FC236}">
                <a16:creationId xmlns:a16="http://schemas.microsoft.com/office/drawing/2014/main" id="{0796203E-3A28-0B43-89E5-F59B4A4698E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6E8EFE5-C9D4-8F40-8143-FD51BAA14369}"/>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4177258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224F2-779B-3047-9BB5-2E663420F9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AEF7E6C-EAD5-F849-A0FE-745DFFB43CB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E194A2-0A71-0848-9F6C-9EADA42D8B19}"/>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5" name="Footer Placeholder 4">
            <a:extLst>
              <a:ext uri="{FF2B5EF4-FFF2-40B4-BE49-F238E27FC236}">
                <a16:creationId xmlns:a16="http://schemas.microsoft.com/office/drawing/2014/main" id="{4DCBA1F4-313E-7843-B136-20D06F896B6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ADA2AA-E3CA-5C40-978A-E6F3DB2BECE9}"/>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669890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ADE52-86D8-5646-A671-50385227A6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B48E88D-9AF4-2941-B730-E4F3D58CDC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F513AAD-4BBB-194C-B3F5-B35E6C94674B}"/>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5" name="Footer Placeholder 4">
            <a:extLst>
              <a:ext uri="{FF2B5EF4-FFF2-40B4-BE49-F238E27FC236}">
                <a16:creationId xmlns:a16="http://schemas.microsoft.com/office/drawing/2014/main" id="{EDB718A7-AE29-0743-A0F0-9F77E429D1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D1A312D-3D70-0F4B-9295-A9B911026D7A}"/>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4232652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C94A-AAE2-974C-9DC8-40AE3D5E41F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F9B5C4C-AE64-E74C-AD3F-928ACBF44C1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A93CCB8-483C-2A4A-A065-7ACDD9DA83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ADEBE0B-C8C4-154B-B8D1-2D92A469A66F}"/>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6" name="Footer Placeholder 5">
            <a:extLst>
              <a:ext uri="{FF2B5EF4-FFF2-40B4-BE49-F238E27FC236}">
                <a16:creationId xmlns:a16="http://schemas.microsoft.com/office/drawing/2014/main" id="{342775AC-B378-024A-A47F-11FF0F1B2FE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1FB2046-61F9-534F-8DCE-CFE0D438A648}"/>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1309587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42E08-4E59-314F-B2F0-4A767745615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D5003B-BE1C-7A48-926D-0F7B955DCD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58692D-F8DF-604F-B450-40D095D38D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A9F86BE-989C-4D41-BBF6-8FFF815206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9BE4640-79CB-5145-9DBE-B09BB8439A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29F9046-02BA-CB48-9B3A-03D9452E38F4}"/>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8" name="Footer Placeholder 7">
            <a:extLst>
              <a:ext uri="{FF2B5EF4-FFF2-40B4-BE49-F238E27FC236}">
                <a16:creationId xmlns:a16="http://schemas.microsoft.com/office/drawing/2014/main" id="{E0ECD7F4-0C20-2D44-B422-4BCFB164D58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CE681E8-B446-6E46-AFED-BA02230AFB10}"/>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1135756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94C2-50B2-2549-B999-AAE6D160B04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6615E2D-2E03-8741-8E08-F4377A3A1FAE}"/>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4" name="Footer Placeholder 3">
            <a:extLst>
              <a:ext uri="{FF2B5EF4-FFF2-40B4-BE49-F238E27FC236}">
                <a16:creationId xmlns:a16="http://schemas.microsoft.com/office/drawing/2014/main" id="{B5671771-8C06-9A4D-BF41-59EF2CC69BB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DA961D4-3CB1-5F48-A48B-845C46C2696D}"/>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912134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97A42F-1E5C-0A4C-A330-BB05E5465305}"/>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3" name="Footer Placeholder 2">
            <a:extLst>
              <a:ext uri="{FF2B5EF4-FFF2-40B4-BE49-F238E27FC236}">
                <a16:creationId xmlns:a16="http://schemas.microsoft.com/office/drawing/2014/main" id="{09997EE2-F910-E447-A297-EA7CE631B21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9CC6F42-4A10-6B4D-A73B-DE2C2A5F9CC1}"/>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28372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848E5-E029-D94C-BBA9-9FA13D5E9F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C169C60-A552-AB4A-B14D-D3D2D91736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C53EB82-CBEE-064C-87EE-66CDD2AB56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99940-9F59-9144-851F-05A2E93AB747}"/>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6" name="Footer Placeholder 5">
            <a:extLst>
              <a:ext uri="{FF2B5EF4-FFF2-40B4-BE49-F238E27FC236}">
                <a16:creationId xmlns:a16="http://schemas.microsoft.com/office/drawing/2014/main" id="{988D3A14-7A61-8444-8755-D0478AC8763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3E7B392-65F1-E740-B1EC-5F3A702D581D}"/>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357913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F342B-94BB-D14D-9B46-E724676385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5AD0068-7AA3-8F42-B924-117D854345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577807-E8A0-1140-BC5E-3F3941986F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58D1CD-8E8E-534B-9484-2BC967841247}"/>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6" name="Footer Placeholder 5">
            <a:extLst>
              <a:ext uri="{FF2B5EF4-FFF2-40B4-BE49-F238E27FC236}">
                <a16:creationId xmlns:a16="http://schemas.microsoft.com/office/drawing/2014/main" id="{91CC5850-28B6-0145-8B4E-F8E276C9781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9F25A2F-9765-AE4E-896D-45EC7EBE8756}"/>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1998233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30950-2F30-CF40-A7E5-ED5D2480152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63ADF78-1F43-8049-8C25-2B9A8CB4317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E66FD5-9BF0-4549-9F5A-DDA1E2E7DE4D}"/>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5" name="Footer Placeholder 4">
            <a:extLst>
              <a:ext uri="{FF2B5EF4-FFF2-40B4-BE49-F238E27FC236}">
                <a16:creationId xmlns:a16="http://schemas.microsoft.com/office/drawing/2014/main" id="{E7E11A66-CD55-174A-9151-2643B56DDCD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9E29-550C-B143-9684-35721B3EBCFE}"/>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425432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22C614-6C9E-8A4A-B19F-7E998461399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0B92442-4C27-B942-91CA-3560A58666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93EB74-C118-4C45-A0AD-671DAF67310E}"/>
              </a:ext>
            </a:extLst>
          </p:cNvPr>
          <p:cNvSpPr>
            <a:spLocks noGrp="1"/>
          </p:cNvSpPr>
          <p:nvPr>
            <p:ph type="dt" sz="half" idx="10"/>
          </p:nvPr>
        </p:nvSpPr>
        <p:spPr/>
        <p:txBody>
          <a:bodyPr/>
          <a:lstStyle/>
          <a:p>
            <a:fld id="{4ABDF3B0-2D30-4DC9-806F-6227D252D09E}" type="datetimeFigureOut">
              <a:rPr lang="en-GB" smtClean="0"/>
              <a:pPr/>
              <a:t>13/04/2021</a:t>
            </a:fld>
            <a:endParaRPr lang="en-GB" dirty="0"/>
          </a:p>
        </p:txBody>
      </p:sp>
      <p:sp>
        <p:nvSpPr>
          <p:cNvPr id="5" name="Footer Placeholder 4">
            <a:extLst>
              <a:ext uri="{FF2B5EF4-FFF2-40B4-BE49-F238E27FC236}">
                <a16:creationId xmlns:a16="http://schemas.microsoft.com/office/drawing/2014/main" id="{682562CA-179F-194F-9CC8-6FC373108D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E062C99-A9B6-8B41-AC37-4D64C560A524}"/>
              </a:ext>
            </a:extLst>
          </p:cNvPr>
          <p:cNvSpPr>
            <a:spLocks noGrp="1"/>
          </p:cNvSpPr>
          <p:nvPr>
            <p:ph type="sldNum" sz="quarter" idx="12"/>
          </p:nvPr>
        </p:nvSpPr>
        <p:spPr/>
        <p:txBody>
          <a:body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3216374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C1418A-C8A8-9A4A-99A5-A5011CBE32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7765227-6F91-3448-A2E8-D7D47D1461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2F6E7C-CD27-EC42-9EB4-F32DB4B470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BDF3B0-2D30-4DC9-806F-6227D252D09E}" type="datetimeFigureOut">
              <a:rPr lang="en-GB" smtClean="0"/>
              <a:pPr/>
              <a:t>13/04/2021</a:t>
            </a:fld>
            <a:endParaRPr lang="en-GB" dirty="0"/>
          </a:p>
        </p:txBody>
      </p:sp>
      <p:sp>
        <p:nvSpPr>
          <p:cNvPr id="5" name="Footer Placeholder 4">
            <a:extLst>
              <a:ext uri="{FF2B5EF4-FFF2-40B4-BE49-F238E27FC236}">
                <a16:creationId xmlns:a16="http://schemas.microsoft.com/office/drawing/2014/main" id="{A4BA2B31-99E7-E644-B8EE-03D306CA55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65E8BC2-3941-4E43-A71D-BC5A920B7B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CECD31-7037-49CD-82B4-3E010ABB9A7F}" type="slidenum">
              <a:rPr lang="en-GB" smtClean="0"/>
              <a:pPr/>
              <a:t>‹#›</a:t>
            </a:fld>
            <a:endParaRPr lang="en-GB" dirty="0"/>
          </a:p>
        </p:txBody>
      </p:sp>
    </p:spTree>
    <p:extLst>
      <p:ext uri="{BB962C8B-B14F-4D97-AF65-F5344CB8AC3E}">
        <p14:creationId xmlns:p14="http://schemas.microsoft.com/office/powerpoint/2010/main" val="42301464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9.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https://www.brightonandhovenews.org/2019/06/14/council-to-consider-ending-freedom-leisure-contract4/" TargetMode="External"/><Relationship Id="rId7" Type="http://schemas.openxmlformats.org/officeDocument/2006/relationships/hyperlink" Target="https://www.lgcplus.com/politics/coronavirus/half-of-leisure-trusts-could-collapse-by-june-14-04-2020/" TargetMode="Externa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s://www.walesonline.co.uk/news/politics/company-running-cardiffs-leisure-centres-19209523" TargetMode="External"/><Relationship Id="rId10" Type="http://schemas.openxmlformats.org/officeDocument/2006/relationships/hyperlink" Target="https://www.messengernewspapers.co.uk/news/16329715.taxpayers-money-used-bailout-leisure-centre-upgrade/" TargetMode="External"/><Relationship Id="rId4" Type="http://schemas.openxmlformats.org/officeDocument/2006/relationships/image" Target="../media/image16.pn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hyperlink" Target="https://www.futuregenerations.wales/wp-content/uploads/2017/02/150623-guide-to-the-fg-act-en.pdf"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4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4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94E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brick building&#10;&#10;Description automatically generated">
            <a:extLst>
              <a:ext uri="{FF2B5EF4-FFF2-40B4-BE49-F238E27FC236}">
                <a16:creationId xmlns:a16="http://schemas.microsoft.com/office/drawing/2014/main" id="{7702FBF3-9CF1-7F49-817F-E3AA486FB799}"/>
              </a:ext>
            </a:extLst>
          </p:cNvPr>
          <p:cNvPicPr>
            <a:picLocks noChangeAspect="1"/>
          </p:cNvPicPr>
          <p:nvPr/>
        </p:nvPicPr>
        <p:blipFill>
          <a:blip r:embed="rId2" cstate="print">
            <a:alphaModFix amt="50000"/>
            <a:extLst>
              <a:ext uri="{28A0092B-C50C-407E-A947-70E740481C1C}">
                <a14:useLocalDpi xmlns:a14="http://schemas.microsoft.com/office/drawing/2010/main" val="0"/>
              </a:ext>
            </a:extLst>
          </a:blip>
          <a:stretch>
            <a:fillRect/>
          </a:stretch>
        </p:blipFill>
        <p:spPr>
          <a:xfrm>
            <a:off x="9244013" y="431801"/>
            <a:ext cx="2700337" cy="1914525"/>
          </a:xfrm>
          <a:prstGeom prst="rect">
            <a:avLst/>
          </a:prstGeom>
        </p:spPr>
      </p:pic>
      <p:pic>
        <p:nvPicPr>
          <p:cNvPr id="8" name="Picture 7" descr="A group of people walking outside a building&#10;&#10;Description automatically generated with low confidence">
            <a:extLst>
              <a:ext uri="{FF2B5EF4-FFF2-40B4-BE49-F238E27FC236}">
                <a16:creationId xmlns:a16="http://schemas.microsoft.com/office/drawing/2014/main" id="{CB74595B-55B1-D045-9F25-891C3A1CB1AF}"/>
              </a:ext>
            </a:extLst>
          </p:cNvPr>
          <p:cNvPicPr>
            <a:picLocks noChangeAspect="1"/>
          </p:cNvPicPr>
          <p:nvPr/>
        </p:nvPicPr>
        <p:blipFill>
          <a:blip r:embed="rId3">
            <a:alphaModFix amt="67000"/>
            <a:extLst>
              <a:ext uri="{28A0092B-C50C-407E-A947-70E740481C1C}">
                <a14:useLocalDpi xmlns:a14="http://schemas.microsoft.com/office/drawing/2010/main" val="0"/>
              </a:ext>
            </a:extLst>
          </a:blip>
          <a:stretch>
            <a:fillRect/>
          </a:stretch>
        </p:blipFill>
        <p:spPr>
          <a:xfrm>
            <a:off x="3894137" y="379413"/>
            <a:ext cx="5133975" cy="2955925"/>
          </a:xfrm>
          <a:prstGeom prst="rect">
            <a:avLst/>
          </a:prstGeom>
        </p:spPr>
      </p:pic>
      <p:pic>
        <p:nvPicPr>
          <p:cNvPr id="29" name="Picture 28" descr="A picture containing sky, outdoor, ground, house&#10;&#10;Description automatically generated">
            <a:extLst>
              <a:ext uri="{FF2B5EF4-FFF2-40B4-BE49-F238E27FC236}">
                <a16:creationId xmlns:a16="http://schemas.microsoft.com/office/drawing/2014/main" id="{0B072E38-CBBF-5D49-B980-A9265883479C}"/>
              </a:ext>
            </a:extLst>
          </p:cNvPr>
          <p:cNvPicPr>
            <a:picLocks noChangeAspect="1"/>
          </p:cNvPicPr>
          <p:nvPr/>
        </p:nvPicPr>
        <p:blipFill>
          <a:blip r:embed="rId4">
            <a:alphaModFix amt="60000"/>
            <a:extLst>
              <a:ext uri="{28A0092B-C50C-407E-A947-70E740481C1C}">
                <a14:useLocalDpi xmlns:a14="http://schemas.microsoft.com/office/drawing/2010/main" val="0"/>
              </a:ext>
            </a:extLst>
          </a:blip>
          <a:stretch>
            <a:fillRect/>
          </a:stretch>
        </p:blipFill>
        <p:spPr>
          <a:xfrm>
            <a:off x="3902419" y="3463927"/>
            <a:ext cx="5125693" cy="2427286"/>
          </a:xfrm>
          <a:prstGeom prst="rect">
            <a:avLst/>
          </a:prstGeom>
        </p:spPr>
      </p:pic>
      <p:pic>
        <p:nvPicPr>
          <p:cNvPr id="36" name="Picture 35" descr="A picture containing outdoor, building, sky, road&#10;&#10;Description automatically generated">
            <a:extLst>
              <a:ext uri="{FF2B5EF4-FFF2-40B4-BE49-F238E27FC236}">
                <a16:creationId xmlns:a16="http://schemas.microsoft.com/office/drawing/2014/main" id="{2AF21F37-8CF9-3A4B-810E-979F3FCD2B80}"/>
              </a:ext>
            </a:extLst>
          </p:cNvPr>
          <p:cNvPicPr>
            <a:picLocks noChangeAspect="1"/>
          </p:cNvPicPr>
          <p:nvPr/>
        </p:nvPicPr>
        <p:blipFill rotWithShape="1">
          <a:blip r:embed="rId5" cstate="print">
            <a:alphaModFix amt="58000"/>
            <a:extLst>
              <a:ext uri="{28A0092B-C50C-407E-A947-70E740481C1C}">
                <a14:useLocalDpi xmlns:a14="http://schemas.microsoft.com/office/drawing/2010/main" val="0"/>
              </a:ext>
            </a:extLst>
          </a:blip>
          <a:srcRect r="11300" b="24802"/>
          <a:stretch/>
        </p:blipFill>
        <p:spPr>
          <a:xfrm>
            <a:off x="9244013" y="2376488"/>
            <a:ext cx="2700337" cy="1681162"/>
          </a:xfrm>
          <a:prstGeom prst="rect">
            <a:avLst/>
          </a:prstGeom>
        </p:spPr>
      </p:pic>
      <p:pic>
        <p:nvPicPr>
          <p:cNvPr id="34" name="Picture 33" descr="A parking lot with a building in the background&#10;&#10;Description automatically generated with low confidence">
            <a:extLst>
              <a:ext uri="{FF2B5EF4-FFF2-40B4-BE49-F238E27FC236}">
                <a16:creationId xmlns:a16="http://schemas.microsoft.com/office/drawing/2014/main" id="{CD2BDDDC-1A05-EB44-91D6-A15BFD4EAE3B}"/>
              </a:ext>
            </a:extLst>
          </p:cNvPr>
          <p:cNvPicPr>
            <a:picLocks noChangeAspect="1"/>
          </p:cNvPicPr>
          <p:nvPr/>
        </p:nvPicPr>
        <p:blipFill rotWithShape="1">
          <a:blip r:embed="rId6">
            <a:alphaModFix amt="50000"/>
            <a:extLst>
              <a:ext uri="{28A0092B-C50C-407E-A947-70E740481C1C}">
                <a14:useLocalDpi xmlns:a14="http://schemas.microsoft.com/office/drawing/2010/main" val="0"/>
              </a:ext>
            </a:extLst>
          </a:blip>
          <a:srcRect l="21460"/>
          <a:stretch/>
        </p:blipFill>
        <p:spPr>
          <a:xfrm>
            <a:off x="9244013" y="4057650"/>
            <a:ext cx="2700337" cy="1833563"/>
          </a:xfrm>
          <a:prstGeom prst="rect">
            <a:avLst/>
          </a:prstGeom>
        </p:spPr>
      </p:pic>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b="1" kern="1200" dirty="0">
                <a:solidFill>
                  <a:srgbClr val="FFFFFF"/>
                </a:solidFill>
                <a:latin typeface="+mj-lt"/>
                <a:ea typeface="+mj-ea"/>
                <a:cs typeface="+mj-cs"/>
              </a:rPr>
              <a:t>NPT Leisure Facilities </a:t>
            </a:r>
          </a:p>
        </p:txBody>
      </p:sp>
    </p:spTree>
    <p:extLst>
      <p:ext uri="{BB962C8B-B14F-4D97-AF65-F5344CB8AC3E}">
        <p14:creationId xmlns:p14="http://schemas.microsoft.com/office/powerpoint/2010/main" val="3745895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04672" y="640080"/>
            <a:ext cx="3282696" cy="5257800"/>
          </a:xfrm>
        </p:spPr>
        <p:txBody>
          <a:bodyPr vert="horz" lIns="91440" tIns="45720" rIns="91440" bIns="45720" rtlCol="0" anchor="ctr">
            <a:normAutofit/>
          </a:bodyPr>
          <a:lstStyle/>
          <a:p>
            <a:pPr algn="l"/>
            <a:r>
              <a:rPr lang="en-US" sz="4400" kern="1200" dirty="0">
                <a:solidFill>
                  <a:schemeClr val="bg1"/>
                </a:solidFill>
                <a:latin typeface="+mj-lt"/>
                <a:ea typeface="+mj-ea"/>
                <a:cs typeface="+mj-cs"/>
              </a:rPr>
              <a:t>Research Rationale</a:t>
            </a:r>
          </a:p>
        </p:txBody>
      </p:sp>
      <p:sp>
        <p:nvSpPr>
          <p:cNvPr id="3" name="Subtitle 2"/>
          <p:cNvSpPr>
            <a:spLocks noGrp="1"/>
          </p:cNvSpPr>
          <p:nvPr>
            <p:ph type="subTitle" idx="1"/>
          </p:nvPr>
        </p:nvSpPr>
        <p:spPr>
          <a:xfrm>
            <a:off x="5358384" y="640081"/>
            <a:ext cx="6024654" cy="5257800"/>
          </a:xfrm>
        </p:spPr>
        <p:txBody>
          <a:bodyPr vert="horz" lIns="91440" tIns="45720" rIns="91440" bIns="45720" rtlCol="0" anchor="ctr">
            <a:normAutofit fontScale="92500" lnSpcReduction="10000"/>
          </a:bodyPr>
          <a:lstStyle/>
          <a:p>
            <a:pPr indent="-228600" algn="l">
              <a:buFont typeface="Arial" panose="020B0604020202020204" pitchFamily="34" charset="0"/>
              <a:buChar char="•"/>
            </a:pPr>
            <a:endParaRPr lang="en-US" sz="2200" dirty="0"/>
          </a:p>
          <a:p>
            <a:pPr algn="l"/>
            <a:r>
              <a:rPr lang="en-US" sz="2200" dirty="0"/>
              <a:t>WHY?</a:t>
            </a:r>
          </a:p>
          <a:p>
            <a:pPr indent="-228600" algn="l">
              <a:buFont typeface="Arial" panose="020B0604020202020204" pitchFamily="34" charset="0"/>
              <a:buChar char="•"/>
            </a:pPr>
            <a:endParaRPr lang="en-US" sz="2200" dirty="0"/>
          </a:p>
          <a:p>
            <a:pPr indent="-228600" algn="just">
              <a:buFont typeface="Arial" panose="020B0604020202020204" pitchFamily="34" charset="0"/>
              <a:buChar char="•"/>
            </a:pPr>
            <a:r>
              <a:rPr lang="en-US" sz="2200" dirty="0"/>
              <a:t>The contract with current provider, Celtic Leisure, finishes in September and the council has started looking for another provider for the next 25 years, instead of running leisure services itself.</a:t>
            </a:r>
          </a:p>
          <a:p>
            <a:pPr indent="-228600" algn="just">
              <a:buFont typeface="Arial" panose="020B0604020202020204" pitchFamily="34" charset="0"/>
              <a:buChar char="•"/>
            </a:pPr>
            <a:r>
              <a:rPr lang="en-GB" sz="2200" dirty="0"/>
              <a:t>Unison are supporting employees and are calling on the local authority to take direct control of local leisure services to ensure the community has the best possible facilities as they emerge from lockdown.</a:t>
            </a:r>
          </a:p>
          <a:p>
            <a:pPr indent="-228600" algn="just">
              <a:buFont typeface="Arial" panose="020B0604020202020204" pitchFamily="34" charset="0"/>
              <a:buChar char="•"/>
            </a:pPr>
            <a:r>
              <a:rPr lang="en-GB" sz="2200" dirty="0"/>
              <a:t> As pandemic restrictions are eased, the area’s leisure facilities will be extremely important in helping people’s mental and physical health. These services will be a huge opportunity for income generation for the local authority, money which should be reinvested for the good of Neath Port Talbot people and not removed as private profit.</a:t>
            </a:r>
            <a:endParaRPr lang="en-US" sz="2200" dirty="0"/>
          </a:p>
          <a:p>
            <a:pPr indent="-228600" algn="l">
              <a:buFont typeface="Arial" panose="020B0604020202020204" pitchFamily="34" charset="0"/>
              <a:buChar char="•"/>
            </a:pPr>
            <a:endParaRPr lang="en-US" sz="2200" dirty="0"/>
          </a:p>
        </p:txBody>
      </p:sp>
      <p:pic>
        <p:nvPicPr>
          <p:cNvPr id="1026" name="Picture 2" descr="Unison (trade union) - Wikipedia">
            <a:extLst>
              <a:ext uri="{FF2B5EF4-FFF2-40B4-BE49-F238E27FC236}">
                <a16:creationId xmlns:a16="http://schemas.microsoft.com/office/drawing/2014/main" id="{353C53BF-3566-C34D-9A26-9FB4B69F41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17564" y="5457824"/>
            <a:ext cx="2374435" cy="1400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626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13F69C-3D6D-4E72-9289-5BC3584D6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509A5F-C8BC-4144-BF33-2F70EA24923F}"/>
              </a:ext>
            </a:extLst>
          </p:cNvPr>
          <p:cNvSpPr>
            <a:spLocks noGrp="1"/>
          </p:cNvSpPr>
          <p:nvPr>
            <p:ph type="title"/>
          </p:nvPr>
        </p:nvSpPr>
        <p:spPr>
          <a:xfrm>
            <a:off x="7568801" y="87634"/>
            <a:ext cx="3826577" cy="547216"/>
          </a:xfrm>
        </p:spPr>
        <p:txBody>
          <a:bodyPr>
            <a:normAutofit fontScale="90000"/>
          </a:bodyPr>
          <a:lstStyle/>
          <a:p>
            <a:pPr algn="ctr"/>
            <a:r>
              <a:rPr lang="en-US" sz="4000" dirty="0">
                <a:cs typeface="Calibri Light"/>
              </a:rPr>
              <a:t>Background </a:t>
            </a:r>
            <a:endParaRPr lang="en-GB" sz="4000" dirty="0"/>
          </a:p>
        </p:txBody>
      </p:sp>
      <p:pic>
        <p:nvPicPr>
          <p:cNvPr id="9" name="Picture 8" descr="A picture containing outdoor, building, sky, road&#10;&#10;Description automatically generated">
            <a:extLst>
              <a:ext uri="{FF2B5EF4-FFF2-40B4-BE49-F238E27FC236}">
                <a16:creationId xmlns:a16="http://schemas.microsoft.com/office/drawing/2014/main" id="{70579DA6-38E4-2242-9C60-883585A6C0FA}"/>
              </a:ext>
            </a:extLst>
          </p:cNvPr>
          <p:cNvPicPr>
            <a:picLocks noChangeAspect="1"/>
          </p:cNvPicPr>
          <p:nvPr/>
        </p:nvPicPr>
        <p:blipFill rotWithShape="1">
          <a:blip r:embed="rId2">
            <a:extLst>
              <a:ext uri="{28A0092B-C50C-407E-A947-70E740481C1C}">
                <a14:useLocalDpi xmlns:a14="http://schemas.microsoft.com/office/drawing/2010/main" val="0"/>
              </a:ext>
            </a:extLst>
          </a:blip>
          <a:srcRect l="1860" r="13161" b="1"/>
          <a:stretch/>
        </p:blipFill>
        <p:spPr>
          <a:xfrm>
            <a:off x="82558" y="4624355"/>
            <a:ext cx="3669186" cy="2146011"/>
          </a:xfrm>
          <a:prstGeom prst="rect">
            <a:avLst/>
          </a:prstGeom>
        </p:spPr>
      </p:pic>
      <p:pic>
        <p:nvPicPr>
          <p:cNvPr id="6" name="Picture 5" descr="A close up of a brick building&#10;&#10;Description automatically generated">
            <a:extLst>
              <a:ext uri="{FF2B5EF4-FFF2-40B4-BE49-F238E27FC236}">
                <a16:creationId xmlns:a16="http://schemas.microsoft.com/office/drawing/2014/main" id="{BE21F55D-6E94-6646-B8C3-6A135F4368F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7737" r="15093" b="-1"/>
          <a:stretch/>
        </p:blipFill>
        <p:spPr>
          <a:xfrm>
            <a:off x="4184069" y="-2"/>
            <a:ext cx="3027239" cy="2226220"/>
          </a:xfrm>
          <a:prstGeom prst="rect">
            <a:avLst/>
          </a:prstGeom>
        </p:spPr>
      </p:pic>
      <p:pic>
        <p:nvPicPr>
          <p:cNvPr id="7" name="Picture 6" descr="A group of people walking outside a building&#10;&#10;Description automatically generated with low confidence">
            <a:extLst>
              <a:ext uri="{FF2B5EF4-FFF2-40B4-BE49-F238E27FC236}">
                <a16:creationId xmlns:a16="http://schemas.microsoft.com/office/drawing/2014/main" id="{17A4F389-DD5A-A541-ADC9-CAB730FFCA75}"/>
              </a:ext>
            </a:extLst>
          </p:cNvPr>
          <p:cNvPicPr>
            <a:picLocks noChangeAspect="1"/>
          </p:cNvPicPr>
          <p:nvPr/>
        </p:nvPicPr>
        <p:blipFill rotWithShape="1">
          <a:blip r:embed="rId4">
            <a:extLst>
              <a:ext uri="{28A0092B-C50C-407E-A947-70E740481C1C}">
                <a14:useLocalDpi xmlns:a14="http://schemas.microsoft.com/office/drawing/2010/main" val="0"/>
              </a:ext>
            </a:extLst>
          </a:blip>
          <a:srcRect l="1845" r="-4" b="-4"/>
          <a:stretch/>
        </p:blipFill>
        <p:spPr>
          <a:xfrm>
            <a:off x="-10064" y="87634"/>
            <a:ext cx="4026679" cy="4454474"/>
          </a:xfrm>
          <a:prstGeom prst="rect">
            <a:avLst/>
          </a:prstGeom>
        </p:spPr>
      </p:pic>
      <p:pic>
        <p:nvPicPr>
          <p:cNvPr id="8" name="Picture 7" descr="A picture containing sky, outdoor, ground, house&#10;&#10;Description automatically generated">
            <a:extLst>
              <a:ext uri="{FF2B5EF4-FFF2-40B4-BE49-F238E27FC236}">
                <a16:creationId xmlns:a16="http://schemas.microsoft.com/office/drawing/2014/main" id="{6790AA86-62B3-CF4D-836B-CC047888C4EE}"/>
              </a:ext>
            </a:extLst>
          </p:cNvPr>
          <p:cNvPicPr>
            <a:picLocks noChangeAspect="1"/>
          </p:cNvPicPr>
          <p:nvPr/>
        </p:nvPicPr>
        <p:blipFill rotWithShape="1">
          <a:blip r:embed="rId5">
            <a:extLst>
              <a:ext uri="{28A0092B-C50C-407E-A947-70E740481C1C}">
                <a14:useLocalDpi xmlns:a14="http://schemas.microsoft.com/office/drawing/2010/main" val="0"/>
              </a:ext>
            </a:extLst>
          </a:blip>
          <a:srcRect l="9157" r="6" b="6"/>
          <a:stretch/>
        </p:blipFill>
        <p:spPr>
          <a:xfrm>
            <a:off x="7281083" y="4629236"/>
            <a:ext cx="4667260" cy="2132076"/>
          </a:xfrm>
          <a:prstGeom prst="rect">
            <a:avLst/>
          </a:prstGeom>
        </p:spPr>
      </p:pic>
      <p:pic>
        <p:nvPicPr>
          <p:cNvPr id="10" name="Picture 9" descr="A parking lot with a building in the background&#10;&#10;Description automatically generated with low confidence">
            <a:extLst>
              <a:ext uri="{FF2B5EF4-FFF2-40B4-BE49-F238E27FC236}">
                <a16:creationId xmlns:a16="http://schemas.microsoft.com/office/drawing/2014/main" id="{3E023707-D49B-B54B-97A7-9FE6A44F9844}"/>
              </a:ext>
            </a:extLst>
          </p:cNvPr>
          <p:cNvPicPr>
            <a:picLocks noChangeAspect="1"/>
          </p:cNvPicPr>
          <p:nvPr/>
        </p:nvPicPr>
        <p:blipFill rotWithShape="1">
          <a:blip r:embed="rId6">
            <a:extLst>
              <a:ext uri="{28A0092B-C50C-407E-A947-70E740481C1C}">
                <a14:useLocalDpi xmlns:a14="http://schemas.microsoft.com/office/drawing/2010/main" val="0"/>
              </a:ext>
            </a:extLst>
          </a:blip>
          <a:srcRect l="4697" r="1" b="1"/>
          <a:stretch/>
        </p:blipFill>
        <p:spPr>
          <a:xfrm>
            <a:off x="3821520" y="4629236"/>
            <a:ext cx="3389787" cy="2141130"/>
          </a:xfrm>
          <a:prstGeom prst="rect">
            <a:avLst/>
          </a:prstGeom>
        </p:spPr>
      </p:pic>
      <p:sp>
        <p:nvSpPr>
          <p:cNvPr id="3" name="Content Placeholder 2">
            <a:extLst>
              <a:ext uri="{FF2B5EF4-FFF2-40B4-BE49-F238E27FC236}">
                <a16:creationId xmlns:a16="http://schemas.microsoft.com/office/drawing/2014/main" id="{F3752582-DB9B-7944-A705-53C760ADE5DB}"/>
              </a:ext>
            </a:extLst>
          </p:cNvPr>
          <p:cNvSpPr>
            <a:spLocks noGrp="1"/>
          </p:cNvSpPr>
          <p:nvPr>
            <p:ph idx="1"/>
          </p:nvPr>
        </p:nvSpPr>
        <p:spPr>
          <a:xfrm>
            <a:off x="7373705" y="634850"/>
            <a:ext cx="4406617" cy="3907258"/>
          </a:xfrm>
        </p:spPr>
        <p:txBody>
          <a:bodyPr>
            <a:normAutofit/>
          </a:bodyPr>
          <a:lstStyle/>
          <a:p>
            <a:pPr marL="0" indent="0">
              <a:buNone/>
            </a:pPr>
            <a:r>
              <a:rPr lang="en-US" sz="2400" b="1" dirty="0"/>
              <a:t>NPT Leisure Facilities </a:t>
            </a:r>
          </a:p>
          <a:p>
            <a:pPr algn="just"/>
            <a:r>
              <a:rPr lang="en-GB" sz="2000" dirty="0"/>
              <a:t>Celtic Leisure (CL) was established in April 2003 to manage leisure facilities on a non- profit distributing basis.  CL manages 6 venues: 5 Leisure Centres and a Theatre / Cinema within the Borough of Neath Port Talbot employing some 200 staff on a permanent basis.</a:t>
            </a:r>
            <a:r>
              <a:rPr lang="en-US" dirty="0"/>
              <a:t> </a:t>
            </a:r>
          </a:p>
          <a:p>
            <a:pPr algn="just"/>
            <a:r>
              <a:rPr lang="en-US" sz="2000" dirty="0"/>
              <a:t>As well as the brand-new state of the art leisure facility currently being built in the heart of Neath Town Centre.</a:t>
            </a:r>
          </a:p>
        </p:txBody>
      </p:sp>
      <p:pic>
        <p:nvPicPr>
          <p:cNvPr id="13" name="Picture 12" descr="A picture containing grass, outdoor, sky, building&#10;&#10;Description automatically generated">
            <a:extLst>
              <a:ext uri="{FF2B5EF4-FFF2-40B4-BE49-F238E27FC236}">
                <a16:creationId xmlns:a16="http://schemas.microsoft.com/office/drawing/2014/main" id="{A7C18339-8D8E-964F-ABBD-7D80B54E8B7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179012" y="2313346"/>
            <a:ext cx="3027239" cy="2141130"/>
          </a:xfrm>
          <a:prstGeom prst="rect">
            <a:avLst/>
          </a:prstGeom>
        </p:spPr>
      </p:pic>
    </p:spTree>
    <p:extLst>
      <p:ext uri="{BB962C8B-B14F-4D97-AF65-F5344CB8AC3E}">
        <p14:creationId xmlns:p14="http://schemas.microsoft.com/office/powerpoint/2010/main" val="1195580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4513F69C-3D6D-4E72-9289-5BC3584D6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F4F79A-7D31-4256-8260-D0A742200F89}"/>
              </a:ext>
            </a:extLst>
          </p:cNvPr>
          <p:cNvSpPr>
            <a:spLocks noGrp="1"/>
          </p:cNvSpPr>
          <p:nvPr>
            <p:ph type="title"/>
          </p:nvPr>
        </p:nvSpPr>
        <p:spPr>
          <a:xfrm>
            <a:off x="7955848" y="63498"/>
            <a:ext cx="3826577" cy="778117"/>
          </a:xfrm>
        </p:spPr>
        <p:txBody>
          <a:bodyPr>
            <a:normAutofit/>
          </a:bodyPr>
          <a:lstStyle/>
          <a:p>
            <a:pPr algn="ctr"/>
            <a:r>
              <a:rPr lang="en-US" sz="4000" dirty="0">
                <a:cs typeface="Calibri Light"/>
              </a:rPr>
              <a:t>Background </a:t>
            </a:r>
          </a:p>
        </p:txBody>
      </p:sp>
      <p:pic>
        <p:nvPicPr>
          <p:cNvPr id="18" name="Picture 17" descr="A picture containing indoor, floor&#10;&#10;Description automatically generated">
            <a:extLst>
              <a:ext uri="{FF2B5EF4-FFF2-40B4-BE49-F238E27FC236}">
                <a16:creationId xmlns:a16="http://schemas.microsoft.com/office/drawing/2014/main" id="{A6E030C5-2737-1946-80C5-02994DCEF291}"/>
              </a:ext>
            </a:extLst>
          </p:cNvPr>
          <p:cNvPicPr>
            <a:picLocks noChangeAspect="1"/>
          </p:cNvPicPr>
          <p:nvPr/>
        </p:nvPicPr>
        <p:blipFill rotWithShape="1">
          <a:blip r:embed="rId2">
            <a:extLst>
              <a:ext uri="{28A0092B-C50C-407E-A947-70E740481C1C}">
                <a14:useLocalDpi xmlns:a14="http://schemas.microsoft.com/office/drawing/2010/main" val="0"/>
              </a:ext>
            </a:extLst>
          </a:blip>
          <a:srcRect l="14078" r="26212" b="-2"/>
          <a:stretch/>
        </p:blipFill>
        <p:spPr>
          <a:xfrm>
            <a:off x="20" y="-1"/>
            <a:ext cx="3997732" cy="4469126"/>
          </a:xfrm>
          <a:prstGeom prst="rect">
            <a:avLst/>
          </a:prstGeom>
        </p:spPr>
      </p:pic>
      <p:pic>
        <p:nvPicPr>
          <p:cNvPr id="16" name="Picture 15" descr="A picture containing indoor, ceiling&#10;&#10;Description automatically generated">
            <a:extLst>
              <a:ext uri="{FF2B5EF4-FFF2-40B4-BE49-F238E27FC236}">
                <a16:creationId xmlns:a16="http://schemas.microsoft.com/office/drawing/2014/main" id="{B1EA443E-0550-8C4E-A1FC-9539B497D1B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928" r="5664" b="-3"/>
          <a:stretch/>
        </p:blipFill>
        <p:spPr>
          <a:xfrm>
            <a:off x="4184069" y="2406570"/>
            <a:ext cx="3027239" cy="2050948"/>
          </a:xfrm>
          <a:prstGeom prst="rect">
            <a:avLst/>
          </a:prstGeom>
        </p:spPr>
      </p:pic>
      <p:pic>
        <p:nvPicPr>
          <p:cNvPr id="7" name="Picture 6" descr="A picture containing grass, outdoor, sky, sport&#10;&#10;Description automatically generated">
            <a:extLst>
              <a:ext uri="{FF2B5EF4-FFF2-40B4-BE49-F238E27FC236}">
                <a16:creationId xmlns:a16="http://schemas.microsoft.com/office/drawing/2014/main" id="{CF742F9B-5FE7-0045-9A29-172A030592A6}"/>
              </a:ext>
            </a:extLst>
          </p:cNvPr>
          <p:cNvPicPr>
            <a:picLocks noChangeAspect="1"/>
          </p:cNvPicPr>
          <p:nvPr/>
        </p:nvPicPr>
        <p:blipFill rotWithShape="1">
          <a:blip r:embed="rId4">
            <a:extLst>
              <a:ext uri="{28A0092B-C50C-407E-A947-70E740481C1C}">
                <a14:useLocalDpi xmlns:a14="http://schemas.microsoft.com/office/drawing/2010/main" val="0"/>
              </a:ext>
            </a:extLst>
          </a:blip>
          <a:srcRect t="7788" b="18316"/>
          <a:stretch/>
        </p:blipFill>
        <p:spPr>
          <a:xfrm>
            <a:off x="3997751" y="4601299"/>
            <a:ext cx="3208917" cy="2193202"/>
          </a:xfrm>
          <a:prstGeom prst="rect">
            <a:avLst/>
          </a:prstGeom>
        </p:spPr>
      </p:pic>
      <p:sp>
        <p:nvSpPr>
          <p:cNvPr id="5" name="Content Placeholder 4">
            <a:extLst>
              <a:ext uri="{FF2B5EF4-FFF2-40B4-BE49-F238E27FC236}">
                <a16:creationId xmlns:a16="http://schemas.microsoft.com/office/drawing/2014/main" id="{459EC6E4-C181-084B-B52D-3367EE707CC6}"/>
              </a:ext>
            </a:extLst>
          </p:cNvPr>
          <p:cNvSpPr>
            <a:spLocks noGrp="1"/>
          </p:cNvSpPr>
          <p:nvPr>
            <p:ph idx="1"/>
          </p:nvPr>
        </p:nvSpPr>
        <p:spPr>
          <a:xfrm>
            <a:off x="7527223" y="841614"/>
            <a:ext cx="4661728" cy="5952887"/>
          </a:xfrm>
        </p:spPr>
        <p:txBody>
          <a:bodyPr>
            <a:normAutofit/>
          </a:bodyPr>
          <a:lstStyle/>
          <a:p>
            <a:pPr marL="0" indent="0" algn="just">
              <a:buNone/>
            </a:pPr>
            <a:r>
              <a:rPr lang="en-US" sz="1800" dirty="0"/>
              <a:t>The facilities cater for the fitness and leisure needs of the local and wider communities. Whether you’re a child looking to get into sport, local worker looking to get fit, or simply someone looking to unwind, this is the perfect place for you.</a:t>
            </a:r>
          </a:p>
          <a:p>
            <a:pPr marL="0" indent="0" algn="just">
              <a:buNone/>
            </a:pPr>
            <a:r>
              <a:rPr lang="en-US" sz="1800" dirty="0"/>
              <a:t>Facilities Include:</a:t>
            </a:r>
          </a:p>
          <a:p>
            <a:pPr algn="just"/>
            <a:r>
              <a:rPr lang="en-US" sz="1800" dirty="0"/>
              <a:t>Gyms, Swimming Pools, Fitness Studios</a:t>
            </a:r>
          </a:p>
          <a:p>
            <a:pPr algn="just"/>
            <a:r>
              <a:rPr lang="en-US" sz="1800" dirty="0"/>
              <a:t>Dual sports halls</a:t>
            </a:r>
          </a:p>
          <a:p>
            <a:pPr algn="just"/>
            <a:r>
              <a:rPr lang="en-US" sz="1800" dirty="0"/>
              <a:t>Athletics track and flood-lit field  </a:t>
            </a:r>
          </a:p>
          <a:p>
            <a:pPr algn="just"/>
            <a:r>
              <a:rPr lang="en-US" sz="1800" dirty="0"/>
              <a:t>Two full-sized all-weather flood-lit pitches for Rugby and Football</a:t>
            </a:r>
          </a:p>
          <a:p>
            <a:pPr algn="just"/>
            <a:r>
              <a:rPr lang="en-US" sz="1800" dirty="0"/>
              <a:t>Daycare, Meeting and Youth Facilities.</a:t>
            </a:r>
          </a:p>
          <a:p>
            <a:pPr algn="just"/>
            <a:r>
              <a:rPr lang="en-GB" sz="1800" dirty="0"/>
              <a:t>Theatre / Cinema screens</a:t>
            </a:r>
            <a:endParaRPr lang="en-US" sz="1800" dirty="0"/>
          </a:p>
          <a:p>
            <a:pPr algn="just"/>
            <a:endParaRPr lang="en-US" sz="1800" dirty="0"/>
          </a:p>
          <a:p>
            <a:pPr marL="0" indent="0" algn="just">
              <a:buNone/>
            </a:pPr>
            <a:r>
              <a:rPr lang="en-US" sz="1800" dirty="0"/>
              <a:t>As well as the sport, fitness, and leisure offerings, the venues also house a sports bar and cafe for all visitors as well as </a:t>
            </a:r>
            <a:r>
              <a:rPr lang="en-US" sz="1600" dirty="0"/>
              <a:t>Centre members.</a:t>
            </a:r>
          </a:p>
          <a:p>
            <a:endParaRPr lang="en-US" sz="1100" dirty="0"/>
          </a:p>
          <a:p>
            <a:endParaRPr lang="en-US" sz="1100" dirty="0"/>
          </a:p>
          <a:p>
            <a:endParaRPr lang="en-GB" sz="1100" dirty="0"/>
          </a:p>
        </p:txBody>
      </p:sp>
      <p:pic>
        <p:nvPicPr>
          <p:cNvPr id="22" name="Picture 21">
            <a:extLst>
              <a:ext uri="{FF2B5EF4-FFF2-40B4-BE49-F238E27FC236}">
                <a16:creationId xmlns:a16="http://schemas.microsoft.com/office/drawing/2014/main" id="{355035A5-28EB-724B-AD16-176AFD21650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84069" y="106361"/>
            <a:ext cx="3022600" cy="2122393"/>
          </a:xfrm>
          <a:prstGeom prst="rect">
            <a:avLst/>
          </a:prstGeom>
        </p:spPr>
      </p:pic>
      <p:pic>
        <p:nvPicPr>
          <p:cNvPr id="26" name="Picture 25">
            <a:extLst>
              <a:ext uri="{FF2B5EF4-FFF2-40B4-BE49-F238E27FC236}">
                <a16:creationId xmlns:a16="http://schemas.microsoft.com/office/drawing/2014/main" id="{27115FB9-26F4-1E4A-AB82-27B322D7711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8470" y="4629236"/>
            <a:ext cx="3754868" cy="2165266"/>
          </a:xfrm>
          <a:prstGeom prst="rect">
            <a:avLst/>
          </a:prstGeom>
        </p:spPr>
      </p:pic>
    </p:spTree>
    <p:extLst>
      <p:ext uri="{BB962C8B-B14F-4D97-AF65-F5344CB8AC3E}">
        <p14:creationId xmlns:p14="http://schemas.microsoft.com/office/powerpoint/2010/main" val="408086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B708B-2F2D-5640-9238-F79BED86F5E9}"/>
              </a:ext>
            </a:extLst>
          </p:cNvPr>
          <p:cNvSpPr>
            <a:spLocks noGrp="1"/>
          </p:cNvSpPr>
          <p:nvPr>
            <p:ph type="title"/>
          </p:nvPr>
        </p:nvSpPr>
        <p:spPr>
          <a:xfrm>
            <a:off x="0" y="122237"/>
            <a:ext cx="12192000" cy="1325563"/>
          </a:xfrm>
        </p:spPr>
        <p:txBody>
          <a:bodyPr>
            <a:normAutofit/>
          </a:bodyPr>
          <a:lstStyle/>
          <a:p>
            <a:pPr algn="ctr"/>
            <a:r>
              <a:rPr lang="en-US" sz="2400" b="1" dirty="0"/>
              <a:t>Evaluation of the current market for best practice models in relation to leisure services.</a:t>
            </a:r>
            <a:br>
              <a:rPr lang="en-US" sz="2800" b="1" dirty="0"/>
            </a:br>
            <a:endParaRPr lang="en-GB" sz="2800" b="1" dirty="0"/>
          </a:p>
        </p:txBody>
      </p:sp>
      <p:sp>
        <p:nvSpPr>
          <p:cNvPr id="3" name="Content Placeholder 2">
            <a:extLst>
              <a:ext uri="{FF2B5EF4-FFF2-40B4-BE49-F238E27FC236}">
                <a16:creationId xmlns:a16="http://schemas.microsoft.com/office/drawing/2014/main" id="{E779ECC9-0579-D64A-AC0E-4FE04D1F30EE}"/>
              </a:ext>
            </a:extLst>
          </p:cNvPr>
          <p:cNvSpPr>
            <a:spLocks noGrp="1"/>
          </p:cNvSpPr>
          <p:nvPr>
            <p:ph idx="1"/>
          </p:nvPr>
        </p:nvSpPr>
        <p:spPr>
          <a:xfrm>
            <a:off x="838200" y="1057275"/>
            <a:ext cx="10515600" cy="5900737"/>
          </a:xfrm>
        </p:spPr>
        <p:txBody>
          <a:bodyPr>
            <a:normAutofit lnSpcReduction="10000"/>
          </a:bodyPr>
          <a:lstStyle/>
          <a:p>
            <a:r>
              <a:rPr lang="en-GB" sz="1700" b="1" dirty="0"/>
              <a:t>Carmarthenshire and North Wales are delivered within the local authority.</a:t>
            </a:r>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r>
              <a:rPr lang="en-GB" sz="1700" dirty="0"/>
              <a:t>The impact of Covid19 also means there will need to be adaptable and service level agreements with external trusts making it more challenging and costly to adapt given the agreements would have to be changed. </a:t>
            </a:r>
          </a:p>
          <a:p>
            <a:pPr marL="0" indent="0">
              <a:buNone/>
            </a:pPr>
            <a:endParaRPr lang="en-GB" sz="1700" dirty="0"/>
          </a:p>
        </p:txBody>
      </p:sp>
      <p:graphicFrame>
        <p:nvGraphicFramePr>
          <p:cNvPr id="4" name="Diagram 3">
            <a:extLst>
              <a:ext uri="{FF2B5EF4-FFF2-40B4-BE49-F238E27FC236}">
                <a16:creationId xmlns:a16="http://schemas.microsoft.com/office/drawing/2014/main" id="{5DA39E04-004C-2E46-B328-76DEFBBBAA12}"/>
              </a:ext>
            </a:extLst>
          </p:cNvPr>
          <p:cNvGraphicFramePr/>
          <p:nvPr>
            <p:extLst>
              <p:ext uri="{D42A27DB-BD31-4B8C-83A1-F6EECF244321}">
                <p14:modId xmlns:p14="http://schemas.microsoft.com/office/powerpoint/2010/main" val="3372745373"/>
              </p:ext>
            </p:extLst>
          </p:nvPr>
        </p:nvGraphicFramePr>
        <p:xfrm>
          <a:off x="146462" y="1494312"/>
          <a:ext cx="11899075" cy="452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477116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5EB72-0BAD-D248-9B2E-B4B06FDE9418}"/>
              </a:ext>
            </a:extLst>
          </p:cNvPr>
          <p:cNvSpPr>
            <a:spLocks noGrp="1"/>
          </p:cNvSpPr>
          <p:nvPr>
            <p:ph type="title"/>
          </p:nvPr>
        </p:nvSpPr>
        <p:spPr>
          <a:xfrm>
            <a:off x="-142504" y="-121763"/>
            <a:ext cx="12564094" cy="1325563"/>
          </a:xfrm>
        </p:spPr>
        <p:txBody>
          <a:bodyPr>
            <a:noAutofit/>
          </a:bodyPr>
          <a:lstStyle/>
          <a:p>
            <a:pPr algn="ctr"/>
            <a:r>
              <a:rPr lang="en-GB" sz="3200" b="1" dirty="0"/>
              <a:t>Private Trusts focus on what’s right for income </a:t>
            </a:r>
            <a:br>
              <a:rPr lang="en-GB" sz="3200" b="1" dirty="0"/>
            </a:br>
            <a:r>
              <a:rPr lang="en-GB" sz="3200" b="1" dirty="0"/>
              <a:t>not necessarily what’s the best solution for the community.</a:t>
            </a:r>
          </a:p>
        </p:txBody>
      </p:sp>
      <p:sp>
        <p:nvSpPr>
          <p:cNvPr id="3" name="Content Placeholder 2">
            <a:extLst>
              <a:ext uri="{FF2B5EF4-FFF2-40B4-BE49-F238E27FC236}">
                <a16:creationId xmlns:a16="http://schemas.microsoft.com/office/drawing/2014/main" id="{3CA5DA4D-FDCF-4543-A2AF-311CF293437B}"/>
              </a:ext>
            </a:extLst>
          </p:cNvPr>
          <p:cNvSpPr>
            <a:spLocks noGrp="1"/>
          </p:cNvSpPr>
          <p:nvPr>
            <p:ph idx="1"/>
          </p:nvPr>
        </p:nvSpPr>
        <p:spPr>
          <a:xfrm>
            <a:off x="266476" y="1021278"/>
            <a:ext cx="11087324" cy="5155685"/>
          </a:xfrm>
        </p:spPr>
        <p:txBody>
          <a:bodyPr/>
          <a:lstStyle/>
          <a:p>
            <a:pPr marL="0" indent="0">
              <a:buNone/>
            </a:pPr>
            <a:r>
              <a:rPr lang="en-GB" b="1" dirty="0"/>
              <a:t>…</a:t>
            </a:r>
            <a:r>
              <a:rPr lang="en-GB" b="1" u="sng" dirty="0"/>
              <a:t>and don’t always get it right.</a:t>
            </a:r>
          </a:p>
        </p:txBody>
      </p:sp>
      <p:pic>
        <p:nvPicPr>
          <p:cNvPr id="5" name="Picture 4" descr="Graphical user interface, application&#10;&#10;Description automatically generated">
            <a:extLst>
              <a:ext uri="{FF2B5EF4-FFF2-40B4-BE49-F238E27FC236}">
                <a16:creationId xmlns:a16="http://schemas.microsoft.com/office/drawing/2014/main" id="{3C2F86AF-E4F7-6C46-A54D-9B11315F9D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476" y="1686296"/>
            <a:ext cx="5093119" cy="4684627"/>
          </a:xfrm>
          <a:prstGeom prst="rect">
            <a:avLst/>
          </a:prstGeom>
        </p:spPr>
      </p:pic>
      <p:sp>
        <p:nvSpPr>
          <p:cNvPr id="6" name="TextBox 5">
            <a:extLst>
              <a:ext uri="{FF2B5EF4-FFF2-40B4-BE49-F238E27FC236}">
                <a16:creationId xmlns:a16="http://schemas.microsoft.com/office/drawing/2014/main" id="{E7839F9F-681A-9449-AAA4-D617481B3DDB}"/>
              </a:ext>
            </a:extLst>
          </p:cNvPr>
          <p:cNvSpPr txBox="1"/>
          <p:nvPr/>
        </p:nvSpPr>
        <p:spPr>
          <a:xfrm>
            <a:off x="266476" y="6370923"/>
            <a:ext cx="5314928" cy="338554"/>
          </a:xfrm>
          <a:prstGeom prst="rect">
            <a:avLst/>
          </a:prstGeom>
          <a:noFill/>
        </p:spPr>
        <p:txBody>
          <a:bodyPr wrap="square" rtlCol="0">
            <a:spAutoFit/>
          </a:bodyPr>
          <a:lstStyle/>
          <a:p>
            <a:r>
              <a:rPr lang="en-GB" sz="1600" dirty="0">
                <a:hlinkClick r:id="rId3"/>
              </a:rPr>
              <a:t>Council to Consider ending Freedom Leisure Contract Link</a:t>
            </a:r>
            <a:endParaRPr lang="en-GB" sz="1600" dirty="0"/>
          </a:p>
        </p:txBody>
      </p:sp>
      <p:pic>
        <p:nvPicPr>
          <p:cNvPr id="8" name="Picture 7" descr="Text&#10;&#10;Description automatically generated">
            <a:extLst>
              <a:ext uri="{FF2B5EF4-FFF2-40B4-BE49-F238E27FC236}">
                <a16:creationId xmlns:a16="http://schemas.microsoft.com/office/drawing/2014/main" id="{BE9AF1C8-95D7-EB4A-91B9-759427D9A9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81404" y="2546970"/>
            <a:ext cx="6344120" cy="1907361"/>
          </a:xfrm>
          <a:prstGeom prst="rect">
            <a:avLst/>
          </a:prstGeom>
        </p:spPr>
      </p:pic>
      <p:sp>
        <p:nvSpPr>
          <p:cNvPr id="9" name="Rectangle 8">
            <a:extLst>
              <a:ext uri="{FF2B5EF4-FFF2-40B4-BE49-F238E27FC236}">
                <a16:creationId xmlns:a16="http://schemas.microsoft.com/office/drawing/2014/main" id="{0382661D-625F-FD41-A217-1C0409B0A523}"/>
              </a:ext>
            </a:extLst>
          </p:cNvPr>
          <p:cNvSpPr/>
          <p:nvPr/>
        </p:nvSpPr>
        <p:spPr>
          <a:xfrm>
            <a:off x="5768810" y="4311029"/>
            <a:ext cx="6096000" cy="307777"/>
          </a:xfrm>
          <a:prstGeom prst="rect">
            <a:avLst/>
          </a:prstGeom>
        </p:spPr>
        <p:txBody>
          <a:bodyPr>
            <a:spAutoFit/>
          </a:bodyPr>
          <a:lstStyle/>
          <a:p>
            <a:r>
              <a:rPr lang="en-GB" sz="1400" dirty="0">
                <a:hlinkClick r:id="rId5"/>
              </a:rPr>
              <a:t>GLL asks council for £1.1m Bailout to keep running Cardiff Leisure Centres Link</a:t>
            </a:r>
            <a:endParaRPr lang="en-GB" sz="1400" dirty="0"/>
          </a:p>
        </p:txBody>
      </p:sp>
      <p:pic>
        <p:nvPicPr>
          <p:cNvPr id="11" name="Picture 10">
            <a:extLst>
              <a:ext uri="{FF2B5EF4-FFF2-40B4-BE49-F238E27FC236}">
                <a16:creationId xmlns:a16="http://schemas.microsoft.com/office/drawing/2014/main" id="{BA2481FB-A267-6A47-ADEC-5F7747B8F8F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50029" y="4678691"/>
            <a:ext cx="5945579" cy="1083156"/>
          </a:xfrm>
          <a:prstGeom prst="rect">
            <a:avLst/>
          </a:prstGeom>
        </p:spPr>
      </p:pic>
      <p:sp>
        <p:nvSpPr>
          <p:cNvPr id="12" name="Rectangle 11">
            <a:extLst>
              <a:ext uri="{FF2B5EF4-FFF2-40B4-BE49-F238E27FC236}">
                <a16:creationId xmlns:a16="http://schemas.microsoft.com/office/drawing/2014/main" id="{A16AC1F8-CAB0-8B46-A63D-D77613D377C0}"/>
              </a:ext>
            </a:extLst>
          </p:cNvPr>
          <p:cNvSpPr/>
          <p:nvPr/>
        </p:nvSpPr>
        <p:spPr>
          <a:xfrm>
            <a:off x="6644886" y="5664083"/>
            <a:ext cx="5219924" cy="369332"/>
          </a:xfrm>
          <a:prstGeom prst="rect">
            <a:avLst/>
          </a:prstGeom>
        </p:spPr>
        <p:txBody>
          <a:bodyPr wrap="square">
            <a:spAutoFit/>
          </a:bodyPr>
          <a:lstStyle/>
          <a:p>
            <a:r>
              <a:rPr lang="en-GB" dirty="0">
                <a:hlinkClick r:id="rId7"/>
              </a:rPr>
              <a:t>Half of leisure trusts 'could collapse by June' Link</a:t>
            </a:r>
            <a:endParaRPr lang="en-GB" dirty="0"/>
          </a:p>
        </p:txBody>
      </p:sp>
      <p:pic>
        <p:nvPicPr>
          <p:cNvPr id="14" name="Picture 13" descr="Text&#10;&#10;Description automatically generated">
            <a:extLst>
              <a:ext uri="{FF2B5EF4-FFF2-40B4-BE49-F238E27FC236}">
                <a16:creationId xmlns:a16="http://schemas.microsoft.com/office/drawing/2014/main" id="{E5F40387-29AF-AA45-9C9F-7C4AC54DE4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768810" y="6033416"/>
            <a:ext cx="6344119" cy="824584"/>
          </a:xfrm>
          <a:prstGeom prst="rect">
            <a:avLst/>
          </a:prstGeom>
        </p:spPr>
      </p:pic>
      <p:pic>
        <p:nvPicPr>
          <p:cNvPr id="16" name="Picture 15" descr="A picture containing text&#10;&#10;Description automatically generated">
            <a:extLst>
              <a:ext uri="{FF2B5EF4-FFF2-40B4-BE49-F238E27FC236}">
                <a16:creationId xmlns:a16="http://schemas.microsoft.com/office/drawing/2014/main" id="{6F2448D6-4E7F-7A4F-9A78-1F6E12DEB33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359595" y="1021278"/>
            <a:ext cx="6787738" cy="1187138"/>
          </a:xfrm>
          <a:prstGeom prst="rect">
            <a:avLst/>
          </a:prstGeom>
        </p:spPr>
      </p:pic>
      <p:sp>
        <p:nvSpPr>
          <p:cNvPr id="17" name="Rectangle 16">
            <a:extLst>
              <a:ext uri="{FF2B5EF4-FFF2-40B4-BE49-F238E27FC236}">
                <a16:creationId xmlns:a16="http://schemas.microsoft.com/office/drawing/2014/main" id="{F462A06A-FD3E-614D-BA53-D9A27A253A52}"/>
              </a:ext>
            </a:extLst>
          </p:cNvPr>
          <p:cNvSpPr/>
          <p:nvPr/>
        </p:nvSpPr>
        <p:spPr>
          <a:xfrm>
            <a:off x="6206848" y="2088918"/>
            <a:ext cx="5940485" cy="369332"/>
          </a:xfrm>
          <a:prstGeom prst="rect">
            <a:avLst/>
          </a:prstGeom>
        </p:spPr>
        <p:txBody>
          <a:bodyPr wrap="square">
            <a:spAutoFit/>
          </a:bodyPr>
          <a:lstStyle/>
          <a:p>
            <a:r>
              <a:rPr lang="en-GB" dirty="0">
                <a:hlinkClick r:id="rId10"/>
              </a:rPr>
              <a:t>Taxpayers money used to bailout leisure centre upgrade Link</a:t>
            </a:r>
            <a:endParaRPr lang="en-GB" dirty="0"/>
          </a:p>
        </p:txBody>
      </p:sp>
    </p:spTree>
    <p:extLst>
      <p:ext uri="{BB962C8B-B14F-4D97-AF65-F5344CB8AC3E}">
        <p14:creationId xmlns:p14="http://schemas.microsoft.com/office/powerpoint/2010/main" val="3209856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4">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95F64-9373-3442-BC14-8E92EE5EC7FA}"/>
              </a:ext>
            </a:extLst>
          </p:cNvPr>
          <p:cNvSpPr>
            <a:spLocks noGrp="1"/>
          </p:cNvSpPr>
          <p:nvPr>
            <p:ph type="title"/>
          </p:nvPr>
        </p:nvSpPr>
        <p:spPr>
          <a:xfrm>
            <a:off x="572493" y="238539"/>
            <a:ext cx="11047013" cy="1434415"/>
          </a:xfrm>
        </p:spPr>
        <p:txBody>
          <a:bodyPr anchor="b">
            <a:normAutofit/>
          </a:bodyPr>
          <a:lstStyle/>
          <a:p>
            <a:r>
              <a:rPr lang="en-GB" sz="5400"/>
              <a:t>Future Generations Act 2015.</a:t>
            </a:r>
          </a:p>
        </p:txBody>
      </p:sp>
      <p:sp>
        <p:nvSpPr>
          <p:cNvPr id="3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9596F2FD-E5FF-684E-A686-CBC994321F32}"/>
              </a:ext>
            </a:extLst>
          </p:cNvPr>
          <p:cNvPicPr>
            <a:picLocks noChangeAspect="1"/>
          </p:cNvPicPr>
          <p:nvPr/>
        </p:nvPicPr>
        <p:blipFill rotWithShape="1">
          <a:blip r:embed="rId2">
            <a:extLst>
              <a:ext uri="{28A0092B-C50C-407E-A947-70E740481C1C}">
                <a14:useLocalDpi xmlns:a14="http://schemas.microsoft.com/office/drawing/2010/main" val="0"/>
              </a:ext>
            </a:extLst>
          </a:blip>
          <a:srcRect l="1806" r="12421" b="3"/>
          <a:stretch/>
        </p:blipFill>
        <p:spPr>
          <a:xfrm>
            <a:off x="119063" y="1911493"/>
            <a:ext cx="4493768" cy="4458194"/>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7AA83113-6197-9649-9151-CB43758E3A74}"/>
              </a:ext>
            </a:extLst>
          </p:cNvPr>
          <p:cNvSpPr>
            <a:spLocks noGrp="1"/>
          </p:cNvSpPr>
          <p:nvPr>
            <p:ph idx="1"/>
          </p:nvPr>
        </p:nvSpPr>
        <p:spPr>
          <a:xfrm>
            <a:off x="4731894" y="1899040"/>
            <a:ext cx="7341043" cy="5017139"/>
          </a:xfrm>
        </p:spPr>
        <p:txBody>
          <a:bodyPr anchor="t">
            <a:normAutofit/>
          </a:bodyPr>
          <a:lstStyle/>
          <a:p>
            <a:pPr algn="just"/>
            <a:r>
              <a:rPr lang="en-GB" sz="1800" dirty="0"/>
              <a:t>Welsh government future generations act 2015 states we should be working towards </a:t>
            </a:r>
            <a:r>
              <a:rPr lang="en-GB" sz="1800" b="1" dirty="0"/>
              <a:t>A Healthier Wales</a:t>
            </a:r>
            <a:r>
              <a:rPr lang="en-GB" sz="1800" dirty="0"/>
              <a:t> - A society in which people’s physical and mental well-being is maximised and in which choices and behaviours that benefit future health are understood and also </a:t>
            </a:r>
            <a:r>
              <a:rPr lang="en-GB" sz="1800" b="1" dirty="0"/>
              <a:t>A Wales of cohesive communities </a:t>
            </a:r>
            <a:r>
              <a:rPr lang="en-GB" sz="1800" dirty="0"/>
              <a:t> a more socially attractive, viable, safe environment with better-connected communities. </a:t>
            </a:r>
          </a:p>
          <a:p>
            <a:pPr algn="just"/>
            <a:r>
              <a:rPr lang="en-GB" sz="1800" dirty="0"/>
              <a:t>Leisure Centre’s are meant to be community hubs, where everyone utilizes the facility.  Given the Health and Wellbeing agenda recording data, user output is far greater when it’s delivered in house, which links to improving the Health of the Nation in the Future Generations Act 2015.</a:t>
            </a:r>
          </a:p>
          <a:p>
            <a:pPr algn="just"/>
            <a:r>
              <a:rPr lang="en-GB" sz="1800" dirty="0"/>
              <a:t>We need closer working relationships and better engagement with Schools, Clubs, Education Department and Sports Development Team and show more support to culture, arts and heritage at places like the Gwyn Hall in Neath. </a:t>
            </a:r>
          </a:p>
          <a:p>
            <a:pPr algn="just"/>
            <a:r>
              <a:rPr lang="en-GB" sz="1800" dirty="0"/>
              <a:t>Local taxes have been spent towards building the facilities so profits should come back to the local economy and not a private company.</a:t>
            </a:r>
          </a:p>
          <a:p>
            <a:pPr marL="0" indent="0" algn="ctr">
              <a:buNone/>
            </a:pPr>
            <a:r>
              <a:rPr lang="en-GB" sz="1800" dirty="0">
                <a:hlinkClick r:id="rId3"/>
              </a:rPr>
              <a:t>Link to Future Generations Act 2015</a:t>
            </a:r>
            <a:endParaRPr lang="en-GB" sz="1800" dirty="0"/>
          </a:p>
          <a:p>
            <a:endParaRPr lang="en-GB" sz="1500" dirty="0"/>
          </a:p>
        </p:txBody>
      </p:sp>
    </p:spTree>
    <p:extLst>
      <p:ext uri="{BB962C8B-B14F-4D97-AF65-F5344CB8AC3E}">
        <p14:creationId xmlns:p14="http://schemas.microsoft.com/office/powerpoint/2010/main" val="31711792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1475</TotalTime>
  <Words>665</Words>
  <Application>Microsoft Office PowerPoint</Application>
  <PresentationFormat>Widescreen</PresentationFormat>
  <Paragraphs>63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NPT Leisure Facilities </vt:lpstr>
      <vt:lpstr>Research Rationale</vt:lpstr>
      <vt:lpstr>Background </vt:lpstr>
      <vt:lpstr>Background </vt:lpstr>
      <vt:lpstr>Evaluation of the current market for best practice models in relation to leisure services. </vt:lpstr>
      <vt:lpstr>Private Trusts focus on what’s right for income  not necessarily what’s the best solution for the community.</vt:lpstr>
      <vt:lpstr>Future Generations Act 2015.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Analysis of the Promotion and Retention Strategies at Neath Sports Centre.</dc:title>
  <dc:creator>Microsoft Office User</dc:creator>
  <cp:lastModifiedBy>Andrew Thomas</cp:lastModifiedBy>
  <cp:revision>44</cp:revision>
  <dcterms:created xsi:type="dcterms:W3CDTF">2018-11-09T00:30:49Z</dcterms:created>
  <dcterms:modified xsi:type="dcterms:W3CDTF">2021-04-13T21:24:34Z</dcterms:modified>
</cp:coreProperties>
</file>