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ar-SY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19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ar-SY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fld id="{4899F0CB-D4BC-4DB2-A366-A8E282F5F197}" type="datetimeFigureOut">
              <a:rPr lang="ar-SY" smtClean="0"/>
              <a:t>28/01/1448</a:t>
            </a:fld>
            <a:endParaRPr lang="ar-SY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ar-SY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S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endParaRPr lang="ar-S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fld id="{8202BE33-4DEC-4473-BD3D-F76DCD2CC102}" type="slidenum">
              <a:rPr lang="ar-SY" smtClean="0"/>
              <a:t>‹#›</a:t>
            </a:fld>
            <a:endParaRPr lang="ar-SY"/>
          </a:p>
        </p:txBody>
      </p:sp>
    </p:spTree>
    <p:extLst>
      <p:ext uri="{BB962C8B-B14F-4D97-AF65-F5344CB8AC3E}">
        <p14:creationId xmlns:p14="http://schemas.microsoft.com/office/powerpoint/2010/main" val="29456061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Y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02BE33-4DEC-4473-BD3D-F76DCD2CC102}" type="slidenum">
              <a:rPr lang="ar-SY" smtClean="0"/>
              <a:t>1</a:t>
            </a:fld>
            <a:endParaRPr lang="ar-SY"/>
          </a:p>
        </p:txBody>
      </p:sp>
    </p:spTree>
    <p:extLst>
      <p:ext uri="{BB962C8B-B14F-4D97-AF65-F5344CB8AC3E}">
        <p14:creationId xmlns:p14="http://schemas.microsoft.com/office/powerpoint/2010/main" val="14953054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B7A48-91A7-E1E5-7A5F-78EE358A00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ar-SY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DC06A3-68C2-A93D-5A55-6D6210013A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ar-S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77C359-CD08-98FD-9152-5523860A9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B94D6-FE26-45AF-9B41-ECB96C8362C8}" type="datetimeFigureOut">
              <a:rPr lang="ar-SY" smtClean="0"/>
              <a:t>28/01/1448</a:t>
            </a:fld>
            <a:endParaRPr lang="ar-S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31BCE1-70A2-8C93-89A6-BA549957F6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33B78-A6DB-4AB2-02B2-98A677BD00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B5117-46B5-471D-A444-779EFD9CC04A}" type="slidenum">
              <a:rPr lang="ar-SY" smtClean="0"/>
              <a:t>‹#›</a:t>
            </a:fld>
            <a:endParaRPr lang="ar-SY"/>
          </a:p>
        </p:txBody>
      </p:sp>
    </p:spTree>
    <p:extLst>
      <p:ext uri="{BB962C8B-B14F-4D97-AF65-F5344CB8AC3E}">
        <p14:creationId xmlns:p14="http://schemas.microsoft.com/office/powerpoint/2010/main" val="3414600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323E1-B00D-41C2-6201-7325EC245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ar-SY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00822-ACB7-AA6D-FEAF-391874D109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S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949DE-063D-6240-B002-9B0A49FCB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B94D6-FE26-45AF-9B41-ECB96C8362C8}" type="datetimeFigureOut">
              <a:rPr lang="ar-SY" smtClean="0"/>
              <a:t>28/01/1448</a:t>
            </a:fld>
            <a:endParaRPr lang="ar-S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529C1C-EAF1-B769-CA8D-47ED38DC09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79CD39-21ED-475C-49C7-B28D8D789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B5117-46B5-471D-A444-779EFD9CC04A}" type="slidenum">
              <a:rPr lang="ar-SY" smtClean="0"/>
              <a:t>‹#›</a:t>
            </a:fld>
            <a:endParaRPr lang="ar-SY"/>
          </a:p>
        </p:txBody>
      </p:sp>
    </p:spTree>
    <p:extLst>
      <p:ext uri="{BB962C8B-B14F-4D97-AF65-F5344CB8AC3E}">
        <p14:creationId xmlns:p14="http://schemas.microsoft.com/office/powerpoint/2010/main" val="3525891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A03AA-30B3-7771-DD2A-4D9F77490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ar-SY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554F45-6367-8EAE-FD44-1AA811FA4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61FD49-50B6-2F09-32C2-ABD3043DAB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B94D6-FE26-45AF-9B41-ECB96C8362C8}" type="datetimeFigureOut">
              <a:rPr lang="ar-SY" smtClean="0"/>
              <a:t>28/01/1448</a:t>
            </a:fld>
            <a:endParaRPr lang="ar-S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79F23A-DD16-1874-3065-D737A5F62E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45EACD-0BA9-DC67-B42E-C6D5A395C7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B5117-46B5-471D-A444-779EFD9CC04A}" type="slidenum">
              <a:rPr lang="ar-SY" smtClean="0"/>
              <a:t>‹#›</a:t>
            </a:fld>
            <a:endParaRPr lang="ar-SY"/>
          </a:p>
        </p:txBody>
      </p:sp>
    </p:spTree>
    <p:extLst>
      <p:ext uri="{BB962C8B-B14F-4D97-AF65-F5344CB8AC3E}">
        <p14:creationId xmlns:p14="http://schemas.microsoft.com/office/powerpoint/2010/main" val="11423635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B2ECB-6447-A99D-CE48-665C9D064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ar-SY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EB7865-6E6E-1355-D6AB-01B0DCA9D5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SY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61B86B-C9D9-06FB-55E7-56AE8B9457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SY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E6FB8D-9440-7D36-116B-E39B6C4577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B94D6-FE26-45AF-9B41-ECB96C8362C8}" type="datetimeFigureOut">
              <a:rPr lang="ar-SY" smtClean="0"/>
              <a:t>28/01/1448</a:t>
            </a:fld>
            <a:endParaRPr lang="ar-SY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8B00D5-1FDA-AFB1-6CD0-77F865D00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Y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D18A58-F487-8DDA-BDD7-5FC25356D8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B5117-46B5-471D-A444-779EFD9CC04A}" type="slidenum">
              <a:rPr lang="ar-SY" smtClean="0"/>
              <a:t>‹#›</a:t>
            </a:fld>
            <a:endParaRPr lang="ar-SY"/>
          </a:p>
        </p:txBody>
      </p:sp>
    </p:spTree>
    <p:extLst>
      <p:ext uri="{BB962C8B-B14F-4D97-AF65-F5344CB8AC3E}">
        <p14:creationId xmlns:p14="http://schemas.microsoft.com/office/powerpoint/2010/main" val="39055682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BA729-FB6A-E482-BEAB-65991BA8B1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ar-SY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9E075-6504-1B2A-0BB3-8948A5470E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55CCDD-4FA6-A168-D548-E90E157881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SY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492494-FC16-75F7-B8DE-E5028BB767A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8761C1-BB14-3C5F-F316-F71278C7AA4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SY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9DCA21-C01D-F82C-391B-093954D214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B94D6-FE26-45AF-9B41-ECB96C8362C8}" type="datetimeFigureOut">
              <a:rPr lang="ar-SY" smtClean="0"/>
              <a:t>28/01/1448</a:t>
            </a:fld>
            <a:endParaRPr lang="ar-SY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2F2F26F-F417-756D-58A1-1CC06EB837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Y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4ABE78-7CE6-35AA-B153-5E2808144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B5117-46B5-471D-A444-779EFD9CC04A}" type="slidenum">
              <a:rPr lang="ar-SY" smtClean="0"/>
              <a:t>‹#›</a:t>
            </a:fld>
            <a:endParaRPr lang="ar-SY"/>
          </a:p>
        </p:txBody>
      </p:sp>
    </p:spTree>
    <p:extLst>
      <p:ext uri="{BB962C8B-B14F-4D97-AF65-F5344CB8AC3E}">
        <p14:creationId xmlns:p14="http://schemas.microsoft.com/office/powerpoint/2010/main" val="38262455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77154-2D73-6626-9DD3-49836B814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ar-SY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7FD229-58E2-243F-4AFC-3B1D873ECF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B94D6-FE26-45AF-9B41-ECB96C8362C8}" type="datetimeFigureOut">
              <a:rPr lang="ar-SY" smtClean="0"/>
              <a:t>28/01/1448</a:t>
            </a:fld>
            <a:endParaRPr lang="ar-SY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B77506-69AF-C221-0721-BBE15E2A3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Y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9BCD86-2E13-57F5-B5BE-FCF77D49E1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B5117-46B5-471D-A444-779EFD9CC04A}" type="slidenum">
              <a:rPr lang="ar-SY" smtClean="0"/>
              <a:t>‹#›</a:t>
            </a:fld>
            <a:endParaRPr lang="ar-SY"/>
          </a:p>
        </p:txBody>
      </p:sp>
    </p:spTree>
    <p:extLst>
      <p:ext uri="{BB962C8B-B14F-4D97-AF65-F5344CB8AC3E}">
        <p14:creationId xmlns:p14="http://schemas.microsoft.com/office/powerpoint/2010/main" val="2610876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F29792-6A66-BB22-64A0-5DE8373E95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B94D6-FE26-45AF-9B41-ECB96C8362C8}" type="datetimeFigureOut">
              <a:rPr lang="ar-SY" smtClean="0"/>
              <a:t>28/01/1448</a:t>
            </a:fld>
            <a:endParaRPr lang="ar-SY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B84D20-CD3A-E450-79C4-D537549DFC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Y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5B931A-0CE4-DFFB-CD52-C8F2261D6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B5117-46B5-471D-A444-779EFD9CC04A}" type="slidenum">
              <a:rPr lang="ar-SY" smtClean="0"/>
              <a:t>‹#›</a:t>
            </a:fld>
            <a:endParaRPr lang="ar-SY"/>
          </a:p>
        </p:txBody>
      </p:sp>
    </p:spTree>
    <p:extLst>
      <p:ext uri="{BB962C8B-B14F-4D97-AF65-F5344CB8AC3E}">
        <p14:creationId xmlns:p14="http://schemas.microsoft.com/office/powerpoint/2010/main" val="5127530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EBC49-564A-F9EF-9B84-596892EB9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ar-SY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3D7E7C-E262-DE13-3A92-8F6AF1D41E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SY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DEC32C-4F06-AE53-64C4-EF32084E69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01E0C4-0672-D0A5-A13D-85CAB81051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B94D6-FE26-45AF-9B41-ECB96C8362C8}" type="datetimeFigureOut">
              <a:rPr lang="ar-SY" smtClean="0"/>
              <a:t>28/01/1448</a:t>
            </a:fld>
            <a:endParaRPr lang="ar-SY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BDF559-2520-7B8E-1DE4-96121B8DF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Y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5A71F7-16D1-D943-24EB-51043719A3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B5117-46B5-471D-A444-779EFD9CC04A}" type="slidenum">
              <a:rPr lang="ar-SY" smtClean="0"/>
              <a:t>‹#›</a:t>
            </a:fld>
            <a:endParaRPr lang="ar-SY"/>
          </a:p>
        </p:txBody>
      </p:sp>
    </p:spTree>
    <p:extLst>
      <p:ext uri="{BB962C8B-B14F-4D97-AF65-F5344CB8AC3E}">
        <p14:creationId xmlns:p14="http://schemas.microsoft.com/office/powerpoint/2010/main" val="308254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3F516-A7D0-B0C6-B6E3-8DBC6E89D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ar-SY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59B756-FC46-690F-FC01-F6619C4B8A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ar-SY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39CF04-53C0-3C3F-9F6F-FFBFA0951D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5ACCE8-4FEA-AE7C-127C-1CA1FBCA9E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B94D6-FE26-45AF-9B41-ECB96C8362C8}" type="datetimeFigureOut">
              <a:rPr lang="ar-SY" smtClean="0"/>
              <a:t>28/01/1448</a:t>
            </a:fld>
            <a:endParaRPr lang="ar-SY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B17197-D065-C6FF-BE1E-48B19B2E2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Y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9A6322-8A5E-7CA2-D4A8-5DFED93013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B5117-46B5-471D-A444-779EFD9CC04A}" type="slidenum">
              <a:rPr lang="ar-SY" smtClean="0"/>
              <a:t>‹#›</a:t>
            </a:fld>
            <a:endParaRPr lang="ar-SY"/>
          </a:p>
        </p:txBody>
      </p:sp>
    </p:spTree>
    <p:extLst>
      <p:ext uri="{BB962C8B-B14F-4D97-AF65-F5344CB8AC3E}">
        <p14:creationId xmlns:p14="http://schemas.microsoft.com/office/powerpoint/2010/main" val="375570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55553-A1FF-C532-9D25-FE42FD177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ar-SY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602376-2A38-40F9-CD9D-E879D91502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S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4A1798-4346-387B-91D3-765835C43F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B94D6-FE26-45AF-9B41-ECB96C8362C8}" type="datetimeFigureOut">
              <a:rPr lang="ar-SY" smtClean="0"/>
              <a:t>28/01/1448</a:t>
            </a:fld>
            <a:endParaRPr lang="ar-S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A09F72-D150-C230-4B20-E8839786D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9FF0D-8371-4A2C-2EC3-F619F34BD7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B5117-46B5-471D-A444-779EFD9CC04A}" type="slidenum">
              <a:rPr lang="ar-SY" smtClean="0"/>
              <a:t>‹#›</a:t>
            </a:fld>
            <a:endParaRPr lang="ar-SY"/>
          </a:p>
        </p:txBody>
      </p:sp>
    </p:spTree>
    <p:extLst>
      <p:ext uri="{BB962C8B-B14F-4D97-AF65-F5344CB8AC3E}">
        <p14:creationId xmlns:p14="http://schemas.microsoft.com/office/powerpoint/2010/main" val="22994345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4E0774-39FB-2109-6D79-5B1FAC7E468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ar-SY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EB4EB5-2652-CF1C-69F8-42BF1689B2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S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E240F8-8EF5-88AA-F2F1-DF9BE4352A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B94D6-FE26-45AF-9B41-ECB96C8362C8}" type="datetimeFigureOut">
              <a:rPr lang="ar-SY" smtClean="0"/>
              <a:t>28/01/1448</a:t>
            </a:fld>
            <a:endParaRPr lang="ar-S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A079B3-5C42-59F9-1985-CEA8FB91DC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5C6C33-A072-3DBB-3E96-347ADC22CE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B5117-46B5-471D-A444-779EFD9CC04A}" type="slidenum">
              <a:rPr lang="ar-SY" smtClean="0"/>
              <a:t>‹#›</a:t>
            </a:fld>
            <a:endParaRPr lang="ar-SY"/>
          </a:p>
        </p:txBody>
      </p:sp>
    </p:spTree>
    <p:extLst>
      <p:ext uri="{BB962C8B-B14F-4D97-AF65-F5344CB8AC3E}">
        <p14:creationId xmlns:p14="http://schemas.microsoft.com/office/powerpoint/2010/main" val="26537415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E27D569-19C7-FE4B-381E-14432B4BF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ar-SY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C1192D-284C-04BE-2BC2-7296EF5FD0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S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431937-F8EB-5B6A-5F67-2E03D3F268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54B94D6-FE26-45AF-9B41-ECB96C8362C8}" type="datetimeFigureOut">
              <a:rPr lang="ar-SY" smtClean="0"/>
              <a:t>28/01/1448</a:t>
            </a:fld>
            <a:endParaRPr lang="ar-S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BBB461-1BBC-9567-075F-BDC5960218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ar-S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9CBC04-F7F2-31E3-C0DC-05CD373E49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6AB5117-46B5-471D-A444-779EFD9CC04A}" type="slidenum">
              <a:rPr lang="ar-SY" smtClean="0"/>
              <a:t>‹#›</a:t>
            </a:fld>
            <a:endParaRPr lang="ar-SY"/>
          </a:p>
        </p:txBody>
      </p:sp>
    </p:spTree>
    <p:extLst>
      <p:ext uri="{BB962C8B-B14F-4D97-AF65-F5344CB8AC3E}">
        <p14:creationId xmlns:p14="http://schemas.microsoft.com/office/powerpoint/2010/main" val="24926429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ar-SY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E2653-445F-5ACB-FEBC-DBD07054D4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6852" y="629265"/>
            <a:ext cx="9311148" cy="2880698"/>
          </a:xfrm>
        </p:spPr>
        <p:txBody>
          <a:bodyPr>
            <a:noAutofit/>
          </a:bodyPr>
          <a:lstStyle/>
          <a:p>
            <a:br>
              <a:rPr lang="ar-SY" sz="2400" dirty="0"/>
            </a:br>
            <a:br>
              <a:rPr lang="ar-SY" sz="2400" dirty="0"/>
            </a:br>
            <a:r>
              <a:rPr lang="ar-SY" sz="2400" dirty="0"/>
              <a:t>Module Name: Problem Solving and Decision Making (LCLM4004  Prepared by: Rami Kouaiede</a:t>
            </a:r>
            <a:r>
              <a:rPr lang="en-US" sz="2400" dirty="0"/>
              <a:t>r</a:t>
            </a:r>
            <a:br>
              <a:rPr lang="ar-SY" sz="2400" dirty="0"/>
            </a:br>
            <a:r>
              <a:rPr lang="ar-SY" sz="2400" dirty="0"/>
              <a:t>Presented to: Course Tutor</a:t>
            </a:r>
            <a:br>
              <a:rPr lang="ar-SY" sz="2400" dirty="0"/>
            </a:br>
            <a:r>
              <a:rPr lang="ar-SY" sz="2400" dirty="0"/>
              <a:t>Date: July 2026</a:t>
            </a:r>
            <a:br>
              <a:rPr lang="ar-SY" sz="3600" dirty="0"/>
            </a:br>
            <a:endParaRPr lang="ar-SY" sz="3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14109F-81FA-A907-9C93-0EB9FCE201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3999" y="3602038"/>
            <a:ext cx="9940413" cy="4696388"/>
          </a:xfrm>
        </p:spPr>
        <p:txBody>
          <a:bodyPr>
            <a:noAutofit/>
          </a:bodyPr>
          <a:lstStyle/>
          <a:p>
            <a:br>
              <a:rPr lang="ar-SY" sz="2000" dirty="0"/>
            </a:br>
            <a:endParaRPr lang="ar-SY" sz="2000" dirty="0"/>
          </a:p>
        </p:txBody>
      </p:sp>
    </p:spTree>
    <p:extLst>
      <p:ext uri="{BB962C8B-B14F-4D97-AF65-F5344CB8AC3E}">
        <p14:creationId xmlns:p14="http://schemas.microsoft.com/office/powerpoint/2010/main" val="25463075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DC71E-2359-1BD1-272C-C243851816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SY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3CB26E-3F91-DE64-573A-6973F1B164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br>
              <a:rPr lang="ar-SY" sz="2400" dirty="0"/>
            </a:br>
            <a:r>
              <a:rPr lang="ar-SY" dirty="0"/>
              <a:t>• Introduction &amp; Case Context</a:t>
            </a:r>
            <a:br>
              <a:rPr lang="ar-SY" dirty="0"/>
            </a:br>
            <a:r>
              <a:rPr lang="ar-SY" dirty="0"/>
              <a:t>• Nature and Scope of the Issues</a:t>
            </a:r>
            <a:br>
              <a:rPr lang="ar-SY" dirty="0"/>
            </a:br>
            <a:r>
              <a:rPr lang="ar-SY" dirty="0"/>
              <a:t>• 5W2H Problem-Solving Framework</a:t>
            </a:r>
            <a:br>
              <a:rPr lang="ar-SY" dirty="0"/>
            </a:br>
            <a:r>
              <a:rPr lang="ar-SY" dirty="0"/>
              <a:t>• PESTEL Analysis</a:t>
            </a:r>
            <a:br>
              <a:rPr lang="ar-SY" dirty="0"/>
            </a:br>
            <a:r>
              <a:rPr lang="ar-SY" dirty="0"/>
              <a:t>• Fishbone Diagram (Root Causes)</a:t>
            </a:r>
            <a:br>
              <a:rPr lang="ar-SY" dirty="0"/>
            </a:br>
            <a:r>
              <a:rPr lang="ar-SY" dirty="0"/>
              <a:t>• Key Findings &amp; Recommendations</a:t>
            </a:r>
            <a:br>
              <a:rPr lang="ar-SY" dirty="0"/>
            </a:br>
            <a:endParaRPr lang="ar-SY" dirty="0"/>
          </a:p>
        </p:txBody>
      </p:sp>
    </p:spTree>
    <p:extLst>
      <p:ext uri="{BB962C8B-B14F-4D97-AF65-F5344CB8AC3E}">
        <p14:creationId xmlns:p14="http://schemas.microsoft.com/office/powerpoint/2010/main" val="16197005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94047-2270-DFE0-5687-7594CFA0C9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SY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7556B3-D5CE-DFC7-7CA9-9200FFCD9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ar-SY" dirty="0"/>
              <a:t>• About Basil's Bakery: Small, independent artisan bakery in Coventry, UK.</a:t>
            </a:r>
            <a:br>
              <a:rPr lang="ar-SY" dirty="0"/>
            </a:br>
            <a:r>
              <a:rPr lang="ar-SY" dirty="0"/>
              <a:t>• Reputation: High-quality, premium organic ingredients.</a:t>
            </a:r>
            <a:br>
              <a:rPr lang="ar-SY" dirty="0"/>
            </a:br>
            <a:r>
              <a:rPr lang="ar-SY" dirty="0"/>
              <a:t>• The Crisis: Post-pandemic sales stagnated at 25% below 2019 levels.</a:t>
            </a:r>
            <a:br>
              <a:rPr lang="ar-SY" dirty="0"/>
            </a:br>
            <a:r>
              <a:rPr lang="ar-SY" dirty="0"/>
              <a:t>• Key Drivers of Decline:</a:t>
            </a:r>
            <a:br>
              <a:rPr lang="ar-SY" dirty="0"/>
            </a:br>
            <a:r>
              <a:rPr lang="ar-SY" dirty="0"/>
              <a:t>- Reduced footfall in the shopping retail park.</a:t>
            </a:r>
            <a:br>
              <a:rPr lang="ar-SY" dirty="0"/>
            </a:br>
            <a:r>
              <a:rPr lang="ar-SY" dirty="0"/>
              <a:t>- Closed nearby retail outlets.</a:t>
            </a:r>
            <a:br>
              <a:rPr lang="ar-SY" dirty="0"/>
            </a:br>
            <a:r>
              <a:rPr lang="ar-SY" dirty="0"/>
              <a:t>- Shift to hybrid work (Office workers working from home).</a:t>
            </a:r>
            <a:br>
              <a:rPr lang="ar-SY" dirty="0"/>
            </a:br>
            <a:endParaRPr lang="ar-SY" dirty="0"/>
          </a:p>
        </p:txBody>
      </p:sp>
    </p:spTree>
    <p:extLst>
      <p:ext uri="{BB962C8B-B14F-4D97-AF65-F5344CB8AC3E}">
        <p14:creationId xmlns:p14="http://schemas.microsoft.com/office/powerpoint/2010/main" val="297811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6E6C0-F36F-5FF1-5361-FCAC91CAC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SY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884B6E-D960-A317-672D-02DD7FA5A4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ar-SY" dirty="0"/>
              <a:t>• What? 25% drop in sales compared to pre-2020 figures.</a:t>
            </a:r>
            <a:br>
              <a:rPr lang="ar-SY" dirty="0"/>
            </a:br>
            <a:r>
              <a:rPr lang="ar-SY" dirty="0"/>
              <a:t>• Why? Shift in customer behavior (WFH) and quieter retail park.</a:t>
            </a:r>
            <a:br>
              <a:rPr lang="ar-SY" dirty="0"/>
            </a:br>
            <a:r>
              <a:rPr lang="ar-SY" dirty="0"/>
              <a:t>• Who? Basil (owner/baker) and his shrinking local customer base.</a:t>
            </a:r>
            <a:br>
              <a:rPr lang="ar-SY" dirty="0"/>
            </a:br>
            <a:r>
              <a:rPr lang="ar-SY" dirty="0"/>
              <a:t>• Where? Shopping retail park in Coventry, UK.</a:t>
            </a:r>
            <a:br>
              <a:rPr lang="ar-SY" dirty="0"/>
            </a:br>
            <a:r>
              <a:rPr lang="ar-SY" dirty="0"/>
              <a:t>• When? Stagnation persistent from 2023 through 2025/2026.</a:t>
            </a:r>
            <a:br>
              <a:rPr lang="ar-SY" dirty="0"/>
            </a:br>
            <a:r>
              <a:rPr lang="ar-SY" dirty="0"/>
              <a:t>• How? By lacking digital tools, online presence, and delivery systems.</a:t>
            </a:r>
            <a:br>
              <a:rPr lang="ar-SY" dirty="0"/>
            </a:br>
            <a:r>
              <a:rPr lang="ar-SY" dirty="0"/>
              <a:t>• How Much? Significant revenue loss threatening business survival.</a:t>
            </a:r>
            <a:br>
              <a:rPr lang="ar-SY" dirty="0"/>
            </a:br>
            <a:endParaRPr lang="ar-SY" dirty="0"/>
          </a:p>
        </p:txBody>
      </p:sp>
    </p:spTree>
    <p:extLst>
      <p:ext uri="{BB962C8B-B14F-4D97-AF65-F5344CB8AC3E}">
        <p14:creationId xmlns:p14="http://schemas.microsoft.com/office/powerpoint/2010/main" val="40199162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2312EC-5BB0-761E-A5E9-FFF91B92C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SY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93999-66D3-6348-2956-4A4F0DD132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ar-SY" dirty="0"/>
              <a:t>• Economic: Financial pressure on small retail units, causing nearby shop closures.</a:t>
            </a:r>
            <a:br>
              <a:rPr lang="ar-SY" dirty="0"/>
            </a:br>
            <a:r>
              <a:rPr lang="ar-SY" dirty="0"/>
              <a:t>• Social: Major lifestyle shift to hybrid schedules and "Work From Home" (WFH).</a:t>
            </a:r>
            <a:br>
              <a:rPr lang="ar-SY" dirty="0"/>
            </a:br>
            <a:r>
              <a:rPr lang="ar-SY" dirty="0"/>
              <a:t>• Technological: High customer demand for online convenience (delivery and mobile apps).</a:t>
            </a:r>
            <a:br>
              <a:rPr lang="ar-SY" dirty="0"/>
            </a:br>
            <a:r>
              <a:rPr lang="ar-SY" dirty="0"/>
              <a:t>• Environmental: Sourcing organic ingredients requires strict, sustainable supply chains.</a:t>
            </a:r>
            <a:br>
              <a:rPr lang="ar-SY" dirty="0"/>
            </a:br>
            <a:endParaRPr lang="ar-SY" dirty="0"/>
          </a:p>
        </p:txBody>
      </p:sp>
    </p:spTree>
    <p:extLst>
      <p:ext uri="{BB962C8B-B14F-4D97-AF65-F5344CB8AC3E}">
        <p14:creationId xmlns:p14="http://schemas.microsoft.com/office/powerpoint/2010/main" val="7438183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D140D-4A8B-40DC-43DE-04BBBB815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SY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A663DE-A92E-E462-28B1-8F01AE6940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ar-SY" dirty="0"/>
              <a:t>• People: Basil works alone in the kitchen; no staff to manage outside tasks.</a:t>
            </a:r>
            <a:br>
              <a:rPr lang="ar-SY" dirty="0"/>
            </a:br>
            <a:r>
              <a:rPr lang="ar-SY" dirty="0"/>
              <a:t>• Method: Traditional over-the-counter sales; no modern service alternatives.</a:t>
            </a:r>
            <a:br>
              <a:rPr lang="ar-SY" dirty="0"/>
            </a:br>
            <a:r>
              <a:rPr lang="ar-SY" dirty="0"/>
              <a:t>• Machinery/Technology: Total absence of a website, mobile app, or delivery channels.</a:t>
            </a:r>
            <a:br>
              <a:rPr lang="ar-SY" dirty="0"/>
            </a:br>
            <a:r>
              <a:rPr lang="ar-SY" dirty="0"/>
              <a:t>• Place: Quiet retail park location with declining customer footfall.</a:t>
            </a:r>
            <a:br>
              <a:rPr lang="ar-SY" dirty="0"/>
            </a:br>
            <a:endParaRPr lang="ar-SY" dirty="0"/>
          </a:p>
        </p:txBody>
      </p:sp>
    </p:spTree>
    <p:extLst>
      <p:ext uri="{BB962C8B-B14F-4D97-AF65-F5344CB8AC3E}">
        <p14:creationId xmlns:p14="http://schemas.microsoft.com/office/powerpoint/2010/main" val="21406614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FA76D-DF57-7687-F8D4-3CC3B54F73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SY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F56431-4F19-A98D-1170-400BE1103F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ar-SY" dirty="0"/>
              <a:t>• Key Finding: High-quality products but an outdated, rigid business model.</a:t>
            </a:r>
            <a:br>
              <a:rPr lang="ar-SY" dirty="0"/>
            </a:br>
            <a:r>
              <a:rPr lang="ar-SY" dirty="0"/>
              <a:t>• Recommendations for Basil:</a:t>
            </a:r>
            <a:br>
              <a:rPr lang="ar-SY" dirty="0"/>
            </a:br>
            <a:r>
              <a:rPr lang="ar-SY" dirty="0"/>
              <a:t>1. Partner with delivery platforms (UberEats / Deliveroo) to reach WFH customers.</a:t>
            </a:r>
            <a:br>
              <a:rPr lang="ar-SY" dirty="0"/>
            </a:br>
            <a:r>
              <a:rPr lang="ar-SY" dirty="0"/>
              <a:t>2. Implement a "Click &amp; Collect" pre-order system to reduce peak-hour queues.</a:t>
            </a:r>
            <a:br>
              <a:rPr lang="ar-SY" dirty="0"/>
            </a:br>
            <a:r>
              <a:rPr lang="ar-SY" dirty="0"/>
              <a:t>3. Establish a basic social media presence to promote organic specialties.</a:t>
            </a:r>
            <a:br>
              <a:rPr lang="ar-SY" dirty="0"/>
            </a:br>
            <a:endParaRPr lang="ar-SY" dirty="0"/>
          </a:p>
        </p:txBody>
      </p:sp>
    </p:spTree>
    <p:extLst>
      <p:ext uri="{BB962C8B-B14F-4D97-AF65-F5344CB8AC3E}">
        <p14:creationId xmlns:p14="http://schemas.microsoft.com/office/powerpoint/2010/main" val="35617378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0E9E13-C3C3-0432-34A8-21C57DC408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SY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62EAD-190A-B7C2-6DEB-DF466714FE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ar-SY" dirty="0"/>
              <a:t>• University of Wales Trinity Saint David (2026). LCLM4004: Problem Solving and Decision Making - Basil's Bakery Case Study.</a:t>
            </a:r>
          </a:p>
        </p:txBody>
      </p:sp>
    </p:spTree>
    <p:extLst>
      <p:ext uri="{BB962C8B-B14F-4D97-AF65-F5344CB8AC3E}">
        <p14:creationId xmlns:p14="http://schemas.microsoft.com/office/powerpoint/2010/main" val="28288472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A2EBE-81A6-7358-7B41-8AB60A85D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SY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CC186B-F5B6-06AC-56D1-8975A9F084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ar-SY" dirty="0"/>
          </a:p>
        </p:txBody>
      </p:sp>
    </p:spTree>
    <p:extLst>
      <p:ext uri="{BB962C8B-B14F-4D97-AF65-F5344CB8AC3E}">
        <p14:creationId xmlns:p14="http://schemas.microsoft.com/office/powerpoint/2010/main" val="42721875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DDBB7BEDC016D4AB09EBA8CE5405E7F" ma:contentTypeVersion="4" ma:contentTypeDescription="Create a new document." ma:contentTypeScope="" ma:versionID="007366c640e7bddb1d5723075edcd6a8">
  <xsd:schema xmlns:xsd="http://www.w3.org/2001/XMLSchema" xmlns:xs="http://www.w3.org/2001/XMLSchema" xmlns:p="http://schemas.microsoft.com/office/2006/metadata/properties" xmlns:ns3="295d9055-6e6f-4fed-aaa1-e2183dd25008" targetNamespace="http://schemas.microsoft.com/office/2006/metadata/properties" ma:root="true" ma:fieldsID="e7e2ef842493f2d6f36fd64937d662cd" ns3:_="">
    <xsd:import namespace="295d9055-6e6f-4fed-aaa1-e2183dd2500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5d9055-6e6f-4fed-aaa1-e2183dd2500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A7FCA47-AE3A-41DF-BB2B-854249661A0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95d9055-6e6f-4fed-aaa1-e2183dd2500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C222BE3-DC79-4661-89C5-CB1BDA212EF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E604C6-B617-4642-9162-D198D9E2D021}">
  <ds:schemaRefs>
    <ds:schemaRef ds:uri="http://purl.org/dc/dcmitype/"/>
    <ds:schemaRef ds:uri="http://purl.org/dc/terms/"/>
    <ds:schemaRef ds:uri="295d9055-6e6f-4fed-aaa1-e2183dd25008"/>
    <ds:schemaRef ds:uri="http://schemas.microsoft.com/office/2006/documentManagement/types"/>
    <ds:schemaRef ds:uri="http://www.w3.org/XML/1998/namespace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466</Words>
  <Application>Microsoft Office PowerPoint</Application>
  <PresentationFormat>Widescreen</PresentationFormat>
  <Paragraphs>10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  Module Name: Problem Solving and Decision Making (LCLM4004  Prepared by: Rami Kouaieder Presented to: Course Tutor Date: July 2026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Rami Kouaieder (2530258)</dc:creator>
  <cp:lastModifiedBy>Rami Kouaieder (2530258)</cp:lastModifiedBy>
  <cp:revision>2</cp:revision>
  <dcterms:created xsi:type="dcterms:W3CDTF">2026-07-13T04:44:25Z</dcterms:created>
  <dcterms:modified xsi:type="dcterms:W3CDTF">2026-07-13T05:05:18Z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0x010100CDDBB7BEDC016D4AB09EBA8CE5405E7F</vt:lpwstr>
  </property>
</Properties>
</file>