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70" r:id="rId3"/>
    <p:sldId id="257" r:id="rId4"/>
    <p:sldId id="258" r:id="rId5"/>
    <p:sldId id="259" r:id="rId6"/>
    <p:sldId id="260" r:id="rId7"/>
    <p:sldId id="261" r:id="rId8"/>
    <p:sldId id="262" r:id="rId9"/>
    <p:sldId id="266" r:id="rId10"/>
    <p:sldId id="267" r:id="rId11"/>
    <p:sldId id="268" r:id="rId12"/>
    <p:sldId id="279" r:id="rId13"/>
    <p:sldId id="269" r:id="rId14"/>
    <p:sldId id="265" r:id="rId15"/>
    <p:sldId id="264" r:id="rId16"/>
    <p:sldId id="263" r:id="rId17"/>
    <p:sldId id="272" r:id="rId18"/>
    <p:sldId id="277" r:id="rId19"/>
    <p:sldId id="278" r:id="rId20"/>
    <p:sldId id="275" r:id="rId21"/>
    <p:sldId id="276" r:id="rId22"/>
    <p:sldId id="280" r:id="rId23"/>
    <p:sldId id="271"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133" autoAdjust="0"/>
  </p:normalViewPr>
  <p:slideViewPr>
    <p:cSldViewPr>
      <p:cViewPr varScale="1">
        <p:scale>
          <a:sx n="81" d="100"/>
          <a:sy n="81" d="100"/>
        </p:scale>
        <p:origin x="86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A3DB14-9771-4686-A0CD-979E65CE2641}" type="datetimeFigureOut">
              <a:rPr lang="en-GB" smtClean="0"/>
              <a:t>02/10/2018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D88E40-AD30-4F4B-A919-4611A2590AE4}" type="slidenum">
              <a:rPr lang="en-GB" smtClean="0"/>
              <a:t>‹#›</a:t>
            </a:fld>
            <a:endParaRPr lang="en-GB"/>
          </a:p>
        </p:txBody>
      </p:sp>
    </p:spTree>
    <p:extLst>
      <p:ext uri="{BB962C8B-B14F-4D97-AF65-F5344CB8AC3E}">
        <p14:creationId xmlns:p14="http://schemas.microsoft.com/office/powerpoint/2010/main" val="3513512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1</a:t>
            </a:fld>
            <a:endParaRPr lang="en-GB"/>
          </a:p>
        </p:txBody>
      </p:sp>
    </p:spTree>
    <p:extLst>
      <p:ext uri="{BB962C8B-B14F-4D97-AF65-F5344CB8AC3E}">
        <p14:creationId xmlns:p14="http://schemas.microsoft.com/office/powerpoint/2010/main" val="1329601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88E40-AD30-4F4B-A919-4611A2590AE4}" type="slidenum">
              <a:rPr lang="en-GB" smtClean="0"/>
              <a:t>2</a:t>
            </a:fld>
            <a:endParaRPr lang="en-GB"/>
          </a:p>
        </p:txBody>
      </p:sp>
    </p:spTree>
    <p:extLst>
      <p:ext uri="{BB962C8B-B14F-4D97-AF65-F5344CB8AC3E}">
        <p14:creationId xmlns:p14="http://schemas.microsoft.com/office/powerpoint/2010/main" val="3701489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3</a:t>
            </a:fld>
            <a:endParaRPr lang="en-GB"/>
          </a:p>
        </p:txBody>
      </p:sp>
    </p:spTree>
    <p:extLst>
      <p:ext uri="{BB962C8B-B14F-4D97-AF65-F5344CB8AC3E}">
        <p14:creationId xmlns:p14="http://schemas.microsoft.com/office/powerpoint/2010/main" val="3018475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4</a:t>
            </a:fld>
            <a:endParaRPr lang="en-GB"/>
          </a:p>
        </p:txBody>
      </p:sp>
    </p:spTree>
    <p:extLst>
      <p:ext uri="{BB962C8B-B14F-4D97-AF65-F5344CB8AC3E}">
        <p14:creationId xmlns:p14="http://schemas.microsoft.com/office/powerpoint/2010/main" val="3768811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5</a:t>
            </a:fld>
            <a:endParaRPr lang="en-GB"/>
          </a:p>
        </p:txBody>
      </p:sp>
    </p:spTree>
    <p:extLst>
      <p:ext uri="{BB962C8B-B14F-4D97-AF65-F5344CB8AC3E}">
        <p14:creationId xmlns:p14="http://schemas.microsoft.com/office/powerpoint/2010/main" val="3614896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6</a:t>
            </a:fld>
            <a:endParaRPr lang="en-GB"/>
          </a:p>
        </p:txBody>
      </p:sp>
    </p:spTree>
    <p:extLst>
      <p:ext uri="{BB962C8B-B14F-4D97-AF65-F5344CB8AC3E}">
        <p14:creationId xmlns:p14="http://schemas.microsoft.com/office/powerpoint/2010/main" val="412815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6FD88E40-AD30-4F4B-A919-4611A2590AE4}" type="slidenum">
              <a:rPr lang="en-GB" smtClean="0"/>
              <a:t>7</a:t>
            </a:fld>
            <a:endParaRPr lang="en-GB"/>
          </a:p>
        </p:txBody>
      </p:sp>
    </p:spTree>
    <p:extLst>
      <p:ext uri="{BB962C8B-B14F-4D97-AF65-F5344CB8AC3E}">
        <p14:creationId xmlns:p14="http://schemas.microsoft.com/office/powerpoint/2010/main" val="122278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8</a:t>
            </a:fld>
            <a:endParaRPr lang="en-GB"/>
          </a:p>
        </p:txBody>
      </p:sp>
    </p:spTree>
    <p:extLst>
      <p:ext uri="{BB962C8B-B14F-4D97-AF65-F5344CB8AC3E}">
        <p14:creationId xmlns:p14="http://schemas.microsoft.com/office/powerpoint/2010/main" val="2175438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9</a:t>
            </a:fld>
            <a:endParaRPr lang="en-GB"/>
          </a:p>
        </p:txBody>
      </p:sp>
    </p:spTree>
    <p:extLst>
      <p:ext uri="{BB962C8B-B14F-4D97-AF65-F5344CB8AC3E}">
        <p14:creationId xmlns:p14="http://schemas.microsoft.com/office/powerpoint/2010/main" val="39769270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0" baseline="0" dirty="0" smtClean="0"/>
          </a:p>
        </p:txBody>
      </p:sp>
      <p:sp>
        <p:nvSpPr>
          <p:cNvPr id="4" name="Slide Number Placeholder 3"/>
          <p:cNvSpPr>
            <a:spLocks noGrp="1"/>
          </p:cNvSpPr>
          <p:nvPr>
            <p:ph type="sldNum" sz="quarter" idx="10"/>
          </p:nvPr>
        </p:nvSpPr>
        <p:spPr/>
        <p:txBody>
          <a:bodyPr/>
          <a:lstStyle/>
          <a:p>
            <a:fld id="{6FD88E40-AD30-4F4B-A919-4611A2590AE4}" type="slidenum">
              <a:rPr lang="en-GB" smtClean="0"/>
              <a:t>10</a:t>
            </a:fld>
            <a:endParaRPr lang="en-GB"/>
          </a:p>
        </p:txBody>
      </p:sp>
    </p:spTree>
    <p:extLst>
      <p:ext uri="{BB962C8B-B14F-4D97-AF65-F5344CB8AC3E}">
        <p14:creationId xmlns:p14="http://schemas.microsoft.com/office/powerpoint/2010/main" val="36372481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b="0" dirty="0" smtClean="0"/>
          </a:p>
        </p:txBody>
      </p:sp>
      <p:sp>
        <p:nvSpPr>
          <p:cNvPr id="4" name="Slide Number Placeholder 3"/>
          <p:cNvSpPr>
            <a:spLocks noGrp="1"/>
          </p:cNvSpPr>
          <p:nvPr>
            <p:ph type="sldNum" sz="quarter" idx="10"/>
          </p:nvPr>
        </p:nvSpPr>
        <p:spPr/>
        <p:txBody>
          <a:bodyPr/>
          <a:lstStyle/>
          <a:p>
            <a:fld id="{6FD88E40-AD30-4F4B-A919-4611A2590AE4}" type="slidenum">
              <a:rPr lang="en-GB" smtClean="0"/>
              <a:t>11</a:t>
            </a:fld>
            <a:endParaRPr lang="en-GB"/>
          </a:p>
        </p:txBody>
      </p:sp>
    </p:spTree>
    <p:extLst>
      <p:ext uri="{BB962C8B-B14F-4D97-AF65-F5344CB8AC3E}">
        <p14:creationId xmlns:p14="http://schemas.microsoft.com/office/powerpoint/2010/main" val="4191404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200" b="0" i="0" u="none" strike="noStrike" kern="1200" cap="none" spc="0" normalizeH="0" baseline="0" noProof="0" dirty="0" smtClean="0">
                <a:ln>
                  <a:noFill/>
                </a:ln>
                <a:solidFill>
                  <a:prstClr val="black"/>
                </a:solidFill>
                <a:effectLst/>
                <a:uLnTx/>
                <a:uFillTx/>
                <a:latin typeface="+mn-lt"/>
                <a:ea typeface="+mn-ea"/>
                <a:cs typeface="+mn-cs"/>
              </a:rPr>
              <a:t>The Average payable period tells us how long on average it takes to pay trade payables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smtClean="0">
                <a:solidFill>
                  <a:srgbClr val="000000"/>
                </a:solidFill>
                <a:effectLst/>
                <a:latin typeface="+mn-lt"/>
                <a:ea typeface="Calibri"/>
                <a:cs typeface="WarnockPro-Regular"/>
              </a:rPr>
              <a:t>This ratio reveals that receivables are taking an average of ?</a:t>
            </a:r>
            <a:r>
              <a:rPr lang="en-GB" sz="1200" baseline="0" smtClean="0">
                <a:solidFill>
                  <a:srgbClr val="000000"/>
                </a:solidFill>
                <a:effectLst/>
                <a:latin typeface="+mn-lt"/>
                <a:ea typeface="Calibri"/>
                <a:cs typeface="WarnockPro-Regular"/>
              </a:rPr>
              <a:t> </a:t>
            </a:r>
            <a:r>
              <a:rPr lang="en-GB" sz="1200" smtClean="0">
                <a:solidFill>
                  <a:srgbClr val="000000"/>
                </a:solidFill>
                <a:effectLst/>
                <a:latin typeface="+mn-lt"/>
                <a:ea typeface="Calibri"/>
                <a:cs typeface="WarnockPro-Regular"/>
              </a:rPr>
              <a:t>days to pay amounts owing. </a:t>
            </a:r>
            <a:endParaRPr kumimoji="0" lang="en-US"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3594508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13</a:t>
            </a:fld>
            <a:endParaRPr lang="en-GB"/>
          </a:p>
        </p:txBody>
      </p:sp>
    </p:spTree>
    <p:extLst>
      <p:ext uri="{BB962C8B-B14F-4D97-AF65-F5344CB8AC3E}">
        <p14:creationId xmlns:p14="http://schemas.microsoft.com/office/powerpoint/2010/main" val="19007251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smtClean="0"/>
              <a:t>The Operating Cycle</a:t>
            </a:r>
          </a:p>
          <a:p>
            <a:r>
              <a:rPr lang="en-GB" smtClean="0"/>
              <a:t>The operating cycle (or cash operating cycle or working capital cycle) of a business is the</a:t>
            </a:r>
            <a:r>
              <a:rPr lang="en-GB" baseline="0" smtClean="0"/>
              <a:t> </a:t>
            </a:r>
            <a:r>
              <a:rPr lang="en-GB" smtClean="0"/>
              <a:t>length of time between the payment for materials entering into inventory and the receipt of the</a:t>
            </a:r>
            <a:r>
              <a:rPr lang="en-GB" baseline="0" smtClean="0"/>
              <a:t> </a:t>
            </a:r>
            <a:r>
              <a:rPr lang="en-GB" smtClean="0"/>
              <a:t>proceeds of sales.</a:t>
            </a:r>
          </a:p>
          <a:p>
            <a:endParaRPr lang="en-GB" smtClean="0"/>
          </a:p>
          <a:p>
            <a:r>
              <a:rPr lang="en-GB" smtClean="0"/>
              <a:t>It is useful to compare the operating cycle of a company from year to year, or with similar companies</a:t>
            </a:r>
            <a:r>
              <a:rPr lang="en-GB" baseline="0" smtClean="0"/>
              <a:t> </a:t>
            </a:r>
            <a:r>
              <a:rPr lang="en-GB" smtClean="0"/>
              <a:t>– a lengthening operating cycle will normally be cause for concern.</a:t>
            </a:r>
          </a:p>
          <a:p>
            <a:endParaRPr lang="en-GB" smtClean="0"/>
          </a:p>
          <a:p>
            <a:r>
              <a:rPr lang="en-GB" b="1" smtClean="0"/>
              <a:t>From BPP book not on slide</a:t>
            </a:r>
          </a:p>
          <a:p>
            <a:r>
              <a:rPr lang="en-GB" smtClean="0"/>
              <a:t>The cash operating cycle is the period of time which elapses between the point at which cash begins to</a:t>
            </a:r>
            <a:r>
              <a:rPr lang="en-GB" baseline="0" smtClean="0"/>
              <a:t> </a:t>
            </a:r>
            <a:r>
              <a:rPr lang="en-GB" smtClean="0"/>
              <a:t>be expended on the production of a product and the collection of cash from a purchaser.</a:t>
            </a:r>
          </a:p>
          <a:p>
            <a:endParaRPr lang="en-GB" smtClean="0"/>
          </a:p>
          <a:p>
            <a:r>
              <a:rPr lang="en-GB" smtClean="0"/>
              <a:t>The connection between investment in working capital and cash flow may be illustrated by means of the</a:t>
            </a:r>
            <a:r>
              <a:rPr lang="en-GB" baseline="0" smtClean="0"/>
              <a:t> </a:t>
            </a:r>
            <a:r>
              <a:rPr lang="en-GB" smtClean="0"/>
              <a:t>cash operating cycle (also called the working capital cycle or trading cycle or cash conversion cycle.)</a:t>
            </a:r>
          </a:p>
          <a:p>
            <a:endParaRPr lang="en-GB" smtClean="0"/>
          </a:p>
          <a:p>
            <a:endParaRPr lang="en-GB" smtClean="0"/>
          </a:p>
          <a:p>
            <a:pPr marL="171450" indent="-171450">
              <a:buFont typeface="Arial" panose="020B0604020202020204" pitchFamily="34" charset="0"/>
              <a:buChar char="•"/>
            </a:pPr>
            <a:r>
              <a:rPr lang="en-GB" smtClean="0"/>
              <a:t>The cash operating cycle in a manufacturing business equals:</a:t>
            </a:r>
          </a:p>
          <a:p>
            <a:pPr marL="628650" lvl="1" indent="-171450">
              <a:buFont typeface="Arial" panose="020B0604020202020204" pitchFamily="34" charset="0"/>
              <a:buChar char="•"/>
            </a:pPr>
            <a:r>
              <a:rPr lang="en-GB" smtClean="0"/>
              <a:t>The average time that raw materials remain in inventory</a:t>
            </a:r>
          </a:p>
          <a:p>
            <a:pPr marL="628650" lvl="1" indent="-171450">
              <a:buFont typeface="Arial" panose="020B0604020202020204" pitchFamily="34" charset="0"/>
              <a:buChar char="•"/>
            </a:pPr>
            <a:r>
              <a:rPr lang="en-GB" smtClean="0"/>
              <a:t>Less the period of credit taken from suppliers</a:t>
            </a:r>
          </a:p>
          <a:p>
            <a:pPr marL="628650" lvl="1" indent="-171450">
              <a:buFont typeface="Arial" panose="020B0604020202020204" pitchFamily="34" charset="0"/>
              <a:buChar char="•"/>
            </a:pPr>
            <a:r>
              <a:rPr lang="en-GB" smtClean="0"/>
              <a:t>Plus the time taken to produce the goods</a:t>
            </a:r>
          </a:p>
          <a:p>
            <a:pPr marL="628650" lvl="1" indent="-171450">
              <a:buFont typeface="Arial" panose="020B0604020202020204" pitchFamily="34" charset="0"/>
              <a:buChar char="•"/>
            </a:pPr>
            <a:r>
              <a:rPr lang="en-GB" smtClean="0"/>
              <a:t>Plus the time taken by customers to pay for the goods</a:t>
            </a:r>
          </a:p>
          <a:p>
            <a:endParaRPr lang="en-GB" smtClean="0"/>
          </a:p>
          <a:p>
            <a:r>
              <a:rPr lang="en-GB" smtClean="0"/>
              <a:t>If the turnover periods for inventories and accounts receivable lengthen, or the payment period to</a:t>
            </a:r>
          </a:p>
          <a:p>
            <a:r>
              <a:rPr lang="en-GB" smtClean="0"/>
              <a:t>accounts payable shortens, then the operating cycle will lengthen and the investment in working capital</a:t>
            </a:r>
          </a:p>
          <a:p>
            <a:r>
              <a:rPr lang="en-GB" smtClean="0"/>
              <a:t>will increase.</a:t>
            </a:r>
          </a:p>
          <a:p>
            <a:endParaRPr lang="en-GB" smtClean="0"/>
          </a:p>
          <a:p>
            <a:r>
              <a:rPr lang="en-GB" b="1" smtClean="0"/>
              <a:t>From the Internet</a:t>
            </a:r>
          </a:p>
          <a:p>
            <a:r>
              <a:rPr lang="en-US" b="1" smtClean="0"/>
              <a:t>What is the operating cycle?</a:t>
            </a:r>
          </a:p>
          <a:p>
            <a:pPr>
              <a:buFont typeface="Arial"/>
              <a:buChar char="•"/>
            </a:pPr>
            <a:r>
              <a:rPr lang="en-US" smtClean="0"/>
              <a:t>The operating cycle is also known as the </a:t>
            </a:r>
            <a:r>
              <a:rPr lang="en-US" i="1" smtClean="0"/>
              <a:t>cash conversion cycle</a:t>
            </a:r>
            <a:r>
              <a:rPr lang="en-US" smtClean="0"/>
              <a:t>. In the context of a manufacturer the operating cycle has been described as the amount of time that it takes for a manufacturer's cash to be converted into products plus the time it takes for those products to be sold and turned back into cash. In other words, the manufacturer's operating cycle involves:</a:t>
            </a:r>
            <a:br>
              <a:rPr lang="en-US" smtClean="0"/>
            </a:br>
            <a:r>
              <a:rPr lang="en-US" smtClean="0"/>
              <a:t>paying for the raw materials needed in its products</a:t>
            </a:r>
          </a:p>
          <a:p>
            <a:pPr>
              <a:buFont typeface="Arial"/>
              <a:buChar char="•"/>
            </a:pPr>
            <a:r>
              <a:rPr lang="en-US" smtClean="0"/>
              <a:t/>
            </a:r>
            <a:br>
              <a:rPr lang="en-US" smtClean="0"/>
            </a:br>
            <a:r>
              <a:rPr lang="en-US" smtClean="0"/>
              <a:t>paying for the labor and overhead costs needed to convert the raw materials into products</a:t>
            </a:r>
          </a:p>
          <a:p>
            <a:pPr>
              <a:buFont typeface="Arial"/>
              <a:buChar char="•"/>
            </a:pPr>
            <a:r>
              <a:rPr lang="en-US" smtClean="0"/>
              <a:t/>
            </a:r>
            <a:br>
              <a:rPr lang="en-US" smtClean="0"/>
            </a:br>
            <a:r>
              <a:rPr lang="en-US" smtClean="0"/>
              <a:t>holding the finished products in inventory until they are sold</a:t>
            </a:r>
          </a:p>
          <a:p>
            <a:pPr>
              <a:buFont typeface="Arial"/>
              <a:buChar char="•"/>
            </a:pPr>
            <a:r>
              <a:rPr lang="en-US" smtClean="0"/>
              <a:t/>
            </a:r>
            <a:br>
              <a:rPr lang="en-US" smtClean="0"/>
            </a:br>
            <a:r>
              <a:rPr lang="en-US" smtClean="0"/>
              <a:t>waiting for the customers' cash payments for the products that have been sold</a:t>
            </a:r>
          </a:p>
          <a:p>
            <a:endParaRPr lang="en-GB" smtClean="0"/>
          </a:p>
          <a:p>
            <a:endParaRPr lang="en-GB" smtClean="0"/>
          </a:p>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14</a:t>
            </a:fld>
            <a:endParaRPr lang="en-GB"/>
          </a:p>
        </p:txBody>
      </p:sp>
    </p:spTree>
    <p:extLst>
      <p:ext uri="{BB962C8B-B14F-4D97-AF65-F5344CB8AC3E}">
        <p14:creationId xmlns:p14="http://schemas.microsoft.com/office/powerpoint/2010/main" val="40730392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88E40-AD30-4F4B-A919-4611A2590AE4}" type="slidenum">
              <a:rPr lang="en-GB" smtClean="0"/>
              <a:t>15</a:t>
            </a:fld>
            <a:endParaRPr lang="en-GB"/>
          </a:p>
        </p:txBody>
      </p:sp>
    </p:spTree>
    <p:extLst>
      <p:ext uri="{BB962C8B-B14F-4D97-AF65-F5344CB8AC3E}">
        <p14:creationId xmlns:p14="http://schemas.microsoft.com/office/powerpoint/2010/main" val="3120368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16</a:t>
            </a:fld>
            <a:endParaRPr lang="en-GB"/>
          </a:p>
        </p:txBody>
      </p:sp>
    </p:spTree>
    <p:extLst>
      <p:ext uri="{BB962C8B-B14F-4D97-AF65-F5344CB8AC3E}">
        <p14:creationId xmlns:p14="http://schemas.microsoft.com/office/powerpoint/2010/main" val="23208591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000" b="1" i="0" u="none" strike="noStrike" baseline="0" smtClean="0">
                <a:latin typeface="SwissCondBlack"/>
              </a:rPr>
              <a:t>Over-capitalisation and working capital</a:t>
            </a:r>
          </a:p>
          <a:p>
            <a:pPr algn="l"/>
            <a:r>
              <a:rPr lang="en-GB" sz="1200" b="0" i="0" u="none" strike="noStrike" baseline="0" smtClean="0">
                <a:latin typeface="SwissCond"/>
              </a:rPr>
              <a:t>If there are excessive inventories, accounts receivable and cash, and very few accounts payable, there will be an over-investment by the company in current assets. Working capital will be excessive and the company will be in this respect over-capitalised. So it has taken out a lot in finance debt long term or short term to finance the working capital, some of which is not needed so it is overcapitalised which is costing it more than if it did not have so much capital and hence debt payments to make (with interest on).</a:t>
            </a:r>
          </a:p>
          <a:p>
            <a:pPr algn="l"/>
            <a:endParaRPr lang="en-GB" sz="1200" b="0" i="0" u="none" strike="noStrike" baseline="0" smtClean="0">
              <a:latin typeface="SwissCond"/>
            </a:endParaRPr>
          </a:p>
          <a:p>
            <a:pPr algn="l"/>
            <a:r>
              <a:rPr lang="en-GB" sz="1200" b="0" i="0" u="none" strike="noStrike" baseline="0" smtClean="0">
                <a:latin typeface="SwissCond"/>
              </a:rPr>
              <a:t>Overcapitalisation means working capital is too high:</a:t>
            </a:r>
          </a:p>
          <a:p>
            <a:pPr marL="171450" indent="-171450" algn="l">
              <a:buFont typeface="Arial" panose="020B0604020202020204" pitchFamily="34" charset="0"/>
              <a:buChar char="•"/>
            </a:pPr>
            <a:r>
              <a:rPr lang="en-GB" sz="1200" b="0" i="0" u="none" strike="noStrike" baseline="0" smtClean="0">
                <a:latin typeface="SwissCond"/>
              </a:rPr>
              <a:t>Means your borrowing more than you need or will be able to hold less working capital and invest what you do not need back into the company. The solution is to reduce it.</a:t>
            </a:r>
          </a:p>
          <a:p>
            <a:pPr algn="l"/>
            <a:r>
              <a:rPr lang="en-GB" sz="1200" b="0" i="0" u="none" strike="noStrike" baseline="0" smtClean="0">
                <a:latin typeface="SwissCond"/>
              </a:rPr>
              <a:t>	</a:t>
            </a:r>
          </a:p>
          <a:p>
            <a:pPr algn="l"/>
            <a:endParaRPr lang="en-GB" sz="1200" b="0" i="0" u="none" strike="noStrike" baseline="0" dirty="0" smtClean="0">
              <a:latin typeface="SwissCond"/>
            </a:endParaRPr>
          </a:p>
        </p:txBody>
      </p:sp>
      <p:sp>
        <p:nvSpPr>
          <p:cNvPr id="4" name="Slide Number Placeholder 3"/>
          <p:cNvSpPr>
            <a:spLocks noGrp="1"/>
          </p:cNvSpPr>
          <p:nvPr>
            <p:ph type="sldNum" sz="quarter" idx="10"/>
          </p:nvPr>
        </p:nvSpPr>
        <p:spPr/>
        <p:txBody>
          <a:bodyPr/>
          <a:lstStyle/>
          <a:p>
            <a:fld id="{6FD88E40-AD30-4F4B-A919-4611A2590AE4}" type="slidenum">
              <a:rPr lang="en-GB" smtClean="0"/>
              <a:t>17</a:t>
            </a:fld>
            <a:endParaRPr lang="en-GB"/>
          </a:p>
        </p:txBody>
      </p:sp>
    </p:spTree>
    <p:extLst>
      <p:ext uri="{BB962C8B-B14F-4D97-AF65-F5344CB8AC3E}">
        <p14:creationId xmlns:p14="http://schemas.microsoft.com/office/powerpoint/2010/main" val="2994995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would seem that working capital is tightly managed, to avoid the poor liquidity which could be caused by</a:t>
            </a:r>
            <a:r>
              <a:rPr lang="en-GB" baseline="0" dirty="0" smtClean="0"/>
              <a:t> </a:t>
            </a:r>
            <a:r>
              <a:rPr lang="en-GB" dirty="0" smtClean="0"/>
              <a:t>a high accounts receivable' turnover period and comparatively high accounts payable. However, turnover</a:t>
            </a:r>
            <a:r>
              <a:rPr lang="en-GB" baseline="0" dirty="0" smtClean="0"/>
              <a:t> </a:t>
            </a:r>
            <a:r>
              <a:rPr lang="en-GB" dirty="0" smtClean="0"/>
              <a:t>has increased but net working capital has declined due in part to the fall in short term investments and the</a:t>
            </a:r>
            <a:r>
              <a:rPr lang="en-GB" baseline="0" dirty="0" smtClean="0"/>
              <a:t> </a:t>
            </a:r>
            <a:r>
              <a:rPr lang="en-GB" dirty="0" smtClean="0"/>
              <a:t>increase in loans and overdrafts.</a:t>
            </a:r>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18609632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20</a:t>
            </a:fld>
            <a:endParaRPr lang="en-GB"/>
          </a:p>
        </p:txBody>
      </p:sp>
    </p:spTree>
    <p:extLst>
      <p:ext uri="{BB962C8B-B14F-4D97-AF65-F5344CB8AC3E}">
        <p14:creationId xmlns:p14="http://schemas.microsoft.com/office/powerpoint/2010/main" val="28021895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Overtrading (or under-capitalisation) is where the level of working capital is too low.</a:t>
            </a:r>
            <a:r>
              <a:rPr lang="en-GB" baseline="0" smtClean="0"/>
              <a:t> </a:t>
            </a:r>
            <a:r>
              <a:rPr lang="en-GB" smtClean="0"/>
              <a:t>Consider the following example:</a:t>
            </a:r>
            <a:endParaRPr lang="en-GB" dirty="0"/>
          </a:p>
        </p:txBody>
      </p:sp>
      <p:sp>
        <p:nvSpPr>
          <p:cNvPr id="4" name="Slide Number Placeholder 3"/>
          <p:cNvSpPr>
            <a:spLocks noGrp="1"/>
          </p:cNvSpPr>
          <p:nvPr>
            <p:ph type="sldNum" sz="quarter" idx="10"/>
          </p:nvPr>
        </p:nvSpPr>
        <p:spPr/>
        <p:txBody>
          <a:bodyPr/>
          <a:lstStyle/>
          <a:p>
            <a:fld id="{6FD88E40-AD30-4F4B-A919-4611A2590AE4}" type="slidenum">
              <a:rPr lang="en-GB" smtClean="0"/>
              <a:t>21</a:t>
            </a:fld>
            <a:endParaRPr lang="en-GB"/>
          </a:p>
        </p:txBody>
      </p:sp>
    </p:spTree>
    <p:extLst>
      <p:ext uri="{BB962C8B-B14F-4D97-AF65-F5344CB8AC3E}">
        <p14:creationId xmlns:p14="http://schemas.microsoft.com/office/powerpoint/2010/main" val="1546226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6D9D2DB-E62D-4D4C-B8D5-F163CCC07EBC}" type="datetimeFigureOut">
              <a:rPr lang="en-GB" smtClean="0"/>
              <a:t>02/10/2018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1371889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D9D2DB-E62D-4D4C-B8D5-F163CCC07EBC}" type="datetimeFigureOut">
              <a:rPr lang="en-GB" smtClean="0"/>
              <a:t>02/10/2018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2305879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6D9D2DB-E62D-4D4C-B8D5-F163CCC07EBC}" type="datetimeFigureOut">
              <a:rPr lang="en-GB" smtClean="0"/>
              <a:t>02/10/2018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3172853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6D9D2DB-E62D-4D4C-B8D5-F163CCC07EBC}" type="datetimeFigureOut">
              <a:rPr lang="en-GB" smtClean="0"/>
              <a:t>02/10/2018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907948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6D9D2DB-E62D-4D4C-B8D5-F163CCC07EBC}" type="datetimeFigureOut">
              <a:rPr lang="en-GB" smtClean="0"/>
              <a:t>02/10/2018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1308313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6D9D2DB-E62D-4D4C-B8D5-F163CCC07EBC}" type="datetimeFigureOut">
              <a:rPr lang="en-GB" smtClean="0"/>
              <a:t>02/10/2018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2580019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D9D2DB-E62D-4D4C-B8D5-F163CCC07EBC}" type="datetimeFigureOut">
              <a:rPr lang="en-GB" smtClean="0"/>
              <a:t>02/10/2018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1770516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D9D2DB-E62D-4D4C-B8D5-F163CCC07EBC}" type="datetimeFigureOut">
              <a:rPr lang="en-GB" smtClean="0"/>
              <a:t>02/10/2018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1669790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D9D2DB-E62D-4D4C-B8D5-F163CCC07EBC}" type="datetimeFigureOut">
              <a:rPr lang="en-GB" smtClean="0"/>
              <a:t>02/10/2018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50266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D9D2DB-E62D-4D4C-B8D5-F163CCC07EBC}" type="datetimeFigureOut">
              <a:rPr lang="en-GB" smtClean="0"/>
              <a:t>02/10/2018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62393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D9D2DB-E62D-4D4C-B8D5-F163CCC07EBC}" type="datetimeFigureOut">
              <a:rPr lang="en-GB" smtClean="0"/>
              <a:t>02/10/2018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7AF522-0E1F-45E5-98D0-8C735DDC2294}" type="slidenum">
              <a:rPr lang="en-GB" smtClean="0"/>
              <a:t>‹#›</a:t>
            </a:fld>
            <a:endParaRPr lang="en-GB"/>
          </a:p>
        </p:txBody>
      </p:sp>
    </p:spTree>
    <p:extLst>
      <p:ext uri="{BB962C8B-B14F-4D97-AF65-F5344CB8AC3E}">
        <p14:creationId xmlns:p14="http://schemas.microsoft.com/office/powerpoint/2010/main" val="3234106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D9D2DB-E62D-4D4C-B8D5-F163CCC07EBC}" type="datetimeFigureOut">
              <a:rPr lang="en-GB" smtClean="0"/>
              <a:t>02/10/2018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7AF522-0E1F-45E5-98D0-8C735DDC2294}" type="slidenum">
              <a:rPr lang="en-GB" smtClean="0"/>
              <a:t>‹#›</a:t>
            </a:fld>
            <a:endParaRPr lang="en-GB"/>
          </a:p>
        </p:txBody>
      </p:sp>
    </p:spTree>
    <p:extLst>
      <p:ext uri="{BB962C8B-B14F-4D97-AF65-F5344CB8AC3E}">
        <p14:creationId xmlns:p14="http://schemas.microsoft.com/office/powerpoint/2010/main" val="2619351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opentuition.com/acca/fm/overcapitalisation-and-overtrading-acca-financial-management-f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Week one session two</a:t>
            </a:r>
            <a:endParaRPr lang="en-GB" dirty="0"/>
          </a:p>
        </p:txBody>
      </p:sp>
      <p:sp>
        <p:nvSpPr>
          <p:cNvPr id="3" name="Subtitle 2"/>
          <p:cNvSpPr>
            <a:spLocks noGrp="1"/>
          </p:cNvSpPr>
          <p:nvPr>
            <p:ph type="subTitle" idx="1"/>
          </p:nvPr>
        </p:nvSpPr>
        <p:spPr/>
        <p:txBody>
          <a:bodyPr/>
          <a:lstStyle/>
          <a:p>
            <a:r>
              <a:rPr lang="en-GB" dirty="0" smtClean="0"/>
              <a:t>Management of Working Capital (1)</a:t>
            </a:r>
            <a:endParaRPr lang="en-GB" dirty="0"/>
          </a:p>
        </p:txBody>
      </p:sp>
    </p:spTree>
    <p:extLst>
      <p:ext uri="{BB962C8B-B14F-4D97-AF65-F5344CB8AC3E}">
        <p14:creationId xmlns:p14="http://schemas.microsoft.com/office/powerpoint/2010/main" val="10570173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What is Working </a:t>
            </a:r>
            <a:r>
              <a:rPr lang="en-GB" dirty="0"/>
              <a:t>C</a:t>
            </a:r>
            <a:r>
              <a:rPr lang="en-GB" dirty="0" smtClean="0"/>
              <a:t>apital?</a:t>
            </a:r>
          </a:p>
          <a:p>
            <a:r>
              <a:rPr lang="en-GB" dirty="0"/>
              <a:t>I</a:t>
            </a:r>
            <a:r>
              <a:rPr lang="en-GB" dirty="0" smtClean="0"/>
              <a:t>nvest in Working </a:t>
            </a:r>
            <a:r>
              <a:rPr lang="en-GB" dirty="0"/>
              <a:t>C</a:t>
            </a:r>
            <a:r>
              <a:rPr lang="en-GB" dirty="0" smtClean="0"/>
              <a:t>apital</a:t>
            </a:r>
          </a:p>
          <a:p>
            <a:r>
              <a:rPr lang="en-GB" dirty="0" smtClean="0"/>
              <a:t>Liquidity Ratios</a:t>
            </a:r>
          </a:p>
          <a:p>
            <a:r>
              <a:rPr lang="en-GB" dirty="0" smtClean="0"/>
              <a:t>The Cash Operating Cycle</a:t>
            </a:r>
          </a:p>
          <a:p>
            <a:r>
              <a:rPr lang="en-GB" dirty="0" smtClean="0"/>
              <a:t>Overcapitalisation and Overtrading</a:t>
            </a:r>
          </a:p>
          <a:p>
            <a:endParaRPr lang="en-GB" dirty="0" smtClean="0"/>
          </a:p>
          <a:p>
            <a:endParaRPr lang="en-GB" dirty="0" smtClean="0"/>
          </a:p>
          <a:p>
            <a:endParaRPr lang="en-GB" dirty="0"/>
          </a:p>
        </p:txBody>
      </p:sp>
    </p:spTree>
    <p:extLst>
      <p:ext uri="{BB962C8B-B14F-4D97-AF65-F5344CB8AC3E}">
        <p14:creationId xmlns:p14="http://schemas.microsoft.com/office/powerpoint/2010/main" val="11336769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lstStyle/>
          <a:p>
            <a:r>
              <a:rPr lang="en-GB" dirty="0" smtClean="0"/>
              <a:t>What is </a:t>
            </a:r>
            <a:r>
              <a:rPr lang="en-GB" dirty="0"/>
              <a:t>W</a:t>
            </a:r>
            <a:r>
              <a:rPr lang="en-GB" dirty="0" smtClean="0"/>
              <a:t>orking Capital?</a:t>
            </a:r>
          </a:p>
          <a:p>
            <a:pPr marL="0" indent="0">
              <a:buNone/>
            </a:pPr>
            <a:r>
              <a:rPr lang="en-GB" sz="2600" dirty="0" smtClean="0"/>
              <a:t>Working capital = receivables + cash + inventory – payables</a:t>
            </a:r>
            <a:endParaRPr lang="en-GB" sz="2600" dirty="0"/>
          </a:p>
          <a:p>
            <a:r>
              <a:rPr lang="en-GB" dirty="0" smtClean="0"/>
              <a:t>Key term - Net working capital of a business is its current assets less its current liabilities.</a:t>
            </a:r>
          </a:p>
          <a:p>
            <a:pPr marL="0" indent="0">
              <a:buNone/>
            </a:pPr>
            <a:endParaRPr lang="en-GB" sz="2600" dirty="0" smtClean="0"/>
          </a:p>
          <a:p>
            <a:pPr marL="0" indent="0">
              <a:buNone/>
            </a:pP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3933056"/>
            <a:ext cx="7611067" cy="2575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75452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smtClean="0"/>
              <a:t>Working capital characteristics of different businesses:</a:t>
            </a:r>
          </a:p>
          <a:p>
            <a:r>
              <a:rPr lang="en-GB" sz="2800" dirty="0" smtClean="0"/>
              <a:t>Holding inventory</a:t>
            </a:r>
          </a:p>
          <a:p>
            <a:r>
              <a:rPr lang="en-GB" sz="2800" dirty="0" smtClean="0"/>
              <a:t>Taking time to pay suppliers and other accounts payable.</a:t>
            </a:r>
          </a:p>
          <a:p>
            <a:r>
              <a:rPr lang="en-GB" sz="2800" dirty="0" smtClean="0"/>
              <a:t>Allowing customers (accounts receivable) time to pay.</a:t>
            </a:r>
          </a:p>
          <a:p>
            <a:endParaRPr lang="en-GB" sz="2800" dirty="0" smtClean="0"/>
          </a:p>
          <a:p>
            <a:pPr marL="0" indent="0">
              <a:buNone/>
            </a:pPr>
            <a:r>
              <a:rPr lang="en-GB" sz="2800" dirty="0" smtClean="0"/>
              <a:t>Here are some examples:</a:t>
            </a:r>
          </a:p>
          <a:p>
            <a:r>
              <a:rPr lang="en-GB" sz="2800" dirty="0" smtClean="0"/>
              <a:t>Supermarkets/retailers receive much sales in cash or credit or debit card</a:t>
            </a:r>
          </a:p>
          <a:p>
            <a:r>
              <a:rPr lang="en-GB" sz="2800" dirty="0" smtClean="0"/>
              <a:t>Wholesalers sell and buy on credit</a:t>
            </a:r>
          </a:p>
          <a:p>
            <a:r>
              <a:rPr lang="en-GB" sz="2800" dirty="0" smtClean="0"/>
              <a:t>Small companies lacking a track record find it difficult to get credit from suppliers</a:t>
            </a:r>
          </a:p>
          <a:p>
            <a:endParaRPr lang="en-GB" dirty="0" smtClean="0"/>
          </a:p>
          <a:p>
            <a:endParaRPr lang="en-GB" dirty="0"/>
          </a:p>
        </p:txBody>
      </p:sp>
    </p:spTree>
    <p:extLst>
      <p:ext uri="{BB962C8B-B14F-4D97-AF65-F5344CB8AC3E}">
        <p14:creationId xmlns:p14="http://schemas.microsoft.com/office/powerpoint/2010/main" val="10889661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a:xfrm>
            <a:off x="251520" y="1600200"/>
            <a:ext cx="8640960" cy="4997152"/>
          </a:xfrm>
        </p:spPr>
        <p:txBody>
          <a:bodyPr>
            <a:normAutofit fontScale="77500" lnSpcReduction="20000"/>
          </a:bodyPr>
          <a:lstStyle/>
          <a:p>
            <a:pPr marL="0" indent="0">
              <a:buNone/>
            </a:pPr>
            <a:r>
              <a:rPr lang="en-GB" b="1" dirty="0" smtClean="0"/>
              <a:t>Investment in Working Capital</a:t>
            </a:r>
          </a:p>
          <a:p>
            <a:pPr marL="0" indent="0">
              <a:buNone/>
            </a:pPr>
            <a:endParaRPr lang="en-GB" sz="2600" dirty="0" smtClean="0"/>
          </a:p>
          <a:p>
            <a:pPr marL="0" indent="0">
              <a:buNone/>
            </a:pPr>
            <a:r>
              <a:rPr lang="en-GB" sz="2600" dirty="0" smtClean="0"/>
              <a:t>Working capital needs financing, just as machines need investment. However, fixed assets earn profits whereas investment in working capital does not</a:t>
            </a:r>
          </a:p>
          <a:p>
            <a:pPr marL="0" indent="0">
              <a:buNone/>
            </a:pPr>
            <a:endParaRPr lang="en-GB" sz="2000" dirty="0"/>
          </a:p>
          <a:p>
            <a:pPr marL="0" indent="0">
              <a:buNone/>
            </a:pPr>
            <a:r>
              <a:rPr lang="en-GB" sz="2600" dirty="0" smtClean="0"/>
              <a:t>However a business needs working capital in order to keep running:</a:t>
            </a:r>
          </a:p>
          <a:p>
            <a:r>
              <a:rPr lang="en-GB" sz="2000" dirty="0" smtClean="0"/>
              <a:t>Need to offer customer credit</a:t>
            </a:r>
          </a:p>
          <a:p>
            <a:r>
              <a:rPr lang="en-GB" sz="2000" dirty="0" smtClean="0"/>
              <a:t>Need to carry inventories of finished good to meet demand</a:t>
            </a:r>
          </a:p>
          <a:p>
            <a:r>
              <a:rPr lang="en-GB" sz="2000" dirty="0" smtClean="0"/>
              <a:t>Need short-term cash balance to pay bills </a:t>
            </a:r>
          </a:p>
          <a:p>
            <a:pPr marL="0" indent="0">
              <a:buNone/>
            </a:pPr>
            <a:endParaRPr lang="en-GB" sz="2000" dirty="0"/>
          </a:p>
          <a:p>
            <a:pPr marL="0" indent="0">
              <a:buNone/>
            </a:pPr>
            <a:r>
              <a:rPr lang="en-GB" sz="2800" dirty="0"/>
              <a:t>T</a:t>
            </a:r>
            <a:r>
              <a:rPr lang="en-GB" sz="2800" dirty="0" smtClean="0"/>
              <a:t>wo main objectives of working capital management are to ensure it has sufficient liquid resources to continue in business and to increase its profitability.</a:t>
            </a:r>
          </a:p>
          <a:p>
            <a:pPr marL="0" indent="0">
              <a:buNone/>
            </a:pPr>
            <a:endParaRPr lang="en-GB" sz="2800" dirty="0"/>
          </a:p>
          <a:p>
            <a:pPr marL="0" indent="0">
              <a:buNone/>
            </a:pPr>
            <a:r>
              <a:rPr lang="en-GB" sz="2800" dirty="0" smtClean="0"/>
              <a:t>The company therefore faces a trade-off between profitability and liquidity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110431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lstStyle/>
          <a:p>
            <a:pPr marL="0" indent="0">
              <a:buNone/>
            </a:pPr>
            <a:r>
              <a:rPr lang="en-GB" dirty="0" smtClean="0"/>
              <a:t>Role of working capital management</a:t>
            </a:r>
          </a:p>
          <a:p>
            <a:pPr marL="0" indent="0">
              <a:buNone/>
            </a:pPr>
            <a:endParaRPr lang="en-GB" dirty="0"/>
          </a:p>
          <a:p>
            <a:pPr marL="0" indent="0">
              <a:buNone/>
            </a:pPr>
            <a:r>
              <a:rPr lang="en-GB" sz="2800" dirty="0" smtClean="0"/>
              <a:t>A business needs to have clear policies for the management of each component of working capital.</a:t>
            </a:r>
          </a:p>
          <a:p>
            <a:pPr marL="0" indent="0">
              <a:buNone/>
            </a:pPr>
            <a:endParaRPr lang="en-GB" sz="2800" dirty="0"/>
          </a:p>
          <a:p>
            <a:pPr marL="0" lvl="0" indent="0">
              <a:buNone/>
            </a:pPr>
            <a:r>
              <a:rPr lang="en-GB" sz="2800" u="sng">
                <a:solidFill>
                  <a:prstClr val="black"/>
                </a:solidFill>
              </a:rPr>
              <a:t>Read Case and Answer Questions on Working Capital Policies</a:t>
            </a:r>
          </a:p>
          <a:p>
            <a:pPr marL="0" indent="0">
              <a:buNone/>
            </a:pPr>
            <a:endParaRPr lang="en-GB" sz="2800" dirty="0" smtClean="0"/>
          </a:p>
          <a:p>
            <a:pPr marL="0" indent="0">
              <a:buNone/>
            </a:pPr>
            <a:endParaRPr lang="en-GB" dirty="0"/>
          </a:p>
        </p:txBody>
      </p:sp>
    </p:spTree>
    <p:extLst>
      <p:ext uri="{BB962C8B-B14F-4D97-AF65-F5344CB8AC3E}">
        <p14:creationId xmlns:p14="http://schemas.microsoft.com/office/powerpoint/2010/main" val="6893953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lstStyle/>
          <a:p>
            <a:pPr marL="0" indent="0">
              <a:buNone/>
            </a:pPr>
            <a:r>
              <a:rPr lang="en-GB" b="1" dirty="0" smtClean="0"/>
              <a:t>The financing of working capital</a:t>
            </a:r>
          </a:p>
          <a:p>
            <a:r>
              <a:rPr lang="en-GB" sz="2800" dirty="0" smtClean="0"/>
              <a:t>The business must decide whether to use short-term or long-term finance.</a:t>
            </a:r>
          </a:p>
          <a:p>
            <a:r>
              <a:rPr lang="en-GB" sz="2800" dirty="0" smtClean="0"/>
              <a:t>Long term Finance equity in share issues, or borrowing</a:t>
            </a:r>
          </a:p>
          <a:p>
            <a:r>
              <a:rPr lang="en-GB" sz="2800" dirty="0" smtClean="0"/>
              <a:t>Short-term finance generally involves overdraft borrowing and/or delaying payment to payables.</a:t>
            </a:r>
          </a:p>
          <a:p>
            <a:endParaRPr lang="en-GB" sz="2800" dirty="0" smtClean="0"/>
          </a:p>
          <a:p>
            <a:endParaRPr lang="en-GB" sz="2800" dirty="0" smtClean="0"/>
          </a:p>
          <a:p>
            <a:endParaRPr lang="en-GB" sz="2800" dirty="0" smtClean="0"/>
          </a:p>
          <a:p>
            <a:endParaRPr lang="en-GB" dirty="0"/>
          </a:p>
        </p:txBody>
      </p:sp>
    </p:spTree>
    <p:extLst>
      <p:ext uri="{BB962C8B-B14F-4D97-AF65-F5344CB8AC3E}">
        <p14:creationId xmlns:p14="http://schemas.microsoft.com/office/powerpoint/2010/main" val="4104673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lnSpcReduction="10000"/>
          </a:bodyPr>
          <a:lstStyle/>
          <a:p>
            <a:r>
              <a:rPr lang="en-GB" dirty="0" smtClean="0"/>
              <a:t>Past view of when to use short or long tem finance to fund capital</a:t>
            </a:r>
          </a:p>
          <a:p>
            <a:pPr lvl="1"/>
            <a:r>
              <a:rPr lang="en-GB" dirty="0" smtClean="0"/>
              <a:t>Working capital – short term finance</a:t>
            </a:r>
          </a:p>
          <a:p>
            <a:pPr lvl="1"/>
            <a:r>
              <a:rPr lang="en-GB" dirty="0" smtClean="0"/>
              <a:t>Fixed assets – long term finance</a:t>
            </a:r>
          </a:p>
          <a:p>
            <a:r>
              <a:rPr lang="en-GB" dirty="0" smtClean="0"/>
              <a:t>Modern view of when to use short or long term finance to fund capital</a:t>
            </a:r>
          </a:p>
          <a:p>
            <a:pPr lvl="1"/>
            <a:r>
              <a:rPr lang="en-GB" dirty="0" smtClean="0"/>
              <a:t>Permanent working capital – long term finance</a:t>
            </a:r>
          </a:p>
          <a:p>
            <a:pPr lvl="1"/>
            <a:r>
              <a:rPr lang="en-GB" dirty="0" smtClean="0"/>
              <a:t>Day </a:t>
            </a:r>
            <a:r>
              <a:rPr lang="en-GB" smtClean="0"/>
              <a:t>to day fluctuations </a:t>
            </a:r>
            <a:r>
              <a:rPr lang="en-GB" dirty="0" smtClean="0"/>
              <a:t>in working capital – short term finance</a:t>
            </a:r>
            <a:endParaRPr lang="en-GB" dirty="0"/>
          </a:p>
        </p:txBody>
      </p:sp>
    </p:spTree>
    <p:extLst>
      <p:ext uri="{BB962C8B-B14F-4D97-AF65-F5344CB8AC3E}">
        <p14:creationId xmlns:p14="http://schemas.microsoft.com/office/powerpoint/2010/main" val="38890648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smtClean="0"/>
              <a:t>Liquidity ratios</a:t>
            </a:r>
          </a:p>
          <a:p>
            <a:r>
              <a:rPr lang="en-GB" sz="2800" dirty="0" smtClean="0"/>
              <a:t>The current ratio is the standard test of liquidity.</a:t>
            </a:r>
          </a:p>
          <a:p>
            <a:pPr marL="0" indent="0">
              <a:buNone/>
            </a:pPr>
            <a:endParaRPr lang="en-GB" sz="2800" dirty="0" smtClean="0"/>
          </a:p>
          <a:p>
            <a:endParaRPr lang="en-GB" sz="2800" dirty="0" smtClean="0"/>
          </a:p>
          <a:p>
            <a:r>
              <a:rPr lang="en-GB" sz="2800" dirty="0" smtClean="0"/>
              <a:t>The quick ratio</a:t>
            </a:r>
          </a:p>
          <a:p>
            <a:endParaRPr lang="en-GB" sz="2800" dirty="0"/>
          </a:p>
          <a:p>
            <a:endParaRPr lang="en-GB" sz="2800" dirty="0" smtClean="0"/>
          </a:p>
          <a:p>
            <a:pPr marL="0" indent="0">
              <a:buNone/>
            </a:pPr>
            <a:r>
              <a:rPr lang="en-GB" sz="2800" b="1" dirty="0" smtClean="0"/>
              <a:t>Liquidity/Efficiency ratios</a:t>
            </a:r>
          </a:p>
          <a:p>
            <a:r>
              <a:rPr lang="en-GB" sz="2800" dirty="0" smtClean="0"/>
              <a:t>Receivables turnover</a:t>
            </a:r>
          </a:p>
          <a:p>
            <a:endParaRPr lang="en-GB" sz="2800" dirty="0" smtClean="0"/>
          </a:p>
          <a:p>
            <a:endParaRPr lang="en-GB" sz="2800" dirty="0"/>
          </a:p>
          <a:p>
            <a:endParaRPr lang="en-GB" sz="2800"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2636912"/>
            <a:ext cx="7744731" cy="720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592" y="4250432"/>
            <a:ext cx="7768254" cy="7627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9592" y="5949280"/>
            <a:ext cx="5904656"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867105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Management of Working Capital </a:t>
            </a:r>
            <a:endParaRPr lang="en-GB" dirty="0"/>
          </a:p>
        </p:txBody>
      </p:sp>
      <p:sp>
        <p:nvSpPr>
          <p:cNvPr id="3" name="Content Placeholder 2"/>
          <p:cNvSpPr>
            <a:spLocks noGrp="1"/>
          </p:cNvSpPr>
          <p:nvPr>
            <p:ph idx="1"/>
          </p:nvPr>
        </p:nvSpPr>
        <p:spPr/>
        <p:txBody>
          <a:bodyPr/>
          <a:lstStyle/>
          <a:p>
            <a:pPr marL="0" indent="0">
              <a:buNone/>
            </a:pPr>
            <a:r>
              <a:rPr lang="en-GB" b="1" dirty="0" smtClean="0"/>
              <a:t>Liquidity/Efficiency Ratios contd.</a:t>
            </a:r>
          </a:p>
          <a:p>
            <a:r>
              <a:rPr lang="en-GB" dirty="0" smtClean="0"/>
              <a:t>The inventory turnover period</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2708920"/>
            <a:ext cx="7704856" cy="2120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4860203"/>
            <a:ext cx="7741368" cy="6365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95936" y="2852936"/>
            <a:ext cx="3181350" cy="60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87326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lstStyle/>
          <a:p>
            <a:pPr marL="0" indent="0">
              <a:buNone/>
            </a:pPr>
            <a:r>
              <a:rPr lang="en-GB" b="1" dirty="0" smtClean="0"/>
              <a:t>Liquidity/Efficiency Ratios contd.</a:t>
            </a:r>
          </a:p>
          <a:p>
            <a:pPr marL="0" indent="0">
              <a:buNone/>
            </a:pPr>
            <a:endParaRPr lang="en-GB" sz="1200" dirty="0" smtClean="0"/>
          </a:p>
          <a:p>
            <a:r>
              <a:rPr lang="en-GB" dirty="0" smtClean="0"/>
              <a:t>Payables turnover</a:t>
            </a:r>
          </a:p>
          <a:p>
            <a:endParaRPr lang="en-GB" dirty="0"/>
          </a:p>
          <a:p>
            <a:pPr marL="0" indent="0">
              <a:buNone/>
            </a:pPr>
            <a:endParaRPr lang="en-GB" sz="2000" b="1" dirty="0" smtClean="0"/>
          </a:p>
          <a:p>
            <a:endParaRPr lang="en-GB" sz="2000" dirty="0"/>
          </a:p>
          <a:p>
            <a:r>
              <a:rPr lang="en-GB" dirty="0" smtClean="0"/>
              <a:t>The sales revenue/net working capital ratio</a:t>
            </a:r>
            <a:endParaRPr lang="en-GB" dirty="0"/>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2" y="5527975"/>
            <a:ext cx="6641881" cy="936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5450" y="6393904"/>
            <a:ext cx="32480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2631" y="3140968"/>
            <a:ext cx="7535637" cy="936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12050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measurements</a:t>
            </a:r>
            <a:endParaRPr lang="en-GB" dirty="0"/>
          </a:p>
        </p:txBody>
      </p:sp>
      <p:sp>
        <p:nvSpPr>
          <p:cNvPr id="3" name="Content Placeholder 2"/>
          <p:cNvSpPr>
            <a:spLocks noGrp="1"/>
          </p:cNvSpPr>
          <p:nvPr>
            <p:ph idx="1"/>
          </p:nvPr>
        </p:nvSpPr>
        <p:spPr/>
        <p:txBody>
          <a:bodyPr/>
          <a:lstStyle/>
          <a:p>
            <a:pPr marL="0" indent="0">
              <a:buNone/>
            </a:pPr>
            <a:r>
              <a:rPr lang="en-GB" dirty="0" smtClean="0"/>
              <a:t> </a:t>
            </a:r>
            <a:r>
              <a:rPr lang="en-GB" sz="2800" b="1" dirty="0">
                <a:solidFill>
                  <a:prstClr val="black"/>
                </a:solidFill>
              </a:rPr>
              <a:t>Payable days </a:t>
            </a:r>
            <a:r>
              <a:rPr lang="en-GB" sz="2800" b="1" dirty="0" smtClean="0">
                <a:solidFill>
                  <a:prstClr val="black"/>
                </a:solidFill>
              </a:rPr>
              <a:t> = </a:t>
            </a:r>
            <a:r>
              <a:rPr lang="en-GB" sz="2800" b="1" u="sng" dirty="0">
                <a:solidFill>
                  <a:prstClr val="black"/>
                </a:solidFill>
              </a:rPr>
              <a:t>Average Payables x 365</a:t>
            </a:r>
          </a:p>
          <a:p>
            <a:pPr marL="0" indent="0">
              <a:buNone/>
            </a:pPr>
            <a:r>
              <a:rPr lang="en-GB" sz="2800" b="1" dirty="0">
                <a:solidFill>
                  <a:prstClr val="black"/>
                </a:solidFill>
              </a:rPr>
              <a:t>		</a:t>
            </a:r>
            <a:r>
              <a:rPr lang="en-GB" sz="2800" b="1" dirty="0" smtClean="0">
                <a:solidFill>
                  <a:prstClr val="black"/>
                </a:solidFill>
              </a:rPr>
              <a:t>	Credit </a:t>
            </a:r>
            <a:r>
              <a:rPr lang="en-GB" sz="2800" b="1" dirty="0">
                <a:solidFill>
                  <a:prstClr val="black"/>
                </a:solidFill>
              </a:rPr>
              <a:t>Purchases</a:t>
            </a:r>
          </a:p>
          <a:p>
            <a:pPr marL="0" indent="0">
              <a:buNone/>
            </a:pPr>
            <a:endParaRPr lang="en-GB" sz="2800" b="1" dirty="0">
              <a:solidFill>
                <a:prstClr val="black"/>
              </a:solidFill>
            </a:endParaRPr>
          </a:p>
          <a:p>
            <a:pPr marL="0" indent="0">
              <a:buNone/>
            </a:pPr>
            <a:r>
              <a:rPr lang="en-GB" sz="2800" b="1" dirty="0"/>
              <a:t>Average receivable </a:t>
            </a:r>
            <a:r>
              <a:rPr lang="en-GB" sz="2800" b="1" dirty="0" smtClean="0"/>
              <a:t>period = </a:t>
            </a:r>
            <a:r>
              <a:rPr lang="en-GB" sz="2800" b="1" u="sng" dirty="0" err="1" smtClean="0"/>
              <a:t>AverageReceivables</a:t>
            </a:r>
            <a:r>
              <a:rPr lang="en-GB" sz="2800" b="1" dirty="0" smtClean="0"/>
              <a:t>  </a:t>
            </a:r>
            <a:r>
              <a:rPr lang="en-GB" sz="2800" b="1" dirty="0"/>
              <a:t>x 365</a:t>
            </a:r>
          </a:p>
          <a:p>
            <a:pPr marL="0" indent="0">
              <a:buNone/>
            </a:pPr>
            <a:r>
              <a:rPr lang="en-GB" sz="2800" b="1" dirty="0"/>
              <a:t>					      Credit Sales</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3042185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b="1" dirty="0" smtClean="0"/>
              <a:t>The need for funds for investment in current assets</a:t>
            </a:r>
          </a:p>
          <a:p>
            <a:r>
              <a:rPr lang="en-GB" dirty="0" smtClean="0"/>
              <a:t>These liquidity ratios are a guide to the risk of cash flow problems and insolvency.</a:t>
            </a:r>
          </a:p>
          <a:p>
            <a:endParaRPr lang="en-GB" sz="1000" dirty="0"/>
          </a:p>
          <a:p>
            <a:pPr marL="0" indent="0">
              <a:buNone/>
            </a:pPr>
            <a:r>
              <a:rPr lang="en-GB" b="1" dirty="0" smtClean="0"/>
              <a:t>Working capital needs of different types of business</a:t>
            </a:r>
          </a:p>
          <a:p>
            <a:r>
              <a:rPr lang="en-GB" dirty="0" smtClean="0"/>
              <a:t>Businesses with a lot of cash sales</a:t>
            </a:r>
          </a:p>
          <a:p>
            <a:r>
              <a:rPr lang="en-GB" dirty="0" smtClean="0"/>
              <a:t>Businesses that exist solely to trade</a:t>
            </a:r>
          </a:p>
          <a:p>
            <a:r>
              <a:rPr lang="en-GB" dirty="0" smtClean="0"/>
              <a:t>Large companies who use strength as customers to gain extended credit periods</a:t>
            </a:r>
          </a:p>
          <a:p>
            <a:r>
              <a:rPr lang="en-GB" dirty="0" smtClean="0"/>
              <a:t>Businesses that receive most of their monies at certain time of the year</a:t>
            </a:r>
          </a:p>
          <a:p>
            <a:endParaRPr lang="en-GB" dirty="0"/>
          </a:p>
        </p:txBody>
      </p:sp>
    </p:spTree>
    <p:extLst>
      <p:ext uri="{BB962C8B-B14F-4D97-AF65-F5344CB8AC3E}">
        <p14:creationId xmlns:p14="http://schemas.microsoft.com/office/powerpoint/2010/main" val="22723793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b="1" dirty="0" smtClean="0"/>
              <a:t>The Cash Operating </a:t>
            </a:r>
            <a:r>
              <a:rPr lang="en-GB" b="1" dirty="0"/>
              <a:t>C</a:t>
            </a:r>
            <a:r>
              <a:rPr lang="en-GB" b="1" dirty="0" smtClean="0"/>
              <a:t>ycle or Working Capital Cycle or Trading Cycle</a:t>
            </a:r>
          </a:p>
          <a:p>
            <a:pPr marL="0" indent="0">
              <a:buNone/>
            </a:pPr>
            <a:endParaRPr lang="en-GB" dirty="0"/>
          </a:p>
          <a:p>
            <a:pPr marL="0" indent="0">
              <a:buNone/>
            </a:pPr>
            <a:r>
              <a:rPr lang="en-GB" dirty="0" smtClean="0"/>
              <a:t>Cash operating cycle is length of time between the payment for materials entering inventory to receipt of sales proceeds</a:t>
            </a:r>
          </a:p>
          <a:p>
            <a:pPr marL="0" indent="0">
              <a:buNone/>
            </a:pPr>
            <a:endParaRPr lang="en-GB" dirty="0" smtClean="0"/>
          </a:p>
          <a:p>
            <a:pPr marL="0" indent="0">
              <a:buNone/>
            </a:pPr>
            <a:r>
              <a:rPr lang="en-GB" dirty="0" smtClean="0"/>
              <a:t>The Cash Operating Cycle in a manufacturing business equals:</a:t>
            </a:r>
          </a:p>
          <a:p>
            <a:r>
              <a:rPr lang="en-GB" dirty="0" smtClean="0"/>
              <a:t>The average time that raw materials remain in inventory</a:t>
            </a:r>
          </a:p>
          <a:p>
            <a:r>
              <a:rPr lang="en-GB" dirty="0" smtClean="0"/>
              <a:t>Less the period of credit taken from suppliers</a:t>
            </a:r>
          </a:p>
          <a:p>
            <a:r>
              <a:rPr lang="en-GB" dirty="0" smtClean="0"/>
              <a:t>Plus the time taken to produce the goods</a:t>
            </a:r>
          </a:p>
          <a:p>
            <a:r>
              <a:rPr lang="en-GB" dirty="0" smtClean="0"/>
              <a:t>Plus the time taken by customers to pay for the goods</a:t>
            </a:r>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p:txBody>
      </p:sp>
    </p:spTree>
    <p:extLst>
      <p:ext uri="{BB962C8B-B14F-4D97-AF65-F5344CB8AC3E}">
        <p14:creationId xmlns:p14="http://schemas.microsoft.com/office/powerpoint/2010/main" val="11430541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25725" y="0"/>
            <a:ext cx="697583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1633209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30405" y="1600200"/>
            <a:ext cx="428319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414379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t>Over-capitalisation and working capital</a:t>
            </a:r>
          </a:p>
          <a:p>
            <a:pPr marL="0" indent="0">
              <a:buNone/>
            </a:pPr>
            <a:endParaRPr lang="en-GB" b="1" dirty="0"/>
          </a:p>
          <a:p>
            <a:pPr marL="0" indent="0">
              <a:buNone/>
            </a:pPr>
            <a:endParaRPr lang="en-GB" b="1" dirty="0" smtClean="0"/>
          </a:p>
          <a:p>
            <a:pPr marL="0" indent="0">
              <a:buNone/>
            </a:pPr>
            <a:endParaRPr lang="en-GB" b="1" dirty="0"/>
          </a:p>
          <a:p>
            <a:pPr marL="0" lvl="0" indent="0">
              <a:buNone/>
            </a:pPr>
            <a:r>
              <a:rPr lang="en-GB" b="1" dirty="0" smtClean="0">
                <a:solidFill>
                  <a:prstClr val="black"/>
                </a:solidFill>
              </a:rPr>
              <a:t>Example </a:t>
            </a:r>
            <a:r>
              <a:rPr lang="en-GB" b="1" dirty="0">
                <a:solidFill>
                  <a:prstClr val="black"/>
                </a:solidFill>
              </a:rPr>
              <a:t>of </a:t>
            </a:r>
            <a:r>
              <a:rPr lang="en-GB" b="1" dirty="0" smtClean="0">
                <a:solidFill>
                  <a:prstClr val="black"/>
                </a:solidFill>
              </a:rPr>
              <a:t>using </a:t>
            </a:r>
            <a:r>
              <a:rPr lang="en-GB" b="1" dirty="0">
                <a:solidFill>
                  <a:prstClr val="black"/>
                </a:solidFill>
              </a:rPr>
              <a:t>Working capital </a:t>
            </a:r>
            <a:r>
              <a:rPr lang="en-GB" b="1" dirty="0" smtClean="0">
                <a:solidFill>
                  <a:prstClr val="black"/>
                </a:solidFill>
              </a:rPr>
              <a:t>ratios to look for Over-capitalisation or Overtrading next slide</a:t>
            </a:r>
            <a:endParaRPr lang="en-GB" b="1" dirty="0">
              <a:solidFill>
                <a:prstClr val="black"/>
              </a:solidFill>
            </a:endParaRPr>
          </a:p>
          <a:p>
            <a:pPr marL="0" indent="0">
              <a:buNone/>
            </a:pPr>
            <a:endParaRPr lang="en-GB" b="1" dirty="0" smtClean="0"/>
          </a:p>
          <a:p>
            <a:pPr marL="0" indent="0">
              <a:buNone/>
            </a:pPr>
            <a:endParaRPr lang="en-GB" b="1"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462" y="2276872"/>
            <a:ext cx="8062895" cy="1584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8355963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014358"/>
            <a:ext cx="8010525" cy="5840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251520" y="152022"/>
            <a:ext cx="8064896" cy="923330"/>
          </a:xfrm>
          <a:prstGeom prst="rect">
            <a:avLst/>
          </a:prstGeom>
          <a:noFill/>
        </p:spPr>
        <p:txBody>
          <a:bodyPr wrap="square" rtlCol="0">
            <a:spAutoFit/>
          </a:bodyPr>
          <a:lstStyle/>
          <a:p>
            <a:r>
              <a:rPr lang="en-GB" dirty="0"/>
              <a:t>Calculate the liquidity ratios  </a:t>
            </a:r>
            <a:r>
              <a:rPr lang="en-GB" dirty="0" smtClean="0"/>
              <a:t>and </a:t>
            </a:r>
            <a:r>
              <a:rPr lang="en-GB" dirty="0"/>
              <a:t>sales revenue/net working capital ratio from the accounts of manufacturing company that produces products for the construction industry.</a:t>
            </a:r>
          </a:p>
        </p:txBody>
      </p:sp>
    </p:spTree>
    <p:extLst>
      <p:ext uri="{BB962C8B-B14F-4D97-AF65-F5344CB8AC3E}">
        <p14:creationId xmlns:p14="http://schemas.microsoft.com/office/powerpoint/2010/main" val="320138356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463" y="144463"/>
            <a:ext cx="8053387" cy="1785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7012" y="3068960"/>
            <a:ext cx="7894637"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2600" y="4293096"/>
            <a:ext cx="7377112" cy="1103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979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of Working Capital </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b="1" dirty="0" smtClean="0"/>
              <a:t>Overtrading and Working Capital</a:t>
            </a:r>
          </a:p>
          <a:p>
            <a:pPr marL="0" indent="0">
              <a:buNone/>
            </a:pPr>
            <a:endParaRPr lang="en-GB" dirty="0"/>
          </a:p>
          <a:p>
            <a:pPr marL="0" indent="0">
              <a:buNone/>
            </a:pPr>
            <a:r>
              <a:rPr lang="en-GB" dirty="0" smtClean="0"/>
              <a:t>Symptoms of Overtrading:</a:t>
            </a:r>
          </a:p>
          <a:p>
            <a:r>
              <a:rPr lang="en-GB" dirty="0" smtClean="0"/>
              <a:t>Rapid increase in turnover</a:t>
            </a:r>
          </a:p>
          <a:p>
            <a:r>
              <a:rPr lang="en-GB" dirty="0"/>
              <a:t>R</a:t>
            </a:r>
            <a:r>
              <a:rPr lang="en-GB" dirty="0" smtClean="0"/>
              <a:t>apid increase in the volume of current assets and possibly also non-current assets</a:t>
            </a:r>
          </a:p>
          <a:p>
            <a:r>
              <a:rPr lang="en-GB" dirty="0" smtClean="0"/>
              <a:t>There is only a small increase in proprietors' capital (perhaps through retained profits). Most of the increase in assets is financed by credit, especially:</a:t>
            </a:r>
          </a:p>
          <a:p>
            <a:r>
              <a:rPr lang="en-GB" dirty="0" smtClean="0"/>
              <a:t>Some debt ratios and liquidity ratios alter dramatically.</a:t>
            </a:r>
          </a:p>
          <a:p>
            <a:endParaRPr lang="en-GB" dirty="0" smtClean="0"/>
          </a:p>
          <a:p>
            <a:endParaRPr lang="en-GB" dirty="0" smtClean="0"/>
          </a:p>
          <a:p>
            <a:endParaRPr lang="en-GB" dirty="0"/>
          </a:p>
        </p:txBody>
      </p:sp>
    </p:spTree>
    <p:extLst>
      <p:ext uri="{BB962C8B-B14F-4D97-AF65-F5344CB8AC3E}">
        <p14:creationId xmlns:p14="http://schemas.microsoft.com/office/powerpoint/2010/main" val="137580773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Management of Working Capital Example of Overtrading</a:t>
            </a:r>
            <a:br>
              <a:rPr lang="en-GB" dirty="0" smtClean="0"/>
            </a:br>
            <a:r>
              <a:rPr lang="en-GB" dirty="0" smtClean="0"/>
              <a:t>-  </a:t>
            </a:r>
            <a:endParaRPr lang="en-GB" dirty="0"/>
          </a:p>
        </p:txBody>
      </p:sp>
      <p:pic>
        <p:nvPicPr>
          <p:cNvPr id="10244"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27584" y="1124744"/>
            <a:ext cx="6676143"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691764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for illustration</a:t>
            </a:r>
            <a:endParaRPr lang="en-GB" dirty="0"/>
          </a:p>
        </p:txBody>
      </p:sp>
      <p:sp>
        <p:nvSpPr>
          <p:cNvPr id="3" name="Content Placeholder 2"/>
          <p:cNvSpPr>
            <a:spLocks noGrp="1"/>
          </p:cNvSpPr>
          <p:nvPr>
            <p:ph idx="1"/>
          </p:nvPr>
        </p:nvSpPr>
        <p:spPr/>
        <p:txBody>
          <a:bodyPr>
            <a:normAutofit/>
          </a:bodyPr>
          <a:lstStyle/>
          <a:p>
            <a:pPr marL="0" indent="0">
              <a:buNone/>
            </a:pPr>
            <a:r>
              <a:rPr lang="en-GB" sz="2000" dirty="0">
                <a:hlinkClick r:id="rId2"/>
              </a:rPr>
              <a:t>https://</a:t>
            </a:r>
            <a:r>
              <a:rPr lang="en-GB" sz="2000">
                <a:hlinkClick r:id="rId2"/>
              </a:rPr>
              <a:t>opentuition.com/acca/fm/overcapitalisation-and-overtrading-acca-financial-management-fm</a:t>
            </a:r>
            <a:r>
              <a:rPr lang="en-GB" sz="2000" smtClean="0">
                <a:hlinkClick r:id="rId2"/>
              </a:rPr>
              <a:t>/</a:t>
            </a:r>
            <a:endParaRPr lang="en-GB" sz="2000" smtClean="0"/>
          </a:p>
          <a:p>
            <a:pPr marL="0" indent="0">
              <a:buNone/>
            </a:pPr>
            <a:endParaRPr lang="en-GB" sz="2000" dirty="0"/>
          </a:p>
        </p:txBody>
      </p:sp>
    </p:spTree>
    <p:extLst>
      <p:ext uri="{BB962C8B-B14F-4D97-AF65-F5344CB8AC3E}">
        <p14:creationId xmlns:p14="http://schemas.microsoft.com/office/powerpoint/2010/main" val="66080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What Working Capital is</a:t>
            </a:r>
          </a:p>
          <a:p>
            <a:r>
              <a:rPr lang="en-GB" dirty="0"/>
              <a:t>I</a:t>
            </a:r>
            <a:r>
              <a:rPr lang="en-GB" dirty="0" smtClean="0"/>
              <a:t>nvest in Working </a:t>
            </a:r>
            <a:r>
              <a:rPr lang="en-GB" dirty="0"/>
              <a:t>C</a:t>
            </a:r>
            <a:r>
              <a:rPr lang="en-GB" dirty="0" smtClean="0"/>
              <a:t>apital</a:t>
            </a:r>
          </a:p>
          <a:p>
            <a:r>
              <a:rPr lang="en-GB" dirty="0" smtClean="0"/>
              <a:t>Liquidity Ratios</a:t>
            </a:r>
          </a:p>
          <a:p>
            <a:r>
              <a:rPr lang="en-GB" dirty="0" smtClean="0"/>
              <a:t>The Cash Operating Cycle</a:t>
            </a:r>
          </a:p>
          <a:p>
            <a:r>
              <a:rPr lang="en-GB" dirty="0" smtClean="0"/>
              <a:t>Overcapitalisation and Overtrading</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90638986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717</TotalTime>
  <Words>1333</Words>
  <Application>Microsoft Office PowerPoint</Application>
  <PresentationFormat>On-screen Show (4:3)</PresentationFormat>
  <Paragraphs>193</Paragraphs>
  <Slides>23</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SwissCond</vt:lpstr>
      <vt:lpstr>SwissCondBlack</vt:lpstr>
      <vt:lpstr>WarnockPro-Regular</vt:lpstr>
      <vt:lpstr>Office Theme</vt:lpstr>
      <vt:lpstr>Week one session two</vt:lpstr>
      <vt:lpstr>Objectives</vt:lpstr>
      <vt:lpstr>Management of Working Capital </vt:lpstr>
      <vt:lpstr>Management of Working Capital </vt:lpstr>
      <vt:lpstr>Management of Working Capital </vt:lpstr>
      <vt:lpstr>Management of Working Capital </vt:lpstr>
      <vt:lpstr>Management of Working Capital </vt:lpstr>
      <vt:lpstr>Management of Working Capital </vt:lpstr>
      <vt:lpstr>Management of Working Capital </vt:lpstr>
      <vt:lpstr>Management of Working Capital </vt:lpstr>
      <vt:lpstr>Management of Working Capital </vt:lpstr>
      <vt:lpstr>Performance measurements</vt:lpstr>
      <vt:lpstr>Management of Working Capital </vt:lpstr>
      <vt:lpstr>Management of Working Capital </vt:lpstr>
      <vt:lpstr>PowerPoint Presentation</vt:lpstr>
      <vt:lpstr>Management of Working Capital </vt:lpstr>
      <vt:lpstr>Management of Working Capital </vt:lpstr>
      <vt:lpstr>PowerPoint Presentation</vt:lpstr>
      <vt:lpstr>PowerPoint Presentation</vt:lpstr>
      <vt:lpstr>Management of Working Capital </vt:lpstr>
      <vt:lpstr>Management of Working Capital Example of Overtrading -  </vt:lpstr>
      <vt:lpstr>Working for illustration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one session two</dc:title>
  <dc:creator>Anthony Burns</dc:creator>
  <cp:lastModifiedBy>Anthony Burns</cp:lastModifiedBy>
  <cp:revision>92</cp:revision>
  <dcterms:created xsi:type="dcterms:W3CDTF">2016-08-02T14:48:11Z</dcterms:created>
  <dcterms:modified xsi:type="dcterms:W3CDTF">2018-10-02T13:45:45Z</dcterms:modified>
</cp:coreProperties>
</file>