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1"/>
  </p:notesMasterIdLst>
  <p:sldIdLst>
    <p:sldId id="256" r:id="rId2"/>
    <p:sldId id="273" r:id="rId3"/>
    <p:sldId id="275" r:id="rId4"/>
    <p:sldId id="274" r:id="rId5"/>
    <p:sldId id="276" r:id="rId6"/>
    <p:sldId id="277" r:id="rId7"/>
    <p:sldId id="278" r:id="rId8"/>
    <p:sldId id="281" r:id="rId9"/>
    <p:sldId id="283" r:id="rId10"/>
    <p:sldId id="285" r:id="rId11"/>
    <p:sldId id="286" r:id="rId12"/>
    <p:sldId id="287" r:id="rId13"/>
    <p:sldId id="288" r:id="rId14"/>
    <p:sldId id="289" r:id="rId15"/>
    <p:sldId id="284" r:id="rId16"/>
    <p:sldId id="290" r:id="rId17"/>
    <p:sldId id="291" r:id="rId18"/>
    <p:sldId id="292" r:id="rId19"/>
    <p:sldId id="27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575" autoAdjust="0"/>
    <p:restoredTop sz="94660"/>
  </p:normalViewPr>
  <p:slideViewPr>
    <p:cSldViewPr>
      <p:cViewPr varScale="1">
        <p:scale>
          <a:sx n="98" d="100"/>
          <a:sy n="98" d="100"/>
        </p:scale>
        <p:origin x="432" y="4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12/30/25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rstudio.github.io/cheatsheets/html/data-visualization.html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Simulation 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ACCB5021</a:t>
            </a:r>
          </a:p>
          <a:p>
            <a:r>
              <a:rPr lang="en-GB" dirty="0"/>
              <a:t>Statistical Programming</a:t>
            </a:r>
          </a:p>
          <a:p>
            <a:endParaRPr lang="en-GB" dirty="0"/>
          </a:p>
          <a:p>
            <a:r>
              <a:rPr lang="en-GB" sz="2000" dirty="0"/>
              <a:t>Prof. </a:t>
            </a:r>
            <a:r>
              <a:rPr lang="en-GB" sz="2000"/>
              <a:t>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FB8F8-478B-A205-58D5-73248F272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Simulating Reality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ACCA7-1353-27D1-C415-5F21A855B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GB" dirty="0"/>
              <a:t>Perfect analytical solutions to problems are often difficult to create</a:t>
            </a:r>
          </a:p>
          <a:p>
            <a:r>
              <a:rPr lang="en-GB" dirty="0"/>
              <a:t>Instead we simulate these using statistical methods that allow us to explore variability and uncertainty within a model</a:t>
            </a:r>
          </a:p>
          <a:p>
            <a:r>
              <a:rPr lang="en-GB" i="1" dirty="0"/>
              <a:t>Monte Carlo simulations</a:t>
            </a:r>
            <a:r>
              <a:rPr lang="en-GB" dirty="0"/>
              <a:t> take a model and run it repeatedly with very slightly different starting conditions based on random numbers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Each run is known as a </a:t>
            </a:r>
            <a:r>
              <a:rPr lang="en-GB" i="1" dirty="0"/>
              <a:t>trial</a:t>
            </a:r>
            <a:endParaRPr lang="en-GB" dirty="0"/>
          </a:p>
          <a:p>
            <a:r>
              <a:rPr lang="en-GB" dirty="0"/>
              <a:t>We run the simulation thousands of times and look at the distribution of the outcomes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What is the most common outcome?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What is the range of the outcomes?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A61C9-297C-E1A2-1984-8E05B859E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1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805C4-E316-38CD-4DAB-6C333F7AB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Random Numbers in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E853A-007B-1A59-88AC-22BC54E8D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have already generated pseudorandom numbers using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sample(1:10, 8) </a:t>
            </a:r>
            <a:r>
              <a:rPr lang="en-GB" dirty="0"/>
              <a:t>(workshop 1)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This generates </a:t>
            </a:r>
            <a:r>
              <a:rPr lang="en-GB" i="1" dirty="0"/>
              <a:t>n</a:t>
            </a:r>
            <a:r>
              <a:rPr lang="en-GB" dirty="0"/>
              <a:t> random numbers between 1 and 10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Every time you run it, it produces a new set of </a:t>
            </a:r>
            <a:r>
              <a:rPr lang="en-GB" i="1" dirty="0"/>
              <a:t>n</a:t>
            </a:r>
            <a:r>
              <a:rPr lang="en-GB" dirty="0"/>
              <a:t> random numbers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simulations we often need reproducible results so that we can check changes in a model using the same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do this we set a seed for the generator</a:t>
            </a:r>
          </a:p>
          <a:p>
            <a:pPr marL="676656" lvl="2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set.seed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(42)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Same code + same seed = same results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35C6D-ABEF-C081-6A20-5FA6B29BC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031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D5752-CB6E-94F5-9562-7E440ADF1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FC8B8-EE2B-9BFD-4FEF-2F6A2C224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5266928" cy="5472608"/>
          </a:xfrm>
        </p:spPr>
        <p:txBody>
          <a:bodyPr/>
          <a:lstStyle/>
          <a:p>
            <a:r>
              <a:rPr lang="en-GB" dirty="0"/>
              <a:t>We can use the Monte Carlo method to calculate 𝜋</a:t>
            </a:r>
          </a:p>
          <a:p>
            <a:r>
              <a:rPr lang="en-GB" dirty="0"/>
              <a:t>The ratio of the areas of the circle and the square is 𝜋/4</a:t>
            </a:r>
          </a:p>
          <a:p>
            <a:r>
              <a:rPr lang="en-GB" dirty="0"/>
              <a:t>To calculate 𝜋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Fill the square with a known number of random dots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Count how many of them fall within the circle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Multiply that number by 4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7D31DB-7943-8753-2997-2C0606DAA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1026" name="Picture 2" descr="student submitted image, transcription available">
            <a:extLst>
              <a:ext uri="{FF2B5EF4-FFF2-40B4-BE49-F238E27FC236}">
                <a16:creationId xmlns:a16="http://schemas.microsoft.com/office/drawing/2014/main" id="{ABB573E7-F168-BFAB-0ACD-1E5E13748F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58" r="65272" b="13634"/>
          <a:stretch>
            <a:fillRect/>
          </a:stretch>
        </p:blipFill>
        <p:spPr bwMode="auto">
          <a:xfrm>
            <a:off x="6067028" y="836712"/>
            <a:ext cx="261977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6B0F26-905B-F76A-AF73-655F82C4DEC4}"/>
              </a:ext>
            </a:extLst>
          </p:cNvPr>
          <p:cNvSpPr txBox="1"/>
          <p:nvPr/>
        </p:nvSpPr>
        <p:spPr>
          <a:xfrm>
            <a:off x="6310536" y="3501008"/>
            <a:ext cx="23762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Circle of radius 1</a:t>
            </a:r>
          </a:p>
          <a:p>
            <a:pPr lvl="1"/>
            <a:r>
              <a:rPr lang="en-GB" dirty="0"/>
              <a:t>Area = 𝜋 * r</a:t>
            </a:r>
            <a:r>
              <a:rPr lang="en-GB" baseline="30000" dirty="0"/>
              <a:t>2</a:t>
            </a:r>
            <a:endParaRPr lang="en-GB" dirty="0"/>
          </a:p>
          <a:p>
            <a:pPr lvl="1"/>
            <a:r>
              <a:rPr lang="en-GB" dirty="0"/>
              <a:t>Area = 𝜋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Square of side 2</a:t>
            </a:r>
          </a:p>
          <a:p>
            <a:pPr lvl="1"/>
            <a:r>
              <a:rPr lang="en-GB" dirty="0"/>
              <a:t>Side = 2 * radius</a:t>
            </a:r>
          </a:p>
          <a:p>
            <a:pPr lvl="1"/>
            <a:r>
              <a:rPr lang="en-GB" dirty="0"/>
              <a:t>Area = 2 * 2</a:t>
            </a:r>
          </a:p>
          <a:p>
            <a:pPr lvl="1"/>
            <a:endParaRPr lang="en-GB" dirty="0"/>
          </a:p>
          <a:p>
            <a:r>
              <a:rPr lang="en-GB" dirty="0"/>
              <a:t>Ratio of areas</a:t>
            </a:r>
          </a:p>
          <a:p>
            <a:pPr lvl="1"/>
            <a:r>
              <a:rPr lang="en-GB" dirty="0"/>
              <a:t>Circle : Square</a:t>
            </a:r>
          </a:p>
          <a:p>
            <a:pPr lvl="1"/>
            <a:r>
              <a:rPr lang="en-GB" dirty="0"/>
              <a:t>𝜋 : 4</a:t>
            </a:r>
          </a:p>
        </p:txBody>
      </p:sp>
    </p:spTree>
    <p:extLst>
      <p:ext uri="{BB962C8B-B14F-4D97-AF65-F5344CB8AC3E}">
        <p14:creationId xmlns:p14="http://schemas.microsoft.com/office/powerpoint/2010/main" val="98168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35B3E-26E3-A1CC-C942-34A261C9E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DB4A0-CFCD-C009-B80C-8745A3114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set.seed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(42)		# Set seed for reproducibility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n&lt;-10000		# Set number of trials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(n, min, max) generates vector of random numbers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(n,-1,1)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y&lt;-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(n,-1,1)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inside &lt;- x^2 + y^2 &lt;= 1	# Simulation model</a:t>
            </a:r>
          </a:p>
          <a:p>
            <a:pPr marL="109728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pi from the proportion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points inside square</a:t>
            </a:r>
          </a:p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pi_estimate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&lt;- 4 * mean(inside)</a:t>
            </a:r>
          </a:p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pi_estimate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9DFA1F-1859-B5EB-03B3-C1F174E6E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811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C0894-FF96-462C-4DC5-05E8B9883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A596E-1718-5E82-E09D-9F383DD66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a Monte Carlo simulation to estimate 𝜋 using 10, 100, 1000, 10000, 1000000, 10000000 and 100000000 trials</a:t>
            </a:r>
          </a:p>
          <a:p>
            <a:r>
              <a:rPr lang="en-GB" dirty="0"/>
              <a:t>Plot these on a line chart that shows both points and line in red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Hint: plot() has extra parameters for points, line, and colour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Point only: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= “p”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Line only: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= “l”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Both point and line: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= ”b”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Colour: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 = ”green”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27A86-6E5B-C13A-01AC-A03FB7ABB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349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81ACE-089A-0F05-D2ED-0A11FE3BC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Plot Is Not Enough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54570-CBC2-0455-DBE8-8313607D7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258815" cy="5877272"/>
          </a:xfrm>
        </p:spPr>
        <p:txBody>
          <a:bodyPr>
            <a:normAutofit/>
          </a:bodyPr>
          <a:lstStyle/>
          <a:p>
            <a:r>
              <a:rPr lang="en-GB" dirty="0"/>
              <a:t>The base plotting tool in R is not really suitable for complex data visualisations</a:t>
            </a:r>
          </a:p>
          <a:p>
            <a:r>
              <a:rPr lang="en-GB" dirty="0"/>
              <a:t>Most complex data is visualised with specialised packages such as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ggplot2</a:t>
            </a:r>
          </a:p>
          <a:p>
            <a:r>
              <a:rPr lang="en-GB" dirty="0"/>
              <a:t>Used for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Distributions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Comparisons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Publication-quality graphics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37065-CEB4-7BDC-9F0D-E05C4876B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C7009-60DB-8687-7EEF-80C7D02A4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504" y="1359998"/>
            <a:ext cx="4074232" cy="437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302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744EC-5289-4C11-CFA4-2D50A19DC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414888"/>
            <a:ext cx="8382000" cy="709856"/>
          </a:xfrm>
        </p:spPr>
        <p:txBody>
          <a:bodyPr/>
          <a:lstStyle/>
          <a:p>
            <a:r>
              <a:rPr lang="en-GB" sz="3200" dirty="0"/>
              <a:t>The Plot Is </a:t>
            </a:r>
            <a:r>
              <a:rPr lang="en-GB" sz="3600" dirty="0"/>
              <a:t>Not Enough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6EE16-5CBF-FE45-6431-363D6502B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099592"/>
            <a:ext cx="4041648" cy="457200"/>
          </a:xfrm>
        </p:spPr>
        <p:txBody>
          <a:bodyPr/>
          <a:lstStyle/>
          <a:p>
            <a:r>
              <a:rPr lang="en-GB" dirty="0"/>
              <a:t>plot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0E0260-2B7E-3AB1-04F8-8D2D1DFD1504}"/>
              </a:ext>
            </a:extLst>
          </p:cNvPr>
          <p:cNvSpPr>
            <a:spLocks noGrp="1"/>
          </p:cNvSpPr>
          <p:nvPr>
            <p:ph type="body" sz="half" idx="3"/>
          </p:nvPr>
        </p:nvSpPr>
        <p:spPr>
          <a:xfrm>
            <a:off x="4721225" y="1099592"/>
            <a:ext cx="4041775" cy="457200"/>
          </a:xfrm>
        </p:spPr>
        <p:txBody>
          <a:bodyPr/>
          <a:lstStyle/>
          <a:p>
            <a:r>
              <a:rPr lang="en-GB" dirty="0"/>
              <a:t>ggplot2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2FCB569-B032-00A1-739C-47007C039899}"/>
              </a:ext>
            </a:extLst>
          </p:cNvPr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 b="4379"/>
          <a:stretch>
            <a:fillRect/>
          </a:stretch>
        </p:blipFill>
        <p:spPr>
          <a:xfrm>
            <a:off x="381000" y="2475229"/>
            <a:ext cx="4041775" cy="3474051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FB7C9ED-1CC2-1590-97E2-793C15A0AD2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718050" y="2341983"/>
            <a:ext cx="4041775" cy="3899646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64792-3BBF-1602-4728-914646B537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47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FCAAB-74BB-E8D2-2211-664E82634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ggplot2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BCABB-3B86-182B-B575-C2FE548F6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ggplot2 is designed to be a layered visualisation structure that is designed for use with </a:t>
            </a:r>
            <a:r>
              <a:rPr lang="en-GB" dirty="0" err="1"/>
              <a:t>dataframes</a:t>
            </a:r>
            <a:r>
              <a:rPr lang="en-GB" dirty="0"/>
              <a:t> and is easy to modify and extend</a:t>
            </a:r>
          </a:p>
          <a:p>
            <a:endParaRPr lang="en-GB" dirty="0"/>
          </a:p>
          <a:p>
            <a:r>
              <a:rPr lang="en-GB" dirty="0"/>
              <a:t>Plots are built from multiple elements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Aesthetic mappings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dirty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Geometric layers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GB" dirty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Labels and themes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Each of these can appear multiple times as separate layers to show different information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1E1057-CAA5-1E13-B914-B5B735FED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375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862B2-684B-906B-A716-F72AE361C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and Aesthetics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B136-E628-F5C4-7E5C-B09916AD9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Remember to include the ggplot2 library</a:t>
            </a:r>
          </a:p>
          <a:p>
            <a:endParaRPr lang="en-GB" sz="1300" dirty="0"/>
          </a:p>
          <a:p>
            <a:r>
              <a:rPr lang="en-GB" dirty="0"/>
              <a:t>First build your data model into a </a:t>
            </a:r>
            <a:r>
              <a:rPr lang="en-GB" dirty="0" err="1"/>
              <a:t>dataframe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An </a:t>
            </a:r>
            <a:r>
              <a:rPr lang="en-GB" dirty="0" err="1"/>
              <a:t>aes</a:t>
            </a:r>
            <a:r>
              <a:rPr lang="en-GB" dirty="0"/>
              <a:t>() won’t work with vectors</a:t>
            </a:r>
          </a:p>
          <a:p>
            <a:endParaRPr lang="en-GB" sz="1300" dirty="0"/>
          </a:p>
          <a:p>
            <a:r>
              <a:rPr lang="en-GB" dirty="0"/>
              <a:t>Next define your </a:t>
            </a:r>
            <a:r>
              <a:rPr lang="en-GB" dirty="0" err="1"/>
              <a:t>aes</a:t>
            </a:r>
            <a:r>
              <a:rPr lang="en-GB" dirty="0"/>
              <a:t>()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Maps data columns to axes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Maps fills and colours to data, e.g. fill=category links a bar colour to a specific category value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dirty="0"/>
              <a:t>If values are constant, set them outside </a:t>
            </a:r>
            <a:r>
              <a:rPr lang="en-GB" dirty="0" err="1"/>
              <a:t>aes</a:t>
            </a:r>
            <a:r>
              <a:rPr lang="en-GB" dirty="0"/>
              <a:t>()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Separates data from appearance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Automatically generates legends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Global or local to a layer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Scales plots consistently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Allows you to change your visualisation without rewriting code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3EE4F-F757-2261-6813-F136AEFCD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41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A110C-5B62-99C6-507F-BC4B56632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Defining A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434B4-D5DF-093C-D14E-D9A13083D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data and aesthetics doesn’t draw anything</a:t>
            </a:r>
          </a:p>
          <a:p>
            <a:r>
              <a:rPr lang="en-GB" dirty="0"/>
              <a:t>Things that need to be drawn, like graphs, labels, text, are </a:t>
            </a:r>
            <a:r>
              <a:rPr lang="en-GB" b="1" dirty="0"/>
              <a:t>added</a:t>
            </a:r>
            <a:r>
              <a:rPr lang="en-GB" dirty="0"/>
              <a:t> as separate code blocks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data and global aesthetics</a:t>
            </a:r>
          </a:p>
          <a:p>
            <a:pPr marL="109728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ggplot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(results,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sum, fill = “white”)) +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Create a histogram with red bins outlined in 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white, each of width 1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geom_histogram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 fill="red",       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colour="white") +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E64AAC-6372-714D-7614-16C2F6749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274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5ED09-58EF-0F82-38BA-06B885F53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Labels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D5A72-32DE-5917-BE9A-6B6582825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Adding labels is another code block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labels as title, x-axis and y-axis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labs(title="Distribution of Dice Roll Sums",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x = "Sum of Two Dice",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y = "Frequency") +</a:t>
            </a:r>
          </a:p>
          <a:p>
            <a:pPr marL="109728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Each of these code blocks is a </a:t>
            </a:r>
            <a:r>
              <a:rPr lang="en-GB" i="1" dirty="0"/>
              <a:t>layer</a:t>
            </a:r>
            <a:r>
              <a:rPr lang="en-GB" dirty="0"/>
              <a:t> of the plot</a:t>
            </a:r>
          </a:p>
          <a:p>
            <a:r>
              <a:rPr lang="en-GB" dirty="0"/>
              <a:t>Each layer is added to the plot using the +, as if it is just a long code expression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0FFCC6-E305-D2F2-D269-86123FEEF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559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BA4F3D-063B-1FEB-B885-05390169D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5D520-7AAB-81E7-2561-EB437694D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3A953-94C6-14D3-2F9A-335E26DCA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text is another code block similar to the plot itself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a text layer to show the number of times each value appears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geom_text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(stat = "bin",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(label =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after_stat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(count)),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vjust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-0.3) +</a:t>
            </a:r>
          </a:p>
          <a:p>
            <a:endParaRPr lang="en-GB" dirty="0"/>
          </a:p>
          <a:p>
            <a:r>
              <a:rPr lang="en-GB" dirty="0"/>
              <a:t>The text settings apply only to that layer of text, so size, colour, content, and position can easily be changed for individual </a:t>
            </a:r>
            <a:r>
              <a:rPr lang="en-GB" dirty="0" err="1"/>
              <a:t>laters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CAA6B-F478-CADA-10C0-580410BA5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065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8101A-4960-4812-165B-5FD0EF943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Extras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3352F-4698-F85D-A716-1E3452ABD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Ggplot2 allows you fine control over how things are displayed, e.g. changing which numbers appear in axis labels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Label all x values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scale_x_continuous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(breaks = 2:12) +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It also has standard themes that allow you to ensure a consistent professional look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sz="24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Apply a minimalist theme (good for professional purposes)</a:t>
            </a:r>
          </a:p>
          <a:p>
            <a:pPr marL="109728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theme_minimal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BFF0F2-9600-ABBE-0FD4-F9A6D393D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78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Content Placeholder 2">
            <a:extLst>
              <a:ext uri="{FF2B5EF4-FFF2-40B4-BE49-F238E27FC236}">
                <a16:creationId xmlns:a16="http://schemas.microsoft.com/office/drawing/2014/main" id="{42E1B48D-F4A2-139A-9350-1BA770FDC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307048"/>
          </a:xfrm>
        </p:spPr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data and aesthetics</a:t>
            </a:r>
          </a:p>
          <a:p>
            <a:pPr marL="109728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ggplot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(results,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sum)) +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Create a histogram with red bins outlined in white, each of width 1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geom_histogram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 fill="red", colour="white") +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labels as title, x-axis and y-axis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labs(title="Distribution of Dice Roll Sums",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x = "Sum of Two Dice",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y = "Frequency") +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a text layer to show the number of times each value appears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geom_text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(stat = "bin",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binwidth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(label =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after_stat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(count)),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vjust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-0.3) +</a:t>
            </a: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Label all x values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scale_x_continuous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(breaks = 2:12) +</a:t>
            </a:r>
          </a:p>
          <a:p>
            <a:pPr marL="109728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Apply a minimalist theme (good for professional purposes)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theme_minimal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B3049C-47C6-3B10-C435-225DF4DD4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835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F3A6C-14A4-4636-523C-F3E37BAEB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Multi-series Plots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BCB67-CD85-9C9E-9428-9E55699B7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Suppose we want to add a line showing the theoretical expected number of rolls to the plot</a:t>
            </a:r>
          </a:p>
          <a:p>
            <a:r>
              <a:rPr lang="en-GB" sz="3600" dirty="0"/>
              <a:t>Simple – add another layer or two!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# Add a blue line showing the expected frequencies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geom_line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data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expected_probs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= count), </a:t>
            </a: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local </a:t>
            </a:r>
            <a:r>
              <a:rPr lang="en-GB" sz="3100" dirty="0" err="1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 for the layer</a:t>
            </a:r>
            <a:endParaRPr lang="en-GB" sz="31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colour = "blue",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linewidth = 1) +</a:t>
            </a:r>
          </a:p>
          <a:p>
            <a:pPr marL="109728" indent="0">
              <a:buNone/>
            </a:pP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109728" indent="0">
              <a:buNone/>
            </a:pPr>
            <a:r>
              <a:rPr lang="en-GB" sz="31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# Add the points on the line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geom_point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data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expected_probs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aes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 = </a:t>
            </a:r>
            <a:r>
              <a:rPr lang="en-GB" sz="31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= count),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colour = "blue",</a:t>
            </a:r>
          </a:p>
          <a:p>
            <a:pPr marL="109728" indent="0">
              <a:buNone/>
            </a:pPr>
            <a:r>
              <a:rPr lang="en-GB" sz="31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size = 2) +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345EF8-BE7F-28F7-0689-85C9D83EE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82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34F34-64AD-4220-9FCE-62A9F8F4D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Plots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4134F5-2ACB-7A16-80F9-D136051F60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618856" cy="5794659"/>
          </a:xfrm>
        </p:spPr>
        <p:txBody>
          <a:bodyPr>
            <a:normAutofit/>
          </a:bodyPr>
          <a:lstStyle/>
          <a:p>
            <a:r>
              <a:rPr lang="en-GB" sz="2400" dirty="0"/>
              <a:t>There are over 50 separate </a:t>
            </a:r>
            <a:r>
              <a:rPr lang="en-GB" sz="2400" dirty="0" err="1"/>
              <a:t>geoms</a:t>
            </a:r>
            <a:r>
              <a:rPr lang="en-GB" sz="2400" dirty="0"/>
              <a:t> in ggplot2</a:t>
            </a:r>
          </a:p>
          <a:p>
            <a:r>
              <a:rPr lang="en-GB" sz="2400" dirty="0"/>
              <a:t>These range from simple graphics primitives such as </a:t>
            </a:r>
            <a:r>
              <a:rPr lang="en-GB" sz="2400" dirty="0" err="1"/>
              <a:t>geom_rect</a:t>
            </a:r>
            <a:r>
              <a:rPr lang="en-GB" sz="2400" dirty="0"/>
              <a:t> for drawing lines to 3D visualisations such as </a:t>
            </a:r>
            <a:r>
              <a:rPr lang="en-GB" sz="2400" dirty="0" err="1"/>
              <a:t>geom_tile</a:t>
            </a:r>
            <a:r>
              <a:rPr lang="en-GB" sz="2400" dirty="0"/>
              <a:t> for heatmaps </a:t>
            </a:r>
          </a:p>
          <a:p>
            <a:r>
              <a:rPr lang="en-GB" sz="2400" dirty="0"/>
              <a:t>All work in the same basic manner and can be layered on top of each other in the same </a:t>
            </a:r>
            <a:r>
              <a:rPr lang="en-GB" sz="2400" dirty="0" err="1"/>
              <a:t>ggplot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See the </a:t>
            </a:r>
            <a:r>
              <a:rPr lang="en-GB" sz="2400" dirty="0" err="1">
                <a:hlinkClick r:id="rId2"/>
              </a:rPr>
              <a:t>Posix</a:t>
            </a:r>
            <a:r>
              <a:rPr lang="en-GB" sz="2400" dirty="0">
                <a:hlinkClick r:id="rId2"/>
              </a:rPr>
              <a:t> ggplot2 </a:t>
            </a:r>
            <a:r>
              <a:rPr lang="en-GB" sz="2400" dirty="0" err="1">
                <a:hlinkClick r:id="rId2"/>
              </a:rPr>
              <a:t>cheatsheet</a:t>
            </a:r>
            <a:r>
              <a:rPr lang="en-GB" sz="2400" dirty="0">
                <a:hlinkClick r:id="rId2"/>
              </a:rPr>
              <a:t> </a:t>
            </a:r>
            <a:r>
              <a:rPr lang="en-GB" sz="2400" dirty="0"/>
              <a:t>for details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AE14B58-3952-0FBE-2F88-B7BDCEBED3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415246" y="378497"/>
            <a:ext cx="3521490" cy="323512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8E47F-ABF4-184A-D1EA-5FFF6F854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3A0C9E-EA23-54A2-45D5-00AEE547334D}"/>
              </a:ext>
            </a:extLst>
          </p:cNvPr>
          <p:cNvSpPr txBox="1"/>
          <p:nvPr/>
        </p:nvSpPr>
        <p:spPr>
          <a:xfrm>
            <a:off x="5507330" y="5997861"/>
            <a:ext cx="320312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i="1" dirty="0"/>
              <a:t>Graphs generated using  </a:t>
            </a:r>
          </a:p>
          <a:p>
            <a:pPr algn="ctr"/>
            <a:r>
              <a:rPr lang="en-GB" sz="1600" i="1" dirty="0"/>
              <a:t>the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geom_tile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sz="1600" i="1" dirty="0"/>
              <a:t>fand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geom_line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algn="ctr"/>
            <a:r>
              <a:rPr lang="en-GB" sz="1600" i="1" dirty="0"/>
              <a:t>See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19-7-HeatmapLines.R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781AC85-4DA9-E4F3-8753-757C82EFCA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5246" y="3647903"/>
            <a:ext cx="3588229" cy="2336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275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A9241-9BC2-DAF2-0B38-767AD26E2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2 /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0066E-BE85-4E27-3A85-D82C24587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file 19-6-Model.R contains a Monte Carlo simulation of how congestion and traffic incidents can affect someone’s commute time</a:t>
            </a:r>
          </a:p>
          <a:p>
            <a:endParaRPr lang="en-GB" dirty="0"/>
          </a:p>
          <a:p>
            <a:r>
              <a:rPr lang="en-GB" dirty="0"/>
              <a:t>Build plots to show the following: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The overall frequency distribution of arrival times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The frequency distributions of the two types of delay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A scatterplot showing the difference between </a:t>
            </a:r>
            <a:r>
              <a:rPr lang="en-GB" dirty="0" err="1"/>
              <a:t>undelayed</a:t>
            </a:r>
            <a:r>
              <a:rPr lang="en-GB" dirty="0"/>
              <a:t> and delayed commutes</a:t>
            </a:r>
          </a:p>
          <a:p>
            <a:pPr marL="118872" indent="0">
              <a:buNone/>
            </a:pPr>
            <a:endParaRPr lang="en-GB" dirty="0"/>
          </a:p>
          <a:p>
            <a:pPr marL="118872" indent="0">
              <a:buNone/>
            </a:pPr>
            <a:r>
              <a:rPr lang="en-GB" dirty="0"/>
              <a:t>Useful Functions: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table(), factor(),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geom_histogram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geom_point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geom_line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geom_jitter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8254E1-5CD4-EE22-225D-17190D8A8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861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End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Revision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Work on the assignment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49861</TotalTime>
  <Words>1460</Words>
  <Application>Microsoft Macintosh PowerPoint</Application>
  <PresentationFormat>On-screen Show (4:3)</PresentationFormat>
  <Paragraphs>218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Georgia</vt:lpstr>
      <vt:lpstr>Trebuchet MS</vt:lpstr>
      <vt:lpstr>Wingdings 2</vt:lpstr>
      <vt:lpstr>Nik2013</vt:lpstr>
      <vt:lpstr>Simulation and Visualisation</vt:lpstr>
      <vt:lpstr>Simulating Reality</vt:lpstr>
      <vt:lpstr>Random Numbers in R</vt:lpstr>
      <vt:lpstr>Calculating Pi</vt:lpstr>
      <vt:lpstr>Calculating Pi</vt:lpstr>
      <vt:lpstr>Exercise 1</vt:lpstr>
      <vt:lpstr>The Plot Is Not Enough</vt:lpstr>
      <vt:lpstr>The Plot Is Not Enough</vt:lpstr>
      <vt:lpstr>ggplot2</vt:lpstr>
      <vt:lpstr>Data and Aesthetics</vt:lpstr>
      <vt:lpstr>Defining A Plot</vt:lpstr>
      <vt:lpstr>Adding Labels</vt:lpstr>
      <vt:lpstr>Adding Text</vt:lpstr>
      <vt:lpstr>Adding Extras</vt:lpstr>
      <vt:lpstr>PowerPoint Presentation</vt:lpstr>
      <vt:lpstr>Multi-series Plots</vt:lpstr>
      <vt:lpstr>Other Plots</vt:lpstr>
      <vt:lpstr>Exercise 2 / Homework</vt:lpstr>
      <vt:lpstr>End of Module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710</cp:revision>
  <dcterms:created xsi:type="dcterms:W3CDTF">2011-09-13T10:27:46Z</dcterms:created>
  <dcterms:modified xsi:type="dcterms:W3CDTF">2025-12-31T16:27:25Z</dcterms:modified>
</cp:coreProperties>
</file>