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87" d="100"/>
          <a:sy n="87" d="100"/>
        </p:scale>
        <p:origin x="1258" y="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Intercultural Communication in Asian Business Contexts: China, India, and Japan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664069"/>
            <a:ext cx="8229600" cy="3462094"/>
          </a:xfrm>
        </p:spPr>
        <p:txBody>
          <a:bodyPr/>
          <a:lstStyle/>
          <a:p>
            <a:r>
              <a:rPr dirty="0"/>
              <a:t>Student: Dragos Marian Piron</a:t>
            </a:r>
          </a:p>
          <a:p>
            <a:r>
              <a:rPr dirty="0"/>
              <a:t>Module: International Business Communications</a:t>
            </a:r>
          </a:p>
          <a:p>
            <a:r>
              <a:rPr dirty="0"/>
              <a:t>Lecturer: Gregory Cowan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Introduction </a:t>
            </a:r>
            <a:r>
              <a:rPr lang="en-GB" dirty="0"/>
              <a:t>and </a:t>
            </a:r>
            <a:r>
              <a:rPr dirty="0"/>
              <a:t>Purpose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Importance of intercultural communication in global business</a:t>
            </a:r>
          </a:p>
          <a:p>
            <a:r>
              <a:rPr dirty="0"/>
              <a:t> Aim</a:t>
            </a:r>
            <a:r>
              <a:rPr lang="en-GB" dirty="0"/>
              <a:t> to c</a:t>
            </a:r>
            <a:r>
              <a:rPr dirty="0" err="1"/>
              <a:t>ompare</a:t>
            </a:r>
            <a:r>
              <a:rPr dirty="0"/>
              <a:t> communication styles in China, India</a:t>
            </a:r>
            <a:r>
              <a:rPr lang="en-GB" dirty="0"/>
              <a:t>,</a:t>
            </a:r>
            <a:r>
              <a:rPr dirty="0"/>
              <a:t> and Japan</a:t>
            </a:r>
          </a:p>
          <a:p>
            <a:r>
              <a:rPr lang="en-GB" dirty="0"/>
              <a:t>The </a:t>
            </a:r>
            <a:r>
              <a:rPr dirty="0"/>
              <a:t>structure</a:t>
            </a:r>
            <a:r>
              <a:rPr lang="en-GB" dirty="0"/>
              <a:t> includes</a:t>
            </a:r>
            <a:r>
              <a:rPr dirty="0"/>
              <a:t> </a:t>
            </a:r>
            <a:r>
              <a:rPr lang="en-GB" dirty="0"/>
              <a:t>t</a:t>
            </a:r>
            <a:r>
              <a:rPr dirty="0" err="1"/>
              <a:t>heories</a:t>
            </a:r>
            <a:r>
              <a:rPr lang="en-GB" dirty="0"/>
              <a:t>, c</a:t>
            </a:r>
            <a:r>
              <a:rPr dirty="0" err="1"/>
              <a:t>ultural</a:t>
            </a:r>
            <a:r>
              <a:rPr dirty="0"/>
              <a:t> </a:t>
            </a:r>
            <a:r>
              <a:rPr lang="en-GB" dirty="0"/>
              <a:t>a</a:t>
            </a:r>
            <a:r>
              <a:rPr dirty="0" err="1"/>
              <a:t>pplication</a:t>
            </a:r>
            <a:r>
              <a:rPr lang="en-GB" dirty="0"/>
              <a:t>, c</a:t>
            </a:r>
            <a:r>
              <a:rPr dirty="0" err="1"/>
              <a:t>hallenges</a:t>
            </a:r>
            <a:r>
              <a:rPr lang="en-GB" dirty="0"/>
              <a:t>,</a:t>
            </a:r>
            <a:r>
              <a:rPr dirty="0"/>
              <a:t> </a:t>
            </a:r>
            <a:r>
              <a:rPr lang="en-GB" dirty="0"/>
              <a:t>and r</a:t>
            </a:r>
            <a:r>
              <a:rPr dirty="0" err="1"/>
              <a:t>ecommendations</a:t>
            </a:r>
            <a:endParaRPr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Key Theories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Hofstede (1980): Six cultural dimensions</a:t>
            </a:r>
          </a:p>
          <a:p>
            <a:r>
              <a:rPr dirty="0"/>
              <a:t>Hall (1976): High vs Low-context communication</a:t>
            </a:r>
          </a:p>
          <a:p>
            <a:r>
              <a:rPr dirty="0"/>
              <a:t>Samovar et al. (2010): Cultural patterns shaping interaction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Hofstede’s Cultural Dimensions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China – High Power Distance, Low Individualism, Moderate Uncertainty Avoidance, Very High Long-Term Orientation</a:t>
            </a:r>
          </a:p>
          <a:p>
            <a:r>
              <a:t>India – High Power Distance, Moderate Individualism, Moderate Uncertainty Avoidance, High Long-Term Orientation</a:t>
            </a:r>
          </a:p>
          <a:p>
            <a:r>
              <a:t>Japan – Moderate Power Distance, Low Individualism, High Uncertainty Avoidance, Very High Long-Term Orientation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Hall’s High vs Low-Context Framework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High-context: China, Japan – Implicit messages, indirect communication</a:t>
            </a:r>
          </a:p>
          <a:p>
            <a:r>
              <a:t>Moderate-context: India – Mix of explicit and implicit</a:t>
            </a:r>
          </a:p>
          <a:p>
            <a:r>
              <a:t>Low-context: Western countries – Direct and task-focused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China – Business Communication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Focus on guanxi (relationships &amp; trust)</a:t>
            </a:r>
          </a:p>
          <a:p>
            <a:r>
              <a:rPr dirty="0"/>
              <a:t>Indirect feedback and face-saving</a:t>
            </a:r>
          </a:p>
          <a:p>
            <a:r>
              <a:rPr dirty="0"/>
              <a:t>Hierarchical meetings</a:t>
            </a:r>
          </a:p>
          <a:p>
            <a:r>
              <a:rPr dirty="0"/>
              <a:t>Example: Alibaba’s global partnerships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India – Business Communication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Respect for hierarchy but flexible</a:t>
            </a:r>
          </a:p>
          <a:p>
            <a:r>
              <a:rPr dirty="0"/>
              <a:t>English widely used</a:t>
            </a:r>
          </a:p>
          <a:p>
            <a:r>
              <a:rPr dirty="0"/>
              <a:t>Relationship-based negotiations</a:t>
            </a:r>
          </a:p>
          <a:p>
            <a:r>
              <a:rPr dirty="0"/>
              <a:t>Example: Tata Group’s global collaborations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Japan – Business Communication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Harmony (</a:t>
            </a:r>
            <a:r>
              <a:rPr dirty="0" err="1"/>
              <a:t>wa</a:t>
            </a:r>
            <a:r>
              <a:rPr dirty="0"/>
              <a:t>) and group consensus (</a:t>
            </a:r>
            <a:r>
              <a:rPr dirty="0" err="1"/>
              <a:t>nemawashi</a:t>
            </a:r>
            <a:r>
              <a:rPr dirty="0"/>
              <a:t>)</a:t>
            </a:r>
          </a:p>
          <a:p>
            <a:r>
              <a:rPr dirty="0"/>
              <a:t>Silence and non-verbal cues valued</a:t>
            </a:r>
          </a:p>
          <a:p>
            <a:r>
              <a:rPr dirty="0"/>
              <a:t>Formality in meetings</a:t>
            </a:r>
          </a:p>
          <a:p>
            <a:r>
              <a:rPr dirty="0"/>
              <a:t>Example: Toyota’s joint ventures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Key Challenges for Western Managers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Misreading indirect communication</a:t>
            </a:r>
          </a:p>
          <a:p>
            <a:r>
              <a:t>• Underestimating hierarchy</a:t>
            </a:r>
          </a:p>
          <a:p>
            <a:r>
              <a:t>• Time perception differences</a:t>
            </a:r>
          </a:p>
          <a:p>
            <a:r>
              <a:t>• Non-verbal misunderstandings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Opportunities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Relationship-based trust and loyalty</a:t>
            </a:r>
          </a:p>
          <a:p>
            <a:r>
              <a:rPr dirty="0"/>
              <a:t>Long-term collaboration</a:t>
            </a:r>
          </a:p>
          <a:p>
            <a:r>
              <a:rPr dirty="0"/>
              <a:t>Emphasis on respect and commitment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Practical 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 Develop cultural intelligence (CQ)</a:t>
            </a:r>
          </a:p>
          <a:p>
            <a:r>
              <a:rPr dirty="0"/>
              <a:t> Adapt to high-context cues</a:t>
            </a:r>
          </a:p>
          <a:p>
            <a:r>
              <a:rPr dirty="0"/>
              <a:t> Respect hierarchy</a:t>
            </a:r>
          </a:p>
          <a:p>
            <a:r>
              <a:rPr dirty="0"/>
              <a:t> Build trust before negotiation</a:t>
            </a:r>
          </a:p>
          <a:p>
            <a:r>
              <a:rPr dirty="0"/>
              <a:t> Promote cultural training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Comparative 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China: Relationship &amp; hierarchy</a:t>
            </a:r>
          </a:p>
          <a:p>
            <a:r>
              <a:t>India: Flexibility &amp; adaptation</a:t>
            </a:r>
          </a:p>
          <a:p>
            <a:r>
              <a:t>Japan: Harmony &amp; structure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Theories explain cultural </a:t>
            </a:r>
            <a:r>
              <a:rPr dirty="0" err="1"/>
              <a:t>behaviour</a:t>
            </a:r>
            <a:endParaRPr dirty="0"/>
          </a:p>
          <a:p>
            <a:r>
              <a:rPr dirty="0"/>
              <a:t>Communication styles influence business success</a:t>
            </a:r>
          </a:p>
          <a:p>
            <a:r>
              <a:rPr dirty="0"/>
              <a:t>Cultural awareness = advantage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2400" dirty="0"/>
              <a:t>Hofstede, G. (2011) ‘</a:t>
            </a:r>
            <a:r>
              <a:rPr sz="2400" dirty="0" err="1"/>
              <a:t>Dimensionalizing</a:t>
            </a:r>
            <a:r>
              <a:rPr sz="2400" dirty="0"/>
              <a:t> Cultures: The Hofstede Model in Context’. Online Readings in Psychology and Culture.</a:t>
            </a:r>
          </a:p>
          <a:p>
            <a:r>
              <a:rPr sz="2400" dirty="0"/>
              <a:t>Hall, E. T. (1976) Beyond Culture. Anchor Books.</a:t>
            </a:r>
          </a:p>
          <a:p>
            <a:r>
              <a:rPr sz="2400" dirty="0"/>
              <a:t>Samovar, L. A., Porter, R. E. &amp; McDaniel, E. R. (2010) Communication Between Cultures. Cengage.</a:t>
            </a:r>
          </a:p>
          <a:p>
            <a:r>
              <a:rPr sz="2400" dirty="0"/>
              <a:t>Fang, T. (2012) ‘Yin Yang: A New Perspective on Culture’. Management and Organization Review.</a:t>
            </a:r>
          </a:p>
          <a:p>
            <a:r>
              <a:rPr sz="2400" dirty="0"/>
              <a:t>Meyer, E. (2014) The Culture Map. PublicAffairs.</a:t>
            </a:r>
          </a:p>
          <a:p>
            <a:r>
              <a:rPr sz="2400" dirty="0"/>
              <a:t>Company examples: Alibaba, Tata, Toyota.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455</Words>
  <Application>Microsoft Office PowerPoint</Application>
  <PresentationFormat>On-screen Show (4:3)</PresentationFormat>
  <Paragraphs>65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Calibri</vt:lpstr>
      <vt:lpstr>Office Theme</vt:lpstr>
      <vt:lpstr>Intercultural Communication in Asian Business Contexts: China, India, and Japan</vt:lpstr>
      <vt:lpstr>Introduction and Purpose</vt:lpstr>
      <vt:lpstr>Key Theories</vt:lpstr>
      <vt:lpstr>Hofstede’s Cultural Dimensions</vt:lpstr>
      <vt:lpstr>Hall’s High vs Low-Context Framework</vt:lpstr>
      <vt:lpstr>China – Business Communication Style</vt:lpstr>
      <vt:lpstr>India – Business Communication Style</vt:lpstr>
      <vt:lpstr>Japan – Business Communication Style</vt:lpstr>
      <vt:lpstr>Key Challenges for Western Managers</vt:lpstr>
      <vt:lpstr>Opportunities</vt:lpstr>
      <vt:lpstr>Practical Recommendations</vt:lpstr>
      <vt:lpstr>Comparative Summary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Piron Dragos Marian</cp:lastModifiedBy>
  <cp:revision>4</cp:revision>
  <dcterms:created xsi:type="dcterms:W3CDTF">2013-01-27T09:14:16Z</dcterms:created>
  <dcterms:modified xsi:type="dcterms:W3CDTF">2025-11-13T11:48:19Z</dcterms:modified>
  <cp:category/>
</cp:coreProperties>
</file>