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1" r:id="rId6"/>
    <p:sldId id="262" r:id="rId7"/>
    <p:sldId id="263" r:id="rId8"/>
    <p:sldId id="270" r:id="rId9"/>
    <p:sldId id="269" r:id="rId10"/>
    <p:sldId id="264" r:id="rId11"/>
    <p:sldId id="265" r:id="rId12"/>
    <p:sldId id="266" r:id="rId13"/>
    <p:sldId id="267" r:id="rId14"/>
    <p:sldId id="268"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6" d="100"/>
          <a:sy n="76" d="100"/>
        </p:scale>
        <p:origin x="-33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FAB54D8D-0D7E-417E-9F53-0FDDFE7E6BA5}" type="datetimeFigureOut">
              <a:rPr lang="en-GB" smtClean="0"/>
              <a:t>13/10/2014</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634B46BD-43BA-4A7F-9AA4-1FCAF906CCD3}"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FAB54D8D-0D7E-417E-9F53-0FDDFE7E6BA5}" type="datetimeFigureOut">
              <a:rPr lang="en-GB" smtClean="0"/>
              <a:t>13/10/2014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634B46BD-43BA-4A7F-9AA4-1FCAF906CCD3}" type="slidenum">
              <a:rPr lang="en-GB" smtClean="0"/>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fld id="{FAB54D8D-0D7E-417E-9F53-0FDDFE7E6BA5}" type="datetimeFigureOut">
              <a:rPr lang="en-GB" smtClean="0"/>
              <a:t>13/10/2014</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634B46BD-43BA-4A7F-9AA4-1FCAF906CCD3}" type="slidenum">
              <a:rPr lang="en-GB" smtClean="0"/>
              <a:t>‹#›</a:t>
            </a:fld>
            <a:endParaRPr lang="en-GB"/>
          </a:p>
        </p:txBody>
      </p:sp>
      <p:sp>
        <p:nvSpPr>
          <p:cNvPr id="14" name="Footer Placeholder 13"/>
          <p:cNvSpPr>
            <a:spLocks noGrp="1"/>
          </p:cNvSpPr>
          <p:nvPr>
            <p:ph type="ftr" sz="quarter" idx="12"/>
          </p:nvPr>
        </p:nvSpPr>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8" name="Date Placeholder 7"/>
          <p:cNvSpPr>
            <a:spLocks noGrp="1"/>
          </p:cNvSpPr>
          <p:nvPr>
            <p:ph type="dt" sz="half" idx="15"/>
          </p:nvPr>
        </p:nvSpPr>
        <p:spPr/>
        <p:txBody>
          <a:bodyPr rtlCol="0"/>
          <a:lstStyle/>
          <a:p>
            <a:fld id="{FAB54D8D-0D7E-417E-9F53-0FDDFE7E6BA5}" type="datetimeFigureOut">
              <a:rPr lang="en-GB" smtClean="0"/>
              <a:t>13/10/2014</a:t>
            </a:fld>
            <a:endParaRPr lang="en-GB"/>
          </a:p>
        </p:txBody>
      </p:sp>
      <p:sp>
        <p:nvSpPr>
          <p:cNvPr id="10" name="Slide Number Placeholder 9"/>
          <p:cNvSpPr>
            <a:spLocks noGrp="1"/>
          </p:cNvSpPr>
          <p:nvPr>
            <p:ph type="sldNum" sz="quarter" idx="16"/>
          </p:nvPr>
        </p:nvSpPr>
        <p:spPr/>
        <p:txBody>
          <a:bodyPr rtlCol="0"/>
          <a:lstStyle/>
          <a:p>
            <a:fld id="{634B46BD-43BA-4A7F-9AA4-1FCAF906CCD3}" type="slidenum">
              <a:rPr lang="en-GB" smtClean="0"/>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5"/>
          </p:nvPr>
        </p:nvSpPr>
        <p:spPr/>
        <p:txBody>
          <a:bodyPr rtlCol="0"/>
          <a:lstStyle/>
          <a:p>
            <a:fld id="{FAB54D8D-0D7E-417E-9F53-0FDDFE7E6BA5}" type="datetimeFigureOut">
              <a:rPr lang="en-GB" smtClean="0"/>
              <a:t>13/10/2014</a:t>
            </a:fld>
            <a:endParaRPr lang="en-GB"/>
          </a:p>
        </p:txBody>
      </p:sp>
      <p:sp>
        <p:nvSpPr>
          <p:cNvPr id="12" name="Slide Number Placeholder 11"/>
          <p:cNvSpPr>
            <a:spLocks noGrp="1"/>
          </p:cNvSpPr>
          <p:nvPr>
            <p:ph type="sldNum" sz="quarter" idx="16"/>
          </p:nvPr>
        </p:nvSpPr>
        <p:spPr/>
        <p:txBody>
          <a:bodyPr rtlCol="0"/>
          <a:lstStyle/>
          <a:p>
            <a:fld id="{634B46BD-43BA-4A7F-9AA4-1FCAF906CCD3}" type="slidenum">
              <a:rPr lang="en-GB" smtClean="0"/>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FAB54D8D-0D7E-417E-9F53-0FDDFE7E6BA5}" type="datetimeFigureOut">
              <a:rPr lang="en-GB" smtClean="0"/>
              <a:t>13/10/2014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634B46BD-43BA-4A7F-9AA4-1FCAF906CCD3}"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AB54D8D-0D7E-417E-9F53-0FDDFE7E6BA5}" type="datetimeFigureOut">
              <a:rPr lang="en-GB" smtClean="0"/>
              <a:t>13/10/2014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634B46BD-43BA-4A7F-9AA4-1FCAF906CCD3}"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FAB54D8D-0D7E-417E-9F53-0FDDFE7E6BA5}" type="datetimeFigureOut">
              <a:rPr lang="en-GB" smtClean="0"/>
              <a:t>13/10/2014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634B46BD-43BA-4A7F-9AA4-1FCAF906CCD3}" type="slidenum">
              <a:rPr lang="en-GB" smtClean="0"/>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FAB54D8D-0D7E-417E-9F53-0FDDFE7E6BA5}" type="datetimeFigureOut">
              <a:rPr lang="en-GB" smtClean="0"/>
              <a:t>13/10/2014</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634B46BD-43BA-4A7F-9AA4-1FCAF906CCD3}" type="slidenum">
              <a:rPr lang="en-GB" smtClean="0"/>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smtClean="0"/>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FAB54D8D-0D7E-417E-9F53-0FDDFE7E6BA5}" type="datetimeFigureOut">
              <a:rPr lang="en-GB" smtClean="0"/>
              <a:t>13/10/2014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4B46BD-43BA-4A7F-9AA4-1FCAF906CCD3}"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FAB54D8D-0D7E-417E-9F53-0FDDFE7E6BA5}" type="datetimeFigureOut">
              <a:rPr lang="en-GB" smtClean="0"/>
              <a:t>13/10/2014</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634B46BD-43BA-4A7F-9AA4-1FCAF906CCD3}"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FAB54D8D-0D7E-417E-9F53-0FDDFE7E6BA5}" type="datetimeFigureOut">
              <a:rPr lang="en-GB" smtClean="0"/>
              <a:t>13/10/2014</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634B46BD-43BA-4A7F-9AA4-1FCAF906CCD3}"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p:txBody>
          <a:bodyPr/>
          <a:lstStyle/>
          <a:p>
            <a:r>
              <a:rPr lang="en-GB" dirty="0" err="1" smtClean="0"/>
              <a:t>Womanufacture</a:t>
            </a:r>
            <a:r>
              <a:rPr lang="en-GB" dirty="0" smtClean="0"/>
              <a:t> in </a:t>
            </a:r>
            <a:r>
              <a:rPr lang="en-GB" dirty="0" err="1" smtClean="0"/>
              <a:t>ovid</a:t>
            </a:r>
            <a:endParaRPr lang="en-GB" dirty="0"/>
          </a:p>
        </p:txBody>
      </p:sp>
      <p:sp>
        <p:nvSpPr>
          <p:cNvPr id="6" name="Subtitle 5"/>
          <p:cNvSpPr>
            <a:spLocks noGrp="1"/>
          </p:cNvSpPr>
          <p:nvPr>
            <p:ph type="subTitle" idx="1"/>
          </p:nvPr>
        </p:nvSpPr>
        <p:spPr/>
        <p:txBody>
          <a:bodyPr/>
          <a:lstStyle/>
          <a:p>
            <a:r>
              <a:rPr lang="en-GB" dirty="0" smtClean="0"/>
              <a:t>Augustan Lovers 6</a:t>
            </a:r>
            <a:endParaRPr lang="en-GB" dirty="0"/>
          </a:p>
        </p:txBody>
      </p:sp>
    </p:spTree>
    <p:extLst>
      <p:ext uri="{BB962C8B-B14F-4D97-AF65-F5344CB8AC3E}">
        <p14:creationId xmlns:p14="http://schemas.microsoft.com/office/powerpoint/2010/main" val="14631923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Ovid: The first poems of the </a:t>
            </a:r>
            <a:r>
              <a:rPr lang="en-GB" i="1" dirty="0" err="1" smtClean="0"/>
              <a:t>Amores</a:t>
            </a:r>
            <a:endParaRPr lang="en-GB" i="1" dirty="0"/>
          </a:p>
        </p:txBody>
      </p:sp>
      <p:sp>
        <p:nvSpPr>
          <p:cNvPr id="3" name="Content Placeholder 2"/>
          <p:cNvSpPr>
            <a:spLocks noGrp="1"/>
          </p:cNvSpPr>
          <p:nvPr>
            <p:ph sz="quarter" idx="1"/>
          </p:nvPr>
        </p:nvSpPr>
        <p:spPr>
          <a:xfrm>
            <a:off x="612648" y="1600199"/>
            <a:ext cx="8153400" cy="4862689"/>
          </a:xfrm>
        </p:spPr>
        <p:txBody>
          <a:bodyPr>
            <a:normAutofit lnSpcReduction="10000"/>
          </a:bodyPr>
          <a:lstStyle/>
          <a:p>
            <a:r>
              <a:rPr lang="en-GB" dirty="0" smtClean="0"/>
              <a:t>1.1 – the narrator claims he wanted to write epic (</a:t>
            </a:r>
            <a:r>
              <a:rPr lang="en-GB" i="1" dirty="0" err="1" smtClean="0"/>
              <a:t>arma</a:t>
            </a:r>
            <a:r>
              <a:rPr lang="en-GB" i="1" dirty="0" smtClean="0"/>
              <a:t> </a:t>
            </a:r>
            <a:r>
              <a:rPr lang="en-GB" i="1" dirty="0" err="1" smtClean="0"/>
              <a:t>gravi</a:t>
            </a:r>
            <a:r>
              <a:rPr lang="en-GB" i="1" dirty="0" smtClean="0"/>
              <a:t>…</a:t>
            </a:r>
            <a:r>
              <a:rPr lang="en-GB" i="1" dirty="0" err="1" smtClean="0"/>
              <a:t>bella</a:t>
            </a:r>
            <a:r>
              <a:rPr lang="en-GB" i="1" dirty="0" smtClean="0"/>
              <a:t> </a:t>
            </a:r>
            <a:r>
              <a:rPr lang="en-GB" i="1" dirty="0" err="1" smtClean="0"/>
              <a:t>parabam</a:t>
            </a:r>
            <a:r>
              <a:rPr lang="en-GB" dirty="0" smtClean="0"/>
              <a:t>) but the decision to write love poetry is forced by Eros and connected explicitly to the technicalities of writing poetry</a:t>
            </a:r>
          </a:p>
          <a:p>
            <a:pPr lvl="1"/>
            <a:r>
              <a:rPr lang="en-GB" dirty="0" smtClean="0"/>
              <a:t>The conceit of the stolen metrical foot also programmatically introduces humour into Ovid’s elegy</a:t>
            </a:r>
          </a:p>
          <a:p>
            <a:r>
              <a:rPr lang="en-GB" dirty="0" smtClean="0"/>
              <a:t>1.2 – the narrator suffers lovesickness, but doesn’t know why</a:t>
            </a:r>
          </a:p>
          <a:p>
            <a:r>
              <a:rPr lang="en-GB" dirty="0" smtClean="0"/>
              <a:t>1.3 – the narrator now knows he is in love, but focuses significantly more on his own suffering than on the object of his desire (who remains anonymous)</a:t>
            </a:r>
          </a:p>
        </p:txBody>
      </p:sp>
    </p:spTree>
    <p:extLst>
      <p:ext uri="{BB962C8B-B14F-4D97-AF65-F5344CB8AC3E}">
        <p14:creationId xmlns:p14="http://schemas.microsoft.com/office/powerpoint/2010/main" val="202995447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Ov</a:t>
            </a:r>
            <a:r>
              <a:rPr lang="en-GB" dirty="0" smtClean="0"/>
              <a:t>. </a:t>
            </a:r>
            <a:r>
              <a:rPr lang="en-GB" i="1" dirty="0" smtClean="0"/>
              <a:t>Am</a:t>
            </a:r>
            <a:r>
              <a:rPr lang="en-GB" dirty="0" smtClean="0"/>
              <a:t>. 1.3.</a:t>
            </a:r>
            <a:endParaRPr lang="en-GB" dirty="0"/>
          </a:p>
        </p:txBody>
      </p:sp>
      <p:sp>
        <p:nvSpPr>
          <p:cNvPr id="4" name="Content Placeholder 3"/>
          <p:cNvSpPr>
            <a:spLocks noGrp="1"/>
          </p:cNvSpPr>
          <p:nvPr>
            <p:ph sz="quarter" idx="1"/>
          </p:nvPr>
        </p:nvSpPr>
        <p:spPr/>
        <p:txBody>
          <a:bodyPr>
            <a:normAutofit fontScale="77500" lnSpcReduction="20000"/>
          </a:bodyPr>
          <a:lstStyle/>
          <a:p>
            <a:pPr marL="0" indent="0">
              <a:buNone/>
            </a:pPr>
            <a:r>
              <a:rPr lang="en-GB" i="1" dirty="0" smtClean="0"/>
              <a:t>I’m not love’s acrobat to leap from bed / to bed. Believe me, you’ll be mine always: with you may heaven let me pass my days / through the span granted by the Sister’s thread, / and die with you there weeping. Offer me / yourself, a happy subject for my verse: / my verse will issue worthy of its cause. / So many owe their fame to poetry - … We too shall live in verse the whole world through, / and my name shall be ever linked with you. </a:t>
            </a:r>
            <a:endParaRPr lang="en-GB" i="1" dirty="0"/>
          </a:p>
        </p:txBody>
      </p:sp>
      <p:sp>
        <p:nvSpPr>
          <p:cNvPr id="5" name="Content Placeholder 4"/>
          <p:cNvSpPr>
            <a:spLocks noGrp="1"/>
          </p:cNvSpPr>
          <p:nvPr>
            <p:ph sz="quarter" idx="2"/>
          </p:nvPr>
        </p:nvSpPr>
        <p:spPr/>
        <p:txBody>
          <a:bodyPr>
            <a:normAutofit fontScale="77500" lnSpcReduction="20000"/>
          </a:bodyPr>
          <a:lstStyle/>
          <a:p>
            <a:r>
              <a:rPr lang="en-GB" sz="3600" i="1" dirty="0" err="1" smtClean="0"/>
              <a:t>Foedus</a:t>
            </a:r>
            <a:r>
              <a:rPr lang="en-GB" sz="3600" i="1" dirty="0" smtClean="0"/>
              <a:t> </a:t>
            </a:r>
            <a:r>
              <a:rPr lang="en-GB" sz="3600" i="1" dirty="0" err="1" smtClean="0"/>
              <a:t>aeternum</a:t>
            </a:r>
            <a:endParaRPr lang="en-GB" sz="3600" i="1" dirty="0" smtClean="0"/>
          </a:p>
          <a:p>
            <a:r>
              <a:rPr lang="en-GB" sz="3600" dirty="0" smtClean="0"/>
              <a:t>Threads and poetry</a:t>
            </a:r>
          </a:p>
          <a:p>
            <a:r>
              <a:rPr lang="en-GB" sz="3600" dirty="0" smtClean="0"/>
              <a:t>The </a:t>
            </a:r>
            <a:r>
              <a:rPr lang="en-GB" sz="3600" i="1" dirty="0" err="1" smtClean="0"/>
              <a:t>puella</a:t>
            </a:r>
            <a:r>
              <a:rPr lang="en-GB" sz="3600" dirty="0" smtClean="0"/>
              <a:t> as inspiration</a:t>
            </a:r>
          </a:p>
          <a:p>
            <a:pPr lvl="1"/>
            <a:r>
              <a:rPr lang="en-GB" sz="3300" dirty="0" smtClean="0"/>
              <a:t>Subject (</a:t>
            </a:r>
            <a:r>
              <a:rPr lang="en-GB" sz="3300" i="1" dirty="0" err="1" smtClean="0"/>
              <a:t>materies</a:t>
            </a:r>
            <a:r>
              <a:rPr lang="en-GB" sz="3300" dirty="0" smtClean="0"/>
              <a:t>) and  cause (</a:t>
            </a:r>
            <a:r>
              <a:rPr lang="en-GB" sz="3300" i="1" dirty="0" err="1" smtClean="0"/>
              <a:t>causa</a:t>
            </a:r>
            <a:r>
              <a:rPr lang="en-GB" sz="3300" dirty="0"/>
              <a:t>)</a:t>
            </a:r>
            <a:endParaRPr lang="en-GB" sz="3300" dirty="0" smtClean="0"/>
          </a:p>
          <a:p>
            <a:r>
              <a:rPr lang="en-GB" sz="3600" dirty="0" smtClean="0"/>
              <a:t>Pride in poetry</a:t>
            </a:r>
          </a:p>
          <a:p>
            <a:r>
              <a:rPr lang="en-GB" sz="3600" dirty="0" smtClean="0"/>
              <a:t>Eternal life by poetry – </a:t>
            </a:r>
            <a:r>
              <a:rPr lang="en-GB" sz="3600" i="1" dirty="0" err="1" smtClean="0"/>
              <a:t>topos</a:t>
            </a:r>
            <a:endParaRPr lang="en-GB" sz="3600" i="1" dirty="0" smtClean="0"/>
          </a:p>
          <a:p>
            <a:pPr lvl="1"/>
            <a:r>
              <a:rPr lang="en-GB" sz="3300" i="1" dirty="0" smtClean="0"/>
              <a:t>But cf. the lack of mention of her name!</a:t>
            </a:r>
          </a:p>
          <a:p>
            <a:endParaRPr lang="en-GB" sz="3600" dirty="0"/>
          </a:p>
        </p:txBody>
      </p:sp>
    </p:spTree>
    <p:extLst>
      <p:ext uri="{BB962C8B-B14F-4D97-AF65-F5344CB8AC3E}">
        <p14:creationId xmlns:p14="http://schemas.microsoft.com/office/powerpoint/2010/main" val="33389398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first poems of the </a:t>
            </a:r>
            <a:r>
              <a:rPr lang="en-GB" i="1" dirty="0" err="1" smtClean="0"/>
              <a:t>Amores</a:t>
            </a:r>
            <a:endParaRPr lang="en-GB" i="1" dirty="0"/>
          </a:p>
        </p:txBody>
      </p:sp>
      <p:sp>
        <p:nvSpPr>
          <p:cNvPr id="3" name="Content Placeholder 2"/>
          <p:cNvSpPr>
            <a:spLocks noGrp="1"/>
          </p:cNvSpPr>
          <p:nvPr>
            <p:ph sz="quarter" idx="1"/>
          </p:nvPr>
        </p:nvSpPr>
        <p:spPr/>
        <p:txBody>
          <a:bodyPr/>
          <a:lstStyle/>
          <a:p>
            <a:r>
              <a:rPr lang="en-GB" dirty="0" smtClean="0"/>
              <a:t>1.4 – the beloved is still not named. The elegiac </a:t>
            </a:r>
            <a:r>
              <a:rPr lang="en-GB" i="1" dirty="0" err="1" smtClean="0"/>
              <a:t>topos</a:t>
            </a:r>
            <a:r>
              <a:rPr lang="en-GB" dirty="0" smtClean="0"/>
              <a:t> of a feast scene and flirting in secret, with signs understandable only to a select few; cf. </a:t>
            </a:r>
            <a:r>
              <a:rPr lang="en-GB" dirty="0" err="1" smtClean="0"/>
              <a:t>Callimachean</a:t>
            </a:r>
            <a:r>
              <a:rPr lang="en-GB" dirty="0" smtClean="0"/>
              <a:t> poetics</a:t>
            </a:r>
          </a:p>
          <a:p>
            <a:r>
              <a:rPr lang="en-GB" dirty="0" smtClean="0"/>
              <a:t>1.5 – scene set for sex, </a:t>
            </a:r>
            <a:r>
              <a:rPr lang="en-GB" dirty="0" err="1" smtClean="0"/>
              <a:t>Corinna</a:t>
            </a:r>
            <a:r>
              <a:rPr lang="en-GB" dirty="0" smtClean="0"/>
              <a:t> appears for the first time, and is described body part by body part:</a:t>
            </a:r>
          </a:p>
          <a:p>
            <a:endParaRPr lang="en-GB" dirty="0"/>
          </a:p>
        </p:txBody>
      </p:sp>
    </p:spTree>
    <p:extLst>
      <p:ext uri="{BB962C8B-B14F-4D97-AF65-F5344CB8AC3E}">
        <p14:creationId xmlns:p14="http://schemas.microsoft.com/office/powerpoint/2010/main" val="74939610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Ov</a:t>
            </a:r>
            <a:r>
              <a:rPr lang="en-GB" dirty="0" smtClean="0"/>
              <a:t>. </a:t>
            </a:r>
            <a:r>
              <a:rPr lang="en-GB" i="1" dirty="0" smtClean="0"/>
              <a:t>Am</a:t>
            </a:r>
            <a:r>
              <a:rPr lang="en-GB" dirty="0" smtClean="0"/>
              <a:t>. 1.5</a:t>
            </a:r>
            <a:endParaRPr lang="en-GB" dirty="0"/>
          </a:p>
        </p:txBody>
      </p:sp>
      <p:sp>
        <p:nvSpPr>
          <p:cNvPr id="3" name="Content Placeholder 2"/>
          <p:cNvSpPr>
            <a:spLocks noGrp="1"/>
          </p:cNvSpPr>
          <p:nvPr>
            <p:ph sz="quarter" idx="1"/>
          </p:nvPr>
        </p:nvSpPr>
        <p:spPr/>
        <p:txBody>
          <a:bodyPr>
            <a:normAutofit fontScale="62500" lnSpcReduction="20000"/>
          </a:bodyPr>
          <a:lstStyle/>
          <a:p>
            <a:pPr marL="0" indent="0">
              <a:buNone/>
            </a:pPr>
            <a:r>
              <a:rPr lang="en-GB" dirty="0" smtClean="0"/>
              <a:t>In summer’s heat and mid-time of the day</a:t>
            </a:r>
          </a:p>
          <a:p>
            <a:pPr marL="0" indent="0">
              <a:buNone/>
            </a:pPr>
            <a:r>
              <a:rPr lang="en-GB" dirty="0" smtClean="0"/>
              <a:t>To rest my limbs upon a bed I lay.</a:t>
            </a:r>
          </a:p>
          <a:p>
            <a:pPr marL="0" indent="0">
              <a:buNone/>
            </a:pPr>
            <a:r>
              <a:rPr lang="en-GB" dirty="0" smtClean="0"/>
              <a:t>One shutter closed, the other open stood,</a:t>
            </a:r>
          </a:p>
          <a:p>
            <a:pPr marL="0" indent="0">
              <a:buNone/>
            </a:pPr>
            <a:r>
              <a:rPr lang="en-GB" dirty="0" smtClean="0"/>
              <a:t>Which gave such light as lies within a wood,</a:t>
            </a:r>
          </a:p>
          <a:p>
            <a:pPr marL="0" indent="0">
              <a:buNone/>
            </a:pPr>
            <a:r>
              <a:rPr lang="en-GB" dirty="0" smtClean="0"/>
              <a:t>Like twilight shade at setting of the sun,</a:t>
            </a:r>
          </a:p>
          <a:p>
            <a:pPr marL="0" indent="0">
              <a:buNone/>
            </a:pPr>
            <a:r>
              <a:rPr lang="en-GB" dirty="0" smtClean="0"/>
              <a:t>Or when night’s gone and yet not day begun.</a:t>
            </a:r>
          </a:p>
          <a:p>
            <a:pPr marL="0" indent="0">
              <a:buNone/>
            </a:pPr>
            <a:r>
              <a:rPr lang="en-GB" dirty="0" smtClean="0"/>
              <a:t>Such light for bashful girls one should provide,</a:t>
            </a:r>
          </a:p>
          <a:p>
            <a:pPr marL="0" indent="0">
              <a:buNone/>
            </a:pPr>
            <a:r>
              <a:rPr lang="en-GB" dirty="0" smtClean="0"/>
              <a:t>In which their shyness may have hope to hide.</a:t>
            </a:r>
          </a:p>
          <a:p>
            <a:pPr marL="0" indent="0">
              <a:buNone/>
            </a:pPr>
            <a:r>
              <a:rPr lang="en-GB" dirty="0" smtClean="0"/>
              <a:t>In came </a:t>
            </a:r>
            <a:r>
              <a:rPr lang="en-GB" dirty="0" err="1" smtClean="0"/>
              <a:t>Corinna</a:t>
            </a:r>
            <a:r>
              <a:rPr lang="en-GB" dirty="0" smtClean="0"/>
              <a:t> in a long loose gown…</a:t>
            </a:r>
          </a:p>
        </p:txBody>
      </p:sp>
      <p:sp>
        <p:nvSpPr>
          <p:cNvPr id="4" name="Content Placeholder 3"/>
          <p:cNvSpPr>
            <a:spLocks noGrp="1"/>
          </p:cNvSpPr>
          <p:nvPr>
            <p:ph sz="quarter" idx="2"/>
          </p:nvPr>
        </p:nvSpPr>
        <p:spPr/>
        <p:txBody>
          <a:bodyPr>
            <a:normAutofit fontScale="62500" lnSpcReduction="20000"/>
          </a:bodyPr>
          <a:lstStyle/>
          <a:p>
            <a:r>
              <a:rPr lang="en-GB" sz="3200" dirty="0" smtClean="0"/>
              <a:t>In bed at noon? Not a Roman thing to do!</a:t>
            </a:r>
          </a:p>
          <a:p>
            <a:r>
              <a:rPr lang="en-GB" sz="3200" dirty="0" smtClean="0"/>
              <a:t>The shutters – one closed, one opening: transferring the reader’s gaze to what/who may come on stage</a:t>
            </a:r>
          </a:p>
          <a:p>
            <a:r>
              <a:rPr lang="en-GB" sz="3200" dirty="0" smtClean="0"/>
              <a:t>Twilight / dawn: further emphasises new beginnings and that something is about to break</a:t>
            </a:r>
          </a:p>
          <a:p>
            <a:r>
              <a:rPr lang="en-GB" sz="3200" dirty="0" smtClean="0"/>
              <a:t>Bashful girls: note the plural – this is a general statement</a:t>
            </a:r>
          </a:p>
          <a:p>
            <a:r>
              <a:rPr lang="en-GB" sz="3200" dirty="0" smtClean="0"/>
              <a:t>Entry of </a:t>
            </a:r>
            <a:r>
              <a:rPr lang="en-GB" sz="3200" dirty="0" err="1" smtClean="0"/>
              <a:t>Corinna</a:t>
            </a:r>
            <a:r>
              <a:rPr lang="en-GB" sz="3200" dirty="0" smtClean="0"/>
              <a:t>: note the ‘stage note’-like appearance</a:t>
            </a:r>
          </a:p>
          <a:p>
            <a:endParaRPr lang="en-GB" dirty="0"/>
          </a:p>
        </p:txBody>
      </p:sp>
    </p:spTree>
    <p:extLst>
      <p:ext uri="{BB962C8B-B14F-4D97-AF65-F5344CB8AC3E}">
        <p14:creationId xmlns:p14="http://schemas.microsoft.com/office/powerpoint/2010/main" val="151424736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smtClean="0"/>
              <a:t>Ov</a:t>
            </a:r>
            <a:r>
              <a:rPr lang="en-GB" dirty="0" smtClean="0"/>
              <a:t>. </a:t>
            </a:r>
            <a:r>
              <a:rPr lang="en-GB" i="1" dirty="0" smtClean="0"/>
              <a:t>Am</a:t>
            </a:r>
            <a:r>
              <a:rPr lang="en-GB" dirty="0" smtClean="0"/>
              <a:t>. 1.5</a:t>
            </a:r>
            <a:endParaRPr lang="en-GB" dirty="0"/>
          </a:p>
        </p:txBody>
      </p:sp>
      <p:sp>
        <p:nvSpPr>
          <p:cNvPr id="5" name="Content Placeholder 4"/>
          <p:cNvSpPr>
            <a:spLocks noGrp="1"/>
          </p:cNvSpPr>
          <p:nvPr>
            <p:ph sz="quarter" idx="1"/>
          </p:nvPr>
        </p:nvSpPr>
        <p:spPr>
          <a:xfrm>
            <a:off x="609600" y="1589567"/>
            <a:ext cx="3966180" cy="4948808"/>
          </a:xfrm>
        </p:spPr>
        <p:txBody>
          <a:bodyPr>
            <a:noAutofit/>
          </a:bodyPr>
          <a:lstStyle/>
          <a:p>
            <a:pPr marL="0" indent="0">
              <a:buNone/>
            </a:pPr>
            <a:r>
              <a:rPr lang="en-US" sz="1600" dirty="0" smtClean="0"/>
              <a:t>In came </a:t>
            </a:r>
            <a:r>
              <a:rPr lang="en-US" sz="1600" dirty="0" err="1" smtClean="0"/>
              <a:t>Corinna</a:t>
            </a:r>
            <a:r>
              <a:rPr lang="en-US" sz="1600" dirty="0" smtClean="0"/>
              <a:t> in a long loose gown / her white neck hid with tresses hanging down; / so to her many lovers came </a:t>
            </a:r>
            <a:r>
              <a:rPr lang="en-US" sz="1600" dirty="0" err="1" smtClean="0"/>
              <a:t>Lais</a:t>
            </a:r>
            <a:r>
              <a:rPr lang="en-US" sz="1600" dirty="0" smtClean="0"/>
              <a:t> / or in her bedroom fair </a:t>
            </a:r>
            <a:r>
              <a:rPr lang="en-US" sz="1600" dirty="0" err="1" smtClean="0"/>
              <a:t>Semiramis</a:t>
            </a:r>
            <a:r>
              <a:rPr lang="en-US" sz="1600" dirty="0" smtClean="0"/>
              <a:t>. / I snatched her gown; being thin the harm was small, / yet strove she to be covered therewithal, / and striving thus as one who wished to fail, / was simply beaten by her self-betrayal. / Stark naked as she stood before mine eye, / no blemish on her body could I spy. / What arms and shoulders did I touch and see, / how apt her bosom to be pressed by me! / Belly so smooth below the breasts so high, / and waist so long, and what a fine young thigh. / Why detail more? All perfect in my sight; / and naked as she was, I hugged her tight. / And next – all know! We rested, with a kiss; / Jove send me more such afternoons as this. </a:t>
            </a:r>
          </a:p>
        </p:txBody>
      </p:sp>
      <p:sp>
        <p:nvSpPr>
          <p:cNvPr id="6" name="Content Placeholder 5"/>
          <p:cNvSpPr>
            <a:spLocks noGrp="1"/>
          </p:cNvSpPr>
          <p:nvPr>
            <p:ph sz="quarter" idx="2"/>
          </p:nvPr>
        </p:nvSpPr>
        <p:spPr>
          <a:xfrm>
            <a:off x="4844901" y="1589567"/>
            <a:ext cx="3886200" cy="4948808"/>
          </a:xfrm>
        </p:spPr>
        <p:txBody>
          <a:bodyPr>
            <a:normAutofit fontScale="55000" lnSpcReduction="20000"/>
          </a:bodyPr>
          <a:lstStyle/>
          <a:p>
            <a:r>
              <a:rPr lang="en-GB" dirty="0" smtClean="0"/>
              <a:t>7: veiled in gown</a:t>
            </a:r>
          </a:p>
          <a:p>
            <a:pPr lvl="1"/>
            <a:r>
              <a:rPr lang="en-GB" dirty="0" smtClean="0"/>
              <a:t>Cf. Fear 2000 on the gown</a:t>
            </a:r>
          </a:p>
          <a:p>
            <a:r>
              <a:rPr lang="en-GB" dirty="0" smtClean="0"/>
              <a:t>8: hair covering ivory shoulders</a:t>
            </a:r>
          </a:p>
          <a:p>
            <a:r>
              <a:rPr lang="en-GB" dirty="0" smtClean="0"/>
              <a:t>9f: compared to courtesans of Greece; note the intrusion of other lovers here!</a:t>
            </a:r>
          </a:p>
          <a:p>
            <a:pPr lvl="1"/>
            <a:r>
              <a:rPr lang="en-GB" dirty="0" smtClean="0"/>
              <a:t>Note also that they are lovers known from literature!</a:t>
            </a:r>
          </a:p>
          <a:p>
            <a:r>
              <a:rPr lang="en-GB" dirty="0" smtClean="0"/>
              <a:t>11f: gown is disposed of, but still covers girl</a:t>
            </a:r>
          </a:p>
          <a:p>
            <a:r>
              <a:rPr lang="en-GB" dirty="0" smtClean="0"/>
              <a:t>13f: wants to be defeated</a:t>
            </a:r>
          </a:p>
          <a:p>
            <a:r>
              <a:rPr lang="en-GB" dirty="0" smtClean="0"/>
              <a:t>15f: before the narrator’s eyes, unveiled, without blemish – focus on the body</a:t>
            </a:r>
          </a:p>
          <a:p>
            <a:pPr lvl="1"/>
            <a:r>
              <a:rPr lang="en-GB" dirty="0" smtClean="0"/>
              <a:t>Cf. </a:t>
            </a:r>
            <a:r>
              <a:rPr lang="en-GB" dirty="0" err="1" smtClean="0"/>
              <a:t>Callimachean</a:t>
            </a:r>
            <a:r>
              <a:rPr lang="en-GB" dirty="0" smtClean="0"/>
              <a:t> tenets of polishing</a:t>
            </a:r>
          </a:p>
          <a:p>
            <a:r>
              <a:rPr lang="en-GB" dirty="0" smtClean="0"/>
              <a:t>17f: shoulders and sides, narrator moves from looking to touching, breasts suited for squeezing</a:t>
            </a:r>
          </a:p>
          <a:p>
            <a:r>
              <a:rPr lang="en-GB" dirty="0" smtClean="0"/>
              <a:t>19f: flat tummy</a:t>
            </a:r>
          </a:p>
          <a:p>
            <a:r>
              <a:rPr lang="en-GB" dirty="0" smtClean="0"/>
              <a:t>21f: sides and thighs</a:t>
            </a:r>
          </a:p>
          <a:p>
            <a:r>
              <a:rPr lang="en-GB" dirty="0" smtClean="0"/>
              <a:t>23f: body to be pressed to his, no notice taken of particular things</a:t>
            </a:r>
          </a:p>
        </p:txBody>
      </p:sp>
    </p:spTree>
    <p:extLst>
      <p:ext uri="{BB962C8B-B14F-4D97-AF65-F5344CB8AC3E}">
        <p14:creationId xmlns:p14="http://schemas.microsoft.com/office/powerpoint/2010/main" val="22286271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228600"/>
            <a:ext cx="8385048" cy="990600"/>
          </a:xfrm>
        </p:spPr>
        <p:txBody>
          <a:bodyPr>
            <a:normAutofit fontScale="90000"/>
          </a:bodyPr>
          <a:lstStyle/>
          <a:p>
            <a:r>
              <a:rPr lang="en-GB" dirty="0" smtClean="0"/>
              <a:t>Body part puzzles and literary tradition</a:t>
            </a:r>
            <a:endParaRPr lang="en-GB" dirty="0"/>
          </a:p>
        </p:txBody>
      </p:sp>
      <p:sp>
        <p:nvSpPr>
          <p:cNvPr id="3" name="Content Placeholder 2"/>
          <p:cNvSpPr>
            <a:spLocks noGrp="1"/>
          </p:cNvSpPr>
          <p:nvPr>
            <p:ph sz="quarter" idx="1"/>
          </p:nvPr>
        </p:nvSpPr>
        <p:spPr/>
        <p:txBody>
          <a:bodyPr>
            <a:normAutofit fontScale="92500" lnSpcReduction="20000"/>
          </a:bodyPr>
          <a:lstStyle/>
          <a:p>
            <a:r>
              <a:rPr lang="en-GB" dirty="0" smtClean="0"/>
              <a:t>Greek erotic epigram shares this practice (although in a somewhat more crude fashion); Roman poets like Martial and Juvenal will too </a:t>
            </a:r>
          </a:p>
          <a:p>
            <a:pPr lvl="1"/>
            <a:r>
              <a:rPr lang="en-GB" dirty="0" smtClean="0"/>
              <a:t>Set list of body parts to be described: hair, breast, and eyes is the minimum, but note that elegy never is sexually explicit. Cf. </a:t>
            </a:r>
            <a:r>
              <a:rPr lang="en-GB" dirty="0" err="1" smtClean="0"/>
              <a:t>Richlin</a:t>
            </a:r>
            <a:r>
              <a:rPr lang="en-GB" dirty="0" smtClean="0"/>
              <a:t> (1992) Chapter 2.</a:t>
            </a:r>
          </a:p>
          <a:p>
            <a:r>
              <a:rPr lang="en-GB" dirty="0" smtClean="0"/>
              <a:t>Erotic epigram was one of the genres appreciated – and produced! – by </a:t>
            </a:r>
            <a:r>
              <a:rPr lang="en-GB" dirty="0" err="1" smtClean="0"/>
              <a:t>Callimachean</a:t>
            </a:r>
            <a:r>
              <a:rPr lang="en-GB" dirty="0" smtClean="0"/>
              <a:t> poets</a:t>
            </a:r>
          </a:p>
          <a:p>
            <a:r>
              <a:rPr lang="en-GB" dirty="0" smtClean="0"/>
              <a:t>This link to epigram writing also underlines the absence of one single storyline in elegiac poetry books – epigram books are very rarely consistently focussed on one topic, let alone one character!</a:t>
            </a:r>
            <a:endParaRPr lang="en-GB" dirty="0"/>
          </a:p>
        </p:txBody>
      </p:sp>
    </p:spTree>
    <p:extLst>
      <p:ext uri="{BB962C8B-B14F-4D97-AF65-F5344CB8AC3E}">
        <p14:creationId xmlns:p14="http://schemas.microsoft.com/office/powerpoint/2010/main" val="322901642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err="1" smtClean="0"/>
              <a:t>Ov</a:t>
            </a:r>
            <a:r>
              <a:rPr lang="en-GB" dirty="0" smtClean="0"/>
              <a:t>. </a:t>
            </a:r>
            <a:r>
              <a:rPr lang="en-GB" i="1" dirty="0" smtClean="0"/>
              <a:t>Am</a:t>
            </a:r>
            <a:r>
              <a:rPr lang="en-GB" dirty="0" smtClean="0"/>
              <a:t>. 1.3+5: Later versions?</a:t>
            </a:r>
            <a:endParaRPr lang="en-GB" dirty="0"/>
          </a:p>
        </p:txBody>
      </p:sp>
      <p:sp>
        <p:nvSpPr>
          <p:cNvPr id="6" name="Content Placeholder 5"/>
          <p:cNvSpPr>
            <a:spLocks noGrp="1"/>
          </p:cNvSpPr>
          <p:nvPr>
            <p:ph sz="quarter" idx="1"/>
          </p:nvPr>
        </p:nvSpPr>
        <p:spPr/>
        <p:txBody>
          <a:bodyPr>
            <a:normAutofit fontScale="70000" lnSpcReduction="20000"/>
          </a:bodyPr>
          <a:lstStyle/>
          <a:p>
            <a:r>
              <a:rPr lang="en-GB" dirty="0" err="1" smtClean="0"/>
              <a:t>Ov</a:t>
            </a:r>
            <a:r>
              <a:rPr lang="en-GB" dirty="0" smtClean="0"/>
              <a:t>. </a:t>
            </a:r>
            <a:r>
              <a:rPr lang="en-GB" i="1" dirty="0" smtClean="0"/>
              <a:t>Trist</a:t>
            </a:r>
            <a:r>
              <a:rPr lang="en-GB" dirty="0" smtClean="0"/>
              <a:t>. 3.3 describes the narrator suffering a debilitating illness while isolated in exile</a:t>
            </a:r>
          </a:p>
          <a:p>
            <a:r>
              <a:rPr lang="en-GB" dirty="0" smtClean="0"/>
              <a:t>Similar staging:</a:t>
            </a:r>
          </a:p>
          <a:p>
            <a:pPr lvl="1"/>
            <a:r>
              <a:rPr lang="en-GB" dirty="0" err="1"/>
              <a:t>Aweary</a:t>
            </a:r>
            <a:r>
              <a:rPr lang="en-GB" dirty="0"/>
              <a:t> I lie among these far-away peoples in this far-away place, and thoughts come to me in my weakness of everything that is not here. </a:t>
            </a:r>
            <a:r>
              <a:rPr lang="en-GB" b="1" dirty="0"/>
              <a:t>15</a:t>
            </a:r>
            <a:r>
              <a:rPr lang="en-GB" dirty="0"/>
              <a:t>. All things steal into my mind, yet above all , you, my wife, and you hold more than half my heart. You I address though you are absent, </a:t>
            </a:r>
            <a:r>
              <a:rPr lang="en-GB" u="sng" dirty="0">
                <a:solidFill>
                  <a:srgbClr val="FF0000"/>
                </a:solidFill>
              </a:rPr>
              <a:t>you alone my voice names</a:t>
            </a:r>
            <a:r>
              <a:rPr lang="en-GB" dirty="0"/>
              <a:t>; no night comes to me without you, no day. Yes, indeed – they say that thus </a:t>
            </a:r>
            <a:r>
              <a:rPr lang="en-GB" u="sng" dirty="0">
                <a:solidFill>
                  <a:srgbClr val="FF0000"/>
                </a:solidFill>
              </a:rPr>
              <a:t>I spoke strange things </a:t>
            </a:r>
            <a:r>
              <a:rPr lang="en-GB" dirty="0"/>
              <a:t>in my fevered dreams, </a:t>
            </a:r>
            <a:r>
              <a:rPr lang="en-GB" b="1" dirty="0"/>
              <a:t>20</a:t>
            </a:r>
            <a:r>
              <a:rPr lang="en-GB" dirty="0"/>
              <a:t>. so that your name would be on my </a:t>
            </a:r>
            <a:r>
              <a:rPr lang="en-GB" dirty="0" smtClean="0"/>
              <a:t>lips. If </a:t>
            </a:r>
            <a:r>
              <a:rPr lang="en-GB" dirty="0"/>
              <a:t>I were to fail now and my tongue cleaving to my palate were scarcely to be revived by drops of wine, let someone announce that </a:t>
            </a:r>
            <a:r>
              <a:rPr lang="en-GB" u="sng" dirty="0">
                <a:solidFill>
                  <a:srgbClr val="FF0000"/>
                </a:solidFill>
              </a:rPr>
              <a:t>my lady</a:t>
            </a:r>
            <a:r>
              <a:rPr lang="en-GB" dirty="0"/>
              <a:t> has come, I'll rise, and hope of you will be the cause of my strength</a:t>
            </a:r>
            <a:r>
              <a:rPr lang="en-GB" dirty="0" smtClean="0"/>
              <a:t>.</a:t>
            </a:r>
          </a:p>
          <a:p>
            <a:pPr lvl="1"/>
            <a:r>
              <a:rPr lang="en-GB" dirty="0" smtClean="0"/>
              <a:t>My wife = </a:t>
            </a:r>
            <a:r>
              <a:rPr lang="en-GB" i="1" dirty="0" err="1" smtClean="0"/>
              <a:t>coniunx</a:t>
            </a:r>
            <a:r>
              <a:rPr lang="en-GB" dirty="0"/>
              <a:t> </a:t>
            </a:r>
            <a:r>
              <a:rPr lang="en-GB" dirty="0" smtClean="0"/>
              <a:t>(also used of elegiac </a:t>
            </a:r>
            <a:r>
              <a:rPr lang="en-GB" i="1" dirty="0" err="1" smtClean="0"/>
              <a:t>puellae</a:t>
            </a:r>
            <a:r>
              <a:rPr lang="en-GB" dirty="0" smtClean="0"/>
              <a:t>)  My lady = </a:t>
            </a:r>
            <a:r>
              <a:rPr lang="en-GB" i="1" dirty="0" err="1" smtClean="0"/>
              <a:t>domina</a:t>
            </a:r>
            <a:endParaRPr lang="en-GB" i="1" dirty="0" smtClean="0"/>
          </a:p>
          <a:p>
            <a:r>
              <a:rPr lang="en-GB" dirty="0" smtClean="0"/>
              <a:t>Similar artistically motivated non-naming of key female character</a:t>
            </a:r>
          </a:p>
          <a:p>
            <a:pPr lvl="1"/>
            <a:r>
              <a:rPr lang="en-GB" dirty="0" smtClean="0"/>
              <a:t>Other additional motivations in the exile poetry?</a:t>
            </a:r>
          </a:p>
          <a:p>
            <a:r>
              <a:rPr lang="en-GB" dirty="0" smtClean="0"/>
              <a:t>Similar power of a fantasy woman: the fantasy is </a:t>
            </a:r>
            <a:r>
              <a:rPr lang="en-GB" i="1" dirty="0" smtClean="0"/>
              <a:t>Trist</a:t>
            </a:r>
            <a:r>
              <a:rPr lang="en-GB" dirty="0" smtClean="0"/>
              <a:t>. 3.3 suggest that the woman of </a:t>
            </a:r>
            <a:r>
              <a:rPr lang="en-GB" i="1" dirty="0" smtClean="0"/>
              <a:t>Am</a:t>
            </a:r>
            <a:r>
              <a:rPr lang="en-GB" dirty="0" smtClean="0"/>
              <a:t>. 1.5 was never more than a fantasy, too?</a:t>
            </a:r>
          </a:p>
          <a:p>
            <a:endParaRPr lang="en-GB" dirty="0"/>
          </a:p>
        </p:txBody>
      </p:sp>
    </p:spTree>
    <p:extLst>
      <p:ext uri="{BB962C8B-B14F-4D97-AF65-F5344CB8AC3E}">
        <p14:creationId xmlns:p14="http://schemas.microsoft.com/office/powerpoint/2010/main" val="26518334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idx="1"/>
          </p:nvPr>
        </p:nvSpPr>
        <p:spPr/>
        <p:txBody>
          <a:bodyPr/>
          <a:lstStyle/>
          <a:p>
            <a:r>
              <a:rPr lang="en-GB" dirty="0" smtClean="0"/>
              <a:t>A tool to understand elegy better?</a:t>
            </a:r>
            <a:endParaRPr lang="en-GB" dirty="0"/>
          </a:p>
        </p:txBody>
      </p:sp>
      <p:sp>
        <p:nvSpPr>
          <p:cNvPr id="4" name="Title 3"/>
          <p:cNvSpPr>
            <a:spLocks noGrp="1"/>
          </p:cNvSpPr>
          <p:nvPr>
            <p:ph type="title"/>
          </p:nvPr>
        </p:nvSpPr>
        <p:spPr/>
        <p:txBody>
          <a:bodyPr/>
          <a:lstStyle/>
          <a:p>
            <a:r>
              <a:rPr lang="en-GB" dirty="0" smtClean="0"/>
              <a:t>Using the </a:t>
            </a:r>
            <a:r>
              <a:rPr lang="en-GB" i="1" dirty="0" smtClean="0"/>
              <a:t>Metamorphoses</a:t>
            </a:r>
            <a:endParaRPr lang="en-GB" i="1" dirty="0"/>
          </a:p>
        </p:txBody>
      </p:sp>
    </p:spTree>
    <p:extLst>
      <p:ext uri="{BB962C8B-B14F-4D97-AF65-F5344CB8AC3E}">
        <p14:creationId xmlns:p14="http://schemas.microsoft.com/office/powerpoint/2010/main" val="34662396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Pygmalion the elegist</a:t>
            </a:r>
            <a:endParaRPr lang="en-GB" dirty="0"/>
          </a:p>
        </p:txBody>
      </p:sp>
      <p:sp>
        <p:nvSpPr>
          <p:cNvPr id="6" name="Content Placeholder 5"/>
          <p:cNvSpPr>
            <a:spLocks noGrp="1"/>
          </p:cNvSpPr>
          <p:nvPr>
            <p:ph sz="quarter" idx="1"/>
          </p:nvPr>
        </p:nvSpPr>
        <p:spPr>
          <a:xfrm>
            <a:off x="612648" y="1778000"/>
            <a:ext cx="8153400" cy="4889500"/>
          </a:xfrm>
        </p:spPr>
        <p:txBody>
          <a:bodyPr>
            <a:normAutofit fontScale="77500" lnSpcReduction="20000"/>
          </a:bodyPr>
          <a:lstStyle/>
          <a:p>
            <a:r>
              <a:rPr lang="en-GB" dirty="0" err="1" smtClean="0"/>
              <a:t>Ov</a:t>
            </a:r>
            <a:r>
              <a:rPr lang="en-GB" dirty="0" smtClean="0"/>
              <a:t>. </a:t>
            </a:r>
            <a:r>
              <a:rPr lang="en-GB" i="1" dirty="0" smtClean="0"/>
              <a:t>Met</a:t>
            </a:r>
            <a:r>
              <a:rPr lang="en-GB" dirty="0" smtClean="0"/>
              <a:t>. 10 tells the story of the artist Pygmalion falling in love with the statue he creates, which has been read as a reflection on the creation of the elegiac beloved</a:t>
            </a:r>
          </a:p>
          <a:p>
            <a:pPr lvl="1"/>
            <a:r>
              <a:rPr lang="en-GB" dirty="0" err="1" smtClean="0"/>
              <a:t>Sharrock</a:t>
            </a:r>
            <a:r>
              <a:rPr lang="en-GB" dirty="0" smtClean="0"/>
              <a:t> 1991 ‘</a:t>
            </a:r>
            <a:r>
              <a:rPr lang="en-GB" dirty="0" err="1" smtClean="0"/>
              <a:t>Womanufacture</a:t>
            </a:r>
            <a:r>
              <a:rPr lang="en-GB" dirty="0" smtClean="0"/>
              <a:t>’ [JSTOR]</a:t>
            </a:r>
          </a:p>
          <a:p>
            <a:pPr lvl="1"/>
            <a:r>
              <a:rPr lang="en-GB" dirty="0" err="1" smtClean="0"/>
              <a:t>Ov</a:t>
            </a:r>
            <a:r>
              <a:rPr lang="en-GB" dirty="0" smtClean="0"/>
              <a:t>. </a:t>
            </a:r>
            <a:r>
              <a:rPr lang="en-GB" i="1" dirty="0" smtClean="0"/>
              <a:t>Met</a:t>
            </a:r>
            <a:r>
              <a:rPr lang="en-GB" dirty="0" smtClean="0"/>
              <a:t>. 3 on Narcissus is also often read as a reflection on the elegiac beloved as an artist creation/reflection – cf. </a:t>
            </a:r>
            <a:r>
              <a:rPr lang="en-GB" dirty="0" err="1" smtClean="0"/>
              <a:t>Rimell</a:t>
            </a:r>
            <a:r>
              <a:rPr lang="en-GB" dirty="0" smtClean="0"/>
              <a:t>, 2006 </a:t>
            </a:r>
          </a:p>
          <a:p>
            <a:pPr lvl="1"/>
            <a:r>
              <a:rPr lang="en-GB" dirty="0" smtClean="0"/>
              <a:t>Pygmalion rejects love as so many women are faithless (cf. how the elegiac narrators never really set out to write elegy, and later tries to move on from elegy because of disappointments in love) but creates, again piece-meal, a statue so lovely that he falls in love with it</a:t>
            </a:r>
          </a:p>
          <a:p>
            <a:r>
              <a:rPr lang="en-GB" dirty="0" smtClean="0"/>
              <a:t>The statue is more beautiful than any real-life woman could ever be:</a:t>
            </a:r>
          </a:p>
          <a:p>
            <a:pPr>
              <a:buNone/>
            </a:pPr>
            <a:r>
              <a:rPr lang="en-GB" dirty="0" smtClean="0"/>
              <a:t>	‘Meanwhile with happy skill and miraculous art, he carved a snowy ivory / and gave it shape and beauty such as no woman could be born with, and he conceived a love of his creation’ (</a:t>
            </a:r>
            <a:r>
              <a:rPr lang="en-GB" dirty="0" err="1" smtClean="0"/>
              <a:t>Ov</a:t>
            </a:r>
            <a:r>
              <a:rPr lang="en-GB" dirty="0" smtClean="0"/>
              <a:t>. </a:t>
            </a:r>
            <a:r>
              <a:rPr lang="en-GB" i="1" dirty="0" smtClean="0"/>
              <a:t>Met</a:t>
            </a:r>
            <a:r>
              <a:rPr lang="en-GB" dirty="0" smtClean="0"/>
              <a:t>. 10.247-249)</a:t>
            </a:r>
          </a:p>
          <a:p>
            <a:endParaRPr lang="en-GB" dirty="0"/>
          </a:p>
        </p:txBody>
      </p:sp>
    </p:spTree>
    <p:extLst>
      <p:ext uri="{BB962C8B-B14F-4D97-AF65-F5344CB8AC3E}">
        <p14:creationId xmlns:p14="http://schemas.microsoft.com/office/powerpoint/2010/main" val="121891715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2648" y="419100"/>
            <a:ext cx="8153400" cy="800100"/>
          </a:xfrm>
        </p:spPr>
        <p:txBody>
          <a:bodyPr/>
          <a:lstStyle/>
          <a:p>
            <a:r>
              <a:rPr lang="en-GB" dirty="0" smtClean="0"/>
              <a:t>Using Pygmalion</a:t>
            </a:r>
            <a:endParaRPr lang="en-GB" dirty="0"/>
          </a:p>
        </p:txBody>
      </p:sp>
      <p:sp>
        <p:nvSpPr>
          <p:cNvPr id="3" name="Content Placeholder 2"/>
          <p:cNvSpPr>
            <a:spLocks noGrp="1"/>
          </p:cNvSpPr>
          <p:nvPr>
            <p:ph sz="quarter" idx="1"/>
          </p:nvPr>
        </p:nvSpPr>
        <p:spPr>
          <a:xfrm>
            <a:off x="612648" y="1600200"/>
            <a:ext cx="8153400" cy="4864100"/>
          </a:xfrm>
        </p:spPr>
        <p:txBody>
          <a:bodyPr>
            <a:normAutofit fontScale="92500" lnSpcReduction="10000"/>
          </a:bodyPr>
          <a:lstStyle/>
          <a:p>
            <a:r>
              <a:rPr lang="en-GB" dirty="0" smtClean="0"/>
              <a:t>The language of the epic </a:t>
            </a:r>
            <a:r>
              <a:rPr lang="en-GB" i="1" dirty="0" smtClean="0"/>
              <a:t>Met</a:t>
            </a:r>
            <a:r>
              <a:rPr lang="en-GB" dirty="0" smtClean="0"/>
              <a:t>. 10 is very similar to that of elegy and elegiac descriptions of both writing poetry and of the bodies of the beloved:</a:t>
            </a:r>
          </a:p>
          <a:p>
            <a:pPr lvl="1"/>
            <a:r>
              <a:rPr lang="en-GB" dirty="0" smtClean="0"/>
              <a:t>The statue is made of ivory, a material often used to describe female bodies in sexual/erotic situations in elegy, and likened to snow, which is even more associated with eroticism</a:t>
            </a:r>
          </a:p>
          <a:p>
            <a:pPr lvl="2"/>
            <a:r>
              <a:rPr lang="en-GB" dirty="0" smtClean="0"/>
              <a:t>Prop. 2.1.19: Cynthia has ivory fingers while she plays the lyre: does she momentarily become a statue performing art?</a:t>
            </a:r>
          </a:p>
          <a:p>
            <a:pPr lvl="1"/>
            <a:r>
              <a:rPr lang="en-GB" dirty="0" smtClean="0"/>
              <a:t>Is it real or not? To find out Pygmalion tentatively touches the statue – the same word is used as in Prop. 1.3.15</a:t>
            </a:r>
          </a:p>
          <a:p>
            <a:pPr lvl="2"/>
            <a:r>
              <a:rPr lang="en-GB" dirty="0" smtClean="0"/>
              <a:t>An indication that the reader shouldn’t feel too confident Propertius’ Cynthia is real, either…</a:t>
            </a:r>
          </a:p>
        </p:txBody>
      </p:sp>
    </p:spTree>
    <p:extLst>
      <p:ext uri="{BB962C8B-B14F-4D97-AF65-F5344CB8AC3E}">
        <p14:creationId xmlns:p14="http://schemas.microsoft.com/office/powerpoint/2010/main" val="140727990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Effects of building a girlfriend</a:t>
            </a:r>
            <a:endParaRPr lang="en-GB" dirty="0"/>
          </a:p>
        </p:txBody>
      </p:sp>
      <p:sp>
        <p:nvSpPr>
          <p:cNvPr id="3" name="Content Placeholder 2"/>
          <p:cNvSpPr>
            <a:spLocks noGrp="1"/>
          </p:cNvSpPr>
          <p:nvPr>
            <p:ph sz="quarter" idx="1"/>
          </p:nvPr>
        </p:nvSpPr>
        <p:spPr/>
        <p:txBody>
          <a:bodyPr>
            <a:normAutofit fontScale="85000" lnSpcReduction="20000"/>
          </a:bodyPr>
          <a:lstStyle/>
          <a:p>
            <a:r>
              <a:rPr lang="en-GB" dirty="0" smtClean="0"/>
              <a:t>The reader is encouraged to look at the elegiac beloved as a conscious creation by the poet, matter rather than person</a:t>
            </a:r>
          </a:p>
          <a:p>
            <a:pPr lvl="1"/>
            <a:r>
              <a:rPr lang="en-GB" dirty="0" smtClean="0"/>
              <a:t>The one-sidedness of the elegiac relationship is underlined: note how Pygmalion is the subject of ‘conceived’; he invents his own falling in love, much as the </a:t>
            </a:r>
            <a:r>
              <a:rPr lang="en-GB" dirty="0" err="1" smtClean="0"/>
              <a:t>Ovidian</a:t>
            </a:r>
            <a:r>
              <a:rPr lang="en-GB" dirty="0" smtClean="0"/>
              <a:t> narrator in </a:t>
            </a:r>
            <a:r>
              <a:rPr lang="en-GB" i="1" dirty="0" smtClean="0"/>
              <a:t>Am</a:t>
            </a:r>
            <a:r>
              <a:rPr lang="en-GB" dirty="0" smtClean="0"/>
              <a:t>. 1.1-3 starts with love, and only later finds a target for that love</a:t>
            </a:r>
          </a:p>
          <a:p>
            <a:pPr lvl="2"/>
            <a:r>
              <a:rPr lang="en-GB" i="1" dirty="0" smtClean="0"/>
              <a:t>…and </a:t>
            </a:r>
            <a:r>
              <a:rPr lang="en-GB" i="1" dirty="0"/>
              <a:t>he conceived a love of his </a:t>
            </a:r>
            <a:r>
              <a:rPr lang="en-GB" i="1" dirty="0" smtClean="0"/>
              <a:t>creation </a:t>
            </a:r>
            <a:r>
              <a:rPr lang="en-GB" dirty="0" err="1" smtClean="0"/>
              <a:t>Ov</a:t>
            </a:r>
            <a:r>
              <a:rPr lang="en-GB" dirty="0" smtClean="0"/>
              <a:t>. </a:t>
            </a:r>
            <a:r>
              <a:rPr lang="en-GB" i="1" dirty="0" smtClean="0"/>
              <a:t>Met. </a:t>
            </a:r>
            <a:r>
              <a:rPr lang="en-GB" dirty="0" smtClean="0"/>
              <a:t>10.249</a:t>
            </a:r>
          </a:p>
          <a:p>
            <a:r>
              <a:rPr lang="en-GB" dirty="0" smtClean="0"/>
              <a:t>‘The </a:t>
            </a:r>
            <a:r>
              <a:rPr lang="en-GB" dirty="0"/>
              <a:t>sculptor creates a woman out of ivory and the elegist a woman out of </a:t>
            </a:r>
            <a:r>
              <a:rPr lang="en-GB" dirty="0" smtClean="0"/>
              <a:t>words’ (Fear, 2000, 224)</a:t>
            </a:r>
          </a:p>
          <a:p>
            <a:r>
              <a:rPr lang="en-GB" dirty="0" smtClean="0"/>
              <a:t>‘His concern is absurdly unreal’ (</a:t>
            </a:r>
            <a:r>
              <a:rPr lang="en-GB" dirty="0" err="1" smtClean="0"/>
              <a:t>Sharrock</a:t>
            </a:r>
            <a:r>
              <a:rPr lang="en-GB" dirty="0" smtClean="0"/>
              <a:t>, 1991, 41); the Pygmalion story thus underscores that elegy is more about the power of the artist/poet to set up this illusion than about reflecting reality </a:t>
            </a:r>
          </a:p>
          <a:p>
            <a:endParaRPr lang="en-GB" dirty="0"/>
          </a:p>
        </p:txBody>
      </p:sp>
    </p:spTree>
    <p:extLst>
      <p:ext uri="{BB962C8B-B14F-4D97-AF65-F5344CB8AC3E}">
        <p14:creationId xmlns:p14="http://schemas.microsoft.com/office/powerpoint/2010/main" val="64916101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need for learning</a:t>
            </a:r>
            <a:endParaRPr lang="en-GB" dirty="0"/>
          </a:p>
        </p:txBody>
      </p:sp>
      <p:sp>
        <p:nvSpPr>
          <p:cNvPr id="3" name="Content Placeholder 2"/>
          <p:cNvSpPr>
            <a:spLocks noGrp="1"/>
          </p:cNvSpPr>
          <p:nvPr>
            <p:ph sz="quarter" idx="1"/>
          </p:nvPr>
        </p:nvSpPr>
        <p:spPr/>
        <p:txBody>
          <a:bodyPr>
            <a:normAutofit fontScale="85000" lnSpcReduction="20000"/>
          </a:bodyPr>
          <a:lstStyle/>
          <a:p>
            <a:r>
              <a:rPr lang="en-GB" dirty="0" smtClean="0"/>
              <a:t>The </a:t>
            </a:r>
            <a:r>
              <a:rPr lang="en-GB" i="1" dirty="0" err="1" smtClean="0"/>
              <a:t>puella</a:t>
            </a:r>
            <a:r>
              <a:rPr lang="en-GB" dirty="0" smtClean="0"/>
              <a:t> is made up of pieces that all fit the </a:t>
            </a:r>
            <a:r>
              <a:rPr lang="en-GB" dirty="0" err="1" smtClean="0"/>
              <a:t>alexandrinian</a:t>
            </a:r>
            <a:r>
              <a:rPr lang="en-GB" dirty="0" smtClean="0"/>
              <a:t> standards of exclusiveness and neatness, and she is also sufficiently learned to appreciate </a:t>
            </a:r>
            <a:r>
              <a:rPr lang="en-GB" dirty="0" err="1" smtClean="0"/>
              <a:t>Callimachean</a:t>
            </a:r>
            <a:r>
              <a:rPr lang="en-GB" dirty="0" smtClean="0"/>
              <a:t> poetry (</a:t>
            </a:r>
            <a:r>
              <a:rPr lang="en-GB" i="1" dirty="0" err="1" smtClean="0"/>
              <a:t>docta</a:t>
            </a:r>
            <a:r>
              <a:rPr lang="en-GB" i="1" dirty="0" smtClean="0"/>
              <a:t> </a:t>
            </a:r>
            <a:r>
              <a:rPr lang="en-GB" i="1" dirty="0" err="1" smtClean="0"/>
              <a:t>puella</a:t>
            </a:r>
            <a:r>
              <a:rPr lang="en-GB" dirty="0" smtClean="0"/>
              <a:t>)</a:t>
            </a:r>
          </a:p>
          <a:p>
            <a:pPr>
              <a:buNone/>
            </a:pPr>
            <a:endParaRPr lang="en-GB" dirty="0" smtClean="0"/>
          </a:p>
          <a:p>
            <a:r>
              <a:rPr lang="en-GB" dirty="0" smtClean="0"/>
              <a:t>This means that she both IS the elegists poetry, AND its recipient</a:t>
            </a:r>
          </a:p>
          <a:p>
            <a:endParaRPr lang="en-GB" dirty="0"/>
          </a:p>
        </p:txBody>
      </p:sp>
      <p:sp>
        <p:nvSpPr>
          <p:cNvPr id="4" name="Content Placeholder 3"/>
          <p:cNvSpPr>
            <a:spLocks noGrp="1"/>
          </p:cNvSpPr>
          <p:nvPr>
            <p:ph sz="quarter" idx="2"/>
          </p:nvPr>
        </p:nvSpPr>
        <p:spPr/>
        <p:txBody>
          <a:bodyPr>
            <a:normAutofit fontScale="85000" lnSpcReduction="20000"/>
          </a:bodyPr>
          <a:lstStyle/>
          <a:p>
            <a:pPr>
              <a:buNone/>
            </a:pPr>
            <a:r>
              <a:rPr lang="en-GB" dirty="0" err="1" smtClean="0"/>
              <a:t>Ov</a:t>
            </a:r>
            <a:r>
              <a:rPr lang="en-GB" dirty="0" smtClean="0"/>
              <a:t>. </a:t>
            </a:r>
            <a:r>
              <a:rPr lang="en-GB" i="1" dirty="0" smtClean="0"/>
              <a:t>Am</a:t>
            </a:r>
            <a:r>
              <a:rPr lang="en-GB" dirty="0" smtClean="0"/>
              <a:t>. 2.4</a:t>
            </a:r>
          </a:p>
          <a:p>
            <a:pPr marL="0" indent="0">
              <a:buNone/>
            </a:pPr>
            <a:r>
              <a:rPr lang="en-GB" dirty="0" smtClean="0"/>
              <a:t>She’s educated, those rare skills are pleasing; or crude, then pleasing her simplicity. She’ll say, compared with mine Callimachus’ poems are rough – I like her liking me. She’ll criticise my poems and the poet, I’ll cuddle that hard critic blissfully. Her walk is lithe, I love it, or she’s stony, a man can touch the stone and lithe she’ll be.</a:t>
            </a:r>
          </a:p>
        </p:txBody>
      </p:sp>
    </p:spTree>
    <p:extLst>
      <p:ext uri="{BB962C8B-B14F-4D97-AF65-F5344CB8AC3E}">
        <p14:creationId xmlns:p14="http://schemas.microsoft.com/office/powerpoint/2010/main" val="27449293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To take away from this lecture		</a:t>
            </a:r>
            <a:endParaRPr lang="en-GB" dirty="0"/>
          </a:p>
        </p:txBody>
      </p:sp>
      <p:sp>
        <p:nvSpPr>
          <p:cNvPr id="3" name="Content Placeholder 2"/>
          <p:cNvSpPr>
            <a:spLocks noGrp="1"/>
          </p:cNvSpPr>
          <p:nvPr>
            <p:ph sz="quarter" idx="1"/>
          </p:nvPr>
        </p:nvSpPr>
        <p:spPr/>
        <p:txBody>
          <a:bodyPr>
            <a:normAutofit/>
          </a:bodyPr>
          <a:lstStyle/>
          <a:p>
            <a:r>
              <a:rPr lang="en-GB" i="1" dirty="0" err="1" smtClean="0"/>
              <a:t>Puella</a:t>
            </a:r>
            <a:r>
              <a:rPr lang="en-GB" i="1" dirty="0" smtClean="0"/>
              <a:t> </a:t>
            </a:r>
            <a:r>
              <a:rPr lang="en-GB" dirty="0" smtClean="0"/>
              <a:t>and poetry intimately connected throughout the elegiac corpus</a:t>
            </a:r>
          </a:p>
          <a:p>
            <a:r>
              <a:rPr lang="en-GB" dirty="0" smtClean="0"/>
              <a:t>Impulse to read as a realistic tale balanced by the conflation of the creation of the </a:t>
            </a:r>
            <a:r>
              <a:rPr lang="en-GB" i="1" dirty="0" err="1" smtClean="0"/>
              <a:t>puella</a:t>
            </a:r>
            <a:r>
              <a:rPr lang="en-GB" i="1" dirty="0" smtClean="0"/>
              <a:t> </a:t>
            </a:r>
            <a:r>
              <a:rPr lang="en-GB" dirty="0" smtClean="0"/>
              <a:t>and of poetry itself</a:t>
            </a:r>
          </a:p>
          <a:p>
            <a:pPr lvl="1"/>
            <a:r>
              <a:rPr lang="en-GB" dirty="0" smtClean="0"/>
              <a:t>Cf. Prop. 1.1 and 2.1 – from character to matter</a:t>
            </a:r>
          </a:p>
          <a:p>
            <a:pPr lvl="1"/>
            <a:r>
              <a:rPr lang="en-GB" dirty="0" smtClean="0"/>
              <a:t>Influence from Callimachus and Hellenistic poets</a:t>
            </a:r>
          </a:p>
          <a:p>
            <a:r>
              <a:rPr lang="en-GB" dirty="0" smtClean="0"/>
              <a:t>‘</a:t>
            </a:r>
            <a:r>
              <a:rPr lang="en-GB" dirty="0" err="1" smtClean="0"/>
              <a:t>Womanufacture</a:t>
            </a:r>
            <a:r>
              <a:rPr lang="en-GB" dirty="0" smtClean="0"/>
              <a:t>’: </a:t>
            </a:r>
            <a:r>
              <a:rPr lang="en-GB" dirty="0" err="1" smtClean="0"/>
              <a:t>Wyke</a:t>
            </a:r>
            <a:r>
              <a:rPr lang="en-GB" dirty="0" smtClean="0"/>
              <a:t>, </a:t>
            </a:r>
            <a:r>
              <a:rPr lang="en-GB" dirty="0" err="1" smtClean="0"/>
              <a:t>Sharrock</a:t>
            </a:r>
            <a:endParaRPr lang="en-GB" dirty="0" smtClean="0"/>
          </a:p>
          <a:p>
            <a:pPr lvl="1"/>
            <a:r>
              <a:rPr lang="en-GB" dirty="0" smtClean="0"/>
              <a:t>Ovid’s </a:t>
            </a:r>
            <a:r>
              <a:rPr lang="en-GB" i="1" dirty="0" smtClean="0"/>
              <a:t>Metamorphoses</a:t>
            </a:r>
            <a:r>
              <a:rPr lang="en-GB" dirty="0" smtClean="0"/>
              <a:t>: Pygmalion a parallel</a:t>
            </a:r>
          </a:p>
          <a:p>
            <a:pPr lvl="1"/>
            <a:endParaRPr lang="en-GB" dirty="0" smtClean="0"/>
          </a:p>
        </p:txBody>
      </p:sp>
    </p:spTree>
    <p:extLst>
      <p:ext uri="{BB962C8B-B14F-4D97-AF65-F5344CB8AC3E}">
        <p14:creationId xmlns:p14="http://schemas.microsoft.com/office/powerpoint/2010/main" val="240952848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120</TotalTime>
  <Words>1777</Words>
  <Application>Microsoft Office PowerPoint</Application>
  <PresentationFormat>On-screen Show (4:3)</PresentationFormat>
  <Paragraphs>96</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Median</vt:lpstr>
      <vt:lpstr>Womanufacture in ovid</vt:lpstr>
      <vt:lpstr>Ovid: The first poems of the Amores</vt:lpstr>
      <vt:lpstr>Ov. Am. 1.3.</vt:lpstr>
      <vt:lpstr>The first poems of the Amores</vt:lpstr>
      <vt:lpstr>Ov. Am. 1.5</vt:lpstr>
      <vt:lpstr>Ov. Am. 1.5</vt:lpstr>
      <vt:lpstr>Body part puzzles and literary tradition</vt:lpstr>
      <vt:lpstr>Ov. Am. 1.3+5: Later versions?</vt:lpstr>
      <vt:lpstr>Using the Metamorphoses</vt:lpstr>
      <vt:lpstr>Pygmalion the elegist</vt:lpstr>
      <vt:lpstr>Using Pygmalion</vt:lpstr>
      <vt:lpstr>Effects of building a girlfriend</vt:lpstr>
      <vt:lpstr>The need for learning</vt:lpstr>
      <vt:lpstr>To take away from this lecture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Womanufacture in ovid</dc:title>
  <dc:creator>Magdalena Ohrman</dc:creator>
  <cp:lastModifiedBy>UCS</cp:lastModifiedBy>
  <cp:revision>10</cp:revision>
  <dcterms:created xsi:type="dcterms:W3CDTF">2013-02-05T11:00:14Z</dcterms:created>
  <dcterms:modified xsi:type="dcterms:W3CDTF">2014-10-13T10:06:55Z</dcterms:modified>
</cp:coreProperties>
</file>