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6" r:id="rId5"/>
    <p:sldId id="257" r:id="rId6"/>
    <p:sldId id="259" r:id="rId7"/>
    <p:sldId id="258"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990" autoAdjust="0"/>
  </p:normalViewPr>
  <p:slideViewPr>
    <p:cSldViewPr snapToGrid="0">
      <p:cViewPr varScale="1">
        <p:scale>
          <a:sx n="60" d="100"/>
          <a:sy n="60" d="100"/>
        </p:scale>
        <p:origin x="1550" y="3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3/3/2023</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3/3/2023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dirty="0" err="1"/>
              <a:t>Hello,my</a:t>
            </a:r>
            <a:r>
              <a:rPr lang="en-GB" dirty="0"/>
              <a:t> name is Alex and today I will be presenting the power point slides for this </a:t>
            </a:r>
            <a:r>
              <a:rPr lang="en-GB" dirty="0" err="1"/>
              <a:t>presentation.Thank</a:t>
            </a:r>
            <a:r>
              <a:rPr lang="en-GB" dirty="0"/>
              <a:t> you.</a:t>
            </a:r>
          </a:p>
        </p:txBody>
      </p:sp>
      <p:sp>
        <p:nvSpPr>
          <p:cNvPr id="4" name="Substituent număr diapozitiv 3"/>
          <p:cNvSpPr>
            <a:spLocks noGrp="1"/>
          </p:cNvSpPr>
          <p:nvPr>
            <p:ph type="sldNum" sz="quarter" idx="5"/>
          </p:nvPr>
        </p:nvSpPr>
        <p:spPr/>
        <p:txBody>
          <a:bodyPr/>
          <a:lstStyle/>
          <a:p>
            <a:fld id="{C37D7554-D10C-4E29-B8E6-BB7111FA614F}" type="slidenum">
              <a:rPr lang="en-US" smtClean="0"/>
              <a:t>1</a:t>
            </a:fld>
            <a:endParaRPr lang="en-US" dirty="0"/>
          </a:p>
        </p:txBody>
      </p:sp>
    </p:spTree>
    <p:extLst>
      <p:ext uri="{BB962C8B-B14F-4D97-AF65-F5344CB8AC3E}">
        <p14:creationId xmlns:p14="http://schemas.microsoft.com/office/powerpoint/2010/main" val="1422505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Arial" panose="020B0604020202020204" pitchFamily="34" charset="0"/>
              </a:rPr>
              <a:t>The aim of this presentation is to analyze business environment within which people professionals work and ways to manage resourcing according to the internal and external factors. In this perspective the above slide demonstrates professionalism these people are providing services to meet the basic standard of behavior. Any HR function, whether it be an HR director, HR manager, or HR officer, or whatsoever level the person is working, requires certain abilities, behaviours, and characteristics to be effective and efficient. To be effective and efficient in a role, it is essential to have strong organisational, decision-making, training and development, budgeting, and sympathetic abilities. The CIPD has developed a universal map that serves as a guide for what each professional must accomplish to be successful and productive in their position in order to better understand HR professionals. a fresh, professional map</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2</a:t>
            </a:fld>
            <a:endParaRPr lang="en-US" dirty="0"/>
          </a:p>
        </p:txBody>
      </p:sp>
    </p:spTree>
    <p:extLst>
      <p:ext uri="{BB962C8B-B14F-4D97-AF65-F5344CB8AC3E}">
        <p14:creationId xmlns:p14="http://schemas.microsoft.com/office/powerpoint/2010/main" val="1301129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a:lnSpc>
                <a:spcPct val="106000"/>
              </a:lnSpc>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above slide demonstrates the current profession map which are designed for people profession through strengthening international benchmark to make better decisions, perform at peak, act with confidence, efforts to drive change in the organization along with the progress in the personal career. The figure in the above slide demonstrate the basic elements of CIPD profession map which include areas like core knowledge, core behavior, and specialist knowledge.</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3</a:t>
            </a:fld>
            <a:endParaRPr lang="en-US" dirty="0"/>
          </a:p>
        </p:txBody>
      </p:sp>
    </p:spTree>
    <p:extLst>
      <p:ext uri="{BB962C8B-B14F-4D97-AF65-F5344CB8AC3E}">
        <p14:creationId xmlns:p14="http://schemas.microsoft.com/office/powerpoint/2010/main" val="1893807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profession should become an expert in the following core knowledge areas: people </a:t>
            </a:r>
            <a:r>
              <a:rPr lang="en-US" dirty="0" err="1"/>
              <a:t>practise</a:t>
            </a:r>
            <a:r>
              <a:rPr lang="en-US" dirty="0"/>
              <a:t>, culture and behaviour, business acumen, analytics and creating value, digital functioning, and transformation. </a:t>
            </a:r>
          </a:p>
          <a:p>
            <a:r>
              <a:rPr lang="en-US" dirty="0"/>
              <a:t>Core behaviour come after the core knowledge. The following essential behaviours must be exhibited: ethical </a:t>
            </a:r>
            <a:r>
              <a:rPr lang="en-US" dirty="0" err="1"/>
              <a:t>practise</a:t>
            </a:r>
            <a:r>
              <a:rPr lang="en-US" dirty="0"/>
              <a:t>, professional influence and courage, respect for others, inclusiveness, business drive, a love of learning, situational decision-making, and insight-focused behaviour. All these assist in establishing certain behaviours so that one may make stronger decisions and work more effectively and efficiently.</a:t>
            </a:r>
          </a:p>
          <a:p>
            <a:r>
              <a:rPr lang="en-US" dirty="0"/>
              <a:t>specialized expertise that can support the growth of successful businesses or organisations. Any human resources professional can excel in one or more of the disciplines that influence employee expectations, organisational expectations, and job roles. The following fields are included: Organization development and design, learning and development, reward, talent management, diversity and inclusion, and people analytics.</a:t>
            </a:r>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4</a:t>
            </a:fld>
            <a:endParaRPr lang="en-US" dirty="0"/>
          </a:p>
        </p:txBody>
      </p:sp>
    </p:spTree>
    <p:extLst>
      <p:ext uri="{BB962C8B-B14F-4D97-AF65-F5344CB8AC3E}">
        <p14:creationId xmlns:p14="http://schemas.microsoft.com/office/powerpoint/2010/main" val="1602561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examines current CIPD benefits for the organization . this helps to inspire personal development and professional steps for the individuals and organization . HR department can gain help to prepare interview questions . it also helps to direct and improve expertise option allowing managers to seek for promotion . It also helped to present wide options for new career . It also help organization to acquire specific talents and use great understanding of the profession which is very important aspect in HR professionalism </a:t>
            </a:r>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5</a:t>
            </a:fld>
            <a:endParaRPr lang="en-US" dirty="0"/>
          </a:p>
        </p:txBody>
      </p:sp>
    </p:spTree>
    <p:extLst>
      <p:ext uri="{BB962C8B-B14F-4D97-AF65-F5344CB8AC3E}">
        <p14:creationId xmlns:p14="http://schemas.microsoft.com/office/powerpoint/2010/main" val="225023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Everyone can benefit from the four various impact levels on people's growth. Every profession must be aware of their level and impact on the organisation in order to create future development plans. For the purpose of professional development and personal career growth , CIPD4 levels can be related to everyone who wanted to grow in their profession . the above slight demonstrate the four levels which are very important in terms of seeking professional help or developing career with success . </a:t>
            </a:r>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6</a:t>
            </a:fld>
            <a:endParaRPr lang="en-US" dirty="0"/>
          </a:p>
        </p:txBody>
      </p:sp>
    </p:spTree>
    <p:extLst>
      <p:ext uri="{BB962C8B-B14F-4D97-AF65-F5344CB8AC3E}">
        <p14:creationId xmlns:p14="http://schemas.microsoft.com/office/powerpoint/2010/main" val="24590939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CIPD and other societal ethical norms, as well as those defined by their professional association, are expected of HR professionals. According to CIPD map, the evolution of the profession's map is based on various design concepts. One of these principles includes a description of what professionals should know and the key trends to follow in order to practice their profession within the parameters of their respective specializations at the four levels of professional competence. CIPD  has been using in the HR department because of its commitment to champion better work and working lives. It helps to empower and shape HR capabilities along with ideologies to set standards for best practices in organization and people management </a:t>
            </a:r>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7</a:t>
            </a:fld>
            <a:endParaRPr lang="en-US" dirty="0"/>
          </a:p>
        </p:txBody>
      </p:sp>
    </p:spTree>
    <p:extLst>
      <p:ext uri="{BB962C8B-B14F-4D97-AF65-F5344CB8AC3E}">
        <p14:creationId xmlns:p14="http://schemas.microsoft.com/office/powerpoint/2010/main" val="3385859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demonstrate about the employer and employee relationship . The main element between the two person is mutual respect and the degree of closeness in the relationship which relies on employer and employee . In some organizations employers maintain distance with employees to ensure that there is no confusion for hierarchy present between them . but in other organizations employers hold close relationship with their employees and become friendly with them to amp the employee happiness . The Employee and employer relationship is mainly dependent on the contract and the level of hierarchy present it between them along with other factors like wages and working conditions .</a:t>
            </a:r>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8</a:t>
            </a:fld>
            <a:endParaRPr lang="en-US" dirty="0"/>
          </a:p>
        </p:txBody>
      </p:sp>
    </p:spTree>
    <p:extLst>
      <p:ext uri="{BB962C8B-B14F-4D97-AF65-F5344CB8AC3E}">
        <p14:creationId xmlns:p14="http://schemas.microsoft.com/office/powerpoint/2010/main" val="1539479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This slide demonstrate about the basis of relationship opted by employers to develop a good working culture inside the organization .</a:t>
            </a:r>
          </a:p>
          <a:p>
            <a:pPr marL="171450" indent="-171450">
              <a:buFont typeface="Arial" panose="020B0604020202020204" pitchFamily="34" charset="0"/>
              <a:buChar char="•"/>
            </a:pPr>
            <a:r>
              <a:rPr lang="en-US" dirty="0"/>
              <a:t>Relationship based on mutual reliance is to depend on employee to perform their job and keep the business success retain for longer time .On the other hand employ is relying on the employer to pay them for their efforts and support them financially .</a:t>
            </a:r>
          </a:p>
          <a:p>
            <a:pPr marL="171450" indent="-171450">
              <a:buFont typeface="Arial" panose="020B0604020202020204" pitchFamily="34" charset="0"/>
              <a:buChar char="•"/>
            </a:pPr>
            <a:r>
              <a:rPr lang="en-US" dirty="0"/>
              <a:t>Relationship building over time is the way in which employers promote relationship buildings by speaking candidly with their employees to know more about their personal life and their interests . On the other hand, employ stay open with their bosses </a:t>
            </a:r>
          </a:p>
          <a:p>
            <a:pPr marL="171450" indent="-171450">
              <a:buFont typeface="Arial" panose="020B0604020202020204" pitchFamily="34" charset="0"/>
              <a:buChar char="•"/>
            </a:pPr>
            <a:r>
              <a:rPr lang="en-US" dirty="0"/>
              <a:t>Relationship by developing boundaries is the type where employer exercise care to ensure that the relationship did not cross any boundary and hold closeness with the employees because it will directly impact on different aspects like favoritism or the issue of unfairness in the workplace </a:t>
            </a:r>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9</a:t>
            </a:fld>
            <a:endParaRPr lang="en-US" dirty="0"/>
          </a:p>
        </p:txBody>
      </p:sp>
    </p:spTree>
    <p:extLst>
      <p:ext uri="{BB962C8B-B14F-4D97-AF65-F5344CB8AC3E}">
        <p14:creationId xmlns:p14="http://schemas.microsoft.com/office/powerpoint/2010/main" val="4281082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There are multiple positive factors which have evident influence on building relationship in between employer and employer and retaining them with the organization success for longer run . it is very important to manage people without setting their own time plan, one must avoid micromanaging their employees and tell them to manage their own task by setting their priorities . it is very important to embrace diversity and focus on equality and fairness . employer need to develop open door policy in terms of staying honest with their employee . for the purpose of managing skill set it is important to map out their weaknesses and design training program to offer help and improvement. </a:t>
            </a:r>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10</a:t>
            </a:fld>
            <a:endParaRPr lang="en-US" dirty="0"/>
          </a:p>
        </p:txBody>
      </p:sp>
    </p:spTree>
    <p:extLst>
      <p:ext uri="{BB962C8B-B14F-4D97-AF65-F5344CB8AC3E}">
        <p14:creationId xmlns:p14="http://schemas.microsoft.com/office/powerpoint/2010/main" val="1734879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PK" dirty="0"/>
          </a:p>
        </p:txBody>
      </p:sp>
      <p:sp>
        <p:nvSpPr>
          <p:cNvPr id="4" name="Slide Number Placeholder 3"/>
          <p:cNvSpPr>
            <a:spLocks noGrp="1"/>
          </p:cNvSpPr>
          <p:nvPr>
            <p:ph type="sldNum" sz="quarter" idx="5"/>
          </p:nvPr>
        </p:nvSpPr>
        <p:spPr/>
        <p:txBody>
          <a:bodyPr/>
          <a:lstStyle/>
          <a:p>
            <a:fld id="{C37D7554-D10C-4E29-B8E6-BB7111FA614F}" type="slidenum">
              <a:rPr lang="en-US" smtClean="0"/>
              <a:t>11</a:t>
            </a:fld>
            <a:endParaRPr lang="en-US" dirty="0"/>
          </a:p>
        </p:txBody>
      </p:sp>
    </p:spTree>
    <p:extLst>
      <p:ext uri="{BB962C8B-B14F-4D97-AF65-F5344CB8AC3E}">
        <p14:creationId xmlns:p14="http://schemas.microsoft.com/office/powerpoint/2010/main" val="2961344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a:lstStyle>
            <a:lvl1pPr marL="0" indent="0" algn="ctr">
              <a:buNone/>
              <a:defRPr/>
            </a:lvl1pPr>
          </a:lstStyle>
          <a:p>
            <a:r>
              <a:rPr lang="en-US" dirty="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a:r>
              <a:rPr lang="en-US"/>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anchor="ctr"/>
          <a:lstStyle>
            <a:lvl1pPr marL="0" indent="0">
              <a:lnSpc>
                <a:spcPct val="80000"/>
              </a:lnSpc>
              <a:spcBef>
                <a:spcPts val="0"/>
              </a:spcBef>
              <a:buNone/>
              <a:defRPr sz="1600" cap="all" spc="100" baseline="0">
                <a:solidFill>
                  <a:schemeClr val="accent1"/>
                </a:solidFill>
                <a:latin typeface="+mn-lt"/>
              </a:defRPr>
            </a:lvl1pPr>
          </a:lstStyle>
          <a:p>
            <a:pPr lvl="0"/>
            <a:r>
              <a:rPr lang="en-US"/>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anchor="ctr"/>
          <a:lstStyle>
            <a:lvl1pPr>
              <a:lnSpc>
                <a:spcPct val="80000"/>
              </a:lnSpc>
              <a:defRPr sz="5000" spc="100" baseline="0">
                <a:solidFill>
                  <a:schemeClr val="accent5">
                    <a:lumMod val="20000"/>
                    <a:lumOff val="80000"/>
                  </a:schemeClr>
                </a:solidFill>
              </a:defRPr>
            </a:lvl1pPr>
          </a:lstStyle>
          <a:p>
            <a:r>
              <a:rPr lang="en-US" dirty="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a:lstStyle>
            <a:lvl1pPr>
              <a:defRPr>
                <a:solidFill>
                  <a:schemeClr val="accent5">
                    <a:lumMod val="20000"/>
                    <a:lumOff val="80000"/>
                  </a:schemeClr>
                </a:solidFill>
              </a:defRPr>
            </a:lvl1pPr>
          </a:lstStyle>
          <a:p>
            <a:r>
              <a:rPr lang="en-US" dirty="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anchor="ctr"/>
          <a:lstStyle>
            <a:lvl1pPr marL="0" indent="0">
              <a:lnSpc>
                <a:spcPct val="80000"/>
              </a:lnSpc>
              <a:spcBef>
                <a:spcPts val="0"/>
              </a:spcBef>
              <a:buNone/>
              <a:defRPr sz="1600" b="1" spc="100" baseline="0">
                <a:solidFill>
                  <a:schemeClr val="accent1"/>
                </a:solidFill>
                <a:latin typeface="+mj-lt"/>
              </a:defRPr>
            </a:lvl1pPr>
          </a:lstStyle>
          <a:p>
            <a:pPr lvl="0"/>
            <a:r>
              <a:rPr lang="en-US"/>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a:lstStyle>
            <a:lvl1pPr marL="0" indent="0">
              <a:lnSpc>
                <a:spcPct val="150000"/>
              </a:lnSpc>
              <a:spcBef>
                <a:spcPts val="0"/>
              </a:spcBef>
              <a:spcAft>
                <a:spcPts val="1000"/>
              </a:spcAft>
              <a:buNone/>
              <a:defRPr sz="1400" spc="100" baseline="0"/>
            </a:lvl1pPr>
          </a:lstStyle>
          <a:p>
            <a:pPr lvl="0"/>
            <a:r>
              <a:rPr lang="en-US"/>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anchor="ctr"/>
          <a:lstStyle>
            <a:lvl1pPr algn="r">
              <a:defRPr lang="en-US" sz="2400" spc="100" baseline="0">
                <a:solidFill>
                  <a:schemeClr val="accent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a:lstStyle>
            <a:lvl1pPr marL="0" indent="0" algn="ctr">
              <a:buNone/>
              <a:defRPr/>
            </a:lvl1pPr>
          </a:lstStyle>
          <a:p>
            <a:r>
              <a:rPr lang="en-US" dirty="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a:lstStyle>
            <a:lvl1pPr>
              <a:defRPr>
                <a:solidFill>
                  <a:schemeClr val="accent1"/>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a:lstStyle>
            <a:lvl1pPr marL="0" indent="0" algn="ctr">
              <a:buNone/>
              <a:defRPr/>
            </a:lvl1pPr>
          </a:lstStyle>
          <a:p>
            <a:r>
              <a:rPr lang="en-US" dirty="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a:lstStyle/>
          <a:p>
            <a:r>
              <a:rPr lang="en-US" dirty="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a:lstStyle>
            <a:lvl1pPr algn="l">
              <a:defRPr>
                <a:solidFill>
                  <a:schemeClr val="bg1"/>
                </a:solidFill>
              </a:defRPr>
            </a:lvl1pPr>
          </a:lstStyle>
          <a:p>
            <a:r>
              <a:rPr lang="en-US" dirty="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a:lstStyle>
            <a:lvl1pPr>
              <a:defRPr>
                <a:solidFill>
                  <a:schemeClr val="bg1"/>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a:lstStyle>
            <a:lvl1pPr>
              <a:defRPr>
                <a:solidFill>
                  <a:schemeClr val="bg1">
                    <a:lumMod val="95000"/>
                  </a:schemeClr>
                </a:solidFill>
              </a:defRPr>
            </a:lvl1pPr>
          </a:lstStyle>
          <a:p>
            <a:r>
              <a:rPr lang="en-US" dirty="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a:lstStyle>
            <a:lvl1pPr>
              <a:defRPr>
                <a:solidFill>
                  <a:schemeClr val="bg1">
                    <a:lumMod val="95000"/>
                  </a:schemeClr>
                </a:solidFill>
              </a:defRPr>
            </a:lvl1pPr>
          </a:lstStyle>
          <a:p>
            <a:r>
              <a:rPr lang="en-US" dirty="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a:lstStyle>
            <a:lvl1pPr>
              <a:defRPr>
                <a:solidFill>
                  <a:schemeClr val="bg1">
                    <a:lumMod val="95000"/>
                  </a:schemeClr>
                </a:solidFill>
              </a:defRPr>
            </a:lvl1pPr>
          </a:lstStyle>
          <a:p>
            <a:fld id="{18D65601-5AE2-46FC-B138-694DDD2B510D}" type="slidenum">
              <a:rPr lang="en-US" smtClean="0"/>
              <a:pPr/>
              <a:t>‹#›</a:t>
            </a:fld>
            <a:endParaRPr lang="en-US" dirty="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anchor="ctr"/>
          <a:lstStyle>
            <a:lvl1pPr marL="0" indent="0" algn="l">
              <a:lnSpc>
                <a:spcPct val="125000"/>
              </a:lnSpc>
              <a:spcBef>
                <a:spcPts val="0"/>
              </a:spcBef>
              <a:buNone/>
              <a:defRPr sz="3200" i="1" spc="100" baseline="0">
                <a:solidFill>
                  <a:schemeClr val="bg1"/>
                </a:solidFill>
                <a:latin typeface="+mj-lt"/>
              </a:defRPr>
            </a:lvl1pPr>
          </a:lstStyle>
          <a:p>
            <a:pPr lvl="0"/>
            <a:r>
              <a:rPr lang="en-US"/>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a:lstStyle>
            <a:lvl1pPr algn="r">
              <a:defRPr lang="en-US" sz="1800" spc="100" baseline="0">
                <a:solidFill>
                  <a:schemeClr val="bg1"/>
                </a:solidFill>
                <a:latin typeface="+mn-lt"/>
                <a:ea typeface="+mn-ea"/>
                <a:cs typeface="+mn-cs"/>
              </a:defRPr>
            </a:lvl1pPr>
          </a:lstStyle>
          <a:p>
            <a:pPr marL="0" lvl="0" indent="0" algn="r">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a:lstStyle>
            <a:lvl1pPr>
              <a:defRPr>
                <a:solidFill>
                  <a:schemeClr val="accent6">
                    <a:lumMod val="75000"/>
                  </a:schemeClr>
                </a:solidFill>
              </a:defRPr>
            </a:lvl1pPr>
          </a:lstStyle>
          <a:p>
            <a:r>
              <a:rPr lang="en-US" dirty="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anchor="ctr"/>
          <a:lstStyle>
            <a:lvl1pPr algn="r">
              <a:defRPr lang="en-US" sz="2400" spc="100" baseline="0">
                <a:solidFill>
                  <a:schemeClr val="bg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a:lstStyle/>
          <a:p>
            <a:r>
              <a:rPr lang="en-US" dirty="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a:lstStyle/>
          <a:p>
            <a:r>
              <a:rPr lang="en-US" dirty="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a:lstStyle>
            <a:lvl1pPr marL="0" indent="0">
              <a:lnSpc>
                <a:spcPct val="100000"/>
              </a:lnSpc>
              <a:spcBef>
                <a:spcPts val="0"/>
              </a:spcBef>
              <a:spcAft>
                <a:spcPts val="1200"/>
              </a:spcAft>
              <a:buNone/>
              <a:defRPr sz="1400" spc="100" baseline="0">
                <a:solidFill>
                  <a:schemeClr val="bg1"/>
                </a:solidFill>
              </a:defRPr>
            </a:lvl1pPr>
          </a:lstStyle>
          <a:p>
            <a:pPr lvl="0"/>
            <a:r>
              <a:rPr lang="en-US"/>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anchor="ctr"/>
          <a:lstStyle>
            <a:lvl1pPr>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a:lstStyle/>
          <a:p>
            <a:r>
              <a:rPr lang="en-US" dirty="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anchor="ctr"/>
          <a:lstStyle>
            <a:lvl1pPr marL="0" indent="0" algn="ctr">
              <a:buNone/>
              <a:defRPr sz="2000" cap="all" spc="100" baseline="0">
                <a:solidFill>
                  <a:schemeClr val="accent5">
                    <a:lumMod val="50000"/>
                  </a:schemeClr>
                </a:solidFill>
                <a:latin typeface="+mj-lt"/>
              </a:defRPr>
            </a:lvl1pPr>
          </a:lstStyle>
          <a:p>
            <a:pPr lvl="0"/>
            <a:r>
              <a:rPr lang="en-US"/>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anchor="ctr"/>
          <a:lstStyle>
            <a:lvl1pPr marL="0" indent="0" algn="ctr">
              <a:buNone/>
              <a:defRPr sz="2000" cap="all" spc="100" baseline="0">
                <a:solidFill>
                  <a:schemeClr val="accent5">
                    <a:lumMod val="50000"/>
                  </a:schemeClr>
                </a:solidFill>
                <a:latin typeface="+mj-lt"/>
              </a:defRPr>
            </a:lvl1pPr>
          </a:lstStyle>
          <a:p>
            <a:pPr lvl="0"/>
            <a:r>
              <a:rPr lang="en-US"/>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anchor="b"/>
          <a:lstStyle>
            <a:lvl1pPr marL="0" indent="0" algn="ctr">
              <a:lnSpc>
                <a:spcPct val="100000"/>
              </a:lnSpc>
              <a:spcBef>
                <a:spcPts val="0"/>
              </a:spcBef>
              <a:buNone/>
              <a:defRPr sz="1400" b="1" cap="none" spc="100" baseline="0">
                <a:solidFill>
                  <a:schemeClr val="accent6"/>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anchor="ctr"/>
          <a:lstStyle>
            <a:lvl1pPr algn="r">
              <a:lnSpc>
                <a:spcPct val="125000"/>
              </a:lnSpc>
              <a:defRPr lang="en-US" sz="2400" spc="100" baseline="0">
                <a:solidFill>
                  <a:schemeClr val="accent1"/>
                </a:solidFill>
                <a:ea typeface="+mn-ea"/>
                <a:cs typeface="+mn-cs"/>
              </a:defRPr>
            </a:lvl1pPr>
          </a:lstStyle>
          <a:p>
            <a:pPr marL="0" lvl="0" indent="0" algn="r">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accent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lvl1pPr>
              <a:defRPr>
                <a:solidFill>
                  <a:schemeClr val="bg1"/>
                </a:solidFill>
              </a:defRPr>
            </a:lvl1pPr>
          </a:lstStyle>
          <a:p>
            <a:fld id="{18D65601-5AE2-46FC-B138-694DDD2B510D}" type="slidenum">
              <a:rPr lang="en-US" smtClean="0"/>
              <a:pPr/>
              <a:t>‹#›</a:t>
            </a:fld>
            <a:endParaRPr lang="en-US" dirty="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anchor="ctr"/>
          <a:lstStyle>
            <a:lvl1pPr algn="l">
              <a:lnSpc>
                <a:spcPct val="100000"/>
              </a:lnSpc>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a:lstStyle>
            <a:lvl1pPr marL="0" indent="0">
              <a:lnSpc>
                <a:spcPct val="150000"/>
              </a:lnSpc>
              <a:spcBef>
                <a:spcPts val="0"/>
              </a:spcBef>
              <a:spcAft>
                <a:spcPts val="1200"/>
              </a:spcAft>
              <a:buNone/>
              <a:defRPr sz="1400" spc="100" baseline="0">
                <a:solidFill>
                  <a:schemeClr val="bg1"/>
                </a:solidFill>
              </a:defRPr>
            </a:lvl1pPr>
          </a:lstStyle>
          <a:p>
            <a:pPr lvl="0"/>
            <a:r>
              <a:rPr lang="en-US"/>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anchor="ctr"/>
          <a:lstStyle>
            <a:lvl1pPr>
              <a:lnSpc>
                <a:spcPct val="100000"/>
              </a:lnSpc>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a:lstStyle>
            <a:lvl1pPr marL="0" indent="0">
              <a:lnSpc>
                <a:spcPct val="125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r>
              <a:rPr lang="en-US" dirty="0"/>
              <a:t>8/05/20XX</a:t>
            </a:r>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r>
              <a:rPr lang="en-US" dirty="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fld id="{18D65601-5AE2-46FC-B138-694DDD2B510D}" type="slidenum">
              <a:rPr lang="en-US" smtClean="0"/>
              <a:pPr/>
              <a:t>‹#›</a:t>
            </a:fld>
            <a:endParaRPr lang="en-US" dirty="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914400"/>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995205" y="4965134"/>
            <a:ext cx="4333088" cy="1596004"/>
          </a:xfrm>
        </p:spPr>
        <p:txBody>
          <a:bodyPr/>
          <a:lstStyle/>
          <a:p>
            <a:r>
              <a:rPr lang="en-US" dirty="0"/>
              <a:t>Module: Managing People</a:t>
            </a:r>
          </a:p>
        </p:txBody>
      </p:sp>
      <p:pic>
        <p:nvPicPr>
          <p:cNvPr id="74" name="Picture Placeholder 73" descr="A picture of three chairs against the wall">
            <a:extLst>
              <a:ext uri="{FF2B5EF4-FFF2-40B4-BE49-F238E27FC236}">
                <a16:creationId xmlns:a16="http://schemas.microsoft.com/office/drawing/2014/main" id="{70E8AD59-4DDD-4E2E-A6CA-FF1DE5BD8A44}"/>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a:ext>
            </a:extLst>
          </a:blip>
          <a:srcRect/>
          <a:stretch/>
        </p:blipFill>
        <p:spPr>
          <a:xfrm>
            <a:off x="2476500" y="435095"/>
            <a:ext cx="9715500" cy="3720928"/>
          </a:xfrm>
        </p:spPr>
      </p:pic>
      <p:sp>
        <p:nvSpPr>
          <p:cNvPr id="3" name="CasetăText 2">
            <a:extLst>
              <a:ext uri="{FF2B5EF4-FFF2-40B4-BE49-F238E27FC236}">
                <a16:creationId xmlns:a16="http://schemas.microsoft.com/office/drawing/2014/main" id="{97453973-589E-5E0E-2629-1D426F37F0F9}"/>
              </a:ext>
            </a:extLst>
          </p:cNvPr>
          <p:cNvSpPr txBox="1"/>
          <p:nvPr/>
        </p:nvSpPr>
        <p:spPr>
          <a:xfrm>
            <a:off x="4127500" y="4608974"/>
            <a:ext cx="4940300" cy="2308324"/>
          </a:xfrm>
          <a:prstGeom prst="rect">
            <a:avLst/>
          </a:prstGeom>
          <a:noFill/>
        </p:spPr>
        <p:txBody>
          <a:bodyPr wrap="square">
            <a:spAutoFit/>
          </a:bodyPr>
          <a:lstStyle/>
          <a:p>
            <a:r>
              <a:rPr lang="en-GB" sz="2400" b="1" dirty="0">
                <a:solidFill>
                  <a:schemeClr val="accent5">
                    <a:lumMod val="20000"/>
                    <a:lumOff val="80000"/>
                  </a:schemeClr>
                </a:solidFill>
                <a:latin typeface="+mj-lt"/>
                <a:cs typeface="Arial" panose="020B0604020202020204" pitchFamily="34" charset="0"/>
              </a:rPr>
              <a:t>Student Name: CATALIN-ALEXANDRU BANCIU</a:t>
            </a:r>
          </a:p>
          <a:p>
            <a:r>
              <a:rPr lang="en-GB" sz="2400" b="1" dirty="0">
                <a:solidFill>
                  <a:schemeClr val="accent5">
                    <a:lumMod val="20000"/>
                    <a:lumOff val="80000"/>
                  </a:schemeClr>
                </a:solidFill>
                <a:latin typeface="+mj-lt"/>
                <a:cs typeface="Arial" panose="020B0604020202020204" pitchFamily="34" charset="0"/>
              </a:rPr>
              <a:t>Student number: 2124371</a:t>
            </a:r>
          </a:p>
          <a:p>
            <a:r>
              <a:rPr lang="en-GB" sz="2400" b="1" dirty="0">
                <a:solidFill>
                  <a:schemeClr val="accent5">
                    <a:lumMod val="20000"/>
                    <a:lumOff val="80000"/>
                  </a:schemeClr>
                </a:solidFill>
                <a:latin typeface="+mj-lt"/>
                <a:cs typeface="Arial" panose="020B0604020202020204" pitchFamily="34" charset="0"/>
              </a:rPr>
              <a:t>Lecturer Name: Samuel Ofori</a:t>
            </a:r>
          </a:p>
          <a:p>
            <a:r>
              <a:rPr lang="en-GB" sz="2400" b="1" dirty="0">
                <a:solidFill>
                  <a:schemeClr val="accent5">
                    <a:lumMod val="20000"/>
                    <a:lumOff val="80000"/>
                  </a:schemeClr>
                </a:solidFill>
                <a:latin typeface="+mj-lt"/>
                <a:cs typeface="Arial" panose="020B0604020202020204" pitchFamily="34" charset="0"/>
              </a:rPr>
              <a:t>LCBB5004_BIRM</a:t>
            </a:r>
          </a:p>
          <a:p>
            <a:r>
              <a:rPr lang="en-GB" sz="2400" b="1" dirty="0">
                <a:solidFill>
                  <a:schemeClr val="accent5">
                    <a:lumMod val="20000"/>
                    <a:lumOff val="80000"/>
                  </a:schemeClr>
                </a:solidFill>
                <a:latin typeface="+mj-lt"/>
                <a:cs typeface="Arial" panose="020B0604020202020204" pitchFamily="34" charset="0"/>
              </a:rPr>
              <a:t>Component 1: Individual Report</a:t>
            </a:r>
          </a:p>
        </p:txBody>
      </p:sp>
    </p:spTree>
    <p:extLst>
      <p:ext uri="{BB962C8B-B14F-4D97-AF65-F5344CB8AC3E}">
        <p14:creationId xmlns:p14="http://schemas.microsoft.com/office/powerpoint/2010/main" val="140119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group of people sitting at a table&#10;&#10;Description automatically generated with low confidence">
            <a:extLst>
              <a:ext uri="{FF2B5EF4-FFF2-40B4-BE49-F238E27FC236}">
                <a16:creationId xmlns:a16="http://schemas.microsoft.com/office/drawing/2014/main" id="{20D3ED91-D8FE-3CE8-6206-F471D65A1630}"/>
              </a:ext>
            </a:extLst>
          </p:cNvPr>
          <p:cNvPicPr>
            <a:picLocks noGrp="1" noChangeAspect="1"/>
          </p:cNvPicPr>
          <p:nvPr>
            <p:ph type="pic" sz="quarter" idx="13"/>
          </p:nvPr>
        </p:nvPicPr>
        <p:blipFill>
          <a:blip r:embed="rId3"/>
          <a:srcRect l="13017" r="13017"/>
          <a:stretch>
            <a:fillRect/>
          </a:stretch>
        </p:blipFill>
        <p:spPr>
          <a:xfrm>
            <a:off x="6904464" y="1612900"/>
            <a:ext cx="5263230" cy="4743450"/>
          </a:xfrm>
        </p:spPr>
      </p:pic>
      <p:sp>
        <p:nvSpPr>
          <p:cNvPr id="4" name="Content Placeholder 3">
            <a:extLst>
              <a:ext uri="{FF2B5EF4-FFF2-40B4-BE49-F238E27FC236}">
                <a16:creationId xmlns:a16="http://schemas.microsoft.com/office/drawing/2014/main" id="{BCF34B42-951A-38F1-7728-185147FCFC2C}"/>
              </a:ext>
            </a:extLst>
          </p:cNvPr>
          <p:cNvSpPr>
            <a:spLocks noGrp="1"/>
          </p:cNvSpPr>
          <p:nvPr>
            <p:ph sz="quarter" idx="15"/>
          </p:nvPr>
        </p:nvSpPr>
        <p:spPr>
          <a:xfrm>
            <a:off x="887767" y="1802167"/>
            <a:ext cx="5921406" cy="4554183"/>
          </a:xfrm>
        </p:spPr>
        <p:txBody>
          <a:bodyPr/>
          <a:lstStyle/>
          <a:p>
            <a:pPr marL="285750" indent="-285750">
              <a:buFont typeface="Arial" panose="020B0604020202020204" pitchFamily="34" charset="0"/>
              <a:buChar char="•"/>
            </a:pPr>
            <a:r>
              <a:rPr lang="en-US" dirty="0"/>
              <a:t>Professionalism is the conduct demonstrated by people.</a:t>
            </a:r>
          </a:p>
          <a:p>
            <a:pPr marL="285750" indent="-285750">
              <a:buFont typeface="Arial" panose="020B0604020202020204" pitchFamily="34" charset="0"/>
              <a:buChar char="•"/>
            </a:pPr>
            <a:r>
              <a:rPr lang="en-US" dirty="0"/>
              <a:t>People provide services to meet standard basis of behaviour </a:t>
            </a:r>
          </a:p>
          <a:p>
            <a:pPr marL="285750" indent="-285750">
              <a:buFont typeface="Arial" panose="020B0604020202020204" pitchFamily="34" charset="0"/>
              <a:buChar char="•"/>
            </a:pPr>
            <a:r>
              <a:rPr lang="en-US" dirty="0"/>
              <a:t>The ability of a person to work in accordance with the professional ethos established in the predetermined framework of concepts is all that is meant by professionalism in HR.</a:t>
            </a:r>
          </a:p>
          <a:p>
            <a:pPr marL="285750" indent="-285750">
              <a:buFont typeface="Arial" panose="020B0604020202020204" pitchFamily="34" charset="0"/>
              <a:buChar char="•"/>
            </a:pPr>
            <a:r>
              <a:rPr lang="en-US" dirty="0"/>
              <a:t>HR professionals provide services and organize events </a:t>
            </a:r>
          </a:p>
          <a:p>
            <a:pPr marL="285750" indent="-285750">
              <a:buFont typeface="Arial" panose="020B0604020202020204" pitchFamily="34" charset="0"/>
              <a:buChar char="•"/>
            </a:pPr>
            <a:r>
              <a:rPr lang="en-US" dirty="0"/>
              <a:t>At the end, HR professional inspires CIPD from a broader perspective </a:t>
            </a:r>
            <a:r>
              <a:rPr lang="en-AU" dirty="0"/>
              <a:t>(CIPD 2022, 2022)</a:t>
            </a:r>
            <a:r>
              <a:rPr lang="en-US" dirty="0"/>
              <a:t>. </a:t>
            </a:r>
          </a:p>
          <a:p>
            <a:pPr marL="285750" indent="-285750">
              <a:buFont typeface="Arial" panose="020B0604020202020204" pitchFamily="34" charset="0"/>
              <a:buChar char="•"/>
            </a:pPr>
            <a:r>
              <a:rPr lang="en-US" dirty="0"/>
              <a:t>CIPD is a guideline for people profession </a:t>
            </a:r>
          </a:p>
          <a:p>
            <a:pPr marL="285750" indent="-285750">
              <a:buFont typeface="Arial" panose="020B0604020202020204" pitchFamily="34" charset="0"/>
              <a:buChar char="•"/>
            </a:pPr>
            <a:r>
              <a:rPr lang="en-US" dirty="0"/>
              <a:t>CIPD narrative is linked with HR professional for the success of company. </a:t>
            </a:r>
            <a:endParaRPr lang="en-PK" dirty="0"/>
          </a:p>
        </p:txBody>
      </p:sp>
      <p:sp>
        <p:nvSpPr>
          <p:cNvPr id="6" name="Slide Number Placeholder 5">
            <a:extLst>
              <a:ext uri="{FF2B5EF4-FFF2-40B4-BE49-F238E27FC236}">
                <a16:creationId xmlns:a16="http://schemas.microsoft.com/office/drawing/2014/main" id="{5C018F47-1400-7CC0-656D-088BDB5F6C98}"/>
              </a:ext>
            </a:extLst>
          </p:cNvPr>
          <p:cNvSpPr>
            <a:spLocks noGrp="1"/>
          </p:cNvSpPr>
          <p:nvPr>
            <p:ph type="sldNum" sz="quarter" idx="12"/>
          </p:nvPr>
        </p:nvSpPr>
        <p:spPr/>
        <p:txBody>
          <a:bodyPr/>
          <a:lstStyle/>
          <a:p>
            <a:fld id="{18D65601-5AE2-46FC-B138-694DDD2B510D}" type="slidenum">
              <a:rPr lang="en-US" smtClean="0"/>
              <a:pPr/>
              <a:t>2</a:t>
            </a:fld>
            <a:endParaRPr lang="en-US" dirty="0"/>
          </a:p>
        </p:txBody>
      </p:sp>
      <p:sp>
        <p:nvSpPr>
          <p:cNvPr id="7" name="Title 6">
            <a:extLst>
              <a:ext uri="{FF2B5EF4-FFF2-40B4-BE49-F238E27FC236}">
                <a16:creationId xmlns:a16="http://schemas.microsoft.com/office/drawing/2014/main" id="{7911444B-6541-61D8-2C4F-2DB1C16F2E88}"/>
              </a:ext>
            </a:extLst>
          </p:cNvPr>
          <p:cNvSpPr>
            <a:spLocks noGrp="1"/>
          </p:cNvSpPr>
          <p:nvPr>
            <p:ph type="title"/>
          </p:nvPr>
        </p:nvSpPr>
        <p:spPr>
          <a:xfrm>
            <a:off x="1017111" y="463553"/>
            <a:ext cx="4607268" cy="469476"/>
          </a:xfrm>
        </p:spPr>
        <p:txBody>
          <a:bodyPr/>
          <a:lstStyle/>
          <a:p>
            <a:r>
              <a:rPr lang="en-US" dirty="0"/>
              <a:t>Introduction </a:t>
            </a:r>
            <a:endParaRPr lang="en-PK" dirty="0"/>
          </a:p>
        </p:txBody>
      </p:sp>
    </p:spTree>
    <p:extLst>
      <p:ext uri="{BB962C8B-B14F-4D97-AF65-F5344CB8AC3E}">
        <p14:creationId xmlns:p14="http://schemas.microsoft.com/office/powerpoint/2010/main" val="1308506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Content Placeholder 3">
            <a:extLst>
              <a:ext uri="{FF2B5EF4-FFF2-40B4-BE49-F238E27FC236}">
                <a16:creationId xmlns:a16="http://schemas.microsoft.com/office/drawing/2014/main" id="{1903FA77-A73A-B1B4-AED2-013DFEE16B00}"/>
              </a:ext>
            </a:extLst>
          </p:cNvPr>
          <p:cNvSpPr>
            <a:spLocks noGrp="1"/>
          </p:cNvSpPr>
          <p:nvPr>
            <p:ph sz="quarter" idx="15"/>
          </p:nvPr>
        </p:nvSpPr>
        <p:spPr>
          <a:xfrm>
            <a:off x="863602" y="1754659"/>
            <a:ext cx="5232398" cy="4160998"/>
          </a:xfrm>
        </p:spPr>
        <p:txBody>
          <a:bodyPr>
            <a:normAutofit/>
          </a:bodyPr>
          <a:lstStyle/>
          <a:p>
            <a:pPr>
              <a:lnSpc>
                <a:spcPct val="90000"/>
              </a:lnSpc>
            </a:pPr>
            <a:r>
              <a:rPr lang="en-US" sz="1800" dirty="0"/>
              <a:t>CIPD Profession Map is to analyze people profession using International Benchmark. </a:t>
            </a:r>
          </a:p>
          <a:p>
            <a:pPr>
              <a:lnSpc>
                <a:spcPct val="90000"/>
              </a:lnSpc>
            </a:pPr>
            <a:r>
              <a:rPr lang="en-US" sz="1800" dirty="0"/>
              <a:t>The current CIPD elements focus on HR professionalism. </a:t>
            </a:r>
          </a:p>
          <a:p>
            <a:pPr>
              <a:lnSpc>
                <a:spcPct val="90000"/>
              </a:lnSpc>
            </a:pPr>
            <a:r>
              <a:rPr lang="en-US" sz="1800" dirty="0"/>
              <a:t>These are:</a:t>
            </a:r>
          </a:p>
          <a:p>
            <a:pPr marL="171450" indent="-171450">
              <a:lnSpc>
                <a:spcPct val="90000"/>
              </a:lnSpc>
              <a:buFont typeface="Arial" panose="020B0604020202020204" pitchFamily="34" charset="0"/>
              <a:buChar char="•"/>
            </a:pPr>
            <a:r>
              <a:rPr lang="en-US" sz="1800" dirty="0"/>
              <a:t>Core knowledge </a:t>
            </a:r>
          </a:p>
          <a:p>
            <a:pPr marL="171450" indent="-171450">
              <a:lnSpc>
                <a:spcPct val="90000"/>
              </a:lnSpc>
              <a:buFont typeface="Arial" panose="020B0604020202020204" pitchFamily="34" charset="0"/>
              <a:buChar char="•"/>
            </a:pPr>
            <a:r>
              <a:rPr lang="en-US" sz="1800" dirty="0"/>
              <a:t>Core behaviours </a:t>
            </a:r>
          </a:p>
          <a:p>
            <a:pPr marL="171450" indent="-171450">
              <a:lnSpc>
                <a:spcPct val="90000"/>
              </a:lnSpc>
              <a:buFont typeface="Arial" panose="020B0604020202020204" pitchFamily="34" charset="0"/>
              <a:buChar char="•"/>
            </a:pPr>
            <a:r>
              <a:rPr lang="en-US" sz="1800" dirty="0"/>
              <a:t>Specialist knowledge (CIPD 2022, 2022)</a:t>
            </a:r>
          </a:p>
        </p:txBody>
      </p:sp>
      <p:sp>
        <p:nvSpPr>
          <p:cNvPr id="26" name="Footer Placeholder 4">
            <a:extLst>
              <a:ext uri="{FF2B5EF4-FFF2-40B4-BE49-F238E27FC236}">
                <a16:creationId xmlns:a16="http://schemas.microsoft.com/office/drawing/2014/main" id="{883F93E4-E780-9570-F7D2-2E3B151449B8}"/>
              </a:ext>
            </a:extLst>
          </p:cNvPr>
          <p:cNvSpPr>
            <a:spLocks noGrp="1"/>
          </p:cNvSpPr>
          <p:nvPr>
            <p:ph type="ftr" sz="quarter" idx="11"/>
          </p:nvPr>
        </p:nvSpPr>
        <p:spPr>
          <a:xfrm>
            <a:off x="6519230" y="6356350"/>
            <a:ext cx="3152912" cy="365125"/>
          </a:xfrm>
        </p:spPr>
        <p:txBody>
          <a:bodyPr/>
          <a:lstStyle/>
          <a:p>
            <a:pPr>
              <a:spcAft>
                <a:spcPts val="600"/>
              </a:spcAft>
            </a:pPr>
            <a:r>
              <a:rPr lang="en-US"/>
              <a:t>Conference Presentation</a:t>
            </a:r>
          </a:p>
        </p:txBody>
      </p:sp>
      <p:sp>
        <p:nvSpPr>
          <p:cNvPr id="6" name="Slide Number Placeholder 5">
            <a:extLst>
              <a:ext uri="{FF2B5EF4-FFF2-40B4-BE49-F238E27FC236}">
                <a16:creationId xmlns:a16="http://schemas.microsoft.com/office/drawing/2014/main" id="{5C018F47-1400-7CC0-656D-088BDB5F6C98}"/>
              </a:ext>
            </a:extLst>
          </p:cNvPr>
          <p:cNvSpPr>
            <a:spLocks noGrp="1"/>
          </p:cNvSpPr>
          <p:nvPr>
            <p:ph type="sldNum" sz="quarter" idx="12"/>
          </p:nvPr>
        </p:nvSpPr>
        <p:spPr>
          <a:xfrm>
            <a:off x="10510344" y="6356350"/>
            <a:ext cx="843455" cy="365125"/>
          </a:xfrm>
        </p:spPr>
        <p:txBody>
          <a:bodyPr anchor="ctr">
            <a:normAutofit/>
          </a:bodyPr>
          <a:lstStyle/>
          <a:p>
            <a:pPr>
              <a:spcAft>
                <a:spcPts val="600"/>
              </a:spcAft>
            </a:pPr>
            <a:fld id="{18D65601-5AE2-46FC-B138-694DDD2B510D}" type="slidenum">
              <a:rPr lang="en-US" smtClean="0"/>
              <a:pPr>
                <a:spcAft>
                  <a:spcPts val="600"/>
                </a:spcAft>
              </a:pPr>
              <a:t>3</a:t>
            </a:fld>
            <a:endParaRPr lang="en-US"/>
          </a:p>
        </p:txBody>
      </p:sp>
      <p:sp>
        <p:nvSpPr>
          <p:cNvPr id="7" name="Title 6">
            <a:extLst>
              <a:ext uri="{FF2B5EF4-FFF2-40B4-BE49-F238E27FC236}">
                <a16:creationId xmlns:a16="http://schemas.microsoft.com/office/drawing/2014/main" id="{7911444B-6541-61D8-2C4F-2DB1C16F2E88}"/>
              </a:ext>
            </a:extLst>
          </p:cNvPr>
          <p:cNvSpPr>
            <a:spLocks noGrp="1"/>
          </p:cNvSpPr>
          <p:nvPr>
            <p:ph type="title"/>
          </p:nvPr>
        </p:nvSpPr>
        <p:spPr>
          <a:xfrm>
            <a:off x="863602" y="942343"/>
            <a:ext cx="4607268" cy="469476"/>
          </a:xfrm>
        </p:spPr>
        <p:txBody>
          <a:bodyPr anchor="ctr">
            <a:normAutofit/>
          </a:bodyPr>
          <a:lstStyle/>
          <a:p>
            <a:r>
              <a:rPr lang="en-US" dirty="0"/>
              <a:t>Current CIPD Profession Map</a:t>
            </a:r>
            <a:endParaRPr lang="en-PK" dirty="0"/>
          </a:p>
        </p:txBody>
      </p:sp>
      <p:pic>
        <p:nvPicPr>
          <p:cNvPr id="25" name="Picture Placeholder 24">
            <a:extLst>
              <a:ext uri="{FF2B5EF4-FFF2-40B4-BE49-F238E27FC236}">
                <a16:creationId xmlns:a16="http://schemas.microsoft.com/office/drawing/2014/main" id="{08C94B32-FF8B-7A02-BF1C-A7609711ED91}"/>
              </a:ext>
            </a:extLst>
          </p:cNvPr>
          <p:cNvPicPr>
            <a:picLocks noGrp="1" noChangeAspect="1"/>
          </p:cNvPicPr>
          <p:nvPr>
            <p:ph type="pic" sz="quarter" idx="13"/>
          </p:nvPr>
        </p:nvPicPr>
        <p:blipFill rotWithShape="1">
          <a:blip r:embed="rId3"/>
          <a:srcRect l="371" r="371"/>
          <a:stretch/>
        </p:blipFill>
        <p:spPr>
          <a:xfrm>
            <a:off x="5980168" y="914400"/>
            <a:ext cx="6594890" cy="5943600"/>
          </a:xfrm>
        </p:spPr>
      </p:pic>
    </p:spTree>
    <p:extLst>
      <p:ext uri="{BB962C8B-B14F-4D97-AF65-F5344CB8AC3E}">
        <p14:creationId xmlns:p14="http://schemas.microsoft.com/office/powerpoint/2010/main" val="3121322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8">
            <a:extLst>
              <a:ext uri="{FF2B5EF4-FFF2-40B4-BE49-F238E27FC236}">
                <a16:creationId xmlns:a16="http://schemas.microsoft.com/office/drawing/2014/main" id="{431D9037-AECB-059B-316A-0468242B22FF}"/>
              </a:ext>
            </a:extLst>
          </p:cNvPr>
          <p:cNvPicPr>
            <a:picLocks noChangeAspect="1"/>
          </p:cNvPicPr>
          <p:nvPr/>
        </p:nvPicPr>
        <p:blipFill rotWithShape="1">
          <a:blip r:embed="rId3"/>
          <a:srcRect l="15871" r="11421" b="2"/>
          <a:stretch/>
        </p:blipFill>
        <p:spPr>
          <a:xfrm>
            <a:off x="1" y="10"/>
            <a:ext cx="6311899" cy="685799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a:noFill/>
        </p:spPr>
      </p:pic>
      <p:sp>
        <p:nvSpPr>
          <p:cNvPr id="12" name="Date Placeholder 2">
            <a:extLst>
              <a:ext uri="{FF2B5EF4-FFF2-40B4-BE49-F238E27FC236}">
                <a16:creationId xmlns:a16="http://schemas.microsoft.com/office/drawing/2014/main" id="{D76EA5C5-7573-2BA6-4612-6BDEB308804F}"/>
              </a:ext>
            </a:extLst>
          </p:cNvPr>
          <p:cNvSpPr>
            <a:spLocks noGrp="1"/>
          </p:cNvSpPr>
          <p:nvPr>
            <p:ph type="dt" sz="half" idx="10"/>
          </p:nvPr>
        </p:nvSpPr>
        <p:spPr>
          <a:xfrm>
            <a:off x="838200" y="6356350"/>
            <a:ext cx="2743200" cy="365125"/>
          </a:xfrm>
        </p:spPr>
        <p:txBody>
          <a:bodyPr/>
          <a:lstStyle/>
          <a:p>
            <a:pPr>
              <a:spcAft>
                <a:spcPts val="600"/>
              </a:spcAft>
            </a:pPr>
            <a:r>
              <a:rPr lang="en-US"/>
              <a:t>8/05/20XX</a:t>
            </a:r>
          </a:p>
        </p:txBody>
      </p:sp>
      <p:sp>
        <p:nvSpPr>
          <p:cNvPr id="4" name="Content Placeholder 3">
            <a:extLst>
              <a:ext uri="{FF2B5EF4-FFF2-40B4-BE49-F238E27FC236}">
                <a16:creationId xmlns:a16="http://schemas.microsoft.com/office/drawing/2014/main" id="{BCF34B42-951A-38F1-7728-185147FCFC2C}"/>
              </a:ext>
            </a:extLst>
          </p:cNvPr>
          <p:cNvSpPr>
            <a:spLocks noGrp="1"/>
          </p:cNvSpPr>
          <p:nvPr>
            <p:ph sz="quarter" idx="15"/>
          </p:nvPr>
        </p:nvSpPr>
        <p:spPr>
          <a:xfrm>
            <a:off x="6337298" y="3200401"/>
            <a:ext cx="5257800" cy="2286000"/>
          </a:xfrm>
        </p:spPr>
        <p:txBody>
          <a:bodyPr>
            <a:normAutofit/>
          </a:bodyPr>
          <a:lstStyle/>
          <a:p>
            <a:pPr marL="285750" indent="-285750">
              <a:buFont typeface="Arial" panose="020B0604020202020204" pitchFamily="34" charset="0"/>
              <a:buChar char="•"/>
            </a:pPr>
            <a:r>
              <a:rPr lang="en-US" dirty="0"/>
              <a:t>Core knowledge </a:t>
            </a:r>
          </a:p>
          <a:p>
            <a:pPr marL="285750" indent="-285750">
              <a:buFont typeface="Arial" panose="020B0604020202020204" pitchFamily="34" charset="0"/>
              <a:buChar char="•"/>
            </a:pPr>
            <a:r>
              <a:rPr lang="en-US" dirty="0"/>
              <a:t>Core behaviour</a:t>
            </a:r>
          </a:p>
          <a:p>
            <a:pPr marL="285750" indent="-285750">
              <a:buFont typeface="Arial" panose="020B0604020202020204" pitchFamily="34" charset="0"/>
              <a:buChar char="•"/>
            </a:pPr>
            <a:r>
              <a:rPr lang="en-US" dirty="0"/>
              <a:t>Specialists' knowledge </a:t>
            </a:r>
            <a:endParaRPr lang="en-PK" dirty="0"/>
          </a:p>
        </p:txBody>
      </p:sp>
      <p:sp>
        <p:nvSpPr>
          <p:cNvPr id="6" name="Slide Number Placeholder 5">
            <a:extLst>
              <a:ext uri="{FF2B5EF4-FFF2-40B4-BE49-F238E27FC236}">
                <a16:creationId xmlns:a16="http://schemas.microsoft.com/office/drawing/2014/main" id="{5C018F47-1400-7CC0-656D-088BDB5F6C98}"/>
              </a:ext>
            </a:extLst>
          </p:cNvPr>
          <p:cNvSpPr>
            <a:spLocks noGrp="1"/>
          </p:cNvSpPr>
          <p:nvPr>
            <p:ph type="sldNum" sz="quarter" idx="12"/>
          </p:nvPr>
        </p:nvSpPr>
        <p:spPr>
          <a:xfrm>
            <a:off x="10510344" y="6356350"/>
            <a:ext cx="843455" cy="365125"/>
          </a:xfrm>
        </p:spPr>
        <p:txBody>
          <a:bodyPr anchor="ctr">
            <a:normAutofit/>
          </a:bodyPr>
          <a:lstStyle/>
          <a:p>
            <a:pPr>
              <a:spcAft>
                <a:spcPts val="600"/>
              </a:spcAft>
            </a:pPr>
            <a:fld id="{18D65601-5AE2-46FC-B138-694DDD2B510D}" type="slidenum">
              <a:rPr lang="en-US" smtClean="0"/>
              <a:pPr>
                <a:spcAft>
                  <a:spcPts val="600"/>
                </a:spcAft>
              </a:pPr>
              <a:t>4</a:t>
            </a:fld>
            <a:endParaRPr lang="en-US"/>
          </a:p>
        </p:txBody>
      </p:sp>
      <p:sp>
        <p:nvSpPr>
          <p:cNvPr id="7" name="Title 6">
            <a:extLst>
              <a:ext uri="{FF2B5EF4-FFF2-40B4-BE49-F238E27FC236}">
                <a16:creationId xmlns:a16="http://schemas.microsoft.com/office/drawing/2014/main" id="{7911444B-6541-61D8-2C4F-2DB1C16F2E88}"/>
              </a:ext>
            </a:extLst>
          </p:cNvPr>
          <p:cNvSpPr>
            <a:spLocks noGrp="1"/>
          </p:cNvSpPr>
          <p:nvPr>
            <p:ph type="title"/>
          </p:nvPr>
        </p:nvSpPr>
        <p:spPr>
          <a:xfrm>
            <a:off x="6337298" y="2063075"/>
            <a:ext cx="5257799" cy="1268810"/>
          </a:xfrm>
        </p:spPr>
        <p:txBody>
          <a:bodyPr anchor="ctr">
            <a:normAutofit/>
          </a:bodyPr>
          <a:lstStyle/>
          <a:p>
            <a:r>
              <a:rPr lang="en-US" dirty="0"/>
              <a:t>CIPD main areas </a:t>
            </a:r>
            <a:endParaRPr lang="en-PK" dirty="0"/>
          </a:p>
        </p:txBody>
      </p:sp>
    </p:spTree>
    <p:extLst>
      <p:ext uri="{BB962C8B-B14F-4D97-AF65-F5344CB8AC3E}">
        <p14:creationId xmlns:p14="http://schemas.microsoft.com/office/powerpoint/2010/main" val="1752154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CF34B42-951A-38F1-7728-185147FCFC2C}"/>
              </a:ext>
            </a:extLst>
          </p:cNvPr>
          <p:cNvSpPr>
            <a:spLocks noGrp="1"/>
          </p:cNvSpPr>
          <p:nvPr>
            <p:ph sz="quarter" idx="15"/>
          </p:nvPr>
        </p:nvSpPr>
        <p:spPr>
          <a:xfrm>
            <a:off x="803189" y="1612901"/>
            <a:ext cx="5287380" cy="4781546"/>
          </a:xfrm>
        </p:spPr>
        <p:txBody>
          <a:bodyPr/>
          <a:lstStyle/>
          <a:p>
            <a:r>
              <a:rPr lang="en-US" sz="1800" dirty="0"/>
              <a:t>The advantages of adopting the CIPD map for individuals include: </a:t>
            </a:r>
          </a:p>
          <a:p>
            <a:pPr marL="285750" indent="-285750">
              <a:buFont typeface="Arial" panose="020B0604020202020204" pitchFamily="34" charset="0"/>
              <a:buChar char="•"/>
            </a:pPr>
            <a:r>
              <a:rPr lang="en-US" sz="1800" dirty="0"/>
              <a:t>Inspires personal development and professional steps</a:t>
            </a:r>
          </a:p>
          <a:p>
            <a:pPr marL="285750" indent="-285750">
              <a:buFont typeface="Arial" panose="020B0604020202020204" pitchFamily="34" charset="0"/>
              <a:buChar char="•"/>
            </a:pPr>
            <a:r>
              <a:rPr lang="en-US" sz="1800" dirty="0"/>
              <a:t>Aids in interview preparation</a:t>
            </a:r>
          </a:p>
          <a:p>
            <a:pPr marL="285750" indent="-285750">
              <a:buFont typeface="Arial" panose="020B0604020202020204" pitchFamily="34" charset="0"/>
              <a:buChar char="•"/>
            </a:pPr>
            <a:r>
              <a:rPr lang="en-US" sz="1800" dirty="0"/>
              <a:t>Shows direction and ways to improve and expertise</a:t>
            </a:r>
          </a:p>
          <a:p>
            <a:pPr marL="285750" indent="-285750">
              <a:buFont typeface="Arial" panose="020B0604020202020204" pitchFamily="34" charset="0"/>
              <a:buChar char="•"/>
            </a:pPr>
            <a:r>
              <a:rPr lang="en-US" sz="1800" dirty="0"/>
              <a:t>Seeking for promotion. </a:t>
            </a:r>
          </a:p>
          <a:p>
            <a:pPr marL="285750" indent="-285750">
              <a:buFont typeface="Arial" panose="020B0604020202020204" pitchFamily="34" charset="0"/>
              <a:buChar char="•"/>
            </a:pPr>
            <a:r>
              <a:rPr lang="en-US" sz="1800" dirty="0"/>
              <a:t>Presenting more options when looking for a new career</a:t>
            </a:r>
          </a:p>
          <a:p>
            <a:pPr marL="285750" indent="-285750">
              <a:buFont typeface="Arial" panose="020B0604020202020204" pitchFamily="34" charset="0"/>
              <a:buChar char="•"/>
            </a:pPr>
            <a:r>
              <a:rPr lang="en-US" sz="1800" dirty="0"/>
              <a:t>Acquiring specific talents or expertise</a:t>
            </a:r>
          </a:p>
          <a:p>
            <a:pPr marL="285750" indent="-285750">
              <a:buFont typeface="Arial" panose="020B0604020202020204" pitchFamily="34" charset="0"/>
              <a:buChar char="•"/>
            </a:pPr>
            <a:r>
              <a:rPr lang="en-US" sz="1800" dirty="0"/>
              <a:t> Demonstrating a greater understanding of the profession (</a:t>
            </a:r>
            <a:r>
              <a:rPr lang="en-US" sz="1800" dirty="0" err="1"/>
              <a:t>Ahammad</a:t>
            </a:r>
            <a:r>
              <a:rPr lang="en-US" sz="1800" dirty="0"/>
              <a:t>, 2017)</a:t>
            </a:r>
            <a:endParaRPr lang="en-PK" sz="1800" dirty="0"/>
          </a:p>
        </p:txBody>
      </p:sp>
      <p:sp>
        <p:nvSpPr>
          <p:cNvPr id="6" name="Slide Number Placeholder 5">
            <a:extLst>
              <a:ext uri="{FF2B5EF4-FFF2-40B4-BE49-F238E27FC236}">
                <a16:creationId xmlns:a16="http://schemas.microsoft.com/office/drawing/2014/main" id="{5C018F47-1400-7CC0-656D-088BDB5F6C98}"/>
              </a:ext>
            </a:extLst>
          </p:cNvPr>
          <p:cNvSpPr>
            <a:spLocks noGrp="1"/>
          </p:cNvSpPr>
          <p:nvPr>
            <p:ph type="sldNum" sz="quarter" idx="12"/>
          </p:nvPr>
        </p:nvSpPr>
        <p:spPr/>
        <p:txBody>
          <a:bodyPr/>
          <a:lstStyle/>
          <a:p>
            <a:fld id="{18D65601-5AE2-46FC-B138-694DDD2B510D}" type="slidenum">
              <a:rPr lang="en-US" smtClean="0"/>
              <a:pPr/>
              <a:t>5</a:t>
            </a:fld>
            <a:endParaRPr lang="en-US" dirty="0"/>
          </a:p>
        </p:txBody>
      </p:sp>
      <p:sp>
        <p:nvSpPr>
          <p:cNvPr id="7" name="Title 6">
            <a:extLst>
              <a:ext uri="{FF2B5EF4-FFF2-40B4-BE49-F238E27FC236}">
                <a16:creationId xmlns:a16="http://schemas.microsoft.com/office/drawing/2014/main" id="{7911444B-6541-61D8-2C4F-2DB1C16F2E88}"/>
              </a:ext>
            </a:extLst>
          </p:cNvPr>
          <p:cNvSpPr>
            <a:spLocks noGrp="1"/>
          </p:cNvSpPr>
          <p:nvPr>
            <p:ph type="title"/>
          </p:nvPr>
        </p:nvSpPr>
        <p:spPr>
          <a:xfrm>
            <a:off x="1017111" y="463553"/>
            <a:ext cx="4607268" cy="469476"/>
          </a:xfrm>
        </p:spPr>
        <p:txBody>
          <a:bodyPr/>
          <a:lstStyle/>
          <a:p>
            <a:r>
              <a:rPr lang="en-US" dirty="0"/>
              <a:t>Current CIPD Map benefits </a:t>
            </a:r>
            <a:endParaRPr lang="en-PK" dirty="0"/>
          </a:p>
        </p:txBody>
      </p:sp>
      <p:pic>
        <p:nvPicPr>
          <p:cNvPr id="8" name="Picture Placeholder 7">
            <a:extLst>
              <a:ext uri="{FF2B5EF4-FFF2-40B4-BE49-F238E27FC236}">
                <a16:creationId xmlns:a16="http://schemas.microsoft.com/office/drawing/2014/main" id="{81674E64-82C4-9750-2C87-7CBAA2C5BA1A}"/>
              </a:ext>
            </a:extLst>
          </p:cNvPr>
          <p:cNvPicPr>
            <a:picLocks noGrp="1" noChangeAspect="1"/>
          </p:cNvPicPr>
          <p:nvPr>
            <p:ph type="pic" sz="quarter" idx="13"/>
          </p:nvPr>
        </p:nvPicPr>
        <p:blipFill rotWithShape="1">
          <a:blip r:embed="rId3"/>
          <a:srcRect l="2878" r="2878"/>
          <a:stretch/>
        </p:blipFill>
        <p:spPr>
          <a:xfrm>
            <a:off x="6639364" y="1612901"/>
            <a:ext cx="5305500" cy="4781546"/>
          </a:xfrm>
        </p:spPr>
      </p:pic>
    </p:spTree>
    <p:extLst>
      <p:ext uri="{BB962C8B-B14F-4D97-AF65-F5344CB8AC3E}">
        <p14:creationId xmlns:p14="http://schemas.microsoft.com/office/powerpoint/2010/main" val="3974959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CF34B42-951A-38F1-7728-185147FCFC2C}"/>
              </a:ext>
            </a:extLst>
          </p:cNvPr>
          <p:cNvSpPr>
            <a:spLocks noGrp="1"/>
          </p:cNvSpPr>
          <p:nvPr>
            <p:ph sz="quarter" idx="15"/>
          </p:nvPr>
        </p:nvSpPr>
        <p:spPr>
          <a:xfrm>
            <a:off x="827902" y="1612901"/>
            <a:ext cx="10280821" cy="4781546"/>
          </a:xfrm>
        </p:spPr>
        <p:txBody>
          <a:bodyPr/>
          <a:lstStyle/>
          <a:p>
            <a:r>
              <a:rPr lang="en-US" sz="1800" dirty="0"/>
              <a:t>The CIPD levels are</a:t>
            </a:r>
          </a:p>
          <a:p>
            <a:pPr marL="342900" indent="-342900">
              <a:buFont typeface="+mj-lt"/>
              <a:buAutoNum type="arabicPeriod"/>
            </a:pPr>
            <a:r>
              <a:rPr lang="en-US" sz="1800" dirty="0"/>
              <a:t>The fundamental level, which requires a lot of observation or information gathering to comprehend the deeper organisation, work, and development process. </a:t>
            </a:r>
          </a:p>
          <a:p>
            <a:pPr marL="342900" indent="-342900">
              <a:buFont typeface="+mj-lt"/>
              <a:buAutoNum type="arabicPeriod"/>
            </a:pPr>
            <a:r>
              <a:rPr lang="en-US" sz="1800" dirty="0"/>
              <a:t>The associate level is the second level and involves using knowledge and experience to begin analyzing and making decisions. </a:t>
            </a:r>
          </a:p>
          <a:p>
            <a:pPr marL="342900" indent="-342900">
              <a:buFont typeface="+mj-lt"/>
              <a:buAutoNum type="arabicPeriod"/>
            </a:pPr>
            <a:r>
              <a:rPr lang="en-US" sz="1800" dirty="0"/>
              <a:t>Level of Chartered Member: Advanced level of strategy and decision-making. </a:t>
            </a:r>
          </a:p>
          <a:p>
            <a:pPr marL="342900" indent="-342900">
              <a:buFont typeface="+mj-lt"/>
              <a:buAutoNum type="arabicPeriod"/>
            </a:pPr>
            <a:r>
              <a:rPr lang="en-US" sz="1800" dirty="0"/>
              <a:t>The final degree is that of a Chartered Fellow, where you exert influence within your profession (Li et al., 2018).</a:t>
            </a:r>
            <a:endParaRPr lang="en-PK" sz="1800" dirty="0"/>
          </a:p>
        </p:txBody>
      </p:sp>
      <p:sp>
        <p:nvSpPr>
          <p:cNvPr id="6" name="Slide Number Placeholder 5">
            <a:extLst>
              <a:ext uri="{FF2B5EF4-FFF2-40B4-BE49-F238E27FC236}">
                <a16:creationId xmlns:a16="http://schemas.microsoft.com/office/drawing/2014/main" id="{5C018F47-1400-7CC0-656D-088BDB5F6C98}"/>
              </a:ext>
            </a:extLst>
          </p:cNvPr>
          <p:cNvSpPr>
            <a:spLocks noGrp="1"/>
          </p:cNvSpPr>
          <p:nvPr>
            <p:ph type="sldNum" sz="quarter" idx="12"/>
          </p:nvPr>
        </p:nvSpPr>
        <p:spPr/>
        <p:txBody>
          <a:bodyPr/>
          <a:lstStyle/>
          <a:p>
            <a:fld id="{18D65601-5AE2-46FC-B138-694DDD2B510D}" type="slidenum">
              <a:rPr lang="en-US" smtClean="0"/>
              <a:pPr/>
              <a:t>6</a:t>
            </a:fld>
            <a:endParaRPr lang="en-US" dirty="0"/>
          </a:p>
        </p:txBody>
      </p:sp>
      <p:sp>
        <p:nvSpPr>
          <p:cNvPr id="7" name="Title 6">
            <a:extLst>
              <a:ext uri="{FF2B5EF4-FFF2-40B4-BE49-F238E27FC236}">
                <a16:creationId xmlns:a16="http://schemas.microsoft.com/office/drawing/2014/main" id="{7911444B-6541-61D8-2C4F-2DB1C16F2E88}"/>
              </a:ext>
            </a:extLst>
          </p:cNvPr>
          <p:cNvSpPr>
            <a:spLocks noGrp="1"/>
          </p:cNvSpPr>
          <p:nvPr>
            <p:ph type="title"/>
          </p:nvPr>
        </p:nvSpPr>
        <p:spPr>
          <a:xfrm>
            <a:off x="1017111" y="463553"/>
            <a:ext cx="4607268" cy="469476"/>
          </a:xfrm>
        </p:spPr>
        <p:txBody>
          <a:bodyPr/>
          <a:lstStyle/>
          <a:p>
            <a:r>
              <a:rPr lang="en-US" dirty="0"/>
              <a:t>Levels of CIPD Map</a:t>
            </a:r>
            <a:endParaRPr lang="en-PK" dirty="0"/>
          </a:p>
        </p:txBody>
      </p:sp>
      <p:pic>
        <p:nvPicPr>
          <p:cNvPr id="13" name="Picture 12">
            <a:extLst>
              <a:ext uri="{FF2B5EF4-FFF2-40B4-BE49-F238E27FC236}">
                <a16:creationId xmlns:a16="http://schemas.microsoft.com/office/drawing/2014/main" id="{D2F13216-1F8A-22E0-8B90-305F87F831C5}"/>
              </a:ext>
            </a:extLst>
          </p:cNvPr>
          <p:cNvPicPr>
            <a:picLocks noChangeAspect="1"/>
          </p:cNvPicPr>
          <p:nvPr/>
        </p:nvPicPr>
        <p:blipFill>
          <a:blip r:embed="rId3"/>
          <a:stretch>
            <a:fillRect/>
          </a:stretch>
        </p:blipFill>
        <p:spPr>
          <a:xfrm>
            <a:off x="1242519" y="4459072"/>
            <a:ext cx="9267825" cy="2238375"/>
          </a:xfrm>
          <a:prstGeom prst="rect">
            <a:avLst/>
          </a:prstGeom>
        </p:spPr>
      </p:pic>
    </p:spTree>
    <p:extLst>
      <p:ext uri="{BB962C8B-B14F-4D97-AF65-F5344CB8AC3E}">
        <p14:creationId xmlns:p14="http://schemas.microsoft.com/office/powerpoint/2010/main" val="1218969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E122A-738C-E320-4DF0-85AE036B04F0}"/>
              </a:ext>
            </a:extLst>
          </p:cNvPr>
          <p:cNvSpPr>
            <a:spLocks noGrp="1"/>
          </p:cNvSpPr>
          <p:nvPr>
            <p:ph type="title"/>
          </p:nvPr>
        </p:nvSpPr>
        <p:spPr>
          <a:xfrm>
            <a:off x="1969635" y="384125"/>
            <a:ext cx="6185824" cy="1172825"/>
          </a:xfrm>
        </p:spPr>
        <p:txBody>
          <a:bodyPr/>
          <a:lstStyle/>
          <a:p>
            <a:r>
              <a:rPr lang="en-US" sz="3200" b="1" dirty="0"/>
              <a:t>CIPD and HR </a:t>
            </a:r>
            <a:endParaRPr lang="en-PK" sz="3200" b="1" dirty="0"/>
          </a:p>
        </p:txBody>
      </p:sp>
      <p:sp>
        <p:nvSpPr>
          <p:cNvPr id="4" name="Content Placeholder 3">
            <a:extLst>
              <a:ext uri="{FF2B5EF4-FFF2-40B4-BE49-F238E27FC236}">
                <a16:creationId xmlns:a16="http://schemas.microsoft.com/office/drawing/2014/main" id="{936B3C21-1CF4-BC76-D0D2-F834F95D87F3}"/>
              </a:ext>
            </a:extLst>
          </p:cNvPr>
          <p:cNvSpPr>
            <a:spLocks noGrp="1"/>
          </p:cNvSpPr>
          <p:nvPr>
            <p:ph sz="quarter" idx="15"/>
          </p:nvPr>
        </p:nvSpPr>
        <p:spPr>
          <a:xfrm>
            <a:off x="1322174" y="1717589"/>
            <a:ext cx="10031626" cy="4312508"/>
          </a:xfrm>
        </p:spPr>
        <p:txBody>
          <a:bodyPr/>
          <a:lstStyle/>
          <a:p>
            <a:pPr marL="285750" indent="-285750">
              <a:buFont typeface="Arial" panose="020B0604020202020204" pitchFamily="34" charset="0"/>
              <a:buChar char="•"/>
            </a:pPr>
            <a:r>
              <a:rPr lang="en-US" sz="1600" dirty="0"/>
              <a:t>The CIPD profession map serves as a benchmark globally for professions, and human resources is no exception. </a:t>
            </a:r>
          </a:p>
          <a:p>
            <a:pPr marL="285750" indent="-285750">
              <a:buFont typeface="Arial" panose="020B0604020202020204" pitchFamily="34" charset="0"/>
              <a:buChar char="•"/>
            </a:pPr>
            <a:r>
              <a:rPr lang="en-US" sz="1600" dirty="0"/>
              <a:t>Hence, the HR specialists utilize the CIPD profession map to, among other things, create change inside the firm and make better judgements. </a:t>
            </a:r>
          </a:p>
          <a:p>
            <a:pPr marL="285750" indent="-285750">
              <a:buFont typeface="Arial" panose="020B0604020202020204" pitchFamily="34" charset="0"/>
              <a:buChar char="•"/>
            </a:pPr>
            <a:r>
              <a:rPr lang="en-US" sz="1600" dirty="0"/>
              <a:t>The aim of the narrative is directly related to an HR professional, according to the CIPD profession map (Jain and Nanda, 2022)</a:t>
            </a:r>
          </a:p>
          <a:p>
            <a:pPr marL="285750" indent="-285750">
              <a:buFont typeface="Arial" panose="020B0604020202020204" pitchFamily="34" charset="0"/>
              <a:buChar char="•"/>
            </a:pPr>
            <a:r>
              <a:rPr lang="en-US" sz="1600" dirty="0"/>
              <a:t>As both entail outcome-driven, principle-led, and evidence-based methods that support organisational performance (Li et al., 2018). </a:t>
            </a:r>
          </a:p>
          <a:p>
            <a:pPr marL="285750" indent="-285750">
              <a:buFont typeface="Arial" panose="020B0604020202020204" pitchFamily="34" charset="0"/>
              <a:buChar char="•"/>
            </a:pPr>
            <a:r>
              <a:rPr lang="en-US" sz="1600" dirty="0"/>
              <a:t>It might be argued that the CIPD profession map was motivated by the appraisal of what it means to be an HR professional in this situation (Sling Team, 2023).</a:t>
            </a:r>
            <a:endParaRPr lang="en-PK" sz="1600" dirty="0"/>
          </a:p>
        </p:txBody>
      </p:sp>
      <p:sp>
        <p:nvSpPr>
          <p:cNvPr id="5" name="Date Placeholder 4">
            <a:extLst>
              <a:ext uri="{FF2B5EF4-FFF2-40B4-BE49-F238E27FC236}">
                <a16:creationId xmlns:a16="http://schemas.microsoft.com/office/drawing/2014/main" id="{62472FB7-7960-897E-1DA0-C9798ACCCCAB}"/>
              </a:ext>
            </a:extLst>
          </p:cNvPr>
          <p:cNvSpPr>
            <a:spLocks noGrp="1"/>
          </p:cNvSpPr>
          <p:nvPr>
            <p:ph type="dt" sz="half" idx="10"/>
          </p:nvPr>
        </p:nvSpPr>
        <p:spPr/>
        <p:txBody>
          <a:bodyPr/>
          <a:lstStyle/>
          <a:p>
            <a:r>
              <a:rPr lang="en-US"/>
              <a:t>8/05/20XX</a:t>
            </a:r>
            <a:endParaRPr lang="en-US" dirty="0"/>
          </a:p>
        </p:txBody>
      </p:sp>
      <p:sp>
        <p:nvSpPr>
          <p:cNvPr id="7" name="Slide Number Placeholder 6">
            <a:extLst>
              <a:ext uri="{FF2B5EF4-FFF2-40B4-BE49-F238E27FC236}">
                <a16:creationId xmlns:a16="http://schemas.microsoft.com/office/drawing/2014/main" id="{80D2F458-4CDE-BF00-E9DD-3DAE746C8BCA}"/>
              </a:ext>
            </a:extLst>
          </p:cNvPr>
          <p:cNvSpPr>
            <a:spLocks noGrp="1"/>
          </p:cNvSpPr>
          <p:nvPr>
            <p:ph type="sldNum" sz="quarter" idx="12"/>
          </p:nvPr>
        </p:nvSpPr>
        <p:spPr/>
        <p:txBody>
          <a:bodyPr/>
          <a:lstStyle/>
          <a:p>
            <a:fld id="{18D65601-5AE2-46FC-B138-694DDD2B510D}" type="slidenum">
              <a:rPr lang="en-US" smtClean="0"/>
              <a:pPr/>
              <a:t>7</a:t>
            </a:fld>
            <a:endParaRPr lang="en-US" dirty="0"/>
          </a:p>
        </p:txBody>
      </p:sp>
    </p:spTree>
    <p:extLst>
      <p:ext uri="{BB962C8B-B14F-4D97-AF65-F5344CB8AC3E}">
        <p14:creationId xmlns:p14="http://schemas.microsoft.com/office/powerpoint/2010/main" val="4060211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38EC6BE-63CD-ECE1-7A3E-B2B825E172DB}"/>
              </a:ext>
            </a:extLst>
          </p:cNvPr>
          <p:cNvPicPr>
            <a:picLocks noChangeAspect="1"/>
          </p:cNvPicPr>
          <p:nvPr/>
        </p:nvPicPr>
        <p:blipFill>
          <a:blip r:embed="rId3"/>
          <a:stretch>
            <a:fillRect/>
          </a:stretch>
        </p:blipFill>
        <p:spPr>
          <a:xfrm>
            <a:off x="38878" y="0"/>
            <a:ext cx="6018244" cy="6858000"/>
          </a:xfrm>
          <a:prstGeom prst="rect">
            <a:avLst/>
          </a:prstGeom>
          <a:noFill/>
        </p:spPr>
      </p:pic>
      <p:sp>
        <p:nvSpPr>
          <p:cNvPr id="5" name="Date Placeholder 4">
            <a:extLst>
              <a:ext uri="{FF2B5EF4-FFF2-40B4-BE49-F238E27FC236}">
                <a16:creationId xmlns:a16="http://schemas.microsoft.com/office/drawing/2014/main" id="{62472FB7-7960-897E-1DA0-C9798ACCCCAB}"/>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US"/>
              <a:t>8/05/20XX</a:t>
            </a:r>
          </a:p>
        </p:txBody>
      </p:sp>
      <p:sp>
        <p:nvSpPr>
          <p:cNvPr id="12" name="Content Placeholder 3">
            <a:extLst>
              <a:ext uri="{FF2B5EF4-FFF2-40B4-BE49-F238E27FC236}">
                <a16:creationId xmlns:a16="http://schemas.microsoft.com/office/drawing/2014/main" id="{B223471A-1C2D-DBE0-C9A0-F865B6FB6F6D}"/>
              </a:ext>
            </a:extLst>
          </p:cNvPr>
          <p:cNvSpPr>
            <a:spLocks noGrp="1"/>
          </p:cNvSpPr>
          <p:nvPr>
            <p:ph sz="quarter" idx="16"/>
          </p:nvPr>
        </p:nvSpPr>
        <p:spPr>
          <a:xfrm>
            <a:off x="6969211" y="1112108"/>
            <a:ext cx="4794421" cy="5244241"/>
          </a:xfrm>
        </p:spPr>
        <p:txBody>
          <a:bodyPr/>
          <a:lstStyle/>
          <a:p>
            <a:pPr marL="285750" indent="-285750">
              <a:buFont typeface="Arial" panose="020B0604020202020204" pitchFamily="34" charset="0"/>
              <a:buChar char="•"/>
            </a:pPr>
            <a:r>
              <a:rPr lang="en-US" dirty="0"/>
              <a:t>An employee's relationship with their employer can be tumultuous, especially if either party falls short of expectations. </a:t>
            </a:r>
          </a:p>
          <a:p>
            <a:pPr marL="285750" indent="-285750">
              <a:buFont typeface="Arial" panose="020B0604020202020204" pitchFamily="34" charset="0"/>
              <a:buChar char="•"/>
            </a:pPr>
            <a:r>
              <a:rPr lang="en-US" dirty="0"/>
              <a:t>An employee and the employer would both be aware of exactly what was expected of them by entering a smart contract </a:t>
            </a:r>
            <a:r>
              <a:rPr lang="en-AU" dirty="0"/>
              <a:t>(Mundia et al., 2017)</a:t>
            </a:r>
            <a:r>
              <a:rPr lang="en-US" dirty="0"/>
              <a:t>. </a:t>
            </a:r>
          </a:p>
          <a:p>
            <a:pPr marL="285750" indent="-285750">
              <a:buFont typeface="Arial" panose="020B0604020202020204" pitchFamily="34" charset="0"/>
              <a:buChar char="•"/>
            </a:pPr>
            <a:r>
              <a:rPr lang="en-US" dirty="0"/>
              <a:t>As any changes to contracts would be documented, recording interactions in this way could contribute to greater fairness in wages or working conditions </a:t>
            </a:r>
            <a:r>
              <a:rPr lang="en-AU" dirty="0"/>
              <a:t>(</a:t>
            </a:r>
            <a:r>
              <a:rPr lang="en-AU" dirty="0" err="1"/>
              <a:t>Guntuku</a:t>
            </a:r>
            <a:r>
              <a:rPr lang="en-AU" dirty="0"/>
              <a:t> et al., 2022)</a:t>
            </a:r>
            <a:r>
              <a:rPr lang="en-US" dirty="0"/>
              <a:t>. </a:t>
            </a:r>
          </a:p>
          <a:p>
            <a:pPr marL="285750" indent="-285750">
              <a:buFont typeface="Arial" panose="020B0604020202020204" pitchFamily="34" charset="0"/>
              <a:buChar char="•"/>
            </a:pPr>
            <a:r>
              <a:rPr lang="en-US" dirty="0"/>
              <a:t>This transparency could significantly strengthen the bond between businesses and their employees.</a:t>
            </a:r>
          </a:p>
        </p:txBody>
      </p:sp>
      <p:sp>
        <p:nvSpPr>
          <p:cNvPr id="7" name="Slide Number Placeholder 6">
            <a:extLst>
              <a:ext uri="{FF2B5EF4-FFF2-40B4-BE49-F238E27FC236}">
                <a16:creationId xmlns:a16="http://schemas.microsoft.com/office/drawing/2014/main" id="{80D2F458-4CDE-BF00-E9DD-3DAE746C8BCA}"/>
              </a:ext>
            </a:extLst>
          </p:cNvPr>
          <p:cNvSpPr>
            <a:spLocks noGrp="1"/>
          </p:cNvSpPr>
          <p:nvPr>
            <p:ph type="sldNum" sz="quarter" idx="12"/>
          </p:nvPr>
        </p:nvSpPr>
        <p:spPr>
          <a:xfrm>
            <a:off x="10510344" y="6356350"/>
            <a:ext cx="843455" cy="365125"/>
          </a:xfrm>
        </p:spPr>
        <p:txBody>
          <a:bodyPr anchor="ctr">
            <a:normAutofit/>
          </a:bodyPr>
          <a:lstStyle/>
          <a:p>
            <a:pPr>
              <a:spcAft>
                <a:spcPts val="600"/>
              </a:spcAft>
            </a:pPr>
            <a:fld id="{18D65601-5AE2-46FC-B138-694DDD2B510D}" type="slidenum">
              <a:rPr lang="en-US" smtClean="0"/>
              <a:pPr>
                <a:spcAft>
                  <a:spcPts val="600"/>
                </a:spcAft>
              </a:pPr>
              <a:t>8</a:t>
            </a:fld>
            <a:endParaRPr lang="en-US"/>
          </a:p>
        </p:txBody>
      </p:sp>
      <p:sp>
        <p:nvSpPr>
          <p:cNvPr id="2" name="Title 1">
            <a:extLst>
              <a:ext uri="{FF2B5EF4-FFF2-40B4-BE49-F238E27FC236}">
                <a16:creationId xmlns:a16="http://schemas.microsoft.com/office/drawing/2014/main" id="{905E122A-738C-E320-4DF0-85AE036B04F0}"/>
              </a:ext>
            </a:extLst>
          </p:cNvPr>
          <p:cNvSpPr>
            <a:spLocks noGrp="1"/>
          </p:cNvSpPr>
          <p:nvPr>
            <p:ph type="title"/>
          </p:nvPr>
        </p:nvSpPr>
        <p:spPr>
          <a:xfrm>
            <a:off x="7064828" y="316150"/>
            <a:ext cx="4288971" cy="532862"/>
          </a:xfrm>
        </p:spPr>
        <p:txBody>
          <a:bodyPr anchor="ctr">
            <a:normAutofit/>
          </a:bodyPr>
          <a:lstStyle/>
          <a:p>
            <a:pPr>
              <a:lnSpc>
                <a:spcPct val="115000"/>
              </a:lnSpc>
            </a:pPr>
            <a:r>
              <a:rPr lang="en-US" sz="2000"/>
              <a:t>Employer-Employ relationship </a:t>
            </a:r>
            <a:endParaRPr lang="en-PK" sz="2000"/>
          </a:p>
        </p:txBody>
      </p:sp>
    </p:spTree>
    <p:extLst>
      <p:ext uri="{BB962C8B-B14F-4D97-AF65-F5344CB8AC3E}">
        <p14:creationId xmlns:p14="http://schemas.microsoft.com/office/powerpoint/2010/main" val="3257744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E122A-738C-E320-4DF0-85AE036B04F0}"/>
              </a:ext>
            </a:extLst>
          </p:cNvPr>
          <p:cNvSpPr>
            <a:spLocks noGrp="1"/>
          </p:cNvSpPr>
          <p:nvPr>
            <p:ph type="title"/>
          </p:nvPr>
        </p:nvSpPr>
        <p:spPr>
          <a:xfrm>
            <a:off x="733959" y="636906"/>
            <a:ext cx="8681890" cy="536986"/>
          </a:xfrm>
        </p:spPr>
        <p:txBody>
          <a:bodyPr/>
          <a:lstStyle/>
          <a:p>
            <a:r>
              <a:rPr lang="en-AU" sz="3200" dirty="0"/>
              <a:t>Employer-Employee Relationship Basics</a:t>
            </a:r>
            <a:endParaRPr lang="en-PK" sz="3200" dirty="0"/>
          </a:p>
        </p:txBody>
      </p:sp>
      <p:sp>
        <p:nvSpPr>
          <p:cNvPr id="4" name="Content Placeholder 3">
            <a:extLst>
              <a:ext uri="{FF2B5EF4-FFF2-40B4-BE49-F238E27FC236}">
                <a16:creationId xmlns:a16="http://schemas.microsoft.com/office/drawing/2014/main" id="{936B3C21-1CF4-BC76-D0D2-F834F95D87F3}"/>
              </a:ext>
            </a:extLst>
          </p:cNvPr>
          <p:cNvSpPr>
            <a:spLocks noGrp="1"/>
          </p:cNvSpPr>
          <p:nvPr>
            <p:ph sz="quarter" idx="15"/>
          </p:nvPr>
        </p:nvSpPr>
        <p:spPr>
          <a:xfrm>
            <a:off x="838200" y="1989438"/>
            <a:ext cx="10515599" cy="4040659"/>
          </a:xfrm>
        </p:spPr>
        <p:txBody>
          <a:bodyPr/>
          <a:lstStyle/>
          <a:p>
            <a:r>
              <a:rPr lang="en-US" sz="2000" dirty="0"/>
              <a:t>The following are the three-relationship basis which can be opted by employers to maintain mutual respect with their employees and maintain a fair amount of distance for long term relationship with employees :</a:t>
            </a:r>
          </a:p>
          <a:p>
            <a:pPr marL="285750" indent="-285750">
              <a:buFont typeface="Arial" panose="020B0604020202020204" pitchFamily="34" charset="0"/>
              <a:buChar char="•"/>
            </a:pPr>
            <a:r>
              <a:rPr lang="en-US" sz="2000" dirty="0"/>
              <a:t>Relationship based on mutual reliance </a:t>
            </a:r>
          </a:p>
          <a:p>
            <a:pPr marL="285750" indent="-285750">
              <a:buFont typeface="Arial" panose="020B0604020202020204" pitchFamily="34" charset="0"/>
              <a:buChar char="•"/>
            </a:pPr>
            <a:r>
              <a:rPr lang="en-US" sz="2000" dirty="0"/>
              <a:t>Relationship building overtime (</a:t>
            </a:r>
            <a:r>
              <a:rPr lang="en-US" sz="2000" dirty="0" err="1"/>
              <a:t>Holtzhausen</a:t>
            </a:r>
            <a:r>
              <a:rPr lang="en-US" sz="2000" dirty="0"/>
              <a:t> et al., 2022)</a:t>
            </a:r>
          </a:p>
          <a:p>
            <a:pPr marL="285750" indent="-285750">
              <a:buFont typeface="Arial" panose="020B0604020202020204" pitchFamily="34" charset="0"/>
              <a:buChar char="•"/>
            </a:pPr>
            <a:r>
              <a:rPr lang="en-US" sz="2000" dirty="0"/>
              <a:t>Relationship by developing boundaries (</a:t>
            </a:r>
            <a:r>
              <a:rPr lang="en-US" sz="2000" dirty="0" err="1"/>
              <a:t>Xesha</a:t>
            </a:r>
            <a:r>
              <a:rPr lang="en-US" sz="2000" dirty="0"/>
              <a:t> et al., 2014)</a:t>
            </a:r>
          </a:p>
          <a:p>
            <a:endParaRPr lang="en-US" sz="2000" dirty="0"/>
          </a:p>
        </p:txBody>
      </p:sp>
      <p:sp>
        <p:nvSpPr>
          <p:cNvPr id="5" name="Date Placeholder 4">
            <a:extLst>
              <a:ext uri="{FF2B5EF4-FFF2-40B4-BE49-F238E27FC236}">
                <a16:creationId xmlns:a16="http://schemas.microsoft.com/office/drawing/2014/main" id="{62472FB7-7960-897E-1DA0-C9798ACCCCAB}"/>
              </a:ext>
            </a:extLst>
          </p:cNvPr>
          <p:cNvSpPr>
            <a:spLocks noGrp="1"/>
          </p:cNvSpPr>
          <p:nvPr>
            <p:ph type="dt" sz="half" idx="10"/>
          </p:nvPr>
        </p:nvSpPr>
        <p:spPr/>
        <p:txBody>
          <a:bodyPr/>
          <a:lstStyle/>
          <a:p>
            <a:r>
              <a:rPr lang="en-US"/>
              <a:t>8/05/20XX</a:t>
            </a:r>
            <a:endParaRPr lang="en-US" dirty="0"/>
          </a:p>
        </p:txBody>
      </p:sp>
      <p:sp>
        <p:nvSpPr>
          <p:cNvPr id="7" name="Slide Number Placeholder 6">
            <a:extLst>
              <a:ext uri="{FF2B5EF4-FFF2-40B4-BE49-F238E27FC236}">
                <a16:creationId xmlns:a16="http://schemas.microsoft.com/office/drawing/2014/main" id="{80D2F458-4CDE-BF00-E9DD-3DAE746C8BCA}"/>
              </a:ext>
            </a:extLst>
          </p:cNvPr>
          <p:cNvSpPr>
            <a:spLocks noGrp="1"/>
          </p:cNvSpPr>
          <p:nvPr>
            <p:ph type="sldNum" sz="quarter" idx="12"/>
          </p:nvPr>
        </p:nvSpPr>
        <p:spPr/>
        <p:txBody>
          <a:bodyPr/>
          <a:lstStyle/>
          <a:p>
            <a:fld id="{18D65601-5AE2-46FC-B138-694DDD2B510D}" type="slidenum">
              <a:rPr lang="en-US" smtClean="0"/>
              <a:pPr/>
              <a:t>9</a:t>
            </a:fld>
            <a:endParaRPr lang="en-US" dirty="0"/>
          </a:p>
        </p:txBody>
      </p:sp>
    </p:spTree>
    <p:extLst>
      <p:ext uri="{BB962C8B-B14F-4D97-AF65-F5344CB8AC3E}">
        <p14:creationId xmlns:p14="http://schemas.microsoft.com/office/powerpoint/2010/main" val="526650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E122A-738C-E320-4DF0-85AE036B04F0}"/>
              </a:ext>
            </a:extLst>
          </p:cNvPr>
          <p:cNvSpPr>
            <a:spLocks noGrp="1"/>
          </p:cNvSpPr>
          <p:nvPr>
            <p:ph type="title"/>
          </p:nvPr>
        </p:nvSpPr>
        <p:spPr>
          <a:xfrm>
            <a:off x="733958" y="636905"/>
            <a:ext cx="10515599" cy="747051"/>
          </a:xfrm>
        </p:spPr>
        <p:txBody>
          <a:bodyPr/>
          <a:lstStyle/>
          <a:p>
            <a:r>
              <a:rPr lang="en-US" sz="2800" dirty="0"/>
              <a:t>Factors can be put in place to influence a</a:t>
            </a:r>
            <a:br>
              <a:rPr lang="en-US" sz="2800" dirty="0"/>
            </a:br>
            <a:r>
              <a:rPr lang="en-US" sz="2800" dirty="0"/>
              <a:t>positive relationship between the employer and the employee.</a:t>
            </a:r>
            <a:endParaRPr lang="en-PK" sz="2800" dirty="0"/>
          </a:p>
        </p:txBody>
      </p:sp>
      <p:sp>
        <p:nvSpPr>
          <p:cNvPr id="4" name="Content Placeholder 3">
            <a:extLst>
              <a:ext uri="{FF2B5EF4-FFF2-40B4-BE49-F238E27FC236}">
                <a16:creationId xmlns:a16="http://schemas.microsoft.com/office/drawing/2014/main" id="{936B3C21-1CF4-BC76-D0D2-F834F95D87F3}"/>
              </a:ext>
            </a:extLst>
          </p:cNvPr>
          <p:cNvSpPr>
            <a:spLocks noGrp="1"/>
          </p:cNvSpPr>
          <p:nvPr>
            <p:ph sz="quarter" idx="15"/>
          </p:nvPr>
        </p:nvSpPr>
        <p:spPr>
          <a:xfrm>
            <a:off x="961767" y="2315691"/>
            <a:ext cx="10515599" cy="4040659"/>
          </a:xfrm>
        </p:spPr>
        <p:txBody>
          <a:bodyPr/>
          <a:lstStyle/>
          <a:p>
            <a:r>
              <a:rPr lang="en-US" sz="1800" dirty="0"/>
              <a:t>The following are the set of factors which can be used to influence positive relationship between employer and employee.</a:t>
            </a:r>
          </a:p>
          <a:p>
            <a:pPr marL="342900" indent="-342900">
              <a:buFont typeface="Arial" panose="020B0604020202020204" pitchFamily="34" charset="0"/>
              <a:buChar char="•"/>
            </a:pPr>
            <a:r>
              <a:rPr lang="en-US" sz="1800" dirty="0"/>
              <a:t>It is important to focus on avoiding micromanagement </a:t>
            </a:r>
          </a:p>
          <a:p>
            <a:pPr marL="342900" indent="-342900">
              <a:buFont typeface="Arial" panose="020B0604020202020204" pitchFamily="34" charset="0"/>
              <a:buChar char="•"/>
            </a:pPr>
            <a:r>
              <a:rPr lang="en-US" sz="1800" dirty="0"/>
              <a:t>Focus on diversity and embrace it (</a:t>
            </a:r>
            <a:r>
              <a:rPr lang="en-US" sz="1800" dirty="0" err="1"/>
              <a:t>Xesha</a:t>
            </a:r>
            <a:r>
              <a:rPr lang="en-US" sz="1800" dirty="0"/>
              <a:t> et al., 2014)</a:t>
            </a:r>
          </a:p>
          <a:p>
            <a:pPr marL="342900" indent="-342900">
              <a:buFont typeface="Arial" panose="020B0604020202020204" pitchFamily="34" charset="0"/>
              <a:buChar char="•"/>
            </a:pPr>
            <a:r>
              <a:rPr lang="en-US" sz="1800" dirty="0"/>
              <a:t>Use open door policy for staying transparent and honest </a:t>
            </a:r>
          </a:p>
          <a:p>
            <a:pPr marL="342900" indent="-342900">
              <a:buFont typeface="Arial" panose="020B0604020202020204" pitchFamily="34" charset="0"/>
              <a:buChar char="•"/>
            </a:pPr>
            <a:r>
              <a:rPr lang="en-US" sz="1800" dirty="0"/>
              <a:t>To work on the people skill set and map out their gaps for further training </a:t>
            </a:r>
          </a:p>
          <a:p>
            <a:pPr marL="342900" indent="-342900">
              <a:buFont typeface="Arial" panose="020B0604020202020204" pitchFamily="34" charset="0"/>
              <a:buChar char="•"/>
            </a:pPr>
            <a:r>
              <a:rPr lang="en-US" sz="1800" dirty="0"/>
              <a:t>Openly communicate with employees through face-to-face communication </a:t>
            </a:r>
          </a:p>
          <a:p>
            <a:pPr marL="342900" indent="-342900">
              <a:buFont typeface="Arial" panose="020B0604020202020204" pitchFamily="34" charset="0"/>
              <a:buChar char="•"/>
            </a:pPr>
            <a:r>
              <a:rPr lang="en-US" sz="1800" dirty="0"/>
              <a:t>Provide them regular feedback in order to ensure a constructive feedback practice on weekly basis</a:t>
            </a:r>
          </a:p>
          <a:p>
            <a:pPr marL="342900" indent="-342900">
              <a:buFont typeface="Arial" panose="020B0604020202020204" pitchFamily="34" charset="0"/>
              <a:buChar char="•"/>
            </a:pPr>
            <a:r>
              <a:rPr lang="en-US" sz="1800" dirty="0"/>
              <a:t>Offer career development opportunities (Hosen, 2022)</a:t>
            </a:r>
          </a:p>
          <a:p>
            <a:endParaRPr lang="en-US" sz="1800" dirty="0"/>
          </a:p>
          <a:p>
            <a:endParaRPr lang="en-US" sz="1800" dirty="0"/>
          </a:p>
        </p:txBody>
      </p:sp>
      <p:sp>
        <p:nvSpPr>
          <p:cNvPr id="5" name="Date Placeholder 4">
            <a:extLst>
              <a:ext uri="{FF2B5EF4-FFF2-40B4-BE49-F238E27FC236}">
                <a16:creationId xmlns:a16="http://schemas.microsoft.com/office/drawing/2014/main" id="{62472FB7-7960-897E-1DA0-C9798ACCCCAB}"/>
              </a:ext>
            </a:extLst>
          </p:cNvPr>
          <p:cNvSpPr>
            <a:spLocks noGrp="1"/>
          </p:cNvSpPr>
          <p:nvPr>
            <p:ph type="dt" sz="half" idx="10"/>
          </p:nvPr>
        </p:nvSpPr>
        <p:spPr/>
        <p:txBody>
          <a:bodyPr/>
          <a:lstStyle/>
          <a:p>
            <a:r>
              <a:rPr lang="en-US"/>
              <a:t>8/05/20XX</a:t>
            </a:r>
            <a:endParaRPr lang="en-US" dirty="0"/>
          </a:p>
        </p:txBody>
      </p:sp>
      <p:sp>
        <p:nvSpPr>
          <p:cNvPr id="7" name="Slide Number Placeholder 6">
            <a:extLst>
              <a:ext uri="{FF2B5EF4-FFF2-40B4-BE49-F238E27FC236}">
                <a16:creationId xmlns:a16="http://schemas.microsoft.com/office/drawing/2014/main" id="{80D2F458-4CDE-BF00-E9DD-3DAE746C8BCA}"/>
              </a:ext>
            </a:extLst>
          </p:cNvPr>
          <p:cNvSpPr>
            <a:spLocks noGrp="1"/>
          </p:cNvSpPr>
          <p:nvPr>
            <p:ph type="sldNum" sz="quarter" idx="12"/>
          </p:nvPr>
        </p:nvSpPr>
        <p:spPr/>
        <p:txBody>
          <a:bodyPr/>
          <a:lstStyle/>
          <a:p>
            <a:fld id="{18D65601-5AE2-46FC-B138-694DDD2B510D}" type="slidenum">
              <a:rPr lang="en-US" smtClean="0"/>
              <a:pPr/>
              <a:t>10</a:t>
            </a:fld>
            <a:endParaRPr lang="en-US" dirty="0"/>
          </a:p>
        </p:txBody>
      </p:sp>
    </p:spTree>
    <p:extLst>
      <p:ext uri="{BB962C8B-B14F-4D97-AF65-F5344CB8AC3E}">
        <p14:creationId xmlns:p14="http://schemas.microsoft.com/office/powerpoint/2010/main" val="2897231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E122A-738C-E320-4DF0-85AE036B04F0}"/>
              </a:ext>
            </a:extLst>
          </p:cNvPr>
          <p:cNvSpPr>
            <a:spLocks noGrp="1"/>
          </p:cNvSpPr>
          <p:nvPr>
            <p:ph type="title"/>
          </p:nvPr>
        </p:nvSpPr>
        <p:spPr>
          <a:xfrm>
            <a:off x="733958" y="636905"/>
            <a:ext cx="10515599" cy="747051"/>
          </a:xfrm>
        </p:spPr>
        <p:txBody>
          <a:bodyPr/>
          <a:lstStyle/>
          <a:p>
            <a:r>
              <a:rPr lang="en-US" sz="2800" dirty="0"/>
              <a:t>Conclusion </a:t>
            </a:r>
            <a:endParaRPr lang="en-PK" sz="2800" dirty="0"/>
          </a:p>
        </p:txBody>
      </p:sp>
      <p:sp>
        <p:nvSpPr>
          <p:cNvPr id="4" name="Content Placeholder 3">
            <a:extLst>
              <a:ext uri="{FF2B5EF4-FFF2-40B4-BE49-F238E27FC236}">
                <a16:creationId xmlns:a16="http://schemas.microsoft.com/office/drawing/2014/main" id="{936B3C21-1CF4-BC76-D0D2-F834F95D87F3}"/>
              </a:ext>
            </a:extLst>
          </p:cNvPr>
          <p:cNvSpPr>
            <a:spLocks noGrp="1"/>
          </p:cNvSpPr>
          <p:nvPr>
            <p:ph sz="quarter" idx="15"/>
          </p:nvPr>
        </p:nvSpPr>
        <p:spPr>
          <a:xfrm>
            <a:off x="961767" y="2315691"/>
            <a:ext cx="10515599" cy="4040659"/>
          </a:xfrm>
        </p:spPr>
        <p:txBody>
          <a:bodyPr/>
          <a:lstStyle/>
          <a:p>
            <a:r>
              <a:rPr lang="en-US" sz="1800" dirty="0"/>
              <a:t>This presentation is concluded with the fact that Professional maps describe behaviours and needs, which are crucial for conducting activities. It is significant to remember that each conduct is defined on the four professional competency bands. The CIPD Profession Map sets out standards for HR professionals around the world: the activities, knowledge and behaviours needed for success</a:t>
            </a:r>
          </a:p>
        </p:txBody>
      </p:sp>
      <p:sp>
        <p:nvSpPr>
          <p:cNvPr id="5" name="Date Placeholder 4">
            <a:extLst>
              <a:ext uri="{FF2B5EF4-FFF2-40B4-BE49-F238E27FC236}">
                <a16:creationId xmlns:a16="http://schemas.microsoft.com/office/drawing/2014/main" id="{62472FB7-7960-897E-1DA0-C9798ACCCCAB}"/>
              </a:ext>
            </a:extLst>
          </p:cNvPr>
          <p:cNvSpPr>
            <a:spLocks noGrp="1"/>
          </p:cNvSpPr>
          <p:nvPr>
            <p:ph type="dt" sz="half" idx="10"/>
          </p:nvPr>
        </p:nvSpPr>
        <p:spPr/>
        <p:txBody>
          <a:bodyPr/>
          <a:lstStyle/>
          <a:p>
            <a:r>
              <a:rPr lang="en-US"/>
              <a:t>8/05/20XX</a:t>
            </a:r>
            <a:endParaRPr lang="en-US" dirty="0"/>
          </a:p>
        </p:txBody>
      </p:sp>
      <p:sp>
        <p:nvSpPr>
          <p:cNvPr id="7" name="Slide Number Placeholder 6">
            <a:extLst>
              <a:ext uri="{FF2B5EF4-FFF2-40B4-BE49-F238E27FC236}">
                <a16:creationId xmlns:a16="http://schemas.microsoft.com/office/drawing/2014/main" id="{80D2F458-4CDE-BF00-E9DD-3DAE746C8BCA}"/>
              </a:ext>
            </a:extLst>
          </p:cNvPr>
          <p:cNvSpPr>
            <a:spLocks noGrp="1"/>
          </p:cNvSpPr>
          <p:nvPr>
            <p:ph type="sldNum" sz="quarter" idx="12"/>
          </p:nvPr>
        </p:nvSpPr>
        <p:spPr/>
        <p:txBody>
          <a:bodyPr/>
          <a:lstStyle/>
          <a:p>
            <a:fld id="{18D65601-5AE2-46FC-B138-694DDD2B510D}" type="slidenum">
              <a:rPr lang="en-US" smtClean="0"/>
              <a:pPr/>
              <a:t>11</a:t>
            </a:fld>
            <a:endParaRPr lang="en-US" dirty="0"/>
          </a:p>
        </p:txBody>
      </p:sp>
    </p:spTree>
    <p:extLst>
      <p:ext uri="{BB962C8B-B14F-4D97-AF65-F5344CB8AC3E}">
        <p14:creationId xmlns:p14="http://schemas.microsoft.com/office/powerpoint/2010/main" val="819229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4250B20-8E06-B13E-D4B4-138D8B36188A}"/>
              </a:ext>
            </a:extLst>
          </p:cNvPr>
          <p:cNvSpPr>
            <a:spLocks noGrp="1"/>
          </p:cNvSpPr>
          <p:nvPr>
            <p:ph type="sldNum" sz="quarter" idx="12"/>
          </p:nvPr>
        </p:nvSpPr>
        <p:spPr/>
        <p:txBody>
          <a:bodyPr/>
          <a:lstStyle/>
          <a:p>
            <a:fld id="{18D65601-5AE2-46FC-B138-694DDD2B510D}" type="slidenum">
              <a:rPr lang="en-US" smtClean="0"/>
              <a:t>12</a:t>
            </a:fld>
            <a:endParaRPr lang="en-US" dirty="0"/>
          </a:p>
        </p:txBody>
      </p:sp>
      <p:sp>
        <p:nvSpPr>
          <p:cNvPr id="6" name="Content Placeholder 5">
            <a:extLst>
              <a:ext uri="{FF2B5EF4-FFF2-40B4-BE49-F238E27FC236}">
                <a16:creationId xmlns:a16="http://schemas.microsoft.com/office/drawing/2014/main" id="{BA5BC095-47ED-BDA5-9CCA-F8BAD6DD2FFB}"/>
              </a:ext>
            </a:extLst>
          </p:cNvPr>
          <p:cNvSpPr>
            <a:spLocks noGrp="1"/>
          </p:cNvSpPr>
          <p:nvPr>
            <p:ph sz="quarter" idx="15"/>
          </p:nvPr>
        </p:nvSpPr>
        <p:spPr>
          <a:xfrm>
            <a:off x="615779" y="867436"/>
            <a:ext cx="10162531" cy="3113954"/>
          </a:xfrm>
        </p:spPr>
        <p:txBody>
          <a:bodyPr/>
          <a:lstStyle/>
          <a:p>
            <a:r>
              <a:rPr lang="en-US" sz="1050" dirty="0" err="1">
                <a:effectLst/>
              </a:rPr>
              <a:t>Ahammad</a:t>
            </a:r>
            <a:r>
              <a:rPr lang="en-US" sz="1050" dirty="0">
                <a:effectLst/>
              </a:rPr>
              <a:t>, T. (2017) “Personnel Management to Human Resource Management (HRM): How </a:t>
            </a:r>
            <a:r>
              <a:rPr lang="en-US" sz="1050" dirty="0" err="1">
                <a:effectLst/>
              </a:rPr>
              <a:t>hrm</a:t>
            </a:r>
            <a:r>
              <a:rPr lang="en-US" sz="1050" dirty="0">
                <a:effectLst/>
              </a:rPr>
              <a:t> functions?,” </a:t>
            </a:r>
            <a:r>
              <a:rPr lang="en-US" sz="1050" i="1" dirty="0">
                <a:effectLst/>
              </a:rPr>
              <a:t>Journal of Modern Accounting and Auditing</a:t>
            </a:r>
            <a:r>
              <a:rPr lang="en-US" sz="1050" dirty="0">
                <a:effectLst/>
              </a:rPr>
              <a:t>, 13(9). Available at: https://doi.org/10.17265/1548-6583/2017.09.004. </a:t>
            </a:r>
          </a:p>
          <a:p>
            <a:r>
              <a:rPr lang="en-US" sz="1050" dirty="0">
                <a:effectLst/>
              </a:rPr>
              <a:t>CIPD 2022 (2022) </a:t>
            </a:r>
            <a:r>
              <a:rPr lang="en-US" sz="1050" i="1" dirty="0">
                <a:effectLst/>
              </a:rPr>
              <a:t>The profession map</a:t>
            </a:r>
            <a:r>
              <a:rPr lang="en-US" sz="1050" dirty="0">
                <a:effectLst/>
              </a:rPr>
              <a:t>, </a:t>
            </a:r>
            <a:r>
              <a:rPr lang="en-US" sz="1050" i="1" dirty="0">
                <a:effectLst/>
              </a:rPr>
              <a:t>CIPD 2022</a:t>
            </a:r>
            <a:r>
              <a:rPr lang="en-US" sz="1050" dirty="0">
                <a:effectLst/>
              </a:rPr>
              <a:t>. Available at: https://peopleprofession.cipd.org/Images/full-standards-november-2022_tcm29-112150.pdf (Accessed: February 23, 2023). </a:t>
            </a:r>
          </a:p>
          <a:p>
            <a:r>
              <a:rPr lang="en-US" sz="1050" dirty="0" err="1">
                <a:effectLst/>
              </a:rPr>
              <a:t>Guntuku</a:t>
            </a:r>
            <a:r>
              <a:rPr lang="en-US" sz="1050" dirty="0">
                <a:effectLst/>
              </a:rPr>
              <a:t>, R.K. </a:t>
            </a:r>
            <a:r>
              <a:rPr lang="en-US" sz="1050" i="1" dirty="0">
                <a:effectLst/>
              </a:rPr>
              <a:t>et al.</a:t>
            </a:r>
            <a:r>
              <a:rPr lang="en-US" sz="1050" dirty="0">
                <a:effectLst/>
              </a:rPr>
              <a:t> (2022) “Effect of employer-employee relationship on employee engagement and task performance,” </a:t>
            </a:r>
            <a:r>
              <a:rPr lang="en-US" sz="1050" i="1" dirty="0" err="1">
                <a:effectLst/>
              </a:rPr>
              <a:t>Facta</a:t>
            </a:r>
            <a:r>
              <a:rPr lang="en-US" sz="1050" i="1" dirty="0">
                <a:effectLst/>
              </a:rPr>
              <a:t> Universitatis, Series: Economics and Organization</a:t>
            </a:r>
            <a:r>
              <a:rPr lang="en-US" sz="1050" dirty="0">
                <a:effectLst/>
              </a:rPr>
              <a:t>, p. 111. Available at: https://doi.org/10.22190/fueo220113009g. </a:t>
            </a:r>
          </a:p>
          <a:p>
            <a:r>
              <a:rPr lang="en-US" sz="1050" dirty="0" err="1">
                <a:effectLst/>
              </a:rPr>
              <a:t>Holtzhausen</a:t>
            </a:r>
            <a:r>
              <a:rPr lang="en-US" sz="1050" dirty="0">
                <a:effectLst/>
              </a:rPr>
              <a:t>, L., Fourie, L. and Naudé, A. (2022) “Employees’ perceptions of symbolic corporate identity elements and employer-employee relationships at Lonmin Platinum,” </a:t>
            </a:r>
            <a:r>
              <a:rPr lang="en-US" sz="1050" i="1" dirty="0" err="1">
                <a:effectLst/>
              </a:rPr>
              <a:t>Communicare</a:t>
            </a:r>
            <a:r>
              <a:rPr lang="en-US" sz="1050" i="1" dirty="0">
                <a:effectLst/>
              </a:rPr>
              <a:t>: Journal for Communication Studies in Africa</a:t>
            </a:r>
            <a:r>
              <a:rPr lang="en-US" sz="1050" dirty="0">
                <a:effectLst/>
              </a:rPr>
              <a:t>, 27(1-2), pp. 19–40. Available at: https://doi.org/10.36615/jcsa.v27i1-2.1740. </a:t>
            </a:r>
          </a:p>
          <a:p>
            <a:r>
              <a:rPr lang="en-US" sz="1050" dirty="0">
                <a:effectLst/>
              </a:rPr>
              <a:t>Hosen, M.E. (2022) “Factors affecting employee turnover in multinational companies in Malaysia,” </a:t>
            </a:r>
            <a:r>
              <a:rPr lang="en-US" sz="1050" i="1" dirty="0">
                <a:effectLst/>
              </a:rPr>
              <a:t>Malaysian Management Journal</a:t>
            </a:r>
            <a:r>
              <a:rPr lang="en-US" sz="1050" dirty="0">
                <a:effectLst/>
              </a:rPr>
              <a:t>, 26, pp. 31–54. Available at: https://doi.org/10.32890/mmj2022.26.2. </a:t>
            </a:r>
          </a:p>
          <a:p>
            <a:r>
              <a:rPr lang="en-US" sz="1050" dirty="0">
                <a:effectLst/>
              </a:rPr>
              <a:t>Jain, A. and Nanda, S. (2022) “Key challenges and solutions for HR professionals in the ‘New normal’ 2022,” </a:t>
            </a:r>
            <a:r>
              <a:rPr lang="en-US" sz="1050" i="1" dirty="0">
                <a:effectLst/>
              </a:rPr>
              <a:t>Journal of Management Research and Analysis</a:t>
            </a:r>
            <a:r>
              <a:rPr lang="en-US" sz="1050" dirty="0">
                <a:effectLst/>
              </a:rPr>
              <a:t>, 9(3), pp. 157–161. Available at: https://doi.org/10.18231/j.jmra.2022.029. </a:t>
            </a:r>
          </a:p>
          <a:p>
            <a:r>
              <a:rPr lang="en-US" sz="1050" dirty="0">
                <a:effectLst/>
              </a:rPr>
              <a:t>Li, J. </a:t>
            </a:r>
            <a:r>
              <a:rPr lang="en-US" sz="1050" i="1" dirty="0">
                <a:effectLst/>
              </a:rPr>
              <a:t>et al.</a:t>
            </a:r>
            <a:r>
              <a:rPr lang="en-US" sz="1050" dirty="0">
                <a:effectLst/>
              </a:rPr>
              <a:t> (2018) “Demographic diversity on boards and employer/employee relationship,” </a:t>
            </a:r>
            <a:r>
              <a:rPr lang="en-US" sz="1050" i="1" dirty="0">
                <a:effectLst/>
              </a:rPr>
              <a:t>Employee Relations</a:t>
            </a:r>
            <a:r>
              <a:rPr lang="en-US" sz="1050" dirty="0">
                <a:effectLst/>
              </a:rPr>
              <a:t>, 40(2), pp. 298–312. Available at: https://doi.org/10.1108/er-07-2016-0133. </a:t>
            </a:r>
          </a:p>
          <a:p>
            <a:r>
              <a:rPr lang="en-US" sz="1050" dirty="0">
                <a:effectLst/>
              </a:rPr>
              <a:t>Mundia, L. </a:t>
            </a:r>
            <a:r>
              <a:rPr lang="en-US" sz="1050" i="1" dirty="0">
                <a:effectLst/>
              </a:rPr>
              <a:t>et al.</a:t>
            </a:r>
            <a:r>
              <a:rPr lang="en-US" sz="1050" dirty="0">
                <a:effectLst/>
              </a:rPr>
              <a:t> (2017) “Prediction of employer–employee relationships from sociodemographic variables and social values in Brunei public and private sector workers,” </a:t>
            </a:r>
            <a:r>
              <a:rPr lang="en-US" sz="1050" i="1" dirty="0">
                <a:effectLst/>
              </a:rPr>
              <a:t>Psychology Research and Behavior Management</a:t>
            </a:r>
            <a:r>
              <a:rPr lang="en-US" sz="1050" dirty="0">
                <a:effectLst/>
              </a:rPr>
              <a:t>, Volume 10, pp. 257–269. Available at: https://doi.org/10.2147/prbm.s136479. </a:t>
            </a:r>
          </a:p>
          <a:p>
            <a:r>
              <a:rPr lang="en-US" sz="1050" dirty="0">
                <a:effectLst/>
              </a:rPr>
              <a:t>Sling Team (2023) </a:t>
            </a:r>
            <a:r>
              <a:rPr lang="en-US" sz="1050" i="1" dirty="0">
                <a:effectLst/>
              </a:rPr>
              <a:t>How to have a strong employee/employer relationship</a:t>
            </a:r>
            <a:r>
              <a:rPr lang="en-US" sz="1050" dirty="0">
                <a:effectLst/>
              </a:rPr>
              <a:t>, </a:t>
            </a:r>
            <a:r>
              <a:rPr lang="en-US" sz="1050" i="1" dirty="0">
                <a:effectLst/>
              </a:rPr>
              <a:t>Sling</a:t>
            </a:r>
            <a:r>
              <a:rPr lang="en-US" sz="1050" dirty="0">
                <a:effectLst/>
              </a:rPr>
              <a:t>. Available at: https://getsling.com/blog/employee-employer-relations/ (Accessed: February 23, 2023). </a:t>
            </a:r>
          </a:p>
          <a:p>
            <a:r>
              <a:rPr lang="en-US" sz="1050" dirty="0" err="1">
                <a:effectLst/>
              </a:rPr>
              <a:t>Xesha</a:t>
            </a:r>
            <a:r>
              <a:rPr lang="en-US" sz="1050" dirty="0">
                <a:effectLst/>
              </a:rPr>
              <a:t>, D. </a:t>
            </a:r>
            <a:r>
              <a:rPr lang="en-US" sz="1050" i="1" dirty="0">
                <a:effectLst/>
              </a:rPr>
              <a:t>et al.</a:t>
            </a:r>
            <a:r>
              <a:rPr lang="en-US" sz="1050" dirty="0">
                <a:effectLst/>
              </a:rPr>
              <a:t> (2014) “The impact of employer-employee relationships on business growth,” </a:t>
            </a:r>
            <a:r>
              <a:rPr lang="en-US" sz="1050" i="1" dirty="0">
                <a:effectLst/>
              </a:rPr>
              <a:t>Journal of Economics</a:t>
            </a:r>
            <a:r>
              <a:rPr lang="en-US" sz="1050" dirty="0">
                <a:effectLst/>
              </a:rPr>
              <a:t>, 5(3), pp. 313–324. Available at: https://doi.org/10.1080/09765239.2014.11885007. </a:t>
            </a:r>
          </a:p>
          <a:p>
            <a:endParaRPr lang="en-PK" sz="1050" dirty="0"/>
          </a:p>
        </p:txBody>
      </p:sp>
      <p:sp>
        <p:nvSpPr>
          <p:cNvPr id="7" name="Title 6">
            <a:extLst>
              <a:ext uri="{FF2B5EF4-FFF2-40B4-BE49-F238E27FC236}">
                <a16:creationId xmlns:a16="http://schemas.microsoft.com/office/drawing/2014/main" id="{C3E805E5-5F7B-46C8-2A64-C5D991DDC6E0}"/>
              </a:ext>
            </a:extLst>
          </p:cNvPr>
          <p:cNvSpPr>
            <a:spLocks noGrp="1"/>
          </p:cNvSpPr>
          <p:nvPr>
            <p:ph type="title"/>
          </p:nvPr>
        </p:nvSpPr>
        <p:spPr>
          <a:xfrm>
            <a:off x="501350" y="136525"/>
            <a:ext cx="5362575" cy="495691"/>
          </a:xfrm>
        </p:spPr>
        <p:txBody>
          <a:bodyPr/>
          <a:lstStyle/>
          <a:p>
            <a:r>
              <a:rPr lang="en-US" dirty="0"/>
              <a:t>References </a:t>
            </a:r>
            <a:endParaRPr lang="en-PK" dirty="0"/>
          </a:p>
        </p:txBody>
      </p:sp>
    </p:spTree>
    <p:extLst>
      <p:ext uri="{BB962C8B-B14F-4D97-AF65-F5344CB8AC3E}">
        <p14:creationId xmlns:p14="http://schemas.microsoft.com/office/powerpoint/2010/main" val="4085093419"/>
      </p:ext>
    </p:extLst>
  </p:cSld>
  <p:clrMapOvr>
    <a:masterClrMapping/>
  </p:clrMapOvr>
</p:sld>
</file>

<file path=ppt/theme/theme1.xml><?xml version="1.0" encoding="utf-8"?>
<a:theme xmlns:a="http://schemas.openxmlformats.org/drawingml/2006/main" name="Office Them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Modern Conference PPT_TM78544816_Win32_JC_v2.potx" id="{35CB27CA-E61E-4531-88B2-D5572B8A3A01}" vid="{854ED03E-8373-4C81-B2CB-0118884FF5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2.xml><?xml version="1.0" encoding="utf-8"?>
<ds:datastoreItem xmlns:ds="http://schemas.openxmlformats.org/officeDocument/2006/customXml" ds:itemID="{11DE3569-F02A-48B1-8F6E-F11E8BF87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9B3369-3F0F-499C-9EE7-8EC46B6E8A79}">
  <ds:schemaRefs>
    <ds:schemaRef ds:uri="16c05727-aa75-4e4a-9b5f-8a80a1165891"/>
    <ds:schemaRef ds:uri="http://purl.org/dc/terms/"/>
    <ds:schemaRef ds:uri="71af3243-3dd4-4a8d-8c0d-dd76da1f02a5"/>
    <ds:schemaRef ds:uri="http://schemas.microsoft.com/office/infopath/2007/PartnerControls"/>
    <ds:schemaRef ds:uri="http://purl.org/dc/elements/1.1/"/>
    <ds:schemaRef ds:uri="http://schemas.microsoft.com/office/2006/metadata/properties"/>
    <ds:schemaRef ds:uri="http://schemas.microsoft.com/sharepoint/v3"/>
    <ds:schemaRef ds:uri="http://schemas.microsoft.com/office/2006/documentManagement/types"/>
    <ds:schemaRef ds:uri="http://purl.org/dc/dcmitype/"/>
    <ds:schemaRef ds:uri="http://schemas.openxmlformats.org/package/2006/metadata/core-properties"/>
    <ds:schemaRef ds:uri="230e9df3-be65-4c73-a93b-d1236ebd677e"/>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134</TotalTime>
  <Words>2378</Words>
  <Application>Microsoft Office PowerPoint</Application>
  <PresentationFormat>Ecran lat</PresentationFormat>
  <Paragraphs>123</Paragraphs>
  <Slides>12</Slides>
  <Notes>11</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12</vt:i4>
      </vt:variant>
    </vt:vector>
  </HeadingPairs>
  <TitlesOfParts>
    <vt:vector size="19" baseType="lpstr">
      <vt:lpstr>Arial</vt:lpstr>
      <vt:lpstr>Calibri</vt:lpstr>
      <vt:lpstr>Times New Roman</vt:lpstr>
      <vt:lpstr>Tisa Offc Serif Pro</vt:lpstr>
      <vt:lpstr>Univers Light</vt:lpstr>
      <vt:lpstr>Univers LT Std 45 Light</vt:lpstr>
      <vt:lpstr>Office Theme</vt:lpstr>
      <vt:lpstr>Module: Managing People</vt:lpstr>
      <vt:lpstr>Introduction </vt:lpstr>
      <vt:lpstr>Current CIPD Profession Map</vt:lpstr>
      <vt:lpstr>CIPD main areas </vt:lpstr>
      <vt:lpstr>Current CIPD Map benefits </vt:lpstr>
      <vt:lpstr>Levels of CIPD Map</vt:lpstr>
      <vt:lpstr>CIPD and HR </vt:lpstr>
      <vt:lpstr>Employer-Employ relationship </vt:lpstr>
      <vt:lpstr>Employer-Employee Relationship Basics</vt:lpstr>
      <vt:lpstr>Factors can be put in place to influence a positive relationship between the employer and the employee.</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Conference presentation</dc:title>
  <dc:creator>Tuba Mirza</dc:creator>
  <cp:lastModifiedBy>Ileana Gabriela Juganaru</cp:lastModifiedBy>
  <cp:revision>4</cp:revision>
  <dcterms:created xsi:type="dcterms:W3CDTF">2023-02-23T04:47:32Z</dcterms:created>
  <dcterms:modified xsi:type="dcterms:W3CDTF">2023-03-03T18:53:46Z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