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39"/>
  </p:notesMasterIdLst>
  <p:handoutMasterIdLst>
    <p:handoutMasterId r:id="rId40"/>
  </p:handoutMasterIdLst>
  <p:sldIdLst>
    <p:sldId id="300" r:id="rId2"/>
    <p:sldId id="301" r:id="rId3"/>
    <p:sldId id="319" r:id="rId4"/>
    <p:sldId id="302" r:id="rId5"/>
    <p:sldId id="303" r:id="rId6"/>
    <p:sldId id="304" r:id="rId7"/>
    <p:sldId id="322" r:id="rId8"/>
    <p:sldId id="305" r:id="rId9"/>
    <p:sldId id="323" r:id="rId10"/>
    <p:sldId id="324" r:id="rId11"/>
    <p:sldId id="325" r:id="rId12"/>
    <p:sldId id="326" r:id="rId13"/>
    <p:sldId id="327" r:id="rId14"/>
    <p:sldId id="307" r:id="rId15"/>
    <p:sldId id="308" r:id="rId16"/>
    <p:sldId id="328" r:id="rId17"/>
    <p:sldId id="329" r:id="rId18"/>
    <p:sldId id="309" r:id="rId19"/>
    <p:sldId id="330" r:id="rId20"/>
    <p:sldId id="331" r:id="rId21"/>
    <p:sldId id="310" r:id="rId22"/>
    <p:sldId id="311" r:id="rId23"/>
    <p:sldId id="312" r:id="rId24"/>
    <p:sldId id="313" r:id="rId25"/>
    <p:sldId id="314" r:id="rId26"/>
    <p:sldId id="332" r:id="rId27"/>
    <p:sldId id="333" r:id="rId28"/>
    <p:sldId id="334" r:id="rId29"/>
    <p:sldId id="335" r:id="rId30"/>
    <p:sldId id="336" r:id="rId31"/>
    <p:sldId id="337" r:id="rId32"/>
    <p:sldId id="338" r:id="rId33"/>
    <p:sldId id="339" r:id="rId34"/>
    <p:sldId id="340" r:id="rId35"/>
    <p:sldId id="341" r:id="rId36"/>
    <p:sldId id="342" r:id="rId37"/>
    <p:sldId id="315" r:id="rId38"/>
  </p:sldIdLst>
  <p:sldSz cx="9144000" cy="6858000" type="screen4x3"/>
  <p:notesSz cx="6718300" cy="9853613"/>
  <p:defaultTextStyle>
    <a:defPPr>
      <a:defRPr lang="en-GB"/>
    </a:defPPr>
    <a:lvl1pPr algn="l" rtl="0" eaLnBrk="0" fontAlgn="base" hangingPunct="0">
      <a:spcBef>
        <a:spcPct val="0"/>
      </a:spcBef>
      <a:spcAft>
        <a:spcPct val="0"/>
      </a:spcAft>
      <a:defRPr sz="2400" kern="1200">
        <a:solidFill>
          <a:schemeClr val="tx1"/>
        </a:solidFill>
        <a:latin typeface="Times"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pitchFamily="18" charset="0"/>
        <a:ea typeface="+mn-ea"/>
        <a:cs typeface="+mn-cs"/>
      </a:defRPr>
    </a:lvl5pPr>
    <a:lvl6pPr marL="2286000" algn="l" defTabSz="914400" rtl="0" eaLnBrk="1" latinLnBrk="0" hangingPunct="1">
      <a:defRPr sz="2400" kern="1200">
        <a:solidFill>
          <a:schemeClr val="tx1"/>
        </a:solidFill>
        <a:latin typeface="Times" pitchFamily="18" charset="0"/>
        <a:ea typeface="+mn-ea"/>
        <a:cs typeface="+mn-cs"/>
      </a:defRPr>
    </a:lvl6pPr>
    <a:lvl7pPr marL="2743200" algn="l" defTabSz="914400" rtl="0" eaLnBrk="1" latinLnBrk="0" hangingPunct="1">
      <a:defRPr sz="2400" kern="1200">
        <a:solidFill>
          <a:schemeClr val="tx1"/>
        </a:solidFill>
        <a:latin typeface="Times" pitchFamily="18" charset="0"/>
        <a:ea typeface="+mn-ea"/>
        <a:cs typeface="+mn-cs"/>
      </a:defRPr>
    </a:lvl7pPr>
    <a:lvl8pPr marL="3200400" algn="l" defTabSz="914400" rtl="0" eaLnBrk="1" latinLnBrk="0" hangingPunct="1">
      <a:defRPr sz="2400" kern="1200">
        <a:solidFill>
          <a:schemeClr val="tx1"/>
        </a:solidFill>
        <a:latin typeface="Times" pitchFamily="18" charset="0"/>
        <a:ea typeface="+mn-ea"/>
        <a:cs typeface="+mn-cs"/>
      </a:defRPr>
    </a:lvl8pPr>
    <a:lvl9pPr marL="3657600" algn="l" defTabSz="914400" rtl="0" eaLnBrk="1" latinLnBrk="0" hangingPunct="1">
      <a:defRPr sz="2400" kern="1200">
        <a:solidFill>
          <a:schemeClr val="tx1"/>
        </a:solidFill>
        <a:latin typeface="Times"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EB6B"/>
    <a:srgbClr val="FF6666"/>
    <a:srgbClr val="667AFF"/>
    <a:srgbClr val="E37900"/>
    <a:srgbClr val="0000FF"/>
    <a:srgbClr val="E30000"/>
    <a:srgbClr val="DEF0B5"/>
    <a:srgbClr val="FAC55E"/>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5620"/>
    <p:restoredTop sz="94660"/>
  </p:normalViewPr>
  <p:slideViewPr>
    <p:cSldViewPr>
      <p:cViewPr>
        <p:scale>
          <a:sx n="66" d="100"/>
          <a:sy n="66" d="100"/>
        </p:scale>
        <p:origin x="-1692" y="-954"/>
      </p:cViewPr>
      <p:guideLst>
        <p:guide orient="horz" pos="240"/>
        <p:guide orient="horz" pos="4080"/>
        <p:guide orient="horz" pos="3888"/>
        <p:guide pos="240"/>
        <p:guide pos="552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Lst>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5" d="100"/>
          <a:sy n="55" d="100"/>
        </p:scale>
        <p:origin x="-1752" y="-84"/>
      </p:cViewPr>
      <p:guideLst>
        <p:guide orient="horz" pos="3103"/>
        <p:guide pos="2116"/>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_rels/viewProps.xml.rels><?xml version="1.0" encoding="UTF-8" standalone="yes"?>
<Relationships xmlns="http://schemas.openxmlformats.org/package/2006/relationships"><Relationship Id="rId8" Type="http://schemas.openxmlformats.org/officeDocument/2006/relationships/slide" Target="slides/slide23.xml"/><Relationship Id="rId3" Type="http://schemas.openxmlformats.org/officeDocument/2006/relationships/slide" Target="slides/slide6.xml"/><Relationship Id="rId7" Type="http://schemas.openxmlformats.org/officeDocument/2006/relationships/slide" Target="slides/slide22.xml"/><Relationship Id="rId2" Type="http://schemas.openxmlformats.org/officeDocument/2006/relationships/slide" Target="slides/slide5.xml"/><Relationship Id="rId1" Type="http://schemas.openxmlformats.org/officeDocument/2006/relationships/slide" Target="slides/slide4.xml"/><Relationship Id="rId6" Type="http://schemas.openxmlformats.org/officeDocument/2006/relationships/slide" Target="slides/slide21.xml"/><Relationship Id="rId11" Type="http://schemas.openxmlformats.org/officeDocument/2006/relationships/slide" Target="slides/slide37.xml"/><Relationship Id="rId5" Type="http://schemas.openxmlformats.org/officeDocument/2006/relationships/slide" Target="slides/slide18.xml"/><Relationship Id="rId10" Type="http://schemas.openxmlformats.org/officeDocument/2006/relationships/slide" Target="slides/slide25.xml"/><Relationship Id="rId4" Type="http://schemas.openxmlformats.org/officeDocument/2006/relationships/slide" Target="slides/slide8.xml"/><Relationship Id="rId9" Type="http://schemas.openxmlformats.org/officeDocument/2006/relationships/slide" Target="slides/slide2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7938" name="Rectangle 2"/>
          <p:cNvSpPr>
            <a:spLocks noGrp="1" noChangeArrowheads="1"/>
          </p:cNvSpPr>
          <p:nvPr>
            <p:ph type="hdr" sz="quarter"/>
          </p:nvPr>
        </p:nvSpPr>
        <p:spPr bwMode="auto">
          <a:xfrm>
            <a:off x="0" y="0"/>
            <a:ext cx="2911475" cy="49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167939" name="Rectangle 3"/>
          <p:cNvSpPr>
            <a:spLocks noGrp="1" noChangeArrowheads="1"/>
          </p:cNvSpPr>
          <p:nvPr>
            <p:ph type="dt" sz="quarter" idx="1"/>
          </p:nvPr>
        </p:nvSpPr>
        <p:spPr bwMode="auto">
          <a:xfrm>
            <a:off x="3806825" y="0"/>
            <a:ext cx="2911475" cy="49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167940" name="Rectangle 4"/>
          <p:cNvSpPr>
            <a:spLocks noGrp="1" noChangeArrowheads="1"/>
          </p:cNvSpPr>
          <p:nvPr>
            <p:ph type="ftr" sz="quarter" idx="2"/>
          </p:nvPr>
        </p:nvSpPr>
        <p:spPr bwMode="auto">
          <a:xfrm>
            <a:off x="0" y="9361488"/>
            <a:ext cx="2911475" cy="4921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167941" name="Rectangle 5"/>
          <p:cNvSpPr>
            <a:spLocks noGrp="1" noChangeArrowheads="1"/>
          </p:cNvSpPr>
          <p:nvPr>
            <p:ph type="sldNum" sz="quarter" idx="3"/>
          </p:nvPr>
        </p:nvSpPr>
        <p:spPr bwMode="auto">
          <a:xfrm>
            <a:off x="3806825" y="9361488"/>
            <a:ext cx="2911475" cy="4921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8DD952AA-AF73-473C-9303-CD2E6772BDCD}" type="slidenum">
              <a:rPr lang="en-US"/>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0"/>
            <a:ext cx="2911475" cy="49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6867" name="Rectangle 3"/>
          <p:cNvSpPr>
            <a:spLocks noGrp="1" noChangeArrowheads="1"/>
          </p:cNvSpPr>
          <p:nvPr>
            <p:ph type="dt" idx="1"/>
          </p:nvPr>
        </p:nvSpPr>
        <p:spPr bwMode="auto">
          <a:xfrm>
            <a:off x="3806825" y="0"/>
            <a:ext cx="2911475" cy="49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6868" name="Rectangle 4"/>
          <p:cNvSpPr>
            <a:spLocks noChangeArrowheads="1" noTextEdit="1"/>
          </p:cNvSpPr>
          <p:nvPr>
            <p:ph type="sldImg" idx="2"/>
          </p:nvPr>
        </p:nvSpPr>
        <p:spPr bwMode="auto">
          <a:xfrm>
            <a:off x="896938" y="739775"/>
            <a:ext cx="4926012" cy="3694113"/>
          </a:xfrm>
          <a:prstGeom prst="rect">
            <a:avLst/>
          </a:prstGeom>
          <a:noFill/>
          <a:ln w="9525">
            <a:solidFill>
              <a:srgbClr val="000000"/>
            </a:solidFill>
            <a:miter lim="800000"/>
            <a:headEnd/>
            <a:tailEnd/>
          </a:ln>
          <a:effectLst/>
        </p:spPr>
      </p:sp>
      <p:sp>
        <p:nvSpPr>
          <p:cNvPr id="36869" name="Rectangle 5"/>
          <p:cNvSpPr>
            <a:spLocks noGrp="1" noChangeArrowheads="1"/>
          </p:cNvSpPr>
          <p:nvPr>
            <p:ph type="body" sz="quarter" idx="3"/>
          </p:nvPr>
        </p:nvSpPr>
        <p:spPr bwMode="auto">
          <a:xfrm>
            <a:off x="895350" y="4679950"/>
            <a:ext cx="4927600" cy="4433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6870" name="Rectangle 6"/>
          <p:cNvSpPr>
            <a:spLocks noGrp="1" noChangeArrowheads="1"/>
          </p:cNvSpPr>
          <p:nvPr>
            <p:ph type="ftr" sz="quarter" idx="4"/>
          </p:nvPr>
        </p:nvSpPr>
        <p:spPr bwMode="auto">
          <a:xfrm>
            <a:off x="0" y="9361488"/>
            <a:ext cx="2911475" cy="4921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6871" name="Rectangle 7"/>
          <p:cNvSpPr>
            <a:spLocks noGrp="1" noChangeArrowheads="1"/>
          </p:cNvSpPr>
          <p:nvPr>
            <p:ph type="sldNum" sz="quarter" idx="5"/>
          </p:nvPr>
        </p:nvSpPr>
        <p:spPr bwMode="auto">
          <a:xfrm>
            <a:off x="3806825" y="9361488"/>
            <a:ext cx="2911475" cy="4921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A20136F0-6817-4B8B-9CA5-D23B1D7A8B16}" type="slidenum">
              <a:rPr lang="en-GB"/>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pitchFamily="18" charset="0"/>
        <a:ea typeface="+mn-ea"/>
        <a:cs typeface="+mn-cs"/>
      </a:defRPr>
    </a:lvl1pPr>
    <a:lvl2pPr marL="457200" algn="l" rtl="0" fontAlgn="base">
      <a:spcBef>
        <a:spcPct val="30000"/>
      </a:spcBef>
      <a:spcAft>
        <a:spcPct val="0"/>
      </a:spcAft>
      <a:defRPr sz="1200" kern="1200">
        <a:solidFill>
          <a:schemeClr val="tx1"/>
        </a:solidFill>
        <a:latin typeface="Times" pitchFamily="18" charset="0"/>
        <a:ea typeface="+mn-ea"/>
        <a:cs typeface="+mn-cs"/>
      </a:defRPr>
    </a:lvl2pPr>
    <a:lvl3pPr marL="914400" algn="l" rtl="0" fontAlgn="base">
      <a:spcBef>
        <a:spcPct val="30000"/>
      </a:spcBef>
      <a:spcAft>
        <a:spcPct val="0"/>
      </a:spcAft>
      <a:defRPr sz="1200" kern="1200">
        <a:solidFill>
          <a:schemeClr val="tx1"/>
        </a:solidFill>
        <a:latin typeface="Times" pitchFamily="18" charset="0"/>
        <a:ea typeface="+mn-ea"/>
        <a:cs typeface="+mn-cs"/>
      </a:defRPr>
    </a:lvl3pPr>
    <a:lvl4pPr marL="1371600" algn="l" rtl="0" fontAlgn="base">
      <a:spcBef>
        <a:spcPct val="30000"/>
      </a:spcBef>
      <a:spcAft>
        <a:spcPct val="0"/>
      </a:spcAft>
      <a:defRPr sz="1200" kern="1200">
        <a:solidFill>
          <a:schemeClr val="tx1"/>
        </a:solidFill>
        <a:latin typeface="Times" pitchFamily="18" charset="0"/>
        <a:ea typeface="+mn-ea"/>
        <a:cs typeface="+mn-cs"/>
      </a:defRPr>
    </a:lvl4pPr>
    <a:lvl5pPr marL="1828800" algn="l" rtl="0" fontAlgn="base">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1277D86-4210-45E0-A307-ACE12FFB2B58}" type="slidenum">
              <a:rPr lang="en-GB"/>
              <a:pPr/>
              <a:t>26</a:t>
            </a:fld>
            <a:endParaRPr lang="en-GB"/>
          </a:p>
        </p:txBody>
      </p:sp>
      <p:sp>
        <p:nvSpPr>
          <p:cNvPr id="155650" name="Rectangle 2"/>
          <p:cNvSpPr>
            <a:spLocks noChangeArrowheads="1" noTextEdit="1"/>
          </p:cNvSpPr>
          <p:nvPr>
            <p:ph type="sldImg"/>
          </p:nvPr>
        </p:nvSpPr>
        <p:spPr>
          <a:xfrm>
            <a:off x="917575" y="766763"/>
            <a:ext cx="4883150" cy="3662362"/>
          </a:xfrm>
          <a:ln/>
        </p:spPr>
      </p:sp>
      <p:sp>
        <p:nvSpPr>
          <p:cNvPr id="155651" name="WordArt 3"/>
          <p:cNvSpPr>
            <a:spLocks noChangeArrowheads="1" noChangeShapeType="1" noTextEdit="1"/>
          </p:cNvSpPr>
          <p:nvPr/>
        </p:nvSpPr>
        <p:spPr bwMode="auto">
          <a:xfrm>
            <a:off x="1347788" y="5759450"/>
            <a:ext cx="4127500" cy="1706563"/>
          </a:xfrm>
          <a:prstGeom prst="rect">
            <a:avLst/>
          </a:prstGeom>
        </p:spPr>
        <p:txBody>
          <a:bodyPr wrap="none" fromWordArt="1">
            <a:prstTxWarp prst="textPlain">
              <a:avLst>
                <a:gd name="adj" fmla="val 50000"/>
              </a:avLst>
            </a:prstTxWarp>
          </a:bodyPr>
          <a:lstStyle/>
          <a:p>
            <a:pPr algn="ctr"/>
            <a:r>
              <a:rPr lang="en-GB" sz="4800" i="1" kern="10">
                <a:ln w="9525">
                  <a:solidFill>
                    <a:srgbClr val="000000"/>
                  </a:solidFill>
                  <a:round/>
                  <a:headEnd/>
                  <a:tailEnd/>
                </a:ln>
                <a:solidFill>
                  <a:srgbClr val="FFFFFF"/>
                </a:solidFill>
                <a:effectLst>
                  <a:outerShdw dist="35921" dir="2700000" algn="ctr" rotWithShape="0">
                    <a:srgbClr val="808080"/>
                  </a:outerShdw>
                </a:effectLst>
                <a:latin typeface="Arial Black"/>
              </a:rPr>
              <a:t>Welcome to </a:t>
            </a:r>
          </a:p>
          <a:p>
            <a:pPr algn="ctr"/>
            <a:r>
              <a:rPr lang="en-GB" sz="4800" i="1" kern="10">
                <a:ln w="9525">
                  <a:solidFill>
                    <a:srgbClr val="000000"/>
                  </a:solidFill>
                  <a:round/>
                  <a:headEnd/>
                  <a:tailEnd/>
                </a:ln>
                <a:solidFill>
                  <a:srgbClr val="FFFFFF"/>
                </a:solidFill>
                <a:effectLst>
                  <a:outerShdw dist="35921" dir="2700000" algn="ctr" rotWithShape="0">
                    <a:srgbClr val="808080"/>
                  </a:outerShdw>
                </a:effectLst>
                <a:latin typeface="Arial Black"/>
              </a:rPr>
              <a:t>the seminar</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381000" y="1600200"/>
            <a:ext cx="41148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1148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67500" y="762000"/>
            <a:ext cx="2095500" cy="5181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81000" y="762000"/>
            <a:ext cx="6134100" cy="5181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33" name="Rectangle 9"/>
          <p:cNvSpPr>
            <a:spLocks noGrp="1" noChangeArrowheads="1"/>
          </p:cNvSpPr>
          <p:nvPr>
            <p:ph type="title"/>
          </p:nvPr>
        </p:nvSpPr>
        <p:spPr bwMode="auto">
          <a:xfrm>
            <a:off x="381000" y="762000"/>
            <a:ext cx="8382000" cy="838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34" name="Rectangle 10"/>
          <p:cNvSpPr>
            <a:spLocks noGrp="1" noChangeArrowheads="1"/>
          </p:cNvSpPr>
          <p:nvPr>
            <p:ph type="body" idx="1"/>
          </p:nvPr>
        </p:nvSpPr>
        <p:spPr bwMode="auto">
          <a:xfrm>
            <a:off x="381000" y="1600200"/>
            <a:ext cx="8382000" cy="4343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3000" b="1">
          <a:solidFill>
            <a:schemeClr val="tx2"/>
          </a:solidFill>
          <a:latin typeface="+mj-lt"/>
          <a:ea typeface="+mj-ea"/>
          <a:cs typeface="+mj-cs"/>
        </a:defRPr>
      </a:lvl1pPr>
      <a:lvl2pPr algn="ctr" rtl="0" fontAlgn="base">
        <a:spcBef>
          <a:spcPct val="0"/>
        </a:spcBef>
        <a:spcAft>
          <a:spcPct val="0"/>
        </a:spcAft>
        <a:defRPr sz="3000" b="1">
          <a:solidFill>
            <a:schemeClr val="tx2"/>
          </a:solidFill>
          <a:latin typeface="Arial" charset="0"/>
        </a:defRPr>
      </a:lvl2pPr>
      <a:lvl3pPr algn="ctr" rtl="0" fontAlgn="base">
        <a:spcBef>
          <a:spcPct val="0"/>
        </a:spcBef>
        <a:spcAft>
          <a:spcPct val="0"/>
        </a:spcAft>
        <a:defRPr sz="3000" b="1">
          <a:solidFill>
            <a:schemeClr val="tx2"/>
          </a:solidFill>
          <a:latin typeface="Arial" charset="0"/>
        </a:defRPr>
      </a:lvl3pPr>
      <a:lvl4pPr algn="ctr" rtl="0" fontAlgn="base">
        <a:spcBef>
          <a:spcPct val="0"/>
        </a:spcBef>
        <a:spcAft>
          <a:spcPct val="0"/>
        </a:spcAft>
        <a:defRPr sz="3000" b="1">
          <a:solidFill>
            <a:schemeClr val="tx2"/>
          </a:solidFill>
          <a:latin typeface="Arial" charset="0"/>
        </a:defRPr>
      </a:lvl4pPr>
      <a:lvl5pPr algn="ctr" rtl="0" fontAlgn="base">
        <a:spcBef>
          <a:spcPct val="0"/>
        </a:spcBef>
        <a:spcAft>
          <a:spcPct val="0"/>
        </a:spcAft>
        <a:defRPr sz="3000" b="1">
          <a:solidFill>
            <a:schemeClr val="tx2"/>
          </a:solidFill>
          <a:latin typeface="Arial" charset="0"/>
        </a:defRPr>
      </a:lvl5pPr>
      <a:lvl6pPr marL="457200" algn="ctr" rtl="0" fontAlgn="base">
        <a:spcBef>
          <a:spcPct val="0"/>
        </a:spcBef>
        <a:spcAft>
          <a:spcPct val="0"/>
        </a:spcAft>
        <a:defRPr sz="3000" b="1">
          <a:solidFill>
            <a:schemeClr val="tx2"/>
          </a:solidFill>
          <a:latin typeface="Arial" charset="0"/>
        </a:defRPr>
      </a:lvl6pPr>
      <a:lvl7pPr marL="914400" algn="ctr" rtl="0" fontAlgn="base">
        <a:spcBef>
          <a:spcPct val="0"/>
        </a:spcBef>
        <a:spcAft>
          <a:spcPct val="0"/>
        </a:spcAft>
        <a:defRPr sz="3000" b="1">
          <a:solidFill>
            <a:schemeClr val="tx2"/>
          </a:solidFill>
          <a:latin typeface="Arial" charset="0"/>
        </a:defRPr>
      </a:lvl7pPr>
      <a:lvl8pPr marL="1371600" algn="ctr" rtl="0" fontAlgn="base">
        <a:spcBef>
          <a:spcPct val="0"/>
        </a:spcBef>
        <a:spcAft>
          <a:spcPct val="0"/>
        </a:spcAft>
        <a:defRPr sz="3000" b="1">
          <a:solidFill>
            <a:schemeClr val="tx2"/>
          </a:solidFill>
          <a:latin typeface="Arial" charset="0"/>
        </a:defRPr>
      </a:lvl8pPr>
      <a:lvl9pPr marL="1828800" algn="ctr" rtl="0" fontAlgn="base">
        <a:spcBef>
          <a:spcPct val="0"/>
        </a:spcBef>
        <a:spcAft>
          <a:spcPct val="0"/>
        </a:spcAft>
        <a:defRPr sz="3000" b="1">
          <a:solidFill>
            <a:schemeClr val="tx2"/>
          </a:solidFill>
          <a:latin typeface="Arial" charset="0"/>
        </a:defRPr>
      </a:lvl9pPr>
    </p:titleStyle>
    <p:bodyStyle>
      <a:lvl1pPr marL="342900" indent="-342900" algn="l" rtl="0" fontAlgn="base">
        <a:spcBef>
          <a:spcPct val="20000"/>
        </a:spcBef>
        <a:spcAft>
          <a:spcPct val="0"/>
        </a:spcAft>
        <a:buChar char="•"/>
        <a:defRPr sz="30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youtube.com/watch?v=2mTLO2F_ERY&amp;feature=player_embedded" TargetMode="External"/><Relationship Id="rId2" Type="http://schemas.openxmlformats.org/officeDocument/2006/relationships/hyperlink" Target="http://mashable.com/2011/11/08/how-to-google-plus-brand-page/#335311-Angry-Birds" TargetMode="External"/><Relationship Id="rId1" Type="http://schemas.openxmlformats.org/officeDocument/2006/relationships/slideLayout" Target="../slideLayouts/slideLayout2.xml"/><Relationship Id="rId4" Type="http://schemas.openxmlformats.org/officeDocument/2006/relationships/hyperlink" Target="http://wimp.com/marketingcampaign/"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easyjet.co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dbs.no/"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amazon.com/" TargetMode="External"/><Relationship Id="rId2" Type="http://schemas.openxmlformats.org/officeDocument/2006/relationships/hyperlink" Target="http://www.kelkoo.com/" TargetMode="External"/><Relationship Id="rId1" Type="http://schemas.openxmlformats.org/officeDocument/2006/relationships/slideLayout" Target="../slideLayouts/slideLayout2.xml"/><Relationship Id="rId5" Type="http://schemas.openxmlformats.org/officeDocument/2006/relationships/hyperlink" Target="http://www.citibank.com/" TargetMode="External"/><Relationship Id="rId4" Type="http://schemas.openxmlformats.org/officeDocument/2006/relationships/hyperlink" Target="http://www.autotrader.com/"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sainsburystoyou.co.uk/" TargetMode="External"/><Relationship Id="rId2" Type="http://schemas.openxmlformats.org/officeDocument/2006/relationships/hyperlink" Target="http://www.tesco.com/" TargetMode="External"/><Relationship Id="rId1" Type="http://schemas.openxmlformats.org/officeDocument/2006/relationships/slideLayout" Target="../slideLayouts/slideLayout2.xml"/><Relationship Id="rId4" Type="http://schemas.openxmlformats.org/officeDocument/2006/relationships/hyperlink" Target="http://www.waitrose.com/"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www.easyjet.com/" TargetMode="External"/><Relationship Id="rId2" Type="http://schemas.openxmlformats.org/officeDocument/2006/relationships/hyperlink" Target="http://www.ryanair.com/" TargetMode="External"/><Relationship Id="rId1" Type="http://schemas.openxmlformats.org/officeDocument/2006/relationships/slideLayout" Target="../slideLayouts/slideLayout2.xml"/><Relationship Id="rId4" Type="http://schemas.openxmlformats.org/officeDocument/2006/relationships/hyperlink" Target="http://www.ba.com/"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9" name="Rectangle 5"/>
          <p:cNvSpPr>
            <a:spLocks noGrp="1" noChangeArrowheads="1"/>
          </p:cNvSpPr>
          <p:nvPr>
            <p:ph type="ctrTitle"/>
          </p:nvPr>
        </p:nvSpPr>
        <p:spPr/>
        <p:txBody>
          <a:bodyPr/>
          <a:lstStyle/>
          <a:p>
            <a:r>
              <a:rPr lang="en-GB"/>
              <a:t/>
            </a:r>
            <a:br>
              <a:rPr lang="en-GB"/>
            </a:br>
            <a:r>
              <a:rPr lang="en-GB"/>
              <a:t>E-marketing</a:t>
            </a: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lstStyle/>
          <a:p>
            <a:r>
              <a:rPr lang="en-GB"/>
              <a:t>E-marketing: Issues for managers</a:t>
            </a:r>
            <a:endParaRPr lang="en-US"/>
          </a:p>
        </p:txBody>
      </p:sp>
      <p:sp>
        <p:nvSpPr>
          <p:cNvPr id="119811" name="Rectangle 3"/>
          <p:cNvSpPr>
            <a:spLocks noGrp="1" noChangeArrowheads="1"/>
          </p:cNvSpPr>
          <p:nvPr>
            <p:ph type="body" idx="1"/>
          </p:nvPr>
        </p:nvSpPr>
        <p:spPr/>
        <p:txBody>
          <a:bodyPr/>
          <a:lstStyle/>
          <a:p>
            <a:r>
              <a:rPr lang="en-AU"/>
              <a:t>How do we integrate traditional marketing approaches with e-marketing?</a:t>
            </a:r>
            <a:endParaRPr lang="en-GB"/>
          </a:p>
          <a:p>
            <a:r>
              <a:rPr lang="en-AU"/>
              <a:t>How can we use electronic communications to differentiate our products and services?</a:t>
            </a:r>
            <a:endParaRPr lang="en-GB"/>
          </a:p>
          <a:p>
            <a:r>
              <a:rPr lang="en-AU"/>
              <a:t>How do we redefine our marketing and communications mixes to incorporate new media?</a:t>
            </a:r>
            <a:endParaRPr lang="en-US"/>
          </a:p>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lstStyle/>
          <a:p>
            <a:r>
              <a:rPr lang="en-GB"/>
              <a:t>E-marketing</a:t>
            </a:r>
            <a:endParaRPr lang="en-US"/>
          </a:p>
        </p:txBody>
      </p:sp>
      <p:sp>
        <p:nvSpPr>
          <p:cNvPr id="141315" name="Rectangle 3"/>
          <p:cNvSpPr>
            <a:spLocks noGrp="1" noChangeArrowheads="1"/>
          </p:cNvSpPr>
          <p:nvPr>
            <p:ph type="body" idx="1"/>
          </p:nvPr>
        </p:nvSpPr>
        <p:spPr/>
        <p:txBody>
          <a:bodyPr/>
          <a:lstStyle/>
          <a:p>
            <a:r>
              <a:rPr lang="en-US" sz="2600" dirty="0"/>
              <a:t>The definition of marketing by the Chartered Institute of Marketing (</a:t>
            </a:r>
            <a:r>
              <a:rPr lang="en-US" sz="2600" u="sng" dirty="0">
                <a:solidFill>
                  <a:schemeClr val="hlink"/>
                </a:solidFill>
              </a:rPr>
              <a:t>http://www.cim.co.uk/</a:t>
            </a:r>
            <a:r>
              <a:rPr lang="en-US" sz="2600" dirty="0"/>
              <a:t>) is:</a:t>
            </a:r>
            <a:br>
              <a:rPr lang="en-US" sz="2600" dirty="0"/>
            </a:br>
            <a:r>
              <a:rPr lang="en-US" sz="2600" dirty="0"/>
              <a:t/>
            </a:r>
            <a:br>
              <a:rPr lang="en-US" sz="2600" dirty="0"/>
            </a:br>
            <a:r>
              <a:rPr lang="en-US" sz="2600" dirty="0"/>
              <a:t>‘</a:t>
            </a:r>
            <a:r>
              <a:rPr lang="en-US" sz="2600" i="1" dirty="0"/>
              <a:t>Marketing is the management process responsible for identifying, anticipating and satisfying customer requirements profitability’</a:t>
            </a:r>
          </a:p>
          <a:p>
            <a:endParaRPr lang="en-US" sz="2600" i="1" dirty="0"/>
          </a:p>
          <a:p>
            <a:r>
              <a:rPr lang="en-US" sz="2600" i="1" dirty="0"/>
              <a:t>Which e-marketing tools can assist?</a:t>
            </a:r>
          </a:p>
          <a:p>
            <a:pPr lvl="1">
              <a:buNone/>
            </a:pPr>
            <a:endParaRPr lang="en-US" sz="2400" i="1" dirty="0"/>
          </a:p>
          <a:p>
            <a:endParaRPr lang="en-US" sz="2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a:xfrm>
            <a:off x="381000" y="282575"/>
            <a:ext cx="8382000" cy="838200"/>
          </a:xfrm>
        </p:spPr>
        <p:txBody>
          <a:bodyPr/>
          <a:lstStyle/>
          <a:p>
            <a:r>
              <a:rPr lang="en-GB" sz="2600"/>
              <a:t>The e-marketing plan in the </a:t>
            </a:r>
            <a:br>
              <a:rPr lang="en-GB" sz="2600"/>
            </a:br>
            <a:r>
              <a:rPr lang="en-GB" sz="2600"/>
              <a:t>context of other plans</a:t>
            </a:r>
            <a:r>
              <a:rPr lang="en-US" sz="2600"/>
              <a:t> </a:t>
            </a:r>
          </a:p>
        </p:txBody>
      </p:sp>
      <p:sp>
        <p:nvSpPr>
          <p:cNvPr id="120836" name="Text Box 4"/>
          <p:cNvSpPr txBox="1">
            <a:spLocks noChangeArrowheads="1"/>
          </p:cNvSpPr>
          <p:nvPr/>
        </p:nvSpPr>
        <p:spPr bwMode="auto">
          <a:xfrm>
            <a:off x="282575" y="5903913"/>
            <a:ext cx="8382000"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The e-marketing plan in the context of other plans</a:t>
            </a:r>
            <a:r>
              <a:rPr lang="en-US" sz="1800">
                <a:latin typeface="Arial" charset="0"/>
              </a:rPr>
              <a:t> </a:t>
            </a:r>
          </a:p>
        </p:txBody>
      </p:sp>
      <p:pic>
        <p:nvPicPr>
          <p:cNvPr id="120838" name="Picture 6" descr="Fig 8"/>
          <p:cNvPicPr>
            <a:picLocks noChangeAspect="1" noChangeArrowheads="1"/>
          </p:cNvPicPr>
          <p:nvPr/>
        </p:nvPicPr>
        <p:blipFill>
          <a:blip r:embed="rId2"/>
          <a:srcRect/>
          <a:stretch>
            <a:fillRect/>
          </a:stretch>
        </p:blipFill>
        <p:spPr bwMode="auto">
          <a:xfrm>
            <a:off x="1293813" y="1196975"/>
            <a:ext cx="6556375" cy="4714875"/>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381000" y="293688"/>
            <a:ext cx="8382000" cy="838200"/>
          </a:xfrm>
        </p:spPr>
        <p:txBody>
          <a:bodyPr/>
          <a:lstStyle/>
          <a:p>
            <a:r>
              <a:rPr lang="en-GB" sz="2600"/>
              <a:t>SOSTAC – a generic framework </a:t>
            </a:r>
            <a:br>
              <a:rPr lang="en-GB" sz="2600"/>
            </a:br>
            <a:r>
              <a:rPr lang="en-GB" sz="2600"/>
              <a:t>for e-marketing planning</a:t>
            </a:r>
            <a:r>
              <a:rPr lang="en-US" sz="2600"/>
              <a:t> </a:t>
            </a:r>
          </a:p>
        </p:txBody>
      </p:sp>
      <p:sp>
        <p:nvSpPr>
          <p:cNvPr id="121860" name="Text Box 4"/>
          <p:cNvSpPr txBox="1">
            <a:spLocks noChangeArrowheads="1"/>
          </p:cNvSpPr>
          <p:nvPr/>
        </p:nvSpPr>
        <p:spPr bwMode="auto">
          <a:xfrm>
            <a:off x="282575" y="5903913"/>
            <a:ext cx="8382000"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SOSTAC – a generic framework for e-marketing planning</a:t>
            </a:r>
            <a:r>
              <a:rPr lang="en-US" sz="1800">
                <a:latin typeface="Arial" charset="0"/>
              </a:rPr>
              <a:t> </a:t>
            </a:r>
          </a:p>
        </p:txBody>
      </p:sp>
      <p:pic>
        <p:nvPicPr>
          <p:cNvPr id="121861" name="Picture 5" descr="Fig 8"/>
          <p:cNvPicPr>
            <a:picLocks noChangeAspect="1" noChangeArrowheads="1"/>
          </p:cNvPicPr>
          <p:nvPr/>
        </p:nvPicPr>
        <p:blipFill>
          <a:blip r:embed="rId2"/>
          <a:srcRect/>
          <a:stretch>
            <a:fillRect/>
          </a:stretch>
        </p:blipFill>
        <p:spPr bwMode="auto">
          <a:xfrm>
            <a:off x="2163763" y="1195388"/>
            <a:ext cx="4816475" cy="474345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a:xfrm>
            <a:off x="381000" y="290513"/>
            <a:ext cx="8382000" cy="838200"/>
          </a:xfrm>
        </p:spPr>
        <p:txBody>
          <a:bodyPr/>
          <a:lstStyle/>
          <a:p>
            <a:r>
              <a:rPr lang="en-GB" sz="2600"/>
              <a:t>Inputs to the e-marketing plan </a:t>
            </a:r>
            <a:br>
              <a:rPr lang="en-GB" sz="2600"/>
            </a:br>
            <a:r>
              <a:rPr lang="en-GB" sz="2600"/>
              <a:t>from situation analysis</a:t>
            </a:r>
            <a:r>
              <a:rPr lang="en-US" sz="2600"/>
              <a:t> </a:t>
            </a:r>
          </a:p>
        </p:txBody>
      </p:sp>
      <p:sp>
        <p:nvSpPr>
          <p:cNvPr id="122884" name="Text Box 4"/>
          <p:cNvSpPr txBox="1">
            <a:spLocks noChangeArrowheads="1"/>
          </p:cNvSpPr>
          <p:nvPr/>
        </p:nvSpPr>
        <p:spPr bwMode="auto">
          <a:xfrm>
            <a:off x="276225" y="5900738"/>
            <a:ext cx="8382000"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 </a:t>
            </a:r>
            <a:r>
              <a:rPr lang="en-GB" sz="1800">
                <a:latin typeface="Arial" charset="0"/>
                <a:cs typeface="Times New Roman" pitchFamily="18" charset="0"/>
              </a:rPr>
              <a:t> </a:t>
            </a:r>
            <a:r>
              <a:rPr lang="en-US" sz="1800">
                <a:latin typeface="Arial" charset="0"/>
                <a:cs typeface="Times New Roman" pitchFamily="18" charset="0"/>
              </a:rPr>
              <a:t>Inputs to the e-marketing plan from situation analysis</a:t>
            </a:r>
            <a:r>
              <a:rPr lang="en-US" sz="1800">
                <a:latin typeface="Arial" charset="0"/>
              </a:rPr>
              <a:t> </a:t>
            </a:r>
          </a:p>
        </p:txBody>
      </p:sp>
      <p:pic>
        <p:nvPicPr>
          <p:cNvPr id="122886" name="Picture 6" descr="Fig 8"/>
          <p:cNvPicPr>
            <a:picLocks noChangeAspect="1" noChangeArrowheads="1"/>
          </p:cNvPicPr>
          <p:nvPr/>
        </p:nvPicPr>
        <p:blipFill>
          <a:blip r:embed="rId2"/>
          <a:srcRect/>
          <a:stretch>
            <a:fillRect/>
          </a:stretch>
        </p:blipFill>
        <p:spPr bwMode="auto">
          <a:xfrm>
            <a:off x="2249488" y="1196975"/>
            <a:ext cx="4645025" cy="4727575"/>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1026"/>
          <p:cNvSpPr>
            <a:spLocks noGrp="1" noChangeArrowheads="1"/>
          </p:cNvSpPr>
          <p:nvPr>
            <p:ph type="title"/>
          </p:nvPr>
        </p:nvSpPr>
        <p:spPr/>
        <p:txBody>
          <a:bodyPr/>
          <a:lstStyle/>
          <a:p>
            <a:r>
              <a:rPr lang="en-GB"/>
              <a:t>Demand analysis</a:t>
            </a:r>
            <a:endParaRPr lang="en-US"/>
          </a:p>
        </p:txBody>
      </p:sp>
      <p:sp>
        <p:nvSpPr>
          <p:cNvPr id="144387" name="Rectangle 1027"/>
          <p:cNvSpPr>
            <a:spLocks noGrp="1" noChangeArrowheads="1"/>
          </p:cNvSpPr>
          <p:nvPr>
            <p:ph type="body" idx="1"/>
          </p:nvPr>
        </p:nvSpPr>
        <p:spPr/>
        <p:txBody>
          <a:bodyPr/>
          <a:lstStyle/>
          <a:p>
            <a:pPr>
              <a:lnSpc>
                <a:spcPct val="80000"/>
              </a:lnSpc>
            </a:pPr>
            <a:r>
              <a:rPr lang="en-GB" sz="2600" dirty="0"/>
              <a:t>What percentage of </a:t>
            </a:r>
            <a:r>
              <a:rPr lang="en-GB" sz="2600" dirty="0" smtClean="0"/>
              <a:t>customers?</a:t>
            </a:r>
            <a:r>
              <a:rPr lang="en-GB" sz="2600" dirty="0" smtClean="0"/>
              <a:t> businesses have access to the Internet</a:t>
            </a:r>
            <a:endParaRPr lang="en-GB" sz="2600" dirty="0"/>
          </a:p>
          <a:p>
            <a:pPr>
              <a:lnSpc>
                <a:spcPct val="80000"/>
              </a:lnSpc>
            </a:pPr>
            <a:r>
              <a:rPr lang="en-GB" sz="2600" dirty="0"/>
              <a:t>What percentage of members of the buying decision in these businesses have access to the Internet?</a:t>
            </a:r>
          </a:p>
          <a:p>
            <a:pPr>
              <a:lnSpc>
                <a:spcPct val="80000"/>
              </a:lnSpc>
            </a:pPr>
            <a:r>
              <a:rPr lang="en-GB" sz="2600" dirty="0"/>
              <a:t>What percentage of customers are prepared to purchase your particular product online?</a:t>
            </a:r>
          </a:p>
          <a:p>
            <a:pPr>
              <a:lnSpc>
                <a:spcPct val="80000"/>
              </a:lnSpc>
            </a:pPr>
            <a:r>
              <a:rPr lang="en-GB" sz="2600" dirty="0"/>
              <a:t>What percentage of customers with access to the Internet are not prepared to purchase online, but are influenced by web-based information to buy products offline?</a:t>
            </a:r>
            <a:endParaRPr lang="en-US" sz="2600" dirty="0"/>
          </a:p>
          <a:p>
            <a:pPr>
              <a:lnSpc>
                <a:spcPct val="80000"/>
              </a:lnSpc>
            </a:pPr>
            <a:r>
              <a:rPr lang="en-US" sz="2600" dirty="0"/>
              <a:t>What are the barriers to adoption amongst customers and how can we encourage adoption?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a:xfrm>
            <a:off x="381000" y="293688"/>
            <a:ext cx="8382000" cy="838200"/>
          </a:xfrm>
        </p:spPr>
        <p:txBody>
          <a:bodyPr/>
          <a:lstStyle/>
          <a:p>
            <a:r>
              <a:rPr lang="en-GB" sz="2600"/>
              <a:t>Customer demand analysis for </a:t>
            </a:r>
            <a:br>
              <a:rPr lang="en-GB" sz="2600"/>
            </a:br>
            <a:r>
              <a:rPr lang="en-GB" sz="2600"/>
              <a:t>the car market</a:t>
            </a:r>
            <a:r>
              <a:rPr lang="en-US" sz="2600"/>
              <a:t> </a:t>
            </a:r>
          </a:p>
        </p:txBody>
      </p:sp>
      <p:sp>
        <p:nvSpPr>
          <p:cNvPr id="123908" name="Text Box 4"/>
          <p:cNvSpPr txBox="1">
            <a:spLocks noChangeArrowheads="1"/>
          </p:cNvSpPr>
          <p:nvPr/>
        </p:nvSpPr>
        <p:spPr bwMode="auto">
          <a:xfrm>
            <a:off x="282575" y="5903913"/>
            <a:ext cx="8382000"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 Customer demand analysis for the car market</a:t>
            </a:r>
            <a:r>
              <a:rPr lang="en-US" sz="1800">
                <a:latin typeface="Arial" charset="0"/>
              </a:rPr>
              <a:t> </a:t>
            </a:r>
          </a:p>
        </p:txBody>
      </p:sp>
      <p:pic>
        <p:nvPicPr>
          <p:cNvPr id="123910" name="Picture 6" descr="Fig 8"/>
          <p:cNvPicPr>
            <a:picLocks noChangeAspect="1" noChangeArrowheads="1"/>
          </p:cNvPicPr>
          <p:nvPr/>
        </p:nvPicPr>
        <p:blipFill>
          <a:blip r:embed="rId2"/>
          <a:srcRect/>
          <a:stretch>
            <a:fillRect/>
          </a:stretch>
        </p:blipFill>
        <p:spPr bwMode="auto">
          <a:xfrm>
            <a:off x="625475" y="1169988"/>
            <a:ext cx="7893050" cy="4689475"/>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p:txBody>
          <a:bodyPr/>
          <a:lstStyle/>
          <a:p>
            <a:r>
              <a:rPr lang="en-GB" dirty="0" smtClean="0"/>
              <a:t>Social Networks and marketing</a:t>
            </a:r>
            <a:endParaRPr lang="en-US" dirty="0"/>
          </a:p>
        </p:txBody>
      </p:sp>
      <p:sp>
        <p:nvSpPr>
          <p:cNvPr id="145411" name="Rectangle 3"/>
          <p:cNvSpPr>
            <a:spLocks noGrp="1" noChangeArrowheads="1"/>
          </p:cNvSpPr>
          <p:nvPr>
            <p:ph type="body" idx="1"/>
          </p:nvPr>
        </p:nvSpPr>
        <p:spPr>
          <a:xfrm>
            <a:off x="381000" y="1600200"/>
            <a:ext cx="8655050" cy="4343400"/>
          </a:xfrm>
        </p:spPr>
        <p:txBody>
          <a:bodyPr/>
          <a:lstStyle/>
          <a:p>
            <a:r>
              <a:rPr lang="en-US" dirty="0" smtClean="0"/>
              <a:t>Example: </a:t>
            </a:r>
            <a:r>
              <a:rPr lang="en-US" sz="1400" dirty="0" smtClean="0"/>
              <a:t>Google+ Brand pages</a:t>
            </a:r>
          </a:p>
          <a:p>
            <a:pPr>
              <a:buNone/>
            </a:pPr>
            <a:r>
              <a:rPr lang="en-US" sz="1400" dirty="0" smtClean="0">
                <a:hlinkClick r:id="rId2"/>
              </a:rPr>
              <a:t>http://mashable.com/2011/11/08/how-to-google-plus-brand-page/#335311-Angry-Birds</a:t>
            </a:r>
            <a:endParaRPr lang="en-US" sz="1400" dirty="0" smtClean="0"/>
          </a:p>
          <a:p>
            <a:r>
              <a:rPr lang="en-US" dirty="0" smtClean="0"/>
              <a:t>In a small group, evaluate a social network product page and share with the class.</a:t>
            </a:r>
          </a:p>
          <a:p>
            <a:endParaRPr lang="en-US" dirty="0" smtClean="0"/>
          </a:p>
          <a:p>
            <a:r>
              <a:rPr lang="en-US" dirty="0" smtClean="0"/>
              <a:t>Viral video example</a:t>
            </a:r>
          </a:p>
          <a:p>
            <a:pPr>
              <a:buNone/>
            </a:pPr>
            <a:r>
              <a:rPr lang="en-US" sz="1600" dirty="0" smtClean="0">
                <a:hlinkClick r:id="rId3"/>
              </a:rPr>
              <a:t>http://www.youtube.com/watch?v=2mTLO2F_ERY&amp;feature=player_embedded</a:t>
            </a:r>
            <a:endParaRPr lang="en-US" sz="1600" dirty="0" smtClean="0"/>
          </a:p>
          <a:p>
            <a:r>
              <a:rPr lang="en-US" sz="2800" dirty="0" smtClean="0"/>
              <a:t>Smartphone example</a:t>
            </a:r>
          </a:p>
          <a:p>
            <a:pPr>
              <a:buNone/>
            </a:pPr>
            <a:r>
              <a:rPr lang="en-US" sz="1600" dirty="0" smtClean="0">
                <a:hlinkClick r:id="rId4"/>
              </a:rPr>
              <a:t>http://wimp.com/marketingcampaign/</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p:txBody>
          <a:bodyPr/>
          <a:lstStyle/>
          <a:p>
            <a:r>
              <a:rPr lang="en-GB"/>
              <a:t>Benchmarking solutions</a:t>
            </a:r>
            <a:endParaRPr lang="en-US"/>
          </a:p>
        </p:txBody>
      </p:sp>
      <p:sp>
        <p:nvSpPr>
          <p:cNvPr id="146435" name="Rectangle 3"/>
          <p:cNvSpPr>
            <a:spLocks noGrp="1" noChangeArrowheads="1"/>
          </p:cNvSpPr>
          <p:nvPr>
            <p:ph type="body" idx="1"/>
          </p:nvPr>
        </p:nvSpPr>
        <p:spPr>
          <a:xfrm>
            <a:off x="381000" y="1600200"/>
            <a:ext cx="8382000" cy="4708525"/>
          </a:xfrm>
        </p:spPr>
        <p:txBody>
          <a:bodyPr/>
          <a:lstStyle/>
          <a:p>
            <a:pPr>
              <a:lnSpc>
                <a:spcPct val="80000"/>
              </a:lnSpc>
            </a:pPr>
            <a:r>
              <a:rPr lang="en-GB" sz="1900" i="1"/>
              <a:t>Financial performance</a:t>
            </a:r>
          </a:p>
          <a:p>
            <a:pPr>
              <a:lnSpc>
                <a:spcPct val="80000"/>
              </a:lnSpc>
            </a:pPr>
            <a:r>
              <a:rPr lang="en-GB" sz="1900" i="1"/>
              <a:t>Marketplace performance</a:t>
            </a:r>
            <a:r>
              <a:rPr lang="en-GB" sz="1900"/>
              <a:t> – market share and sales trends and significantly the proportion of sales achieved through the Internet. </a:t>
            </a:r>
            <a:endParaRPr lang="en-GB" sz="1900" i="1"/>
          </a:p>
          <a:p>
            <a:pPr>
              <a:lnSpc>
                <a:spcPct val="80000"/>
              </a:lnSpc>
            </a:pPr>
            <a:r>
              <a:rPr lang="en-GB" sz="1900" i="1"/>
              <a:t>Business and revenue models </a:t>
            </a:r>
            <a:r>
              <a:rPr lang="en-GB" sz="1900"/>
              <a:t>– do these differ from other marketplace players’?</a:t>
            </a:r>
            <a:endParaRPr lang="en-GB" sz="1900" i="1"/>
          </a:p>
          <a:p>
            <a:pPr>
              <a:lnSpc>
                <a:spcPct val="80000"/>
              </a:lnSpc>
            </a:pPr>
            <a:r>
              <a:rPr lang="en-GB" sz="1900" i="1"/>
              <a:t>Marketing communications techniques</a:t>
            </a:r>
            <a:r>
              <a:rPr lang="en-GB" sz="1900"/>
              <a:t> – is the customer value proposition of the site clear? Does the site support all stages of the buying decision from customers who are unfamiliar with the company through to existing customers; are special promotions used on a monthly or periodic basic? Beyond the competitor’s site, how do they make use of intermediary sites to promote and deliver their services?</a:t>
            </a:r>
            <a:endParaRPr lang="en-GB" sz="1900" i="1"/>
          </a:p>
          <a:p>
            <a:pPr>
              <a:lnSpc>
                <a:spcPct val="80000"/>
              </a:lnSpc>
            </a:pPr>
            <a:r>
              <a:rPr lang="en-GB" sz="1900" i="1"/>
              <a:t>Services offered</a:t>
            </a:r>
            <a:r>
              <a:rPr lang="en-GB" sz="1900"/>
              <a:t> – what is offered beyond brochureware? Is online purchase possible, what is the level of online customer support and how much technical information is available?</a:t>
            </a:r>
            <a:endParaRPr lang="en-GB" sz="1900" i="1"/>
          </a:p>
          <a:p>
            <a:pPr>
              <a:lnSpc>
                <a:spcPct val="80000"/>
              </a:lnSpc>
            </a:pPr>
            <a:r>
              <a:rPr lang="en-GB" sz="1900" i="1"/>
              <a:t>Implementation of services</a:t>
            </a:r>
            <a:r>
              <a:rPr lang="en-GB" sz="1900"/>
              <a:t> – these are the practical features of site design such as aesthetics, ease of use, personalisation, navigation and speed.</a:t>
            </a:r>
            <a:endParaRPr lang="en-US" sz="19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p:txBody>
          <a:bodyPr/>
          <a:lstStyle/>
          <a:p>
            <a:r>
              <a:rPr lang="en-GB"/>
              <a:t>Another approach</a:t>
            </a:r>
            <a:endParaRPr lang="en-US"/>
          </a:p>
        </p:txBody>
      </p:sp>
      <p:sp>
        <p:nvSpPr>
          <p:cNvPr id="147459" name="Rectangle 3"/>
          <p:cNvSpPr>
            <a:spLocks noGrp="1" noChangeArrowheads="1"/>
          </p:cNvSpPr>
          <p:nvPr>
            <p:ph type="body" idx="1"/>
          </p:nvPr>
        </p:nvSpPr>
        <p:spPr>
          <a:xfrm>
            <a:off x="381000" y="1600200"/>
            <a:ext cx="8382000" cy="4997450"/>
          </a:xfrm>
        </p:spPr>
        <p:txBody>
          <a:bodyPr/>
          <a:lstStyle/>
          <a:p>
            <a:pPr marL="571500" indent="-571500">
              <a:lnSpc>
                <a:spcPct val="80000"/>
              </a:lnSpc>
            </a:pPr>
            <a:r>
              <a:rPr lang="en-GB" sz="1900" i="1"/>
              <a:t>Business effectiveness</a:t>
            </a:r>
            <a:r>
              <a:rPr lang="en-GB" sz="1900"/>
              <a:t>. Contribution of site to revenue, profitability and any indications of the corporate mission for the site. The costs of producing and updating the site will also be reviewed, i.e. cost-benefit analysis.</a:t>
            </a:r>
            <a:endParaRPr lang="en-GB" sz="1900" i="1"/>
          </a:p>
          <a:p>
            <a:pPr marL="571500" indent="-571500">
              <a:lnSpc>
                <a:spcPct val="80000"/>
              </a:lnSpc>
            </a:pPr>
            <a:r>
              <a:rPr lang="en-GB" sz="1900" i="1"/>
              <a:t>Marketing effectiveness</a:t>
            </a:r>
            <a:r>
              <a:rPr lang="en-GB" sz="1900"/>
              <a:t>. These measures may include:</a:t>
            </a:r>
          </a:p>
          <a:p>
            <a:pPr marL="990600" lvl="1" indent="-533400">
              <a:lnSpc>
                <a:spcPct val="80000"/>
              </a:lnSpc>
            </a:pPr>
            <a:r>
              <a:rPr lang="en-GB" sz="1800"/>
              <a:t>leads; sales; retention; market share; brand enhancement and loyalty;</a:t>
            </a:r>
          </a:p>
          <a:p>
            <a:pPr marL="571500" indent="-571500">
              <a:lnSpc>
                <a:spcPct val="80000"/>
              </a:lnSpc>
            </a:pPr>
            <a:r>
              <a:rPr lang="en-GB" sz="1900"/>
              <a:t>customer service.</a:t>
            </a:r>
          </a:p>
          <a:p>
            <a:pPr marL="990600" lvl="1" indent="-533400">
              <a:lnSpc>
                <a:spcPct val="80000"/>
              </a:lnSpc>
            </a:pPr>
            <a:r>
              <a:rPr lang="en-GB" sz="1800"/>
              <a:t>These measures will be assessed for each of the different product lines delivered through the web site. The way in which the elements of the marketing mix are utilized will also be reviewed.</a:t>
            </a:r>
            <a:endParaRPr lang="en-US" sz="1800" i="1"/>
          </a:p>
          <a:p>
            <a:pPr marL="571500" indent="-571500">
              <a:lnSpc>
                <a:spcPct val="80000"/>
              </a:lnSpc>
            </a:pPr>
            <a:r>
              <a:rPr lang="en-US" sz="1900" i="1"/>
              <a:t>Internet effectiveness</a:t>
            </a:r>
            <a:r>
              <a:rPr lang="en-US" sz="1900"/>
              <a:t>. These are specific measures that are used to assess the way in which the web site is used, and the characteristics of the audience. </a:t>
            </a:r>
          </a:p>
          <a:p>
            <a:pPr marL="990600" lvl="1" indent="-533400">
              <a:lnSpc>
                <a:spcPct val="80000"/>
              </a:lnSpc>
            </a:pPr>
            <a:r>
              <a:rPr lang="en-US" sz="1800"/>
              <a:t>Such measures include specialist terms such as hits and page impressions that are collected from the log file, and also more typical techniques such as focus groups and questionnaires to existing customers. From a marketing point of view, how clear the value proposition of the site for the customer is should be noted.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1026"/>
          <p:cNvSpPr>
            <a:spLocks noGrp="1" noChangeArrowheads="1"/>
          </p:cNvSpPr>
          <p:nvPr>
            <p:ph type="title"/>
          </p:nvPr>
        </p:nvSpPr>
        <p:spPr/>
        <p:txBody>
          <a:bodyPr/>
          <a:lstStyle/>
          <a:p>
            <a:r>
              <a:rPr lang="en-US"/>
              <a:t>Examples of SMART e-marketing objectives</a:t>
            </a:r>
          </a:p>
        </p:txBody>
      </p:sp>
      <p:sp>
        <p:nvSpPr>
          <p:cNvPr id="148483" name="Rectangle 1027"/>
          <p:cNvSpPr>
            <a:spLocks noGrp="1" noChangeArrowheads="1"/>
          </p:cNvSpPr>
          <p:nvPr>
            <p:ph type="body" idx="1"/>
          </p:nvPr>
        </p:nvSpPr>
        <p:spPr>
          <a:xfrm>
            <a:off x="381000" y="1600200"/>
            <a:ext cx="8382000" cy="4924425"/>
          </a:xfrm>
        </p:spPr>
        <p:txBody>
          <a:bodyPr/>
          <a:lstStyle/>
          <a:p>
            <a:pPr>
              <a:lnSpc>
                <a:spcPct val="90000"/>
              </a:lnSpc>
            </a:pPr>
            <a:endParaRPr lang="en-GB" sz="2100"/>
          </a:p>
          <a:p>
            <a:pPr>
              <a:lnSpc>
                <a:spcPct val="90000"/>
              </a:lnSpc>
            </a:pPr>
            <a:r>
              <a:rPr lang="en-GB" sz="2100"/>
              <a:t>Start-ups – acquiring a specific number of new customers or to sell advertising space to generate a specified revenue that will hopefully exceed investment in site creation and promotion!</a:t>
            </a:r>
          </a:p>
          <a:p>
            <a:pPr>
              <a:lnSpc>
                <a:spcPct val="90000"/>
              </a:lnSpc>
            </a:pPr>
            <a:r>
              <a:rPr lang="en-GB" sz="2100"/>
              <a:t>Established mobile phone operator – increase customer retention by reducing churn from 25 per cent to 20 per cent.</a:t>
            </a:r>
          </a:p>
          <a:p>
            <a:pPr>
              <a:lnSpc>
                <a:spcPct val="90000"/>
              </a:lnSpc>
            </a:pPr>
            <a:r>
              <a:rPr lang="en-GB" sz="2100"/>
              <a:t>Established media company – increase online revenue, target of 20 per cent online contribution to revenue by offering new online services and media sales.</a:t>
            </a:r>
          </a:p>
          <a:p>
            <a:pPr>
              <a:lnSpc>
                <a:spcPct val="90000"/>
              </a:lnSpc>
            </a:pPr>
            <a:r>
              <a:rPr lang="en-GB" sz="2100"/>
              <a:t>Established business-to-business engineering company – increase overall revenue by 5 per cent, through targeting sales in new international markets.</a:t>
            </a:r>
          </a:p>
          <a:p>
            <a:pPr>
              <a:lnSpc>
                <a:spcPct val="90000"/>
              </a:lnSpc>
            </a:pPr>
            <a:r>
              <a:rPr lang="en-GB" sz="2100"/>
              <a:t>Reduce costs of routine customer service by 10 per cent to enable focus on delivery of specialized customer service.</a:t>
            </a:r>
            <a:endParaRPr lang="en-US" sz="21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381000" y="503238"/>
            <a:ext cx="8382000" cy="838200"/>
          </a:xfrm>
        </p:spPr>
        <p:txBody>
          <a:bodyPr/>
          <a:lstStyle/>
          <a:p>
            <a:r>
              <a:rPr lang="en-GB"/>
              <a:t>Example online revenue contributions</a:t>
            </a:r>
            <a:endParaRPr lang="en-US"/>
          </a:p>
        </p:txBody>
      </p:sp>
      <p:graphicFrame>
        <p:nvGraphicFramePr>
          <p:cNvPr id="149508" name="Group 4"/>
          <p:cNvGraphicFramePr>
            <a:graphicFrameLocks noGrp="1"/>
          </p:cNvGraphicFramePr>
          <p:nvPr/>
        </p:nvGraphicFramePr>
        <p:xfrm>
          <a:off x="476250" y="1173163"/>
          <a:ext cx="8108950" cy="5064129"/>
        </p:xfrm>
        <a:graphic>
          <a:graphicData uri="http://schemas.openxmlformats.org/drawingml/2006/table">
            <a:tbl>
              <a:tblPr/>
              <a:tblGrid>
                <a:gridCol w="2208213"/>
                <a:gridCol w="2176462"/>
                <a:gridCol w="1990725"/>
                <a:gridCol w="1733550"/>
              </a:tblGrid>
              <a:tr h="5810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Organisation</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12700" cap="flat" cmpd="sng" algn="ctr">
                      <a:solidFill>
                        <a:srgbClr val="008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Sector</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12700" cap="flat" cmpd="sng" algn="ctr">
                      <a:solidFill>
                        <a:srgbClr val="008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Online contribution</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12700" cap="flat" cmpd="sng" algn="ctr">
                      <a:solidFill>
                        <a:srgbClr val="008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Overall turnover</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25400" cap="flat" cmpd="sng" algn="ctr">
                      <a:solidFill>
                        <a:srgbClr val="008000"/>
                      </a:solidFill>
                      <a:prstDash val="solid"/>
                      <a:round/>
                      <a:headEnd type="none" w="med" len="med"/>
                      <a:tailEnd type="none" w="med" len="med"/>
                    </a:lnT>
                    <a:lnB w="12700" cap="flat" cmpd="sng" algn="ctr">
                      <a:solidFill>
                        <a:srgbClr val="008000"/>
                      </a:solidFill>
                      <a:prstDash val="solid"/>
                      <a:round/>
                      <a:headEnd type="none" w="med" len="med"/>
                      <a:tailEnd type="none" w="med" len="med"/>
                    </a:lnB>
                    <a:lnTlToBr>
                      <a:noFill/>
                    </a:lnTlToBr>
                    <a:lnBlToTr>
                      <a:noFill/>
                    </a:lnBlToTr>
                    <a:noFill/>
                  </a:tcPr>
                </a:tc>
              </a:tr>
              <a:tr h="8048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Cisco</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B2B Networking hardware</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90%</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$19bn</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8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3730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e</a:t>
                      </a: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asy</a:t>
                      </a:r>
                      <a:r>
                        <a:rPr kumimoji="0" lang="en-GB"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J</a:t>
                      </a: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et</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B2C Air travel</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90%</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£264m</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826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Dell</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B2B, B2C Computers</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48%</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$25bn</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730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Lands End Clothing</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B2C Clothing</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11%</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$1.3bn</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730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Book Club Associates</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B2C Books</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10%</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£100m</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5730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Electrocomponents</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B2B Electronics</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7%</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£761m Group</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3349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Domino’s Pizza</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B2C Food</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3.4%</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£76m</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3333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Tesco</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B2C Grocery</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1.4%</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£18.4bn</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r>
              <a:tr h="33496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Thomas Cook</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B2C Travel</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&lt;1%</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500" b="0" i="0" u="none" strike="noStrike" cap="none" normalizeH="0" baseline="0" smtClean="0">
                          <a:ln>
                            <a:noFill/>
                          </a:ln>
                          <a:solidFill>
                            <a:srgbClr val="000000"/>
                          </a:solidFill>
                          <a:effectLst/>
                          <a:latin typeface="Verdana" pitchFamily="34" charset="0"/>
                          <a:ea typeface="Times New Roman" pitchFamily="18" charset="0"/>
                          <a:cs typeface="Times" pitchFamily="18" charset="0"/>
                        </a:rPr>
                        <a:t>£1.8bn</a:t>
                      </a:r>
                      <a:endParaRPr kumimoji="0" lang="en-US" sz="3500" b="0" i="0" u="none" strike="noStrike" cap="none" normalizeH="0" baseline="0" smtClean="0">
                        <a:ln>
                          <a:noFill/>
                        </a:ln>
                        <a:solidFill>
                          <a:schemeClr val="tx1"/>
                        </a:solidFill>
                        <a:effectLst/>
                        <a:latin typeface="Verdana" pitchFamily="34" charset="0"/>
                        <a:ea typeface="Times New Roman" pitchFamily="18" charset="0"/>
                        <a:cs typeface="Times" pitchFamily="18" charset="0"/>
                      </a:endParaRPr>
                    </a:p>
                  </a:txBody>
                  <a:tcPr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25400" cap="flat" cmpd="sng" algn="ctr">
                      <a:solidFill>
                        <a:srgbClr val="008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381000" y="685800"/>
            <a:ext cx="8382000" cy="838200"/>
          </a:xfrm>
        </p:spPr>
        <p:txBody>
          <a:bodyPr/>
          <a:lstStyle/>
          <a:p>
            <a:r>
              <a:rPr lang="en-GB"/>
              <a:t>easyJet web site (</a:t>
            </a:r>
            <a:r>
              <a:rPr lang="en-GB">
                <a:hlinkClick r:id="rId2"/>
              </a:rPr>
              <a:t>www.easyjet.com</a:t>
            </a:r>
            <a:r>
              <a:rPr lang="en-GB"/>
              <a:t>)</a:t>
            </a:r>
            <a:r>
              <a:rPr lang="en-US"/>
              <a:t> </a:t>
            </a:r>
          </a:p>
        </p:txBody>
      </p:sp>
      <p:pic>
        <p:nvPicPr>
          <p:cNvPr id="125957" name="Picture 5"/>
          <p:cNvPicPr>
            <a:picLocks noChangeAspect="1" noChangeArrowheads="1"/>
          </p:cNvPicPr>
          <p:nvPr/>
        </p:nvPicPr>
        <p:blipFill>
          <a:blip r:embed="rId3"/>
          <a:srcRect t="2263" b="3497"/>
          <a:stretch>
            <a:fillRect/>
          </a:stretch>
        </p:blipFill>
        <p:spPr bwMode="auto">
          <a:xfrm>
            <a:off x="1322388" y="1517650"/>
            <a:ext cx="6575425" cy="4648200"/>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Grp="1" noChangeArrowheads="1"/>
          </p:cNvSpPr>
          <p:nvPr>
            <p:ph type="title"/>
          </p:nvPr>
        </p:nvSpPr>
        <p:spPr>
          <a:xfrm>
            <a:off x="381000" y="717550"/>
            <a:ext cx="8382000" cy="838200"/>
          </a:xfrm>
        </p:spPr>
        <p:txBody>
          <a:bodyPr/>
          <a:lstStyle/>
          <a:p>
            <a:r>
              <a:rPr lang="en-GB"/>
              <a:t> DBS Oegland web site </a:t>
            </a:r>
            <a:r>
              <a:rPr lang="en-GB">
                <a:hlinkClick r:id="rId2"/>
              </a:rPr>
              <a:t>http://www.dbs.no</a:t>
            </a:r>
            <a:r>
              <a:rPr lang="en-US"/>
              <a:t> </a:t>
            </a:r>
          </a:p>
        </p:txBody>
      </p:sp>
      <p:pic>
        <p:nvPicPr>
          <p:cNvPr id="126981" name="Picture 5"/>
          <p:cNvPicPr>
            <a:picLocks noChangeAspect="1" noChangeArrowheads="1"/>
          </p:cNvPicPr>
          <p:nvPr/>
        </p:nvPicPr>
        <p:blipFill>
          <a:blip r:embed="rId3"/>
          <a:srcRect b="3662"/>
          <a:stretch>
            <a:fillRect/>
          </a:stretch>
        </p:blipFill>
        <p:spPr bwMode="auto">
          <a:xfrm>
            <a:off x="1371600" y="1555750"/>
            <a:ext cx="6400800" cy="4624388"/>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a:xfrm>
            <a:off x="428596" y="785794"/>
            <a:ext cx="8382000" cy="838200"/>
          </a:xfrm>
        </p:spPr>
        <p:txBody>
          <a:bodyPr/>
          <a:lstStyle/>
          <a:p>
            <a:r>
              <a:rPr lang="en-GB" dirty="0"/>
              <a:t>De </a:t>
            </a:r>
            <a:r>
              <a:rPr lang="en-GB" dirty="0" err="1"/>
              <a:t>Kare</a:t>
            </a:r>
            <a:r>
              <a:rPr lang="en-GB" dirty="0"/>
              <a:t>-Silver’s ES test</a:t>
            </a:r>
            <a:endParaRPr lang="en-US" dirty="0"/>
          </a:p>
        </p:txBody>
      </p:sp>
      <p:sp>
        <p:nvSpPr>
          <p:cNvPr id="150531" name="Rectangle 3"/>
          <p:cNvSpPr>
            <a:spLocks noGrp="1" noChangeArrowheads="1"/>
          </p:cNvSpPr>
          <p:nvPr>
            <p:ph type="body" idx="1"/>
          </p:nvPr>
        </p:nvSpPr>
        <p:spPr/>
        <p:txBody>
          <a:bodyPr/>
          <a:lstStyle/>
          <a:p>
            <a:pPr>
              <a:buFontTx/>
              <a:buNone/>
            </a:pPr>
            <a:r>
              <a:rPr lang="en-US" sz="2600" dirty="0"/>
              <a:t>1.	</a:t>
            </a:r>
            <a:r>
              <a:rPr lang="en-US" sz="2600" i="1" dirty="0"/>
              <a:t>Product characteristics</a:t>
            </a:r>
            <a:r>
              <a:rPr lang="en-US" sz="2600" dirty="0"/>
              <a:t>. Does the product need to be physically tried, or touched before it is bought? </a:t>
            </a:r>
          </a:p>
          <a:p>
            <a:pPr>
              <a:buFontTx/>
              <a:buNone/>
            </a:pPr>
            <a:r>
              <a:rPr lang="en-US" sz="2600" dirty="0"/>
              <a:t>2.	</a:t>
            </a:r>
            <a:r>
              <a:rPr lang="en-US" sz="2600" i="1" dirty="0"/>
              <a:t>Familiarity and confidence</a:t>
            </a:r>
            <a:r>
              <a:rPr lang="en-US" sz="2600" dirty="0"/>
              <a:t>. Considers the degree the consumer recognizes and trusts the product and brand.</a:t>
            </a:r>
          </a:p>
          <a:p>
            <a:pPr marL="514350" indent="-514350">
              <a:buFontTx/>
              <a:buAutoNum type="arabicPeriod" startAt="3"/>
            </a:pPr>
            <a:r>
              <a:rPr lang="en-US" sz="2600" i="1" dirty="0" smtClean="0"/>
              <a:t>Consumer </a:t>
            </a:r>
            <a:r>
              <a:rPr lang="en-US" sz="2600" i="1" dirty="0"/>
              <a:t>attributes</a:t>
            </a:r>
            <a:r>
              <a:rPr lang="en-US" sz="2600" dirty="0"/>
              <a:t>. These shape the buyer’s </a:t>
            </a:r>
            <a:r>
              <a:rPr lang="en-US" sz="2600" dirty="0" err="1"/>
              <a:t>behaviour</a:t>
            </a:r>
            <a:r>
              <a:rPr lang="en-US" sz="2600" dirty="0"/>
              <a:t> – are they amenable to online purchases in terms of access to the technology skills available and do they no longer wish to shop for a product in a traditional retail environment? </a:t>
            </a:r>
            <a:endParaRPr lang="en-US" sz="2600" dirty="0" smtClean="0"/>
          </a:p>
          <a:p>
            <a:pPr marL="514350" indent="-514350">
              <a:buNone/>
            </a:pPr>
            <a:r>
              <a:rPr lang="en-US" sz="1400" dirty="0" smtClean="0"/>
              <a:t>ES = electronic shopping</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ChangeArrowheads="1"/>
          </p:cNvSpPr>
          <p:nvPr>
            <p:ph type="title"/>
          </p:nvPr>
        </p:nvSpPr>
        <p:spPr/>
        <p:txBody>
          <a:bodyPr/>
          <a:lstStyle/>
          <a:p>
            <a:r>
              <a:rPr lang="en-GB"/>
              <a:t>ES test results</a:t>
            </a:r>
            <a:endParaRPr lang="en-US"/>
          </a:p>
        </p:txBody>
      </p:sp>
      <p:graphicFrame>
        <p:nvGraphicFramePr>
          <p:cNvPr id="151752" name="Group 200"/>
          <p:cNvGraphicFramePr>
            <a:graphicFrameLocks noGrp="1"/>
          </p:cNvGraphicFramePr>
          <p:nvPr/>
        </p:nvGraphicFramePr>
        <p:xfrm>
          <a:off x="468313" y="1916113"/>
          <a:ext cx="8208962" cy="4105277"/>
        </p:xfrm>
        <a:graphic>
          <a:graphicData uri="http://schemas.openxmlformats.org/drawingml/2006/table">
            <a:tbl>
              <a:tblPr/>
              <a:tblGrid>
                <a:gridCol w="1574800"/>
                <a:gridCol w="1685925"/>
                <a:gridCol w="1687512"/>
                <a:gridCol w="1685925"/>
                <a:gridCol w="1574800"/>
              </a:tblGrid>
              <a:tr h="1427163">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charset="0"/>
                          <a:ea typeface="Times New Roman" pitchFamily="18" charset="0"/>
                          <a:cs typeface="Arial" charset="0"/>
                        </a:rPr>
                        <a:t>Product</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charset="0"/>
                          <a:ea typeface="Times New Roman" pitchFamily="18" charset="0"/>
                          <a:cs typeface="Arial" charset="0"/>
                        </a:rPr>
                        <a:t>1. Product characteristics </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charset="0"/>
                          <a:ea typeface="Times New Roman" pitchFamily="18" charset="0"/>
                          <a:cs typeface="Arial" charset="0"/>
                        </a:rPr>
                        <a:t>2. Familiarity and confidence</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charset="0"/>
                          <a:ea typeface="Times New Roman" pitchFamily="18" charset="0"/>
                          <a:cs typeface="Arial" charset="0"/>
                        </a:rPr>
                        <a:t>3. Consumer attributes </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smtClean="0">
                          <a:ln>
                            <a:noFill/>
                          </a:ln>
                          <a:solidFill>
                            <a:schemeClr val="tx1"/>
                          </a:solidFill>
                          <a:effectLst/>
                          <a:latin typeface="Arial" charset="0"/>
                          <a:ea typeface="Times New Roman" pitchFamily="18" charset="0"/>
                          <a:cs typeface="Arial" charset="0"/>
                        </a:rPr>
                        <a:t>Total</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3658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ea typeface="Times New Roman" pitchFamily="18" charset="0"/>
                          <a:cs typeface="Arial" charset="0"/>
                        </a:rPr>
                        <a:t>1. Groceries</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 4</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8</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15</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27</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768350">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ea typeface="Times New Roman" pitchFamily="18" charset="0"/>
                          <a:cs typeface="Arial" charset="0"/>
                        </a:rPr>
                        <a:t>2. Mortgages</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10</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1</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 4</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15</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3658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ea typeface="Times New Roman" pitchFamily="18" charset="0"/>
                          <a:cs typeface="Arial" charset="0"/>
                        </a:rPr>
                        <a:t>3. Travel</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10</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6</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15</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31</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36588">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smtClean="0">
                          <a:ln>
                            <a:noFill/>
                          </a:ln>
                          <a:solidFill>
                            <a:schemeClr val="tx1"/>
                          </a:solidFill>
                          <a:effectLst/>
                          <a:latin typeface="Arial" charset="0"/>
                          <a:ea typeface="Times New Roman" pitchFamily="18" charset="0"/>
                          <a:cs typeface="Arial" charset="0"/>
                        </a:rPr>
                        <a:t>4. Books</a:t>
                      </a:r>
                      <a:endParaRPr kumimoji="0" lang="en-GB" sz="36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 8</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7</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23</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smtClean="0">
                          <a:ln>
                            <a:noFill/>
                          </a:ln>
                          <a:solidFill>
                            <a:schemeClr val="tx1"/>
                          </a:solidFill>
                          <a:effectLst/>
                          <a:latin typeface="Arial" charset="0"/>
                          <a:ea typeface="Times New Roman" pitchFamily="18" charset="0"/>
                          <a:cs typeface="Arial" charset="0"/>
                        </a:rPr>
                        <a:t>38</a:t>
                      </a:r>
                      <a:endParaRPr kumimoji="0" lang="en-GB" sz="4400" b="0" i="0" u="none" strike="noStrike" cap="none" normalizeH="0" baseline="0" smtClean="0">
                        <a:ln>
                          <a:noFill/>
                        </a:ln>
                        <a:solidFill>
                          <a:schemeClr val="tx1"/>
                        </a:solidFill>
                        <a:effectLst/>
                        <a:latin typeface="Times" pitchFamily="18" charset="0"/>
                        <a:ea typeface="Times New Roman" pitchFamily="18" charset="0"/>
                        <a:cs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a:xfrm>
            <a:off x="381000" y="293688"/>
            <a:ext cx="8382000" cy="838200"/>
          </a:xfrm>
        </p:spPr>
        <p:txBody>
          <a:bodyPr/>
          <a:lstStyle/>
          <a:p>
            <a:r>
              <a:rPr lang="en-GB" sz="2600"/>
              <a:t>Stages in target marketing strategy </a:t>
            </a:r>
            <a:br>
              <a:rPr lang="en-GB" sz="2600"/>
            </a:br>
            <a:r>
              <a:rPr lang="en-GB" sz="2600"/>
              <a:t>development </a:t>
            </a:r>
            <a:endParaRPr lang="en-US" sz="2600"/>
          </a:p>
        </p:txBody>
      </p:sp>
      <p:sp>
        <p:nvSpPr>
          <p:cNvPr id="128004" name="Text Box 4"/>
          <p:cNvSpPr txBox="1">
            <a:spLocks noChangeArrowheads="1"/>
          </p:cNvSpPr>
          <p:nvPr/>
        </p:nvSpPr>
        <p:spPr bwMode="auto">
          <a:xfrm>
            <a:off x="282575" y="5903913"/>
            <a:ext cx="8382000"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 Stages in target marketing strategy development</a:t>
            </a:r>
            <a:r>
              <a:rPr lang="en-US" sz="1800">
                <a:latin typeface="Arial" charset="0"/>
              </a:rPr>
              <a:t> </a:t>
            </a:r>
          </a:p>
        </p:txBody>
      </p:sp>
      <p:pic>
        <p:nvPicPr>
          <p:cNvPr id="128006" name="Picture 6" descr="Fig 8"/>
          <p:cNvPicPr>
            <a:picLocks noChangeAspect="1" noChangeArrowheads="1"/>
          </p:cNvPicPr>
          <p:nvPr/>
        </p:nvPicPr>
        <p:blipFill>
          <a:blip r:embed="rId2"/>
          <a:srcRect/>
          <a:stretch>
            <a:fillRect/>
          </a:stretch>
        </p:blipFill>
        <p:spPr bwMode="auto">
          <a:xfrm>
            <a:off x="1938338" y="1219200"/>
            <a:ext cx="5267325" cy="4686300"/>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ChangeArrowheads="1"/>
          </p:cNvSpPr>
          <p:nvPr>
            <p:ph type="title"/>
          </p:nvPr>
        </p:nvSpPr>
        <p:spPr>
          <a:xfrm>
            <a:off x="381000" y="609600"/>
            <a:ext cx="8382000" cy="838200"/>
          </a:xfrm>
        </p:spPr>
        <p:txBody>
          <a:bodyPr/>
          <a:lstStyle/>
          <a:p>
            <a:r>
              <a:rPr lang="en-GB"/>
              <a:t>Online value proposition</a:t>
            </a:r>
            <a:endParaRPr lang="en-US"/>
          </a:p>
        </p:txBody>
      </p:sp>
      <p:sp>
        <p:nvSpPr>
          <p:cNvPr id="152579" name="Rectangle 3"/>
          <p:cNvSpPr>
            <a:spLocks noGrp="1" noChangeArrowheads="1"/>
          </p:cNvSpPr>
          <p:nvPr>
            <p:ph type="body" idx="1"/>
          </p:nvPr>
        </p:nvSpPr>
        <p:spPr>
          <a:xfrm>
            <a:off x="381000" y="1447800"/>
            <a:ext cx="8382000" cy="4343400"/>
          </a:xfrm>
        </p:spPr>
        <p:txBody>
          <a:bodyPr/>
          <a:lstStyle/>
          <a:p>
            <a:pPr>
              <a:lnSpc>
                <a:spcPct val="90000"/>
              </a:lnSpc>
            </a:pPr>
            <a:r>
              <a:rPr lang="en-GB" sz="2500"/>
              <a:t>A clear differentiation of the proposition from competitors’ based on product features or service quality.</a:t>
            </a:r>
          </a:p>
          <a:p>
            <a:pPr>
              <a:lnSpc>
                <a:spcPct val="90000"/>
              </a:lnSpc>
            </a:pPr>
            <a:r>
              <a:rPr lang="en-GB" sz="2500"/>
              <a:t>Target market segment(s) that the proposition will appeal to.</a:t>
            </a:r>
          </a:p>
          <a:p>
            <a:pPr>
              <a:lnSpc>
                <a:spcPct val="90000"/>
              </a:lnSpc>
            </a:pPr>
            <a:r>
              <a:rPr lang="en-GB" sz="2500"/>
              <a:t>How the proposition will be communicated to site visitors and in all marketing communications. Developing a tag line can help this.</a:t>
            </a:r>
          </a:p>
          <a:p>
            <a:pPr>
              <a:lnSpc>
                <a:spcPct val="90000"/>
              </a:lnSpc>
            </a:pPr>
            <a:r>
              <a:rPr lang="en-GB" sz="2500"/>
              <a:t>How the proposition is delivered across different parts of the buying process</a:t>
            </a:r>
            <a:endParaRPr lang="en-US" sz="2500"/>
          </a:p>
          <a:p>
            <a:pPr>
              <a:lnSpc>
                <a:spcPct val="90000"/>
              </a:lnSpc>
            </a:pPr>
            <a:r>
              <a:rPr lang="en-US" sz="2500"/>
              <a:t>How the proposition will be delivered and supported by resources – is the proposition genuine? Will resources be internal or external?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p:txBody>
          <a:bodyPr/>
          <a:lstStyle/>
          <a:p>
            <a:r>
              <a:rPr lang="en-GB"/>
              <a:t>Example OVPs</a:t>
            </a:r>
            <a:endParaRPr lang="en-US"/>
          </a:p>
        </p:txBody>
      </p:sp>
      <p:sp>
        <p:nvSpPr>
          <p:cNvPr id="153603" name="Rectangle 3"/>
          <p:cNvSpPr>
            <a:spLocks noGrp="1" noChangeArrowheads="1"/>
          </p:cNvSpPr>
          <p:nvPr>
            <p:ph type="body" idx="1"/>
          </p:nvPr>
        </p:nvSpPr>
        <p:spPr>
          <a:xfrm>
            <a:off x="381000" y="1600200"/>
            <a:ext cx="8382000" cy="4924425"/>
          </a:xfrm>
        </p:spPr>
        <p:txBody>
          <a:bodyPr/>
          <a:lstStyle/>
          <a:p>
            <a:pPr>
              <a:lnSpc>
                <a:spcPct val="80000"/>
              </a:lnSpc>
            </a:pPr>
            <a:r>
              <a:rPr lang="en-US" sz="2600"/>
              <a:t>‘</a:t>
            </a:r>
            <a:r>
              <a:rPr lang="en-US" sz="2600" i="1"/>
              <a:t>Compare. Buy. Save</a:t>
            </a:r>
            <a:r>
              <a:rPr lang="en-US" sz="2600"/>
              <a:t>’. Kelkoo (</a:t>
            </a:r>
            <a:r>
              <a:rPr lang="en-US" sz="2600">
                <a:hlinkClick r:id="rId2"/>
              </a:rPr>
              <a:t>www.kelkoo.com</a:t>
            </a:r>
            <a:r>
              <a:rPr lang="en-US" sz="2600"/>
              <a:t>) </a:t>
            </a:r>
          </a:p>
          <a:p>
            <a:pPr>
              <a:lnSpc>
                <a:spcPct val="80000"/>
              </a:lnSpc>
            </a:pPr>
            <a:r>
              <a:rPr lang="en-US" sz="2600"/>
              <a:t>‘</a:t>
            </a:r>
            <a:r>
              <a:rPr lang="en-US" sz="2600" i="1"/>
              <a:t>Earth’s biggest selection</a:t>
            </a:r>
            <a:r>
              <a:rPr lang="en-US" sz="2600"/>
              <a:t>’. Amazon (</a:t>
            </a:r>
            <a:r>
              <a:rPr lang="en-US" sz="2600">
                <a:hlinkClick r:id="rId3"/>
              </a:rPr>
              <a:t>www.amazon.com</a:t>
            </a:r>
            <a:r>
              <a:rPr lang="en-US" sz="2600"/>
              <a:t>)</a:t>
            </a:r>
          </a:p>
          <a:p>
            <a:pPr>
              <a:lnSpc>
                <a:spcPct val="80000"/>
              </a:lnSpc>
            </a:pPr>
            <a:r>
              <a:rPr lang="en-US" sz="2600"/>
              <a:t>‘</a:t>
            </a:r>
            <a:r>
              <a:rPr lang="en-US" sz="2600" i="1"/>
              <a:t>Search the largest inventory of cars and trucks on the Internet. More than 1.5 million listings, updated daily</a:t>
            </a:r>
            <a:r>
              <a:rPr lang="en-US" sz="2600"/>
              <a:t>’ (</a:t>
            </a:r>
            <a:r>
              <a:rPr lang="en-US" sz="2600">
                <a:hlinkClick r:id="rId4"/>
              </a:rPr>
              <a:t>www.autotrader.com</a:t>
            </a:r>
            <a:r>
              <a:rPr lang="en-US" sz="2600"/>
              <a:t>)</a:t>
            </a:r>
          </a:p>
          <a:p>
            <a:pPr>
              <a:lnSpc>
                <a:spcPct val="80000"/>
              </a:lnSpc>
            </a:pPr>
            <a:r>
              <a:rPr lang="en-US" sz="2600"/>
              <a:t>The Citibank site design (</a:t>
            </a:r>
            <a:r>
              <a:rPr lang="en-US" sz="2600">
                <a:hlinkClick r:id="rId5"/>
              </a:rPr>
              <a:t>www.citibank.com</a:t>
            </a:r>
            <a:r>
              <a:rPr lang="en-US" sz="2600"/>
              <a:t>) uses a range of techniques to illustrate its core proposition and OVP. The main messages are:</a:t>
            </a:r>
            <a:endParaRPr lang="en-US" sz="2600" i="1"/>
          </a:p>
          <a:p>
            <a:pPr lvl="1">
              <a:lnSpc>
                <a:spcPct val="80000"/>
              </a:lnSpc>
            </a:pPr>
            <a:r>
              <a:rPr lang="en-US" sz="2400" i="1"/>
              <a:t>Welcome to Citibank: The one-stop solution for all your financial needs.</a:t>
            </a:r>
          </a:p>
          <a:p>
            <a:pPr lvl="1">
              <a:lnSpc>
                <a:spcPct val="80000"/>
              </a:lnSpc>
            </a:pPr>
            <a:r>
              <a:rPr lang="en-US" sz="2400" i="1"/>
              <a:t>Look for a product or service; Learn about a financial product; Find a location</a:t>
            </a:r>
            <a:r>
              <a:rPr lang="en-US" sz="2400"/>
              <a: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a:xfrm>
            <a:off x="381000" y="381000"/>
            <a:ext cx="8382000" cy="838200"/>
          </a:xfrm>
        </p:spPr>
        <p:txBody>
          <a:bodyPr/>
          <a:lstStyle/>
          <a:p>
            <a:r>
              <a:rPr lang="en-GB" sz="2600"/>
              <a:t>Summary of communication </a:t>
            </a:r>
            <a:br>
              <a:rPr lang="en-GB" sz="2600"/>
            </a:br>
            <a:r>
              <a:rPr lang="en-GB" sz="2600"/>
              <a:t>models for (a) traditional media (b) new media</a:t>
            </a:r>
            <a:r>
              <a:rPr lang="en-US" sz="2600"/>
              <a:t> </a:t>
            </a:r>
          </a:p>
        </p:txBody>
      </p:sp>
      <p:pic>
        <p:nvPicPr>
          <p:cNvPr id="129030" name="Picture 6" descr="Fig 8"/>
          <p:cNvPicPr>
            <a:picLocks noChangeAspect="1" noChangeArrowheads="1"/>
          </p:cNvPicPr>
          <p:nvPr/>
        </p:nvPicPr>
        <p:blipFill>
          <a:blip r:embed="rId2"/>
          <a:srcRect/>
          <a:stretch>
            <a:fillRect/>
          </a:stretch>
        </p:blipFill>
        <p:spPr bwMode="auto">
          <a:xfrm>
            <a:off x="1457325" y="1273175"/>
            <a:ext cx="6229350" cy="4625975"/>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xfrm>
            <a:off x="381000" y="293688"/>
            <a:ext cx="8382000" cy="838200"/>
          </a:xfrm>
        </p:spPr>
        <p:txBody>
          <a:bodyPr/>
          <a:lstStyle/>
          <a:p>
            <a:r>
              <a:rPr lang="en-GB" sz="2600"/>
              <a:t>Summary of degree of </a:t>
            </a:r>
            <a:br>
              <a:rPr lang="en-GB" sz="2600"/>
            </a:br>
            <a:r>
              <a:rPr lang="en-GB" sz="2600"/>
              <a:t>individualization</a:t>
            </a:r>
            <a:endParaRPr lang="en-US" sz="2600"/>
          </a:p>
        </p:txBody>
      </p:sp>
      <p:sp>
        <p:nvSpPr>
          <p:cNvPr id="130052" name="Text Box 4"/>
          <p:cNvSpPr txBox="1">
            <a:spLocks noChangeArrowheads="1"/>
          </p:cNvSpPr>
          <p:nvPr/>
        </p:nvSpPr>
        <p:spPr bwMode="auto">
          <a:xfrm>
            <a:off x="282575" y="5638800"/>
            <a:ext cx="8382000" cy="915988"/>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 </a:t>
            </a:r>
            <a:r>
              <a:rPr lang="en-GB" sz="1800">
                <a:latin typeface="Arial" charset="0"/>
                <a:cs typeface="Times New Roman" pitchFamily="18" charset="0"/>
              </a:rPr>
              <a:t> </a:t>
            </a:r>
            <a:r>
              <a:rPr lang="en-US" sz="1800">
                <a:latin typeface="Arial" charset="0"/>
                <a:cs typeface="Times New Roman" pitchFamily="18" charset="0"/>
              </a:rPr>
              <a:t>Summary of degree of individualization for (a) traditional media (same message), (b) new media (unique messages and more information exchange between customers)</a:t>
            </a:r>
            <a:r>
              <a:rPr lang="en-US" sz="1800">
                <a:latin typeface="Arial" charset="0"/>
              </a:rPr>
              <a:t> </a:t>
            </a:r>
          </a:p>
        </p:txBody>
      </p:sp>
      <p:pic>
        <p:nvPicPr>
          <p:cNvPr id="130054" name="Picture 6" descr="Fig 8"/>
          <p:cNvPicPr>
            <a:picLocks noChangeAspect="1" noChangeArrowheads="1"/>
          </p:cNvPicPr>
          <p:nvPr/>
        </p:nvPicPr>
        <p:blipFill>
          <a:blip r:embed="rId2"/>
          <a:srcRect/>
          <a:stretch>
            <a:fillRect/>
          </a:stretch>
        </p:blipFill>
        <p:spPr bwMode="auto">
          <a:xfrm>
            <a:off x="2587625" y="1165225"/>
            <a:ext cx="3968750" cy="4473575"/>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2"/>
          <p:cNvSpPr>
            <a:spLocks noGrp="1" noChangeArrowheads="1"/>
          </p:cNvSpPr>
          <p:nvPr>
            <p:ph type="title"/>
          </p:nvPr>
        </p:nvSpPr>
        <p:spPr>
          <a:xfrm>
            <a:off x="381000" y="457200"/>
            <a:ext cx="8382000" cy="838200"/>
          </a:xfrm>
        </p:spPr>
        <p:txBody>
          <a:bodyPr/>
          <a:lstStyle/>
          <a:p>
            <a:r>
              <a:rPr lang="en-GB" sz="2600"/>
              <a:t>Channels requiring integration as </a:t>
            </a:r>
            <a:br>
              <a:rPr lang="en-GB" sz="2600"/>
            </a:br>
            <a:r>
              <a:rPr lang="en-GB" sz="2600"/>
              <a:t>part of integrated e-marketing strategy</a:t>
            </a:r>
            <a:r>
              <a:rPr lang="en-US" sz="2600"/>
              <a:t> </a:t>
            </a:r>
          </a:p>
        </p:txBody>
      </p:sp>
      <p:sp>
        <p:nvSpPr>
          <p:cNvPr id="131076" name="Text Box 4"/>
          <p:cNvSpPr txBox="1">
            <a:spLocks noChangeArrowheads="1"/>
          </p:cNvSpPr>
          <p:nvPr/>
        </p:nvSpPr>
        <p:spPr bwMode="auto">
          <a:xfrm>
            <a:off x="282575" y="5900738"/>
            <a:ext cx="8382000"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Channels requiring integration as part of integrated e-marketing strategy</a:t>
            </a:r>
            <a:r>
              <a:rPr lang="en-US" sz="1800">
                <a:latin typeface="Arial" charset="0"/>
              </a:rPr>
              <a:t> </a:t>
            </a:r>
          </a:p>
        </p:txBody>
      </p:sp>
      <p:pic>
        <p:nvPicPr>
          <p:cNvPr id="131078" name="Picture 6" descr="Fig 8"/>
          <p:cNvPicPr>
            <a:picLocks noChangeAspect="1" noChangeArrowheads="1"/>
          </p:cNvPicPr>
          <p:nvPr/>
        </p:nvPicPr>
        <p:blipFill>
          <a:blip r:embed="rId2"/>
          <a:srcRect/>
          <a:stretch>
            <a:fillRect/>
          </a:stretch>
        </p:blipFill>
        <p:spPr bwMode="auto">
          <a:xfrm>
            <a:off x="1692275" y="1428750"/>
            <a:ext cx="5759450" cy="4438650"/>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381000" y="457200"/>
            <a:ext cx="8382000" cy="838200"/>
          </a:xfrm>
        </p:spPr>
        <p:txBody>
          <a:bodyPr/>
          <a:lstStyle/>
          <a:p>
            <a:r>
              <a:rPr lang="en-GB" sz="2600"/>
              <a:t>Channel integration required for </a:t>
            </a:r>
            <a:br>
              <a:rPr lang="en-GB" sz="2600"/>
            </a:br>
            <a:r>
              <a:rPr lang="en-GB" sz="2600"/>
              <a:t>e-marketing and mixed-mode buying</a:t>
            </a:r>
            <a:r>
              <a:rPr lang="en-US" sz="2600"/>
              <a:t> </a:t>
            </a:r>
          </a:p>
        </p:txBody>
      </p:sp>
      <p:sp>
        <p:nvSpPr>
          <p:cNvPr id="132100" name="Text Box 4"/>
          <p:cNvSpPr txBox="1">
            <a:spLocks noChangeArrowheads="1"/>
          </p:cNvSpPr>
          <p:nvPr/>
        </p:nvSpPr>
        <p:spPr bwMode="auto">
          <a:xfrm>
            <a:off x="282575" y="5900738"/>
            <a:ext cx="8632825"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 Channel integration required for e-marketing and mixed-mode buying</a:t>
            </a:r>
            <a:r>
              <a:rPr lang="en-US" sz="1800">
                <a:latin typeface="Arial" charset="0"/>
              </a:rPr>
              <a:t> </a:t>
            </a:r>
          </a:p>
        </p:txBody>
      </p:sp>
      <p:pic>
        <p:nvPicPr>
          <p:cNvPr id="132102" name="Picture 6" descr="Fig 8"/>
          <p:cNvPicPr>
            <a:picLocks noChangeAspect="1" noChangeArrowheads="1"/>
          </p:cNvPicPr>
          <p:nvPr/>
        </p:nvPicPr>
        <p:blipFill>
          <a:blip r:embed="rId2"/>
          <a:srcRect/>
          <a:stretch>
            <a:fillRect/>
          </a:stretch>
        </p:blipFill>
        <p:spPr bwMode="auto">
          <a:xfrm>
            <a:off x="1146175" y="1412875"/>
            <a:ext cx="6851650" cy="4508500"/>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p:txBody>
          <a:bodyPr/>
          <a:lstStyle/>
          <a:p>
            <a:r>
              <a:rPr lang="en-GB"/>
              <a:t>The elements of the marketing mix</a:t>
            </a:r>
            <a:r>
              <a:rPr lang="en-US"/>
              <a:t> </a:t>
            </a:r>
          </a:p>
        </p:txBody>
      </p:sp>
      <p:sp>
        <p:nvSpPr>
          <p:cNvPr id="133124" name="Text Box 4"/>
          <p:cNvSpPr txBox="1">
            <a:spLocks noChangeArrowheads="1"/>
          </p:cNvSpPr>
          <p:nvPr/>
        </p:nvSpPr>
        <p:spPr bwMode="auto">
          <a:xfrm>
            <a:off x="282575" y="5903913"/>
            <a:ext cx="8382000" cy="366712"/>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 The elements of the marketing mix</a:t>
            </a:r>
            <a:r>
              <a:rPr lang="en-US" sz="1800">
                <a:latin typeface="Arial" charset="0"/>
              </a:rPr>
              <a:t> </a:t>
            </a:r>
          </a:p>
        </p:txBody>
      </p:sp>
      <p:pic>
        <p:nvPicPr>
          <p:cNvPr id="133126" name="Picture 6" descr="Fig 8"/>
          <p:cNvPicPr>
            <a:picLocks noChangeAspect="1" noChangeArrowheads="1"/>
          </p:cNvPicPr>
          <p:nvPr/>
        </p:nvPicPr>
        <p:blipFill>
          <a:blip r:embed="rId2"/>
          <a:srcRect/>
          <a:stretch>
            <a:fillRect/>
          </a:stretch>
        </p:blipFill>
        <p:spPr bwMode="auto">
          <a:xfrm>
            <a:off x="323850" y="2092325"/>
            <a:ext cx="8562975" cy="3241675"/>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ctrTitle"/>
          </p:nvPr>
        </p:nvSpPr>
        <p:spPr>
          <a:xfrm>
            <a:off x="381000" y="1676400"/>
            <a:ext cx="8382000" cy="2819400"/>
          </a:xfrm>
        </p:spPr>
        <p:txBody>
          <a:bodyPr/>
          <a:lstStyle/>
          <a:p>
            <a:r>
              <a:rPr lang="en-GB" sz="2600"/>
              <a:t>Additional slides on</a:t>
            </a:r>
            <a:r>
              <a:rPr lang="en-US" sz="2600"/>
              <a:t> the marketing mix</a:t>
            </a:r>
            <a:endParaRPr lang="en-US" sz="210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ChangeArrowheads="1"/>
          </p:cNvSpPr>
          <p:nvPr>
            <p:ph type="title"/>
          </p:nvPr>
        </p:nvSpPr>
        <p:spPr/>
        <p:txBody>
          <a:bodyPr/>
          <a:lstStyle/>
          <a:p>
            <a:r>
              <a:rPr lang="en-US" sz="2600"/>
              <a:t>Issues with varying the mix online</a:t>
            </a:r>
            <a:endParaRPr lang="en-GB" sz="2600"/>
          </a:p>
        </p:txBody>
      </p:sp>
      <p:sp>
        <p:nvSpPr>
          <p:cNvPr id="156675" name="Rectangle 3"/>
          <p:cNvSpPr>
            <a:spLocks noGrp="1" noChangeArrowheads="1"/>
          </p:cNvSpPr>
          <p:nvPr>
            <p:ph type="body" idx="1"/>
          </p:nvPr>
        </p:nvSpPr>
        <p:spPr>
          <a:xfrm>
            <a:off x="381000" y="1733550"/>
            <a:ext cx="8382000" cy="3905250"/>
          </a:xfrm>
        </p:spPr>
        <p:txBody>
          <a:bodyPr/>
          <a:lstStyle/>
          <a:p>
            <a:pPr>
              <a:lnSpc>
                <a:spcPct val="90000"/>
              </a:lnSpc>
            </a:pPr>
            <a:r>
              <a:rPr lang="en-US" sz="2100"/>
              <a:t>Do we vary the mix online or replicate offline?</a:t>
            </a:r>
          </a:p>
          <a:p>
            <a:pPr>
              <a:lnSpc>
                <a:spcPct val="90000"/>
              </a:lnSpc>
            </a:pPr>
            <a:r>
              <a:rPr lang="en-US" sz="2100"/>
              <a:t>Is the offer clear – brand proposition, online offer</a:t>
            </a:r>
          </a:p>
          <a:p>
            <a:pPr>
              <a:lnSpc>
                <a:spcPct val="90000"/>
              </a:lnSpc>
            </a:pPr>
            <a:r>
              <a:rPr lang="en-US" sz="2100"/>
              <a:t>Is online differentiation defined?</a:t>
            </a:r>
          </a:p>
          <a:p>
            <a:pPr>
              <a:lnSpc>
                <a:spcPct val="90000"/>
              </a:lnSpc>
            </a:pPr>
            <a:r>
              <a:rPr lang="en-US" sz="2100"/>
              <a:t>Is online differentiation communicated?</a:t>
            </a:r>
          </a:p>
          <a:p>
            <a:pPr>
              <a:lnSpc>
                <a:spcPct val="90000"/>
              </a:lnSpc>
            </a:pPr>
            <a:r>
              <a:rPr lang="en-US" sz="2100"/>
              <a:t>Key online mix variables</a:t>
            </a:r>
          </a:p>
          <a:p>
            <a:pPr lvl="1">
              <a:lnSpc>
                <a:spcPct val="90000"/>
              </a:lnSpc>
            </a:pPr>
            <a:r>
              <a:rPr lang="en-US" sz="2000"/>
              <a:t>Product</a:t>
            </a:r>
          </a:p>
          <a:p>
            <a:pPr lvl="1">
              <a:lnSpc>
                <a:spcPct val="90000"/>
              </a:lnSpc>
            </a:pPr>
            <a:r>
              <a:rPr lang="en-US" sz="2000"/>
              <a:t>Price</a:t>
            </a:r>
          </a:p>
          <a:p>
            <a:pPr lvl="1">
              <a:lnSpc>
                <a:spcPct val="90000"/>
              </a:lnSpc>
            </a:pPr>
            <a:r>
              <a:rPr lang="en-US" sz="2000"/>
              <a:t>Place</a:t>
            </a:r>
          </a:p>
          <a:p>
            <a:pPr lvl="1">
              <a:lnSpc>
                <a:spcPct val="90000"/>
              </a:lnSpc>
            </a:pPr>
            <a:r>
              <a:rPr lang="en-US" sz="2000"/>
              <a:t>Promotion</a:t>
            </a:r>
          </a:p>
          <a:p>
            <a:pPr lvl="1">
              <a:lnSpc>
                <a:spcPct val="90000"/>
              </a:lnSpc>
            </a:pPr>
            <a:r>
              <a:rPr lang="en-US" sz="2000"/>
              <a:t>Service: People, Process, Physical evidence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ChangeArrowheads="1"/>
          </p:cNvSpPr>
          <p:nvPr>
            <p:ph type="title"/>
          </p:nvPr>
        </p:nvSpPr>
        <p:spPr/>
        <p:txBody>
          <a:bodyPr/>
          <a:lstStyle/>
          <a:p>
            <a:r>
              <a:rPr lang="en-US" sz="2600"/>
              <a:t>Online mix options </a:t>
            </a:r>
            <a:endParaRPr lang="en-GB" sz="2600"/>
          </a:p>
        </p:txBody>
      </p:sp>
      <p:sp>
        <p:nvSpPr>
          <p:cNvPr id="157699" name="Rectangle 3"/>
          <p:cNvSpPr>
            <a:spLocks noGrp="1" noChangeArrowheads="1"/>
          </p:cNvSpPr>
          <p:nvPr>
            <p:ph type="body" idx="1"/>
          </p:nvPr>
        </p:nvSpPr>
        <p:spPr/>
        <p:txBody>
          <a:bodyPr/>
          <a:lstStyle/>
          <a:p>
            <a:r>
              <a:rPr lang="en-US"/>
              <a:t>Product</a:t>
            </a:r>
          </a:p>
          <a:p>
            <a:pPr lvl="1"/>
            <a:r>
              <a:rPr lang="en-US"/>
              <a:t>Extend range (Tesco)</a:t>
            </a:r>
          </a:p>
          <a:p>
            <a:pPr lvl="1"/>
            <a:r>
              <a:rPr lang="en-US"/>
              <a:t>Narrow range (WH Smith iDTV)</a:t>
            </a:r>
          </a:p>
          <a:p>
            <a:pPr lvl="1"/>
            <a:r>
              <a:rPr lang="en-US"/>
              <a:t>Online-only products (banks)</a:t>
            </a:r>
          </a:p>
          <a:p>
            <a:pPr lvl="1"/>
            <a:r>
              <a:rPr lang="en-US"/>
              <a:t>Develop new brand (Egg)</a:t>
            </a:r>
          </a:p>
          <a:p>
            <a:pPr lvl="1"/>
            <a:r>
              <a:rPr lang="en-US"/>
              <a:t>Migrate existing brand (HSBC)</a:t>
            </a:r>
          </a:p>
          <a:p>
            <a:pPr lvl="1"/>
            <a:r>
              <a:rPr lang="en-US"/>
              <a:t>Partner with online brand (Waterstones and Amazon)</a:t>
            </a:r>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p:txBody>
          <a:bodyPr/>
          <a:lstStyle/>
          <a:p>
            <a:r>
              <a:rPr lang="en-US" sz="2600"/>
              <a:t>Online mix options</a:t>
            </a:r>
            <a:endParaRPr lang="en-GB" sz="2600"/>
          </a:p>
        </p:txBody>
      </p:sp>
      <p:sp>
        <p:nvSpPr>
          <p:cNvPr id="158723" name="Rectangle 3"/>
          <p:cNvSpPr>
            <a:spLocks noGrp="1" noChangeArrowheads="1"/>
          </p:cNvSpPr>
          <p:nvPr>
            <p:ph type="body" idx="1"/>
          </p:nvPr>
        </p:nvSpPr>
        <p:spPr>
          <a:xfrm>
            <a:off x="381000" y="1752600"/>
            <a:ext cx="8370888" cy="4572000"/>
          </a:xfrm>
        </p:spPr>
        <p:txBody>
          <a:bodyPr/>
          <a:lstStyle/>
          <a:p>
            <a:pPr>
              <a:lnSpc>
                <a:spcPct val="90000"/>
              </a:lnSpc>
            </a:pPr>
            <a:r>
              <a:rPr lang="en-US"/>
              <a:t>Price</a:t>
            </a:r>
          </a:p>
          <a:p>
            <a:pPr lvl="1">
              <a:lnSpc>
                <a:spcPct val="90000"/>
              </a:lnSpc>
            </a:pPr>
            <a:r>
              <a:rPr lang="en-US"/>
              <a:t>Differential pricing:</a:t>
            </a:r>
          </a:p>
          <a:p>
            <a:pPr lvl="2">
              <a:lnSpc>
                <a:spcPct val="90000"/>
              </a:lnSpc>
            </a:pPr>
            <a:r>
              <a:rPr lang="en-US"/>
              <a:t>Reduce online prices due to price transparency and competition (easyJet)</a:t>
            </a:r>
          </a:p>
          <a:p>
            <a:pPr lvl="2">
              <a:lnSpc>
                <a:spcPct val="90000"/>
              </a:lnSpc>
            </a:pPr>
            <a:r>
              <a:rPr lang="en-US"/>
              <a:t>Maintain price to avoid cannibalisation of offline sales (Dixon)</a:t>
            </a:r>
          </a:p>
          <a:p>
            <a:pPr lvl="1">
              <a:lnSpc>
                <a:spcPct val="90000"/>
              </a:lnSpc>
            </a:pPr>
            <a:r>
              <a:rPr lang="en-US"/>
              <a:t>New pricing options (software, music):</a:t>
            </a:r>
          </a:p>
          <a:p>
            <a:pPr lvl="2">
              <a:lnSpc>
                <a:spcPct val="90000"/>
              </a:lnSpc>
            </a:pPr>
            <a:r>
              <a:rPr lang="en-US"/>
              <a:t>Rental</a:t>
            </a:r>
          </a:p>
          <a:p>
            <a:pPr lvl="2">
              <a:lnSpc>
                <a:spcPct val="90000"/>
              </a:lnSpc>
            </a:pPr>
            <a:r>
              <a:rPr lang="en-US"/>
              <a:t>Pay per use</a:t>
            </a:r>
          </a:p>
          <a:p>
            <a:pPr lvl="2">
              <a:lnSpc>
                <a:spcPct val="90000"/>
              </a:lnSpc>
            </a:pPr>
            <a:r>
              <a:rPr lang="en-US"/>
              <a:t>Reverse auctions (B2B)</a:t>
            </a:r>
          </a:p>
          <a:p>
            <a:pPr lvl="2">
              <a:lnSpc>
                <a:spcPct val="90000"/>
              </a:lnSpc>
            </a:pPr>
            <a:r>
              <a:rPr lang="en-US"/>
              <a:t>Dynamic pricing (</a:t>
            </a:r>
            <a:r>
              <a:rPr lang="en-GB"/>
              <a:t>c</a:t>
            </a:r>
            <a:r>
              <a:rPr lang="en-US"/>
              <a:t>oncert tickets)</a:t>
            </a:r>
          </a:p>
          <a:p>
            <a:pPr lvl="1">
              <a:lnSpc>
                <a:spcPct val="90000"/>
              </a:lnSpc>
            </a:pPr>
            <a:endParaRPr lang="en-US"/>
          </a:p>
          <a:p>
            <a:pPr lvl="1">
              <a:lnSpc>
                <a:spcPct val="90000"/>
              </a:lnSpc>
            </a:pPr>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p:txBody>
          <a:bodyPr/>
          <a:lstStyle/>
          <a:p>
            <a:r>
              <a:rPr lang="en-US" sz="2600"/>
              <a:t>Online mix options</a:t>
            </a:r>
            <a:endParaRPr lang="en-GB" sz="2600"/>
          </a:p>
        </p:txBody>
      </p:sp>
      <p:sp>
        <p:nvSpPr>
          <p:cNvPr id="159747" name="Rectangle 3"/>
          <p:cNvSpPr>
            <a:spLocks noGrp="1" noChangeArrowheads="1"/>
          </p:cNvSpPr>
          <p:nvPr>
            <p:ph type="body" idx="1"/>
          </p:nvPr>
        </p:nvSpPr>
        <p:spPr>
          <a:xfrm>
            <a:off x="685800" y="1676400"/>
            <a:ext cx="8156575" cy="4953000"/>
          </a:xfrm>
        </p:spPr>
        <p:txBody>
          <a:bodyPr/>
          <a:lstStyle/>
          <a:p>
            <a:r>
              <a:rPr lang="en-US"/>
              <a:t>Place = avoiding channel conflicts</a:t>
            </a:r>
          </a:p>
          <a:p>
            <a:pPr lvl="1"/>
            <a:r>
              <a:rPr lang="en-US"/>
              <a:t>Disintermediation – sell direct </a:t>
            </a:r>
          </a:p>
          <a:p>
            <a:pPr lvl="1"/>
            <a:r>
              <a:rPr lang="en-US"/>
              <a:t>Reintermediation – partner with new intermediaries</a:t>
            </a:r>
          </a:p>
          <a:p>
            <a:pPr lvl="1"/>
            <a:r>
              <a:rPr lang="en-US"/>
              <a:t>Countermediation:</a:t>
            </a:r>
          </a:p>
          <a:p>
            <a:pPr lvl="2"/>
            <a:r>
              <a:rPr lang="en-US"/>
              <a:t>Form new intermediaries</a:t>
            </a:r>
          </a:p>
          <a:p>
            <a:pPr lvl="2"/>
            <a:r>
              <a:rPr lang="en-US"/>
              <a:t>Partner with existing intermediaries</a:t>
            </a:r>
          </a:p>
          <a:p>
            <a:pPr lvl="2"/>
            <a:r>
              <a:rPr lang="en-US"/>
              <a:t>Distance from intermediaries </a:t>
            </a:r>
            <a:br>
              <a:rPr lang="en-US"/>
            </a:br>
            <a:r>
              <a:rPr lang="en-US"/>
              <a:t>(Abbey National)</a:t>
            </a:r>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p:txBody>
          <a:bodyPr/>
          <a:lstStyle/>
          <a:p>
            <a:r>
              <a:rPr lang="en-US" sz="2600"/>
              <a:t>Online mix options</a:t>
            </a:r>
            <a:endParaRPr lang="en-GB" sz="2600"/>
          </a:p>
        </p:txBody>
      </p:sp>
      <p:sp>
        <p:nvSpPr>
          <p:cNvPr id="160771" name="Rectangle 3"/>
          <p:cNvSpPr>
            <a:spLocks noGrp="1" noChangeArrowheads="1"/>
          </p:cNvSpPr>
          <p:nvPr>
            <p:ph type="body" idx="1"/>
          </p:nvPr>
        </p:nvSpPr>
        <p:spPr/>
        <p:txBody>
          <a:bodyPr/>
          <a:lstStyle/>
          <a:p>
            <a:r>
              <a:rPr lang="en-US"/>
              <a:t>Promotion</a:t>
            </a:r>
          </a:p>
          <a:p>
            <a:pPr lvl="1"/>
            <a:r>
              <a:rPr lang="en-US"/>
              <a:t>Selective use of new online tools for different stages of the buying process and customer lifecycle</a:t>
            </a:r>
          </a:p>
          <a:p>
            <a:pPr lvl="1"/>
            <a:r>
              <a:rPr lang="en-US"/>
              <a:t>Online only campaigns </a:t>
            </a:r>
          </a:p>
          <a:p>
            <a:pPr lvl="1"/>
            <a:r>
              <a:rPr lang="en-US"/>
              <a:t>Integrated campaigns – incorporating online tools into communications mix</a:t>
            </a:r>
          </a:p>
          <a:p>
            <a:pPr lvl="1"/>
            <a:endParaRPr lang="en-GB"/>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ChangeArrowheads="1"/>
          </p:cNvSpPr>
          <p:nvPr>
            <p:ph type="title"/>
          </p:nvPr>
        </p:nvSpPr>
        <p:spPr/>
        <p:txBody>
          <a:bodyPr/>
          <a:lstStyle/>
          <a:p>
            <a:r>
              <a:rPr lang="en-US" sz="2600"/>
              <a:t>Online mix options</a:t>
            </a:r>
            <a:endParaRPr lang="en-GB" sz="2600"/>
          </a:p>
        </p:txBody>
      </p:sp>
      <p:sp>
        <p:nvSpPr>
          <p:cNvPr id="161795" name="Rectangle 3"/>
          <p:cNvSpPr>
            <a:spLocks noGrp="1" noChangeArrowheads="1"/>
          </p:cNvSpPr>
          <p:nvPr>
            <p:ph type="body" idx="1"/>
          </p:nvPr>
        </p:nvSpPr>
        <p:spPr>
          <a:xfrm>
            <a:off x="381000" y="1619250"/>
            <a:ext cx="8382000" cy="5391150"/>
          </a:xfrm>
        </p:spPr>
        <p:txBody>
          <a:bodyPr/>
          <a:lstStyle/>
          <a:p>
            <a:r>
              <a:rPr lang="en-US"/>
              <a:t>Service</a:t>
            </a:r>
          </a:p>
          <a:p>
            <a:pPr lvl="1"/>
            <a:r>
              <a:rPr lang="en-US"/>
              <a:t>People</a:t>
            </a:r>
          </a:p>
          <a:p>
            <a:pPr lvl="2"/>
            <a:r>
              <a:rPr lang="en-US"/>
              <a:t>Automate – use web self-service, </a:t>
            </a:r>
            <a:br>
              <a:rPr lang="en-US"/>
            </a:br>
            <a:r>
              <a:rPr lang="en-US"/>
              <a:t>offer customer choice</a:t>
            </a:r>
          </a:p>
          <a:p>
            <a:pPr lvl="1"/>
            <a:r>
              <a:rPr lang="en-US"/>
              <a:t>Process</a:t>
            </a:r>
          </a:p>
          <a:p>
            <a:pPr lvl="2"/>
            <a:r>
              <a:rPr lang="en-US"/>
              <a:t>Change process for service – contact strategies</a:t>
            </a:r>
          </a:p>
          <a:p>
            <a:pPr lvl="1"/>
            <a:r>
              <a:rPr lang="en-US"/>
              <a:t>Physical evidence</a:t>
            </a:r>
          </a:p>
          <a:p>
            <a:pPr lvl="2"/>
            <a:r>
              <a:rPr lang="en-US"/>
              <a:t>Site design – differentiate or support brand</a:t>
            </a:r>
          </a:p>
          <a:p>
            <a:pPr lvl="2"/>
            <a:r>
              <a:rPr lang="en-US"/>
              <a:t>Fulfilment quality</a:t>
            </a:r>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2"/>
          <p:cNvSpPr>
            <a:spLocks noGrp="1" noChangeArrowheads="1"/>
          </p:cNvSpPr>
          <p:nvPr>
            <p:ph type="title"/>
          </p:nvPr>
        </p:nvSpPr>
        <p:spPr>
          <a:xfrm>
            <a:off x="381000" y="304800"/>
            <a:ext cx="8382000" cy="838200"/>
          </a:xfrm>
        </p:spPr>
        <p:txBody>
          <a:bodyPr/>
          <a:lstStyle/>
          <a:p>
            <a:r>
              <a:rPr lang="en-US" sz="2600"/>
              <a:t>Varying the mix - supermarkets</a:t>
            </a:r>
            <a:endParaRPr lang="en-GB" sz="2600"/>
          </a:p>
        </p:txBody>
      </p:sp>
      <p:graphicFrame>
        <p:nvGraphicFramePr>
          <p:cNvPr id="162819" name="Group 3"/>
          <p:cNvGraphicFramePr>
            <a:graphicFrameLocks noGrp="1"/>
          </p:cNvGraphicFramePr>
          <p:nvPr/>
        </p:nvGraphicFramePr>
        <p:xfrm>
          <a:off x="381000" y="1112838"/>
          <a:ext cx="8382000" cy="4754565"/>
        </p:xfrm>
        <a:graphic>
          <a:graphicData uri="http://schemas.openxmlformats.org/drawingml/2006/table">
            <a:tbl>
              <a:tblPr/>
              <a:tblGrid>
                <a:gridCol w="2005013"/>
                <a:gridCol w="6376987"/>
              </a:tblGrid>
              <a:tr h="7921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Mix</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600" b="0" i="0" u="none" strike="noStrike" cap="none" normalizeH="0" baseline="0" smtClean="0">
                          <a:ln>
                            <a:noFill/>
                          </a:ln>
                          <a:solidFill>
                            <a:schemeClr val="tx1"/>
                          </a:solidFill>
                          <a:effectLst/>
                          <a:latin typeface="Arial" charset="0"/>
                        </a:rPr>
                        <a:t>Tactics applied online</a:t>
                      </a:r>
                      <a:endParaRPr kumimoji="0" lang="en-GB" sz="26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921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Product</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937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Price</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921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Place</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921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Promotion</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921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+Service</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bl>
          </a:graphicData>
        </a:graphic>
      </p:graphicFrame>
      <p:sp>
        <p:nvSpPr>
          <p:cNvPr id="162842" name="Text Box 26"/>
          <p:cNvSpPr txBox="1">
            <a:spLocks noChangeArrowheads="1"/>
          </p:cNvSpPr>
          <p:nvPr/>
        </p:nvSpPr>
        <p:spPr bwMode="auto">
          <a:xfrm>
            <a:off x="381000" y="5878513"/>
            <a:ext cx="8382000" cy="396875"/>
          </a:xfrm>
          <a:prstGeom prst="rect">
            <a:avLst/>
          </a:prstGeom>
          <a:noFill/>
          <a:ln w="19050">
            <a:noFill/>
            <a:miter lim="800000"/>
            <a:headEnd/>
            <a:tailEnd/>
          </a:ln>
          <a:effectLst/>
        </p:spPr>
        <p:txBody>
          <a:bodyPr>
            <a:spAutoFit/>
          </a:bodyPr>
          <a:lstStyle/>
          <a:p>
            <a:pPr algn="ctr"/>
            <a:r>
              <a:rPr lang="en-US" sz="2000" b="1">
                <a:solidFill>
                  <a:srgbClr val="000080"/>
                </a:solidFill>
                <a:latin typeface="Arial" charset="0"/>
                <a:hlinkClick r:id="rId2"/>
              </a:rPr>
              <a:t>www.tesco.com</a:t>
            </a:r>
            <a:r>
              <a:rPr lang="en-US" sz="2000" b="1">
                <a:solidFill>
                  <a:srgbClr val="000080"/>
                </a:solidFill>
                <a:latin typeface="Arial" charset="0"/>
              </a:rPr>
              <a:t>, </a:t>
            </a:r>
            <a:r>
              <a:rPr lang="en-US" sz="2000" b="1">
                <a:solidFill>
                  <a:srgbClr val="000080"/>
                </a:solidFill>
                <a:latin typeface="Arial" charset="0"/>
                <a:hlinkClick r:id="rId3"/>
              </a:rPr>
              <a:t>www.sainsburystoyou.co.uk</a:t>
            </a:r>
            <a:r>
              <a:rPr lang="en-US" sz="2000" b="1">
                <a:solidFill>
                  <a:srgbClr val="000080"/>
                </a:solidFill>
                <a:latin typeface="Arial" charset="0"/>
              </a:rPr>
              <a:t>, </a:t>
            </a:r>
            <a:r>
              <a:rPr lang="en-US" sz="2000" b="1">
                <a:solidFill>
                  <a:srgbClr val="000080"/>
                </a:solidFill>
                <a:latin typeface="Arial" charset="0"/>
                <a:hlinkClick r:id="rId4"/>
              </a:rPr>
              <a:t>www.waitrose.com</a:t>
            </a:r>
            <a:r>
              <a:rPr lang="en-US" sz="2000" b="1">
                <a:solidFill>
                  <a:srgbClr val="000080"/>
                </a:solidFill>
                <a:latin typeface="Arial" charset="0"/>
              </a:rPr>
              <a:t> </a:t>
            </a:r>
            <a:endParaRPr lang="en-GB" sz="2000" b="1">
              <a:solidFill>
                <a:srgbClr val="000080"/>
              </a:solidFill>
              <a:latin typeface="Arial"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a:xfrm>
            <a:off x="381000" y="304800"/>
            <a:ext cx="8382000" cy="838200"/>
          </a:xfrm>
        </p:spPr>
        <p:txBody>
          <a:bodyPr/>
          <a:lstStyle/>
          <a:p>
            <a:r>
              <a:rPr lang="en-US" sz="2600"/>
              <a:t>Varying the mix - airlines</a:t>
            </a:r>
            <a:endParaRPr lang="en-GB" sz="2600"/>
          </a:p>
        </p:txBody>
      </p:sp>
      <p:graphicFrame>
        <p:nvGraphicFramePr>
          <p:cNvPr id="163843" name="Group 3"/>
          <p:cNvGraphicFramePr>
            <a:graphicFrameLocks noGrp="1"/>
          </p:cNvGraphicFramePr>
          <p:nvPr/>
        </p:nvGraphicFramePr>
        <p:xfrm>
          <a:off x="381000" y="1143000"/>
          <a:ext cx="8382000" cy="4724400"/>
        </p:xfrm>
        <a:graphic>
          <a:graphicData uri="http://schemas.openxmlformats.org/drawingml/2006/table">
            <a:tbl>
              <a:tblPr/>
              <a:tblGrid>
                <a:gridCol w="2005013"/>
                <a:gridCol w="6376987"/>
              </a:tblGrid>
              <a:tr h="7874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Mix</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600" b="0" i="0" u="none" strike="noStrike" cap="none" normalizeH="0" baseline="0" smtClean="0">
                          <a:ln>
                            <a:noFill/>
                          </a:ln>
                          <a:solidFill>
                            <a:schemeClr val="tx1"/>
                          </a:solidFill>
                          <a:effectLst/>
                          <a:latin typeface="Arial" charset="0"/>
                        </a:rPr>
                        <a:t>Tactics applied online</a:t>
                      </a:r>
                      <a:endParaRPr kumimoji="0" lang="en-GB" sz="26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874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Product</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874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Price</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874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Place</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874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Promotion</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r h="7874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sz="2200" b="0" i="0" u="none" strike="noStrike" cap="none" normalizeH="0" baseline="0" smtClean="0">
                          <a:ln>
                            <a:noFill/>
                          </a:ln>
                          <a:solidFill>
                            <a:schemeClr val="tx1"/>
                          </a:solidFill>
                          <a:effectLst/>
                          <a:latin typeface="Arial" charset="0"/>
                        </a:rPr>
                        <a:t>+Service</a:t>
                      </a:r>
                      <a:endParaRPr kumimoji="0" lang="en-GB" sz="22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100" b="0" i="0" u="none" strike="noStrike" cap="none" normalizeH="0" baseline="0" smtClean="0">
                        <a:ln>
                          <a:noFill/>
                        </a:ln>
                        <a:solidFill>
                          <a:schemeClr val="tx1"/>
                        </a:solidFill>
                        <a:effectLst/>
                        <a:latin typeface="Arial" charset="0"/>
                      </a:endParaRPr>
                    </a:p>
                  </a:txBody>
                  <a:tcPr horzOverflow="overflow">
                    <a:lnL w="12700" cap="flat" cmpd="sng" algn="ctr">
                      <a:solidFill>
                        <a:srgbClr val="9933FF"/>
                      </a:solidFill>
                      <a:prstDash val="solid"/>
                      <a:round/>
                      <a:headEnd type="none" w="med" len="med"/>
                      <a:tailEnd type="none" w="med" len="med"/>
                    </a:lnL>
                    <a:lnR w="12700" cap="flat" cmpd="sng" algn="ctr">
                      <a:solidFill>
                        <a:srgbClr val="9933FF"/>
                      </a:solidFill>
                      <a:prstDash val="solid"/>
                      <a:round/>
                      <a:headEnd type="none" w="med" len="med"/>
                      <a:tailEnd type="none" w="med" len="med"/>
                    </a:lnR>
                    <a:lnT w="12700" cap="flat" cmpd="sng" algn="ctr">
                      <a:solidFill>
                        <a:srgbClr val="9933FF"/>
                      </a:solidFill>
                      <a:prstDash val="solid"/>
                      <a:round/>
                      <a:headEnd type="none" w="med" len="med"/>
                      <a:tailEnd type="none" w="med" len="med"/>
                    </a:lnT>
                    <a:lnB w="12700" cap="flat" cmpd="sng" algn="ctr">
                      <a:solidFill>
                        <a:srgbClr val="9933FF"/>
                      </a:solidFill>
                      <a:prstDash val="solid"/>
                      <a:round/>
                      <a:headEnd type="none" w="med" len="med"/>
                      <a:tailEnd type="none" w="med" len="med"/>
                    </a:lnB>
                    <a:lnTlToBr>
                      <a:noFill/>
                    </a:lnTlToBr>
                    <a:lnBlToTr>
                      <a:noFill/>
                    </a:lnBlToTr>
                    <a:noFill/>
                  </a:tcPr>
                </a:tc>
              </a:tr>
            </a:tbl>
          </a:graphicData>
        </a:graphic>
      </p:graphicFrame>
      <p:sp>
        <p:nvSpPr>
          <p:cNvPr id="163866" name="Text Box 26"/>
          <p:cNvSpPr txBox="1">
            <a:spLocks noChangeArrowheads="1"/>
          </p:cNvSpPr>
          <p:nvPr/>
        </p:nvSpPr>
        <p:spPr bwMode="auto">
          <a:xfrm>
            <a:off x="381000" y="5872163"/>
            <a:ext cx="8382000" cy="396875"/>
          </a:xfrm>
          <a:prstGeom prst="rect">
            <a:avLst/>
          </a:prstGeom>
          <a:noFill/>
          <a:ln w="19050">
            <a:noFill/>
            <a:miter lim="800000"/>
            <a:headEnd/>
            <a:tailEnd/>
          </a:ln>
          <a:effectLst/>
        </p:spPr>
        <p:txBody>
          <a:bodyPr>
            <a:spAutoFit/>
          </a:bodyPr>
          <a:lstStyle/>
          <a:p>
            <a:pPr algn="ctr"/>
            <a:r>
              <a:rPr lang="en-US" sz="2000" b="1">
                <a:solidFill>
                  <a:srgbClr val="000080"/>
                </a:solidFill>
                <a:latin typeface="Arial" charset="0"/>
                <a:hlinkClick r:id="rId2"/>
              </a:rPr>
              <a:t>www.ryanair.com</a:t>
            </a:r>
            <a:r>
              <a:rPr lang="en-US" sz="2000" b="1">
                <a:solidFill>
                  <a:srgbClr val="000080"/>
                </a:solidFill>
                <a:latin typeface="Arial" charset="0"/>
              </a:rPr>
              <a:t>, </a:t>
            </a:r>
            <a:r>
              <a:rPr lang="en-US" sz="2000" b="1">
                <a:solidFill>
                  <a:srgbClr val="000080"/>
                </a:solidFill>
                <a:latin typeface="Arial" charset="0"/>
                <a:hlinkClick r:id="rId3"/>
              </a:rPr>
              <a:t>www.easyjet.com</a:t>
            </a:r>
            <a:r>
              <a:rPr lang="en-US" sz="2000" b="1">
                <a:solidFill>
                  <a:srgbClr val="000080"/>
                </a:solidFill>
                <a:latin typeface="Arial" charset="0"/>
              </a:rPr>
              <a:t>, </a:t>
            </a:r>
            <a:r>
              <a:rPr lang="en-US" sz="2000" b="1">
                <a:solidFill>
                  <a:srgbClr val="000080"/>
                </a:solidFill>
                <a:latin typeface="Arial" charset="0"/>
                <a:hlinkClick r:id="rId4"/>
              </a:rPr>
              <a:t>www.ba.com</a:t>
            </a:r>
            <a:r>
              <a:rPr lang="en-US" sz="2000" b="1">
                <a:solidFill>
                  <a:srgbClr val="000080"/>
                </a:solidFill>
                <a:latin typeface="Arial" charset="0"/>
              </a:rPr>
              <a:t> </a:t>
            </a:r>
            <a:endParaRPr lang="en-GB" sz="2000" b="1">
              <a:solidFill>
                <a:srgbClr val="000080"/>
              </a:solidFill>
              <a:latin typeface="Arial"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ChangeArrowheads="1"/>
          </p:cNvSpPr>
          <p:nvPr>
            <p:ph type="title"/>
          </p:nvPr>
        </p:nvSpPr>
        <p:spPr/>
        <p:txBody>
          <a:bodyPr/>
          <a:lstStyle/>
          <a:p>
            <a:r>
              <a:rPr lang="en-GB"/>
              <a:t>Branding</a:t>
            </a:r>
            <a:endParaRPr lang="en-US"/>
          </a:p>
        </p:txBody>
      </p:sp>
      <p:sp>
        <p:nvSpPr>
          <p:cNvPr id="164867" name="Rectangle 3"/>
          <p:cNvSpPr>
            <a:spLocks noGrp="1" noChangeArrowheads="1"/>
          </p:cNvSpPr>
          <p:nvPr>
            <p:ph type="body" idx="1"/>
          </p:nvPr>
        </p:nvSpPr>
        <p:spPr>
          <a:xfrm>
            <a:off x="381000" y="3200400"/>
            <a:ext cx="8382000" cy="2971800"/>
          </a:xfrm>
        </p:spPr>
        <p:txBody>
          <a:bodyPr/>
          <a:lstStyle/>
          <a:p>
            <a:pPr>
              <a:buFontTx/>
              <a:buNone/>
            </a:pPr>
            <a:r>
              <a:rPr lang="en-GB"/>
              <a:t>	‘</a:t>
            </a:r>
            <a:r>
              <a:rPr lang="en-US" i="1"/>
              <a:t>an identifiable product or service augmented in such a way that the buyer or user perceives relevant unique added values which match their needs most closely. Furthermore, its success results from being able to sustain these added values in the face of competition</a:t>
            </a:r>
            <a:r>
              <a:rPr lang="en-GB" i="1"/>
              <a:t>’</a:t>
            </a:r>
            <a:r>
              <a:rPr lang="en-US"/>
              <a:t>. </a:t>
            </a:r>
          </a:p>
        </p:txBody>
      </p:sp>
      <p:sp>
        <p:nvSpPr>
          <p:cNvPr id="164868" name="Text Box 4"/>
          <p:cNvSpPr txBox="1">
            <a:spLocks noChangeArrowheads="1"/>
          </p:cNvSpPr>
          <p:nvPr/>
        </p:nvSpPr>
        <p:spPr bwMode="auto">
          <a:xfrm>
            <a:off x="381000" y="1600200"/>
            <a:ext cx="8382000" cy="1463675"/>
          </a:xfrm>
          <a:prstGeom prst="rect">
            <a:avLst/>
          </a:prstGeom>
          <a:noFill/>
          <a:ln w="9525">
            <a:noFill/>
            <a:miter lim="800000"/>
            <a:headEnd/>
            <a:tailEnd/>
          </a:ln>
          <a:effectLst/>
        </p:spPr>
        <p:txBody>
          <a:bodyPr>
            <a:spAutoFit/>
          </a:bodyPr>
          <a:lstStyle/>
          <a:p>
            <a:pPr eaLnBrk="1" hangingPunct="1">
              <a:spcBef>
                <a:spcPct val="20000"/>
              </a:spcBef>
            </a:pPr>
            <a:r>
              <a:rPr lang="en-GB" sz="3000">
                <a:latin typeface="Arial" charset="0"/>
              </a:rPr>
              <a:t>Leslie de Chernatony and </a:t>
            </a:r>
            <a:r>
              <a:rPr lang="en-US" sz="3000">
                <a:latin typeface="Arial" charset="0"/>
              </a:rPr>
              <a:t>Malcolm McDonald in their classic 1992 book, </a:t>
            </a:r>
            <a:r>
              <a:rPr lang="en-US" sz="3000" i="1">
                <a:latin typeface="Arial" charset="0"/>
              </a:rPr>
              <a:t>Creating Powerful Brands</a:t>
            </a:r>
            <a:r>
              <a:rPr lang="en-US" sz="3000">
                <a:latin typeface="Arial" charset="0"/>
              </a:rPr>
              <a:t>, </a:t>
            </a:r>
            <a:r>
              <a:rPr lang="en-GB" sz="3000">
                <a:latin typeface="Arial" charset="0"/>
              </a:rPr>
              <a:t>define a brand </a:t>
            </a:r>
            <a:r>
              <a:rPr lang="en-US" sz="3000">
                <a:latin typeface="Arial" charset="0"/>
              </a:rPr>
              <a:t>as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r>
              <a:rPr lang="en-GB"/>
              <a:t>Aaker and Joachimsthaler – brand equity</a:t>
            </a:r>
            <a:endParaRPr lang="en-US"/>
          </a:p>
        </p:txBody>
      </p:sp>
      <p:sp>
        <p:nvSpPr>
          <p:cNvPr id="165891" name="Rectangle 3"/>
          <p:cNvSpPr>
            <a:spLocks noGrp="1" noChangeArrowheads="1"/>
          </p:cNvSpPr>
          <p:nvPr>
            <p:ph type="body" idx="1"/>
          </p:nvPr>
        </p:nvSpPr>
        <p:spPr>
          <a:xfrm>
            <a:off x="381000" y="2209800"/>
            <a:ext cx="8382000" cy="2438400"/>
          </a:xfrm>
        </p:spPr>
        <p:txBody>
          <a:bodyPr/>
          <a:lstStyle/>
          <a:p>
            <a:pPr marL="571500" indent="-571500"/>
            <a:r>
              <a:rPr lang="en-GB" i="1"/>
              <a:t>Brand awareness</a:t>
            </a:r>
            <a:r>
              <a:rPr lang="en-GB"/>
              <a:t>. </a:t>
            </a:r>
          </a:p>
          <a:p>
            <a:pPr marL="571500" indent="-571500"/>
            <a:r>
              <a:rPr lang="en-GB" i="1"/>
              <a:t>Perceived quality</a:t>
            </a:r>
            <a:r>
              <a:rPr lang="en-GB"/>
              <a:t>. </a:t>
            </a:r>
          </a:p>
          <a:p>
            <a:pPr marL="571500" indent="-571500"/>
            <a:r>
              <a:rPr lang="en-GB" i="1"/>
              <a:t>Brand associations</a:t>
            </a:r>
            <a:r>
              <a:rPr lang="en-GB"/>
              <a:t>. </a:t>
            </a:r>
            <a:endParaRPr lang="en-GB" i="1"/>
          </a:p>
          <a:p>
            <a:pPr marL="571500" indent="-571500"/>
            <a:r>
              <a:rPr lang="en-GB" i="1"/>
              <a:t>Brand loyalty</a:t>
            </a:r>
            <a:r>
              <a:rPr lang="en-GB"/>
              <a:t>. </a:t>
            </a:r>
            <a:endParaRPr lang="en-US"/>
          </a:p>
        </p:txBody>
      </p:sp>
      <p:sp>
        <p:nvSpPr>
          <p:cNvPr id="165892" name="Text Box 4"/>
          <p:cNvSpPr txBox="1">
            <a:spLocks noChangeArrowheads="1"/>
          </p:cNvSpPr>
          <p:nvPr/>
        </p:nvSpPr>
        <p:spPr bwMode="auto">
          <a:xfrm>
            <a:off x="1219200" y="5105400"/>
            <a:ext cx="7543800" cy="457200"/>
          </a:xfrm>
          <a:prstGeom prst="rect">
            <a:avLst/>
          </a:prstGeom>
          <a:noFill/>
          <a:ln w="9525">
            <a:noFill/>
            <a:miter lim="800000"/>
            <a:headEnd/>
            <a:tailEnd/>
          </a:ln>
          <a:effectLst/>
        </p:spPr>
        <p:txBody>
          <a:bodyPr>
            <a:spAutoFit/>
          </a:bodyPr>
          <a:lstStyle/>
          <a:p>
            <a:r>
              <a:rPr lang="en-GB"/>
              <a:t>How can these be enhanced online?</a:t>
            </a:r>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p:txBody>
          <a:bodyPr/>
          <a:lstStyle/>
          <a:p>
            <a:r>
              <a:rPr lang="en-GB" sz="2600"/>
              <a:t>Options for the online vs offline </a:t>
            </a:r>
            <a:br>
              <a:rPr lang="en-GB" sz="2600"/>
            </a:br>
            <a:r>
              <a:rPr lang="en-GB" sz="2600"/>
              <a:t>communications mix</a:t>
            </a:r>
            <a:r>
              <a:rPr lang="en-US" sz="2600"/>
              <a:t> </a:t>
            </a:r>
          </a:p>
        </p:txBody>
      </p:sp>
      <p:sp>
        <p:nvSpPr>
          <p:cNvPr id="134148" name="Text Box 4"/>
          <p:cNvSpPr txBox="1">
            <a:spLocks noChangeArrowheads="1"/>
          </p:cNvSpPr>
          <p:nvPr/>
        </p:nvSpPr>
        <p:spPr bwMode="auto">
          <a:xfrm>
            <a:off x="282575" y="5911850"/>
            <a:ext cx="8382000" cy="641350"/>
          </a:xfrm>
          <a:prstGeom prst="rect">
            <a:avLst/>
          </a:prstGeom>
          <a:noFill/>
          <a:ln w="9525">
            <a:noFill/>
            <a:miter lim="800000"/>
            <a:headEnd/>
            <a:tailEnd/>
          </a:ln>
          <a:effectLst/>
        </p:spPr>
        <p:txBody>
          <a:bodyPr>
            <a:spAutoFit/>
          </a:bodyPr>
          <a:lstStyle/>
          <a:p>
            <a:pPr>
              <a:spcBef>
                <a:spcPct val="50000"/>
              </a:spcBef>
            </a:pPr>
            <a:r>
              <a:rPr lang="en-US" sz="1800">
                <a:latin typeface="Arial" charset="0"/>
                <a:cs typeface="Times New Roman" pitchFamily="18" charset="0"/>
              </a:rPr>
              <a:t> Options for the online vs offline communications mix (a) online </a:t>
            </a:r>
            <a:r>
              <a:rPr lang="en-GB" sz="1800">
                <a:latin typeface="Arial" charset="0"/>
                <a:cs typeface="Times New Roman" pitchFamily="18" charset="0"/>
              </a:rPr>
              <a:t>&gt;</a:t>
            </a:r>
            <a:r>
              <a:rPr lang="en-US" sz="1800">
                <a:latin typeface="Arial" charset="0"/>
                <a:cs typeface="Times New Roman" pitchFamily="18" charset="0"/>
              </a:rPr>
              <a:t> offline, (b) similar online and offline, (c) offline </a:t>
            </a:r>
            <a:r>
              <a:rPr lang="en-GB" sz="1800">
                <a:latin typeface="Arial" charset="0"/>
                <a:cs typeface="Times New Roman" pitchFamily="18" charset="0"/>
              </a:rPr>
              <a:t>&gt;</a:t>
            </a:r>
            <a:r>
              <a:rPr lang="en-US" sz="1800">
                <a:latin typeface="Arial" charset="0"/>
                <a:cs typeface="Times New Roman" pitchFamily="18" charset="0"/>
              </a:rPr>
              <a:t> online</a:t>
            </a:r>
            <a:r>
              <a:rPr lang="en-US" sz="1800">
                <a:latin typeface="Arial" charset="0"/>
              </a:rPr>
              <a:t> </a:t>
            </a:r>
          </a:p>
        </p:txBody>
      </p:sp>
      <p:pic>
        <p:nvPicPr>
          <p:cNvPr id="134150" name="Picture 6" descr="Fig 8"/>
          <p:cNvPicPr>
            <a:picLocks noChangeAspect="1" noChangeArrowheads="1"/>
          </p:cNvPicPr>
          <p:nvPr/>
        </p:nvPicPr>
        <p:blipFill>
          <a:blip r:embed="rId2"/>
          <a:srcRect/>
          <a:stretch>
            <a:fillRect/>
          </a:stretch>
        </p:blipFill>
        <p:spPr bwMode="auto">
          <a:xfrm>
            <a:off x="290513" y="2438400"/>
            <a:ext cx="8629650" cy="2638425"/>
          </a:xfrm>
          <a:prstGeom prst="rect">
            <a:avLst/>
          </a:prstGeom>
          <a:noFill/>
        </p:spPr>
      </p:pic>
    </p:spTree>
  </p:cSld>
  <p:clrMapOvr>
    <a:masterClrMapping/>
  </p:clrMapOvr>
</p:sld>
</file>

<file path=ppt/theme/theme1.xml><?xml version="1.0" encoding="utf-8"?>
<a:theme xmlns:a="http://schemas.openxmlformats.org/drawingml/2006/main" name="Blank">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Blank">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pitchFamily="18" charset="0"/>
          </a:defRPr>
        </a:defPPr>
      </a:lstStyle>
    </a:lnDef>
  </a:objectDefaults>
  <a:extraClrSchemeLst>
    <a:extraClrScheme>
      <a:clrScheme name="Blank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1989</TotalTime>
  <Words>1391</Words>
  <Application>Microsoft PowerPoint</Application>
  <PresentationFormat>On-screen Show (4:3)</PresentationFormat>
  <Paragraphs>236</Paragraphs>
  <Slides>37</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37</vt:i4>
      </vt:variant>
    </vt:vector>
  </HeadingPairs>
  <TitlesOfParts>
    <vt:vector size="42" baseType="lpstr">
      <vt:lpstr>Times</vt:lpstr>
      <vt:lpstr>Arial</vt:lpstr>
      <vt:lpstr>Times New Roman</vt:lpstr>
      <vt:lpstr>Verdana</vt:lpstr>
      <vt:lpstr>Blank</vt:lpstr>
      <vt:lpstr> E-marketing</vt:lpstr>
      <vt:lpstr>E-marketing: Issues for managers</vt:lpstr>
      <vt:lpstr>E-marketing</vt:lpstr>
      <vt:lpstr>The e-marketing plan in the  context of other plans </vt:lpstr>
      <vt:lpstr>SOSTAC – a generic framework  for e-marketing planning </vt:lpstr>
      <vt:lpstr>Inputs to the e-marketing plan  from situation analysis </vt:lpstr>
      <vt:lpstr>Demand analysis</vt:lpstr>
      <vt:lpstr>Customer demand analysis for  the car market </vt:lpstr>
      <vt:lpstr>Social Networks and marketing</vt:lpstr>
      <vt:lpstr>Benchmarking solutions</vt:lpstr>
      <vt:lpstr>Another approach</vt:lpstr>
      <vt:lpstr>Examples of SMART e-marketing objectives</vt:lpstr>
      <vt:lpstr>Example online revenue contributions</vt:lpstr>
      <vt:lpstr>easyJet web site (www.easyjet.com) </vt:lpstr>
      <vt:lpstr> DBS Oegland web site http://www.dbs.no </vt:lpstr>
      <vt:lpstr>De Kare-Silver’s ES test</vt:lpstr>
      <vt:lpstr>ES test results</vt:lpstr>
      <vt:lpstr>Stages in target marketing strategy  development </vt:lpstr>
      <vt:lpstr>Online value proposition</vt:lpstr>
      <vt:lpstr>Example OVPs</vt:lpstr>
      <vt:lpstr>Summary of communication  models for (a) traditional media (b) new media </vt:lpstr>
      <vt:lpstr>Summary of degree of  individualization</vt:lpstr>
      <vt:lpstr>Channels requiring integration as  part of integrated e-marketing strategy </vt:lpstr>
      <vt:lpstr>Channel integration required for  e-marketing and mixed-mode buying </vt:lpstr>
      <vt:lpstr>The elements of the marketing mix </vt:lpstr>
      <vt:lpstr>Additional slides on the marketing mix</vt:lpstr>
      <vt:lpstr>Issues with varying the mix online</vt:lpstr>
      <vt:lpstr>Online mix options </vt:lpstr>
      <vt:lpstr>Online mix options</vt:lpstr>
      <vt:lpstr>Online mix options</vt:lpstr>
      <vt:lpstr>Online mix options</vt:lpstr>
      <vt:lpstr>Online mix options</vt:lpstr>
      <vt:lpstr>Varying the mix - supermarkets</vt:lpstr>
      <vt:lpstr>Varying the mix - airlines</vt:lpstr>
      <vt:lpstr>Branding</vt:lpstr>
      <vt:lpstr>Aaker and Joachimsthaler – brand equity</vt:lpstr>
      <vt:lpstr>Options for the online vs offline  communications mix </vt:lpstr>
    </vt:vector>
  </TitlesOfParts>
  <Company>FP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RB</dc:creator>
  <cp:lastModifiedBy>sc-sm</cp:lastModifiedBy>
  <cp:revision>173</cp:revision>
  <cp:lastPrinted>2003-08-12T14:37:49Z</cp:lastPrinted>
  <dcterms:created xsi:type="dcterms:W3CDTF">2002-01-09T07:28:14Z</dcterms:created>
  <dcterms:modified xsi:type="dcterms:W3CDTF">2011-11-10T10:28:53Z</dcterms:modified>
</cp:coreProperties>
</file>