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8" r:id="rId3"/>
    <p:sldId id="259" r:id="rId4"/>
    <p:sldId id="324" r:id="rId5"/>
    <p:sldId id="344" r:id="rId6"/>
    <p:sldId id="345" r:id="rId7"/>
    <p:sldId id="341" r:id="rId8"/>
    <p:sldId id="342" r:id="rId9"/>
    <p:sldId id="346" r:id="rId10"/>
    <p:sldId id="347" r:id="rId11"/>
    <p:sldId id="318" r:id="rId12"/>
    <p:sldId id="330" r:id="rId13"/>
    <p:sldId id="328" r:id="rId14"/>
    <p:sldId id="331" r:id="rId15"/>
    <p:sldId id="332" r:id="rId16"/>
    <p:sldId id="329" r:id="rId17"/>
    <p:sldId id="334" r:id="rId18"/>
    <p:sldId id="326" r:id="rId19"/>
    <p:sldId id="333" r:id="rId20"/>
    <p:sldId id="293" r:id="rId21"/>
    <p:sldId id="297" r:id="rId22"/>
    <p:sldId id="316" r:id="rId23"/>
    <p:sldId id="340" r:id="rId24"/>
    <p:sldId id="33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7E435E-7933-43C3-83C3-60722276F8B7}" v="2" dt="2026-02-10T16:25:26.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99" autoAdjust="0"/>
    <p:restoredTop sz="94660"/>
  </p:normalViewPr>
  <p:slideViewPr>
    <p:cSldViewPr snapToGrid="0">
      <p:cViewPr varScale="1">
        <p:scale>
          <a:sx n="70" d="100"/>
          <a:sy n="70" d="100"/>
        </p:scale>
        <p:origin x="54" y="3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undo custSel addSld delSld modSld sldOrd">
      <pc:chgData name="Rhian Keyse" userId="e640c12b-a8e6-4355-9f2c-a517ac7d1786" providerId="ADAL" clId="{8D5FE213-2627-46A8-B7F5-8229AF6DB0FD}" dt="2026-02-11T08:50:07.608" v="3620" actId="47"/>
      <pc:docMkLst>
        <pc:docMk/>
      </pc:docMkLst>
      <pc:sldChg chg="modSp mod">
        <pc:chgData name="Rhian Keyse" userId="e640c12b-a8e6-4355-9f2c-a517ac7d1786" providerId="ADAL" clId="{8D5FE213-2627-46A8-B7F5-8229AF6DB0FD}" dt="2026-02-10T16:27:42.083" v="2689" actId="20577"/>
        <pc:sldMkLst>
          <pc:docMk/>
          <pc:sldMk cId="4043397604" sldId="256"/>
        </pc:sldMkLst>
        <pc:spChg chg="mod">
          <ac:chgData name="Rhian Keyse" userId="e640c12b-a8e6-4355-9f2c-a517ac7d1786" providerId="ADAL" clId="{8D5FE213-2627-46A8-B7F5-8229AF6DB0FD}" dt="2026-02-10T16:27:42.083" v="2689" actId="20577"/>
          <ac:spMkLst>
            <pc:docMk/>
            <pc:sldMk cId="4043397604" sldId="256"/>
            <ac:spMk id="2" creationId="{978CB3B9-E78E-438F-F06B-D2C42AC87174}"/>
          </ac:spMkLst>
        </pc:spChg>
      </pc:sldChg>
      <pc:sldChg chg="modSp mod">
        <pc:chgData name="Rhian Keyse" userId="e640c12b-a8e6-4355-9f2c-a517ac7d1786" providerId="ADAL" clId="{8D5FE213-2627-46A8-B7F5-8229AF6DB0FD}" dt="2026-02-10T16:27:56.633" v="2697" actId="20577"/>
        <pc:sldMkLst>
          <pc:docMk/>
          <pc:sldMk cId="3565843112" sldId="258"/>
        </pc:sldMkLst>
        <pc:spChg chg="mod">
          <ac:chgData name="Rhian Keyse" userId="e640c12b-a8e6-4355-9f2c-a517ac7d1786" providerId="ADAL" clId="{8D5FE213-2627-46A8-B7F5-8229AF6DB0FD}" dt="2026-02-10T16:27:56.633" v="2697" actId="20577"/>
          <ac:spMkLst>
            <pc:docMk/>
            <pc:sldMk cId="3565843112" sldId="258"/>
            <ac:spMk id="3" creationId="{F3F18750-2420-E736-4A2B-9F6A6E487139}"/>
          </ac:spMkLst>
        </pc:spChg>
      </pc:sldChg>
      <pc:sldChg chg="modSp mod">
        <pc:chgData name="Rhian Keyse" userId="e640c12b-a8e6-4355-9f2c-a517ac7d1786" providerId="ADAL" clId="{8D5FE213-2627-46A8-B7F5-8229AF6DB0FD}" dt="2026-02-10T15:59:11.049" v="64" actId="20577"/>
        <pc:sldMkLst>
          <pc:docMk/>
          <pc:sldMk cId="3149814192" sldId="259"/>
        </pc:sldMkLst>
        <pc:spChg chg="mod">
          <ac:chgData name="Rhian Keyse" userId="e640c12b-a8e6-4355-9f2c-a517ac7d1786" providerId="ADAL" clId="{8D5FE213-2627-46A8-B7F5-8229AF6DB0FD}" dt="2026-02-10T15:59:11.049" v="64" actId="20577"/>
          <ac:spMkLst>
            <pc:docMk/>
            <pc:sldMk cId="3149814192" sldId="259"/>
            <ac:spMk id="3" creationId="{990A7A70-A726-BCC0-7BC0-B6AE495FBD75}"/>
          </ac:spMkLst>
        </pc:spChg>
      </pc:sldChg>
      <pc:sldChg chg="ord">
        <pc:chgData name="Rhian Keyse" userId="e640c12b-a8e6-4355-9f2c-a517ac7d1786" providerId="ADAL" clId="{8D5FE213-2627-46A8-B7F5-8229AF6DB0FD}" dt="2026-02-10T16:16:21.696" v="1334"/>
        <pc:sldMkLst>
          <pc:docMk/>
          <pc:sldMk cId="4178715651" sldId="293"/>
        </pc:sldMkLst>
      </pc:sldChg>
      <pc:sldChg chg="modSp mod">
        <pc:chgData name="Rhian Keyse" userId="e640c12b-a8e6-4355-9f2c-a517ac7d1786" providerId="ADAL" clId="{8D5FE213-2627-46A8-B7F5-8229AF6DB0FD}" dt="2026-02-11T08:46:32.949" v="3619" actId="20577"/>
        <pc:sldMkLst>
          <pc:docMk/>
          <pc:sldMk cId="617635061" sldId="297"/>
        </pc:sldMkLst>
        <pc:spChg chg="mod">
          <ac:chgData name="Rhian Keyse" userId="e640c12b-a8e6-4355-9f2c-a517ac7d1786" providerId="ADAL" clId="{8D5FE213-2627-46A8-B7F5-8229AF6DB0FD}" dt="2026-02-11T08:46:32.949" v="3619" actId="20577"/>
          <ac:spMkLst>
            <pc:docMk/>
            <pc:sldMk cId="617635061" sldId="297"/>
            <ac:spMk id="3" creationId="{B53493CD-EAC8-56F2-EC78-533F3DC69EB5}"/>
          </ac:spMkLst>
        </pc:spChg>
      </pc:sldChg>
      <pc:sldChg chg="modSp mod">
        <pc:chgData name="Rhian Keyse" userId="e640c12b-a8e6-4355-9f2c-a517ac7d1786" providerId="ADAL" clId="{8D5FE213-2627-46A8-B7F5-8229AF6DB0FD}" dt="2026-02-10T16:15:21.755" v="1195" actId="27636"/>
        <pc:sldMkLst>
          <pc:docMk/>
          <pc:sldMk cId="3912487893" sldId="316"/>
        </pc:sldMkLst>
        <pc:spChg chg="mod">
          <ac:chgData name="Rhian Keyse" userId="e640c12b-a8e6-4355-9f2c-a517ac7d1786" providerId="ADAL" clId="{8D5FE213-2627-46A8-B7F5-8229AF6DB0FD}" dt="2026-02-10T16:15:21.755" v="1195" actId="27636"/>
          <ac:spMkLst>
            <pc:docMk/>
            <pc:sldMk cId="3912487893" sldId="316"/>
            <ac:spMk id="3" creationId="{701E5E35-1629-21F5-0D98-C6783C158C64}"/>
          </ac:spMkLst>
        </pc:spChg>
      </pc:sldChg>
      <pc:sldChg chg="modSp mod">
        <pc:chgData name="Rhian Keyse" userId="e640c12b-a8e6-4355-9f2c-a517ac7d1786" providerId="ADAL" clId="{8D5FE213-2627-46A8-B7F5-8229AF6DB0FD}" dt="2026-02-10T16:31:09.169" v="2963" actId="20577"/>
        <pc:sldMkLst>
          <pc:docMk/>
          <pc:sldMk cId="982200032" sldId="330"/>
        </pc:sldMkLst>
        <pc:spChg chg="mod">
          <ac:chgData name="Rhian Keyse" userId="e640c12b-a8e6-4355-9f2c-a517ac7d1786" providerId="ADAL" clId="{8D5FE213-2627-46A8-B7F5-8229AF6DB0FD}" dt="2026-02-10T16:31:09.169" v="2963" actId="20577"/>
          <ac:spMkLst>
            <pc:docMk/>
            <pc:sldMk cId="982200032" sldId="330"/>
            <ac:spMk id="3" creationId="{A0F29BF4-12D0-8238-5177-04307CBC7F55}"/>
          </ac:spMkLst>
        </pc:spChg>
      </pc:sldChg>
      <pc:sldChg chg="modSp mod">
        <pc:chgData name="Rhian Keyse" userId="e640c12b-a8e6-4355-9f2c-a517ac7d1786" providerId="ADAL" clId="{8D5FE213-2627-46A8-B7F5-8229AF6DB0FD}" dt="2026-02-10T16:32:10.544" v="3030" actId="20577"/>
        <pc:sldMkLst>
          <pc:docMk/>
          <pc:sldMk cId="1340624680" sldId="331"/>
        </pc:sldMkLst>
        <pc:spChg chg="mod">
          <ac:chgData name="Rhian Keyse" userId="e640c12b-a8e6-4355-9f2c-a517ac7d1786" providerId="ADAL" clId="{8D5FE213-2627-46A8-B7F5-8229AF6DB0FD}" dt="2026-02-10T16:32:10.544" v="3030" actId="20577"/>
          <ac:spMkLst>
            <pc:docMk/>
            <pc:sldMk cId="1340624680" sldId="331"/>
            <ac:spMk id="3" creationId="{22D24978-A84E-7AC2-0353-29A929CE474E}"/>
          </ac:spMkLst>
        </pc:spChg>
      </pc:sldChg>
      <pc:sldChg chg="modSp mod ord">
        <pc:chgData name="Rhian Keyse" userId="e640c12b-a8e6-4355-9f2c-a517ac7d1786" providerId="ADAL" clId="{8D5FE213-2627-46A8-B7F5-8229AF6DB0FD}" dt="2026-02-10T16:34:21.922" v="3367" actId="20577"/>
        <pc:sldMkLst>
          <pc:docMk/>
          <pc:sldMk cId="2790531801" sldId="333"/>
        </pc:sldMkLst>
        <pc:spChg chg="mod">
          <ac:chgData name="Rhian Keyse" userId="e640c12b-a8e6-4355-9f2c-a517ac7d1786" providerId="ADAL" clId="{8D5FE213-2627-46A8-B7F5-8229AF6DB0FD}" dt="2026-02-10T16:34:21.922" v="3367" actId="20577"/>
          <ac:spMkLst>
            <pc:docMk/>
            <pc:sldMk cId="2790531801" sldId="333"/>
            <ac:spMk id="2" creationId="{61620435-20FB-EEF5-ABDA-2ECFB991A7D7}"/>
          </ac:spMkLst>
        </pc:spChg>
      </pc:sldChg>
      <pc:sldChg chg="addSp modSp mod">
        <pc:chgData name="Rhian Keyse" userId="e640c12b-a8e6-4355-9f2c-a517ac7d1786" providerId="ADAL" clId="{8D5FE213-2627-46A8-B7F5-8229AF6DB0FD}" dt="2026-02-10T16:27:15.261" v="2676" actId="20577"/>
        <pc:sldMkLst>
          <pc:docMk/>
          <pc:sldMk cId="1328066490" sldId="338"/>
        </pc:sldMkLst>
        <pc:spChg chg="mod">
          <ac:chgData name="Rhian Keyse" userId="e640c12b-a8e6-4355-9f2c-a517ac7d1786" providerId="ADAL" clId="{8D5FE213-2627-46A8-B7F5-8229AF6DB0FD}" dt="2026-02-10T16:27:15.261" v="2676" actId="20577"/>
          <ac:spMkLst>
            <pc:docMk/>
            <pc:sldMk cId="1328066490" sldId="338"/>
            <ac:spMk id="3" creationId="{8B748016-D32A-415C-4318-B68FB9D494DD}"/>
          </ac:spMkLst>
        </pc:spChg>
        <pc:graphicFrameChg chg="add mod">
          <ac:chgData name="Rhian Keyse" userId="e640c12b-a8e6-4355-9f2c-a517ac7d1786" providerId="ADAL" clId="{8D5FE213-2627-46A8-B7F5-8229AF6DB0FD}" dt="2026-02-10T16:25:25.404" v="2398"/>
          <ac:graphicFrameMkLst>
            <pc:docMk/>
            <pc:sldMk cId="1328066490" sldId="338"/>
            <ac:graphicFrameMk id="4" creationId="{A0C9A436-412E-0FE3-E090-9D83A5162DAB}"/>
          </ac:graphicFrameMkLst>
        </pc:graphicFrameChg>
      </pc:sldChg>
      <pc:sldChg chg="modSp mod">
        <pc:chgData name="Rhian Keyse" userId="e640c12b-a8e6-4355-9f2c-a517ac7d1786" providerId="ADAL" clId="{8D5FE213-2627-46A8-B7F5-8229AF6DB0FD}" dt="2026-02-11T08:45:00.842" v="3507" actId="20577"/>
        <pc:sldMkLst>
          <pc:docMk/>
          <pc:sldMk cId="3748211812" sldId="340"/>
        </pc:sldMkLst>
        <pc:spChg chg="mod">
          <ac:chgData name="Rhian Keyse" userId="e640c12b-a8e6-4355-9f2c-a517ac7d1786" providerId="ADAL" clId="{8D5FE213-2627-46A8-B7F5-8229AF6DB0FD}" dt="2026-02-11T08:45:00.842" v="3507" actId="20577"/>
          <ac:spMkLst>
            <pc:docMk/>
            <pc:sldMk cId="3748211812" sldId="340"/>
            <ac:spMk id="3" creationId="{FBFEB6EE-4EC4-1A03-4274-3384CB858329}"/>
          </ac:spMkLst>
        </pc:spChg>
      </pc:sldChg>
      <pc:sldChg chg="ord">
        <pc:chgData name="Rhian Keyse" userId="e640c12b-a8e6-4355-9f2c-a517ac7d1786" providerId="ADAL" clId="{8D5FE213-2627-46A8-B7F5-8229AF6DB0FD}" dt="2026-02-10T16:20:51.518" v="2208"/>
        <pc:sldMkLst>
          <pc:docMk/>
          <pc:sldMk cId="4284564305" sldId="341"/>
        </pc:sldMkLst>
      </pc:sldChg>
      <pc:sldChg chg="ord">
        <pc:chgData name="Rhian Keyse" userId="e640c12b-a8e6-4355-9f2c-a517ac7d1786" providerId="ADAL" clId="{8D5FE213-2627-46A8-B7F5-8229AF6DB0FD}" dt="2026-02-10T16:20:54.388" v="2210"/>
        <pc:sldMkLst>
          <pc:docMk/>
          <pc:sldMk cId="1414975130" sldId="342"/>
        </pc:sldMkLst>
      </pc:sldChg>
      <pc:sldChg chg="modSp new del mod">
        <pc:chgData name="Rhian Keyse" userId="e640c12b-a8e6-4355-9f2c-a517ac7d1786" providerId="ADAL" clId="{8D5FE213-2627-46A8-B7F5-8229AF6DB0FD}" dt="2026-02-10T16:16:14.782" v="1332" actId="47"/>
        <pc:sldMkLst>
          <pc:docMk/>
          <pc:sldMk cId="1077508804" sldId="343"/>
        </pc:sldMkLst>
        <pc:spChg chg="mod">
          <ac:chgData name="Rhian Keyse" userId="e640c12b-a8e6-4355-9f2c-a517ac7d1786" providerId="ADAL" clId="{8D5FE213-2627-46A8-B7F5-8229AF6DB0FD}" dt="2026-02-10T16:03:46.243" v="99" actId="20577"/>
          <ac:spMkLst>
            <pc:docMk/>
            <pc:sldMk cId="1077508804" sldId="343"/>
            <ac:spMk id="2" creationId="{8CFCFDEC-002C-97DE-013B-3EAEF6C6025A}"/>
          </ac:spMkLst>
        </pc:spChg>
        <pc:spChg chg="mod">
          <ac:chgData name="Rhian Keyse" userId="e640c12b-a8e6-4355-9f2c-a517ac7d1786" providerId="ADAL" clId="{8D5FE213-2627-46A8-B7F5-8229AF6DB0FD}" dt="2026-02-10T16:04:01.427" v="123" actId="20577"/>
          <ac:spMkLst>
            <pc:docMk/>
            <pc:sldMk cId="1077508804" sldId="343"/>
            <ac:spMk id="3" creationId="{A890CBF0-A194-A90F-9040-E5B37285E4FD}"/>
          </ac:spMkLst>
        </pc:spChg>
      </pc:sldChg>
      <pc:sldChg chg="del">
        <pc:chgData name="Rhian Keyse" userId="e640c12b-a8e6-4355-9f2c-a517ac7d1786" providerId="ADAL" clId="{8D5FE213-2627-46A8-B7F5-8229AF6DB0FD}" dt="2026-02-10T16:03:20.895" v="65" actId="47"/>
        <pc:sldMkLst>
          <pc:docMk/>
          <pc:sldMk cId="2761053549" sldId="343"/>
        </pc:sldMkLst>
      </pc:sldChg>
      <pc:sldChg chg="modSp new mod">
        <pc:chgData name="Rhian Keyse" userId="e640c12b-a8e6-4355-9f2c-a517ac7d1786" providerId="ADAL" clId="{8D5FE213-2627-46A8-B7F5-8229AF6DB0FD}" dt="2026-02-10T16:28:04.946" v="2702" actId="20577"/>
        <pc:sldMkLst>
          <pc:docMk/>
          <pc:sldMk cId="61524435" sldId="344"/>
        </pc:sldMkLst>
        <pc:spChg chg="mod">
          <ac:chgData name="Rhian Keyse" userId="e640c12b-a8e6-4355-9f2c-a517ac7d1786" providerId="ADAL" clId="{8D5FE213-2627-46A8-B7F5-8229AF6DB0FD}" dt="2026-02-10T16:05:49.018" v="155" actId="20577"/>
          <ac:spMkLst>
            <pc:docMk/>
            <pc:sldMk cId="61524435" sldId="344"/>
            <ac:spMk id="2" creationId="{6F32F0A0-0262-939E-185D-03FB050ACFDA}"/>
          </ac:spMkLst>
        </pc:spChg>
        <pc:spChg chg="mod">
          <ac:chgData name="Rhian Keyse" userId="e640c12b-a8e6-4355-9f2c-a517ac7d1786" providerId="ADAL" clId="{8D5FE213-2627-46A8-B7F5-8229AF6DB0FD}" dt="2026-02-10T16:28:04.946" v="2702" actId="20577"/>
          <ac:spMkLst>
            <pc:docMk/>
            <pc:sldMk cId="61524435" sldId="344"/>
            <ac:spMk id="3" creationId="{90BB47F4-BFFE-4484-C437-5B2A399122C3}"/>
          </ac:spMkLst>
        </pc:spChg>
      </pc:sldChg>
      <pc:sldChg chg="new del">
        <pc:chgData name="Rhian Keyse" userId="e640c12b-a8e6-4355-9f2c-a517ac7d1786" providerId="ADAL" clId="{8D5FE213-2627-46A8-B7F5-8229AF6DB0FD}" dt="2026-02-10T16:04:25.599" v="125" actId="47"/>
        <pc:sldMkLst>
          <pc:docMk/>
          <pc:sldMk cId="406393372" sldId="344"/>
        </pc:sldMkLst>
      </pc:sldChg>
      <pc:sldChg chg="modSp new del mod">
        <pc:chgData name="Rhian Keyse" userId="e640c12b-a8e6-4355-9f2c-a517ac7d1786" providerId="ADAL" clId="{8D5FE213-2627-46A8-B7F5-8229AF6DB0FD}" dt="2026-02-10T16:04:41.290" v="141" actId="47"/>
        <pc:sldMkLst>
          <pc:docMk/>
          <pc:sldMk cId="692980568" sldId="344"/>
        </pc:sldMkLst>
        <pc:spChg chg="mod">
          <ac:chgData name="Rhian Keyse" userId="e640c12b-a8e6-4355-9f2c-a517ac7d1786" providerId="ADAL" clId="{8D5FE213-2627-46A8-B7F5-8229AF6DB0FD}" dt="2026-02-10T16:04:38.536" v="140" actId="20577"/>
          <ac:spMkLst>
            <pc:docMk/>
            <pc:sldMk cId="692980568" sldId="344"/>
            <ac:spMk id="2" creationId="{59B141CB-D52C-24E3-5687-8C95B27A71C9}"/>
          </ac:spMkLst>
        </pc:spChg>
      </pc:sldChg>
      <pc:sldChg chg="new del">
        <pc:chgData name="Rhian Keyse" userId="e640c12b-a8e6-4355-9f2c-a517ac7d1786" providerId="ADAL" clId="{8D5FE213-2627-46A8-B7F5-8229AF6DB0FD}" dt="2026-02-10T16:05:43.164" v="145" actId="680"/>
        <pc:sldMkLst>
          <pc:docMk/>
          <pc:sldMk cId="2276141816" sldId="344"/>
        </pc:sldMkLst>
      </pc:sldChg>
      <pc:sldChg chg="new del">
        <pc:chgData name="Rhian Keyse" userId="e640c12b-a8e6-4355-9f2c-a517ac7d1786" providerId="ADAL" clId="{8D5FE213-2627-46A8-B7F5-8229AF6DB0FD}" dt="2026-02-10T16:05:38.790" v="143" actId="680"/>
        <pc:sldMkLst>
          <pc:docMk/>
          <pc:sldMk cId="3015485050" sldId="344"/>
        </pc:sldMkLst>
      </pc:sldChg>
      <pc:sldChg chg="addSp modSp new mod setBg">
        <pc:chgData name="Rhian Keyse" userId="e640c12b-a8e6-4355-9f2c-a517ac7d1786" providerId="ADAL" clId="{8D5FE213-2627-46A8-B7F5-8229AF6DB0FD}" dt="2026-02-10T16:08:31.330" v="481" actId="26606"/>
        <pc:sldMkLst>
          <pc:docMk/>
          <pc:sldMk cId="3892736955" sldId="345"/>
        </pc:sldMkLst>
        <pc:spChg chg="mod">
          <ac:chgData name="Rhian Keyse" userId="e640c12b-a8e6-4355-9f2c-a517ac7d1786" providerId="ADAL" clId="{8D5FE213-2627-46A8-B7F5-8229AF6DB0FD}" dt="2026-02-10T16:08:31.330" v="481" actId="26606"/>
          <ac:spMkLst>
            <pc:docMk/>
            <pc:sldMk cId="3892736955" sldId="345"/>
            <ac:spMk id="2" creationId="{10897C6B-A10C-57EE-37F9-418FC22EA945}"/>
          </ac:spMkLst>
        </pc:spChg>
        <pc:spChg chg="mod">
          <ac:chgData name="Rhian Keyse" userId="e640c12b-a8e6-4355-9f2c-a517ac7d1786" providerId="ADAL" clId="{8D5FE213-2627-46A8-B7F5-8229AF6DB0FD}" dt="2026-02-10T16:08:31.330" v="481" actId="26606"/>
          <ac:spMkLst>
            <pc:docMk/>
            <pc:sldMk cId="3892736955" sldId="345"/>
            <ac:spMk id="3" creationId="{AE3A0160-E01A-59F3-7523-2FF053536095}"/>
          </ac:spMkLst>
        </pc:spChg>
        <pc:spChg chg="add">
          <ac:chgData name="Rhian Keyse" userId="e640c12b-a8e6-4355-9f2c-a517ac7d1786" providerId="ADAL" clId="{8D5FE213-2627-46A8-B7F5-8229AF6DB0FD}" dt="2026-02-10T16:08:31.330" v="481" actId="26606"/>
          <ac:spMkLst>
            <pc:docMk/>
            <pc:sldMk cId="3892736955" sldId="345"/>
            <ac:spMk id="8" creationId="{943CAA20-3569-4189-9E48-239A229A86CA}"/>
          </ac:spMkLst>
        </pc:spChg>
        <pc:spChg chg="add">
          <ac:chgData name="Rhian Keyse" userId="e640c12b-a8e6-4355-9f2c-a517ac7d1786" providerId="ADAL" clId="{8D5FE213-2627-46A8-B7F5-8229AF6DB0FD}" dt="2026-02-10T16:08:31.330" v="481" actId="26606"/>
          <ac:spMkLst>
            <pc:docMk/>
            <pc:sldMk cId="3892736955" sldId="345"/>
            <ac:spMk id="10" creationId="{DA542B6D-E775-4832-91DC-2D20F857813A}"/>
          </ac:spMkLst>
        </pc:spChg>
      </pc:sldChg>
      <pc:sldChg chg="addSp modSp new mod setBg">
        <pc:chgData name="Rhian Keyse" userId="e640c12b-a8e6-4355-9f2c-a517ac7d1786" providerId="ADAL" clId="{8D5FE213-2627-46A8-B7F5-8229AF6DB0FD}" dt="2026-02-11T08:42:07.195" v="3380" actId="20577"/>
        <pc:sldMkLst>
          <pc:docMk/>
          <pc:sldMk cId="2557985258" sldId="346"/>
        </pc:sldMkLst>
        <pc:spChg chg="mod">
          <ac:chgData name="Rhian Keyse" userId="e640c12b-a8e6-4355-9f2c-a517ac7d1786" providerId="ADAL" clId="{8D5FE213-2627-46A8-B7F5-8229AF6DB0FD}" dt="2026-02-10T16:21:32.037" v="2217" actId="26606"/>
          <ac:spMkLst>
            <pc:docMk/>
            <pc:sldMk cId="2557985258" sldId="346"/>
            <ac:spMk id="2" creationId="{B81B7692-1A0F-042B-5EE1-7B118F7E1B3D}"/>
          </ac:spMkLst>
        </pc:spChg>
        <pc:spChg chg="mod">
          <ac:chgData name="Rhian Keyse" userId="e640c12b-a8e6-4355-9f2c-a517ac7d1786" providerId="ADAL" clId="{8D5FE213-2627-46A8-B7F5-8229AF6DB0FD}" dt="2026-02-11T08:42:07.195" v="3380" actId="20577"/>
          <ac:spMkLst>
            <pc:docMk/>
            <pc:sldMk cId="2557985258" sldId="346"/>
            <ac:spMk id="3" creationId="{DFBD93DD-9303-9984-2FE8-EA981D8743C9}"/>
          </ac:spMkLst>
        </pc:spChg>
        <pc:spChg chg="add">
          <ac:chgData name="Rhian Keyse" userId="e640c12b-a8e6-4355-9f2c-a517ac7d1786" providerId="ADAL" clId="{8D5FE213-2627-46A8-B7F5-8229AF6DB0FD}" dt="2026-02-10T16:21:32.037" v="2217" actId="26606"/>
          <ac:spMkLst>
            <pc:docMk/>
            <pc:sldMk cId="2557985258" sldId="346"/>
            <ac:spMk id="8" creationId="{100EDD19-6802-4EC3-95CE-CFFAB042CFD6}"/>
          </ac:spMkLst>
        </pc:spChg>
        <pc:spChg chg="add">
          <ac:chgData name="Rhian Keyse" userId="e640c12b-a8e6-4355-9f2c-a517ac7d1786" providerId="ADAL" clId="{8D5FE213-2627-46A8-B7F5-8229AF6DB0FD}" dt="2026-02-10T16:21:32.037" v="2217" actId="26606"/>
          <ac:spMkLst>
            <pc:docMk/>
            <pc:sldMk cId="2557985258" sldId="346"/>
            <ac:spMk id="10" creationId="{DB17E863-922E-4C26-BD64-E8FD41D28661}"/>
          </ac:spMkLst>
        </pc:spChg>
      </pc:sldChg>
      <pc:sldChg chg="delSp modSp new mod">
        <pc:chgData name="Rhian Keyse" userId="e640c12b-a8e6-4355-9f2c-a517ac7d1786" providerId="ADAL" clId="{8D5FE213-2627-46A8-B7F5-8229AF6DB0FD}" dt="2026-02-10T16:20:34.653" v="2206" actId="27636"/>
        <pc:sldMkLst>
          <pc:docMk/>
          <pc:sldMk cId="312685911" sldId="347"/>
        </pc:sldMkLst>
        <pc:spChg chg="del">
          <ac:chgData name="Rhian Keyse" userId="e640c12b-a8e6-4355-9f2c-a517ac7d1786" providerId="ADAL" clId="{8D5FE213-2627-46A8-B7F5-8229AF6DB0FD}" dt="2026-02-10T16:19:34.960" v="2193" actId="478"/>
          <ac:spMkLst>
            <pc:docMk/>
            <pc:sldMk cId="312685911" sldId="347"/>
            <ac:spMk id="2" creationId="{3F9771B4-1E32-7006-4743-E1C29E3CB160}"/>
          </ac:spMkLst>
        </pc:spChg>
        <pc:spChg chg="mod">
          <ac:chgData name="Rhian Keyse" userId="e640c12b-a8e6-4355-9f2c-a517ac7d1786" providerId="ADAL" clId="{8D5FE213-2627-46A8-B7F5-8229AF6DB0FD}" dt="2026-02-10T16:20:34.653" v="2206" actId="27636"/>
          <ac:spMkLst>
            <pc:docMk/>
            <pc:sldMk cId="312685911" sldId="347"/>
            <ac:spMk id="3" creationId="{E6F76282-6FB1-0820-0898-4A34657B6B2B}"/>
          </ac:spMkLst>
        </pc:spChg>
      </pc:sldChg>
      <pc:sldChg chg="modSp new del mod">
        <pc:chgData name="Rhian Keyse" userId="e640c12b-a8e6-4355-9f2c-a517ac7d1786" providerId="ADAL" clId="{8D5FE213-2627-46A8-B7F5-8229AF6DB0FD}" dt="2026-02-11T08:50:07.608" v="3620" actId="47"/>
        <pc:sldMkLst>
          <pc:docMk/>
          <pc:sldMk cId="4134920986" sldId="348"/>
        </pc:sldMkLst>
        <pc:spChg chg="mod">
          <ac:chgData name="Rhian Keyse" userId="e640c12b-a8e6-4355-9f2c-a517ac7d1786" providerId="ADAL" clId="{8D5FE213-2627-46A8-B7F5-8229AF6DB0FD}" dt="2026-02-10T16:32:59.681" v="3048" actId="20577"/>
          <ac:spMkLst>
            <pc:docMk/>
            <pc:sldMk cId="4134920986" sldId="348"/>
            <ac:spMk id="2" creationId="{D19CCD74-A7E5-4DAC-078F-1051D5D08B7C}"/>
          </ac:spMkLst>
        </pc:spChg>
        <pc:spChg chg="mod">
          <ac:chgData name="Rhian Keyse" userId="e640c12b-a8e6-4355-9f2c-a517ac7d1786" providerId="ADAL" clId="{8D5FE213-2627-46A8-B7F5-8229AF6DB0FD}" dt="2026-02-10T16:33:30.927" v="3201" actId="20577"/>
          <ac:spMkLst>
            <pc:docMk/>
            <pc:sldMk cId="4134920986" sldId="348"/>
            <ac:spMk id="3" creationId="{84546878-75BF-C866-5EF7-77E76D44F1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11</a:t>
            </a:fld>
            <a:endParaRPr lang="en-GB"/>
          </a:p>
        </p:txBody>
      </p:sp>
    </p:spTree>
    <p:extLst>
      <p:ext uri="{BB962C8B-B14F-4D97-AF65-F5344CB8AC3E}">
        <p14:creationId xmlns:p14="http://schemas.microsoft.com/office/powerpoint/2010/main" val="1634571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short, the very nature of empire-building, and the maintenance of imperial and colonial domination, cannot be understood without reference to gender and the power relations it produces.</a:t>
            </a:r>
          </a:p>
        </p:txBody>
      </p:sp>
      <p:sp>
        <p:nvSpPr>
          <p:cNvPr id="4" name="Slide Number Placeholder 3"/>
          <p:cNvSpPr>
            <a:spLocks noGrp="1"/>
          </p:cNvSpPr>
          <p:nvPr>
            <p:ph type="sldNum" sz="quarter" idx="5"/>
          </p:nvPr>
        </p:nvSpPr>
        <p:spPr/>
        <p:txBody>
          <a:bodyPr/>
          <a:lstStyle/>
          <a:p>
            <a:fld id="{F33FC403-C74A-4010-A397-F0DD210A5D7A}" type="slidenum">
              <a:rPr lang="en-GB" smtClean="0"/>
              <a:t>18</a:t>
            </a:fld>
            <a:endParaRPr lang="en-GB"/>
          </a:p>
        </p:txBody>
      </p:sp>
    </p:spTree>
    <p:extLst>
      <p:ext uri="{BB962C8B-B14F-4D97-AF65-F5344CB8AC3E}">
        <p14:creationId xmlns:p14="http://schemas.microsoft.com/office/powerpoint/2010/main" val="1800750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10/02/2026</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10/02/2026</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liverpooluniversitypress.manifoldapp.org/read/colonial-violence/section/71c632a8-6ae0-4de5-8c42-f4cca41f45d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638882" y="639193"/>
            <a:ext cx="3571810" cy="3573516"/>
          </a:xfrm>
        </p:spPr>
        <p:txBody>
          <a:bodyPr>
            <a:normAutofit/>
          </a:bodyPr>
          <a:lstStyle/>
          <a:p>
            <a:pPr algn="l"/>
            <a:r>
              <a:rPr lang="en-GB" sz="5600" dirty="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638882" y="4631161"/>
            <a:ext cx="3571810" cy="1559327"/>
          </a:xfrm>
        </p:spPr>
        <p:txBody>
          <a:bodyPr>
            <a:normAutofit/>
          </a:bodyPr>
          <a:lstStyle/>
          <a:p>
            <a:pPr algn="l"/>
            <a:r>
              <a:rPr lang="en-GB" dirty="0"/>
              <a:t>Session 2: Gender and Empire</a:t>
            </a:r>
          </a:p>
          <a:p>
            <a:pPr algn="l"/>
            <a:r>
              <a:rPr lang="en-GB" dirty="0"/>
              <a:t>Dr Rhian Elinor Keyse r.keyse@uwtsd.ac.uk</a:t>
            </a:r>
          </a:p>
        </p:txBody>
      </p:sp>
      <p:sp>
        <p:nvSpPr>
          <p:cNvPr id="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AI-generated content may be incorrect.">
            <a:extLst>
              <a:ext uri="{FF2B5EF4-FFF2-40B4-BE49-F238E27FC236}">
                <a16:creationId xmlns:a16="http://schemas.microsoft.com/office/drawing/2014/main" id="{974C0AC0-EFA8-82AF-997A-D27342F20A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863114"/>
            <a:ext cx="7214616" cy="5104340"/>
          </a:xfrm>
          <a:prstGeom prst="rect">
            <a:avLst/>
          </a:prstGeom>
        </p:spPr>
      </p:pic>
    </p:spTree>
    <p:extLst>
      <p:ext uri="{BB962C8B-B14F-4D97-AF65-F5344CB8AC3E}">
        <p14:creationId xmlns:p14="http://schemas.microsoft.com/office/powerpoint/2010/main" val="4043397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dirty="0"/>
              <a:t>Challenging material</a:t>
            </a:r>
          </a:p>
          <a:p>
            <a:r>
              <a:rPr lang="en-GB" sz="1900" dirty="0"/>
              <a:t>Topics covered will include violence, murder, sexual assault, racism, homophobia, and transphobia.</a:t>
            </a:r>
          </a:p>
          <a:p>
            <a:r>
              <a:rPr lang="en-GB" sz="1900" dirty="0"/>
              <a:t>Today’s lecture includes brief references to sexual violence.</a:t>
            </a:r>
          </a:p>
          <a:p>
            <a:r>
              <a:rPr lang="en-GB" sz="1900" dirty="0"/>
              <a:t>Let’s treat each other carefully.</a:t>
            </a:r>
          </a:p>
          <a:p>
            <a:r>
              <a:rPr lang="en-GB" sz="1900" dirty="0"/>
              <a:t>Scheduled breaks – but please feel free to leave the room if you need.</a:t>
            </a:r>
          </a:p>
          <a:p>
            <a:r>
              <a:rPr lang="en-GB" sz="1900" dirty="0"/>
              <a:t>Local and national support resources are available – these are linked in the module handbook:</a:t>
            </a:r>
          </a:p>
          <a:p>
            <a:pPr lvl="1"/>
            <a:r>
              <a:rPr lang="en-GB" sz="1900" u="sng" dirty="0">
                <a:hlinkClick r:id="rId2"/>
              </a:rPr>
              <a:t>Wellbeing Support | University of Wales Trinity Saint David (uwtsd.ac.uk)</a:t>
            </a:r>
            <a:endParaRPr lang="en-GB" sz="1900" dirty="0"/>
          </a:p>
          <a:p>
            <a:pPr lvl="1"/>
            <a:r>
              <a:rPr lang="en-GB" sz="1900" u="sng" dirty="0">
                <a:hlinkClick r:id="rId3"/>
              </a:rPr>
              <a:t>Domestic abuse | GOV.WALES</a:t>
            </a:r>
            <a:endParaRPr lang="en-GB" sz="1900" dirty="0"/>
          </a:p>
          <a:p>
            <a:pPr lvl="1"/>
            <a:r>
              <a:rPr lang="en-GB" sz="1900" u="sng" dirty="0">
                <a:hlinkClick r:id="rId4"/>
              </a:rPr>
              <a:t>New Pathways Rape crisis and sexual abuse support services.</a:t>
            </a:r>
            <a:endParaRPr lang="en-GB" sz="1900" dirty="0"/>
          </a:p>
          <a:p>
            <a:endParaRPr lang="en-GB" sz="1900" dirty="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Module overview</a:t>
            </a:r>
          </a:p>
          <a:p>
            <a:r>
              <a:rPr lang="en-GB" sz="4000" dirty="0"/>
              <a:t>Gender history</a:t>
            </a:r>
          </a:p>
          <a:p>
            <a:r>
              <a:rPr lang="en-GB" sz="4000" dirty="0"/>
              <a:t>Any questions?</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E70E1-9B36-D6B6-C673-543C0BB942B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Gender and empire</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2441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2F0A0-0262-939E-185D-03FB050ACFDA}"/>
              </a:ext>
            </a:extLst>
          </p:cNvPr>
          <p:cNvSpPr>
            <a:spLocks noGrp="1"/>
          </p:cNvSpPr>
          <p:nvPr>
            <p:ph type="title"/>
          </p:nvPr>
        </p:nvSpPr>
        <p:spPr/>
        <p:txBody>
          <a:bodyPr/>
          <a:lstStyle/>
          <a:p>
            <a:r>
              <a:rPr lang="en-GB" dirty="0"/>
              <a:t>Recapping</a:t>
            </a:r>
          </a:p>
        </p:txBody>
      </p:sp>
      <p:sp>
        <p:nvSpPr>
          <p:cNvPr id="3" name="Content Placeholder 2">
            <a:extLst>
              <a:ext uri="{FF2B5EF4-FFF2-40B4-BE49-F238E27FC236}">
                <a16:creationId xmlns:a16="http://schemas.microsoft.com/office/drawing/2014/main" id="{90BB47F4-BFFE-4484-C437-5B2A399122C3}"/>
              </a:ext>
            </a:extLst>
          </p:cNvPr>
          <p:cNvSpPr>
            <a:spLocks noGrp="1"/>
          </p:cNvSpPr>
          <p:nvPr>
            <p:ph idx="1"/>
          </p:nvPr>
        </p:nvSpPr>
        <p:spPr/>
        <p:txBody>
          <a:bodyPr/>
          <a:lstStyle/>
          <a:p>
            <a:r>
              <a:rPr lang="en-GB" dirty="0"/>
              <a:t>Gender – not just histories of women – masculinities, femininities, trans histories, histories of sexualities.</a:t>
            </a:r>
          </a:p>
          <a:p>
            <a:r>
              <a:rPr lang="en-GB" dirty="0"/>
              <a:t>Concerns with the social construction of gender – meanings across time and space</a:t>
            </a:r>
          </a:p>
          <a:p>
            <a:endParaRPr lang="en-GB" dirty="0"/>
          </a:p>
        </p:txBody>
      </p:sp>
    </p:spTree>
    <p:extLst>
      <p:ext uri="{BB962C8B-B14F-4D97-AF65-F5344CB8AC3E}">
        <p14:creationId xmlns:p14="http://schemas.microsoft.com/office/powerpoint/2010/main" val="61524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97C6B-A10C-57EE-37F9-418FC22EA945}"/>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Empire</a:t>
            </a:r>
          </a:p>
        </p:txBody>
      </p:sp>
      <p:sp>
        <p:nvSpPr>
          <p:cNvPr id="3" name="Content Placeholder 2">
            <a:extLst>
              <a:ext uri="{FF2B5EF4-FFF2-40B4-BE49-F238E27FC236}">
                <a16:creationId xmlns:a16="http://schemas.microsoft.com/office/drawing/2014/main" id="{AE3A0160-E01A-59F3-7523-2FF053536095}"/>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What do we mean by empire?</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2736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7642E-51F7-20BF-3F16-CFAE979FDF30}"/>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How has the British Empire ‘traditionally’ been written about?</a:t>
            </a:r>
          </a:p>
        </p:txBody>
      </p:sp>
      <p:sp>
        <p:nvSpPr>
          <p:cNvPr id="3" name="Text Placeholder 2">
            <a:extLst>
              <a:ext uri="{FF2B5EF4-FFF2-40B4-BE49-F238E27FC236}">
                <a16:creationId xmlns:a16="http://schemas.microsoft.com/office/drawing/2014/main" id="{B6CDE48B-9575-1643-0E33-620C994B8F28}"/>
              </a:ext>
            </a:extLst>
          </p:cNvPr>
          <p:cNvSpPr>
            <a:spLocks noGrp="1"/>
          </p:cNvSpPr>
          <p:nvPr>
            <p:ph type="body" idx="1"/>
          </p:nvPr>
        </p:nvSpPr>
        <p:spPr>
          <a:xfrm>
            <a:off x="838199" y="4983276"/>
            <a:ext cx="10512552" cy="1126680"/>
          </a:xfrm>
        </p:spPr>
        <p:txBody>
          <a:bodyPr vert="horz" lIns="91440" tIns="45720" rIns="91440" bIns="45720" rtlCol="0">
            <a:normAutofit/>
          </a:bodyPr>
          <a:lstStyle/>
          <a:p>
            <a:endParaRPr lang="en-US" sz="2400" kern="1200">
              <a:solidFill>
                <a:schemeClr val="tx1"/>
              </a:solidFill>
              <a:latin typeface="+mn-lt"/>
              <a:ea typeface="+mn-ea"/>
              <a:cs typeface="+mn-cs"/>
            </a:endParaRPr>
          </a:p>
        </p:txBody>
      </p:sp>
      <p:sp>
        <p:nvSpPr>
          <p:cNvPr id="15"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4564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E6686-E4BC-DA4C-2927-2879A00BC553}"/>
              </a:ext>
            </a:extLst>
          </p:cNvPr>
          <p:cNvSpPr>
            <a:spLocks noGrp="1"/>
          </p:cNvSpPr>
          <p:nvPr>
            <p:ph type="title"/>
          </p:nvPr>
        </p:nvSpPr>
        <p:spPr/>
        <p:txBody>
          <a:bodyPr/>
          <a:lstStyle/>
          <a:p>
            <a:r>
              <a:rPr lang="en-GB" dirty="0"/>
              <a:t>How has the British Empire ‘traditionally’ been represented?</a:t>
            </a:r>
          </a:p>
        </p:txBody>
      </p:sp>
      <p:sp>
        <p:nvSpPr>
          <p:cNvPr id="3" name="Content Placeholder 2">
            <a:extLst>
              <a:ext uri="{FF2B5EF4-FFF2-40B4-BE49-F238E27FC236}">
                <a16:creationId xmlns:a16="http://schemas.microsoft.com/office/drawing/2014/main" id="{02A8E1E0-F18A-076D-2552-50FCC1587609}"/>
              </a:ext>
            </a:extLst>
          </p:cNvPr>
          <p:cNvSpPr>
            <a:spLocks noGrp="1"/>
          </p:cNvSpPr>
          <p:nvPr>
            <p:ph idx="1"/>
          </p:nvPr>
        </p:nvSpPr>
        <p:spPr/>
        <p:txBody>
          <a:bodyPr/>
          <a:lstStyle/>
          <a:p>
            <a:r>
              <a:rPr lang="en-GB" dirty="0"/>
              <a:t>Political narratives</a:t>
            </a:r>
          </a:p>
          <a:p>
            <a:r>
              <a:rPr lang="en-GB" dirty="0"/>
              <a:t>High imperialism</a:t>
            </a:r>
          </a:p>
          <a:p>
            <a:r>
              <a:rPr lang="en-GB" dirty="0"/>
              <a:t>Administrative histories</a:t>
            </a:r>
          </a:p>
          <a:p>
            <a:r>
              <a:rPr lang="en-GB" dirty="0"/>
              <a:t>Economic exploitation</a:t>
            </a:r>
          </a:p>
          <a:p>
            <a:r>
              <a:rPr lang="en-GB" dirty="0"/>
              <a:t>Biographies of “great men”</a:t>
            </a:r>
          </a:p>
        </p:txBody>
      </p:sp>
    </p:spTree>
    <p:extLst>
      <p:ext uri="{BB962C8B-B14F-4D97-AF65-F5344CB8AC3E}">
        <p14:creationId xmlns:p14="http://schemas.microsoft.com/office/powerpoint/2010/main" val="1414975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B7692-1A0F-042B-5EE1-7B118F7E1B3D}"/>
              </a:ext>
            </a:extLst>
          </p:cNvPr>
          <p:cNvSpPr>
            <a:spLocks noGrp="1"/>
          </p:cNvSpPr>
          <p:nvPr>
            <p:ph type="title"/>
          </p:nvPr>
        </p:nvSpPr>
        <p:spPr>
          <a:xfrm>
            <a:off x="838200" y="365125"/>
            <a:ext cx="10515600" cy="1325563"/>
          </a:xfrm>
        </p:spPr>
        <p:txBody>
          <a:bodyPr>
            <a:normAutofit/>
          </a:bodyPr>
          <a:lstStyle/>
          <a:p>
            <a:r>
              <a:rPr lang="en-GB" sz="5400" dirty="0"/>
              <a:t>Empire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BD93DD-9303-9984-2FE8-EA981D8743C9}"/>
              </a:ext>
            </a:extLst>
          </p:cNvPr>
          <p:cNvSpPr>
            <a:spLocks noGrp="1"/>
          </p:cNvSpPr>
          <p:nvPr>
            <p:ph idx="1"/>
          </p:nvPr>
        </p:nvSpPr>
        <p:spPr>
          <a:xfrm>
            <a:off x="838200" y="1929384"/>
            <a:ext cx="10515600" cy="4251960"/>
          </a:xfrm>
        </p:spPr>
        <p:txBody>
          <a:bodyPr>
            <a:normAutofit/>
          </a:bodyPr>
          <a:lstStyle/>
          <a:p>
            <a:r>
              <a:rPr lang="en-GB" sz="2200" dirty="0"/>
              <a:t>Not just an abstract political or economic project</a:t>
            </a:r>
          </a:p>
          <a:p>
            <a:r>
              <a:rPr lang="en-GB" sz="2200" dirty="0"/>
              <a:t>Cultural ordering –interventions in daily life. Regulation of families, bodies, labour, sexuality (Stoler, 1995; Stoler, 2002; McClintock, 1995 )</a:t>
            </a:r>
          </a:p>
          <a:p>
            <a:r>
              <a:rPr lang="en-GB" sz="2200" dirty="0"/>
              <a:t>Critiques – focus on intimacies as ‘naturalised, tenderised study of colonialism’ (Gutierrez, 2001)</a:t>
            </a:r>
          </a:p>
          <a:p>
            <a:r>
              <a:rPr lang="en-GB" sz="2200" dirty="0"/>
              <a:t>Response - ‘the emotional economy of colonialism has been central to the strategies of labour control of colonial regimes and has constrained the domestic and conjugal arrangements of those ruled’ (Stoler, 2001).</a:t>
            </a:r>
          </a:p>
          <a:p>
            <a:r>
              <a:rPr lang="en-GB" sz="2200" dirty="0"/>
              <a:t>Content note for next slide: mention of sexual violence</a:t>
            </a:r>
          </a:p>
          <a:p>
            <a:endParaRPr lang="en-GB" sz="2200" dirty="0">
              <a:highlight>
                <a:srgbClr val="FFFF00"/>
              </a:highlight>
            </a:endParaRPr>
          </a:p>
        </p:txBody>
      </p:sp>
    </p:spTree>
    <p:extLst>
      <p:ext uri="{BB962C8B-B14F-4D97-AF65-F5344CB8AC3E}">
        <p14:creationId xmlns:p14="http://schemas.microsoft.com/office/powerpoint/2010/main" val="2557985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F76282-6FB1-0820-0898-4A34657B6B2B}"/>
              </a:ext>
            </a:extLst>
          </p:cNvPr>
          <p:cNvSpPr>
            <a:spLocks noGrp="1"/>
          </p:cNvSpPr>
          <p:nvPr>
            <p:ph idx="1"/>
          </p:nvPr>
        </p:nvSpPr>
        <p:spPr>
          <a:xfrm>
            <a:off x="838200" y="543098"/>
            <a:ext cx="10515600" cy="6145877"/>
          </a:xfrm>
        </p:spPr>
        <p:txBody>
          <a:bodyPr>
            <a:normAutofit fontScale="92500" lnSpcReduction="10000"/>
          </a:bodyPr>
          <a:lstStyle/>
          <a:p>
            <a:pPr marL="0" indent="0">
              <a:buNone/>
            </a:pPr>
            <a:r>
              <a:rPr lang="en-GB" sz="3600" dirty="0"/>
              <a:t>‘The politics of intimacy offers not a gloss for a sweetened study of tender interracial contacts, but an opportunity to recognise that the distinctions between the public and the private – what government strictures regulated the movements of household servants, whose legal dictates made it impossible for a native woman to demand child support from the European father of her “mixed blood” offspring, what social norms made domestic rape of a native housekeeper by a European man a private issue and the “attempted rape” of a European woman by a native man an incitement to stricter labour laws and a public call to arms – were the concerns of those who ruled and categories fundamental to racialised imperial states’ (Stoler, 2001).</a:t>
            </a:r>
          </a:p>
        </p:txBody>
      </p:sp>
    </p:spTree>
    <p:extLst>
      <p:ext uri="{BB962C8B-B14F-4D97-AF65-F5344CB8AC3E}">
        <p14:creationId xmlns:p14="http://schemas.microsoft.com/office/powerpoint/2010/main" val="312685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AFA48-EFA5-B2CE-E2ED-3149BBF97550}"/>
              </a:ext>
            </a:extLst>
          </p:cNvPr>
          <p:cNvSpPr>
            <a:spLocks noGrp="1"/>
          </p:cNvSpPr>
          <p:nvPr>
            <p:ph type="title"/>
          </p:nvPr>
        </p:nvSpPr>
        <p:spPr>
          <a:xfrm>
            <a:off x="838200" y="365125"/>
            <a:ext cx="10515600" cy="1325563"/>
          </a:xfrm>
        </p:spPr>
        <p:txBody>
          <a:bodyPr>
            <a:normAutofit/>
          </a:bodyPr>
          <a:lstStyle/>
          <a:p>
            <a:r>
              <a:rPr lang="en-GB" sz="5400"/>
              <a:t>Gender and empire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A117A5-DCE0-1E4E-329F-D2C02A9922B4}"/>
              </a:ext>
            </a:extLst>
          </p:cNvPr>
          <p:cNvSpPr>
            <a:spLocks noGrp="1"/>
          </p:cNvSpPr>
          <p:nvPr>
            <p:ph idx="1"/>
          </p:nvPr>
        </p:nvSpPr>
        <p:spPr>
          <a:xfrm>
            <a:off x="838200" y="1929384"/>
            <a:ext cx="10515600" cy="4251960"/>
          </a:xfrm>
        </p:spPr>
        <p:txBody>
          <a:bodyPr>
            <a:normAutofit fontScale="92500" lnSpcReduction="20000"/>
          </a:bodyPr>
          <a:lstStyle/>
          <a:p>
            <a:r>
              <a:rPr lang="en-GB" dirty="0"/>
              <a:t>Empire as a ‘deeply masculine space’ (Levine, 2007)</a:t>
            </a:r>
          </a:p>
          <a:p>
            <a:r>
              <a:rPr lang="en-GB" dirty="0"/>
              <a:t>Popular perceptions dominated by images of white men – hegemonic masculinity as physical, responsible, productive, hard-working (Levine, 2007)</a:t>
            </a:r>
          </a:p>
          <a:p>
            <a:r>
              <a:rPr lang="en-GB" dirty="0"/>
              <a:t>Gendered language e.g. the ‘penetration’ of ‘virgin lands’ (McClintock, 1995)</a:t>
            </a:r>
          </a:p>
          <a:p>
            <a:r>
              <a:rPr lang="en-GB" dirty="0"/>
              <a:t>Attribution of feminine attributes to colonised communities (Sinha, 1995)</a:t>
            </a:r>
          </a:p>
          <a:p>
            <a:r>
              <a:rPr lang="en-GB" dirty="0"/>
              <a:t>Or colonised men represented as predatory (Levine, 2007)</a:t>
            </a:r>
          </a:p>
          <a:p>
            <a:r>
              <a:rPr lang="en-GB" dirty="0"/>
              <a:t>These ideas obscured or essentialised colonised peoples and colonising women, as well as the interplay of gender and empire at ‘home’ (the metropole)</a:t>
            </a:r>
          </a:p>
        </p:txBody>
      </p:sp>
    </p:spTree>
    <p:extLst>
      <p:ext uri="{BB962C8B-B14F-4D97-AF65-F5344CB8AC3E}">
        <p14:creationId xmlns:p14="http://schemas.microsoft.com/office/powerpoint/2010/main" val="842574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DBA58-CBDB-B6D9-D7E3-9D1C3698D442}"/>
              </a:ext>
            </a:extLst>
          </p:cNvPr>
          <p:cNvSpPr>
            <a:spLocks noGrp="1"/>
          </p:cNvSpPr>
          <p:nvPr>
            <p:ph type="title"/>
          </p:nvPr>
        </p:nvSpPr>
        <p:spPr>
          <a:xfrm>
            <a:off x="838200" y="365125"/>
            <a:ext cx="10515600" cy="1325563"/>
          </a:xfrm>
        </p:spPr>
        <p:txBody>
          <a:bodyPr>
            <a:normAutofit/>
          </a:bodyPr>
          <a:lstStyle/>
          <a:p>
            <a:r>
              <a:rPr lang="en-GB" sz="5400"/>
              <a:t>Gender and ‘civilisation’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F29BF4-12D0-8238-5177-04307CBC7F55}"/>
              </a:ext>
            </a:extLst>
          </p:cNvPr>
          <p:cNvSpPr>
            <a:spLocks noGrp="1"/>
          </p:cNvSpPr>
          <p:nvPr>
            <p:ph idx="1"/>
          </p:nvPr>
        </p:nvSpPr>
        <p:spPr>
          <a:xfrm>
            <a:off x="838200" y="1929384"/>
            <a:ext cx="10515600" cy="4251960"/>
          </a:xfrm>
        </p:spPr>
        <p:txBody>
          <a:bodyPr>
            <a:normAutofit lnSpcReduction="10000"/>
          </a:bodyPr>
          <a:lstStyle/>
          <a:p>
            <a:r>
              <a:rPr lang="en-GB" sz="2200" dirty="0"/>
              <a:t>Gender as a justification for imperial conquest and colonial domination</a:t>
            </a:r>
          </a:p>
          <a:p>
            <a:r>
              <a:rPr lang="en-GB" sz="2200" dirty="0"/>
              <a:t>Society’s treatment of women as evidence of degree of ‘civilisation’ (Wilson, 2007; Hall, 2007; Spivak 1988).</a:t>
            </a:r>
          </a:p>
          <a:p>
            <a:r>
              <a:rPr lang="en-GB" sz="2200" dirty="0"/>
              <a:t>Campaigns against sati and child marriage, concern with veiling (Mani, 1998; Abu-Lughod, 2013).</a:t>
            </a:r>
          </a:p>
          <a:p>
            <a:r>
              <a:rPr lang="en-GB" sz="2200" dirty="0"/>
              <a:t>What constituted ‘improper’ treatment of women differed across time and space – e.g. communities in Muslim areas which practiced </a:t>
            </a:r>
            <a:r>
              <a:rPr lang="en-GB" sz="2200" i="1" dirty="0"/>
              <a:t>purdah </a:t>
            </a:r>
            <a:r>
              <a:rPr lang="en-GB" sz="2200" dirty="0"/>
              <a:t>as isolating/imprisoning women versus Pacific Islands where women were considered to display too much independence.</a:t>
            </a:r>
          </a:p>
          <a:p>
            <a:r>
              <a:rPr lang="en-GB" sz="2200" dirty="0"/>
              <a:t>‘The behaviour, the demeanour and the position of women…became a fulcrum by which the British measured and judged those they colonised. Women became an index and a measure less of themselves than of men and of societies’ (Levine, 2007).</a:t>
            </a:r>
          </a:p>
        </p:txBody>
      </p:sp>
    </p:spTree>
    <p:extLst>
      <p:ext uri="{BB962C8B-B14F-4D97-AF65-F5344CB8AC3E}">
        <p14:creationId xmlns:p14="http://schemas.microsoft.com/office/powerpoint/2010/main" val="982200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8D4BD-6170-8238-0209-5601C1DE2AC7}"/>
              </a:ext>
            </a:extLst>
          </p:cNvPr>
          <p:cNvSpPr>
            <a:spLocks noGrp="1"/>
          </p:cNvSpPr>
          <p:nvPr>
            <p:ph type="title"/>
          </p:nvPr>
        </p:nvSpPr>
        <p:spPr>
          <a:xfrm>
            <a:off x="838200" y="365125"/>
            <a:ext cx="10515600" cy="1325563"/>
          </a:xfrm>
        </p:spPr>
        <p:txBody>
          <a:bodyPr>
            <a:normAutofit/>
          </a:bodyPr>
          <a:lstStyle/>
          <a:p>
            <a:r>
              <a:rPr lang="en-GB" sz="5400"/>
              <a:t>Change over time and space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F5471-9415-8C53-CD05-F5C770E778E6}"/>
              </a:ext>
            </a:extLst>
          </p:cNvPr>
          <p:cNvSpPr>
            <a:spLocks noGrp="1"/>
          </p:cNvSpPr>
          <p:nvPr>
            <p:ph idx="1"/>
          </p:nvPr>
        </p:nvSpPr>
        <p:spPr>
          <a:xfrm>
            <a:off x="838200" y="1929384"/>
            <a:ext cx="10515600" cy="4251960"/>
          </a:xfrm>
        </p:spPr>
        <p:txBody>
          <a:bodyPr>
            <a:normAutofit/>
          </a:bodyPr>
          <a:lstStyle/>
          <a:p>
            <a:r>
              <a:rPr lang="en-GB" sz="2000" dirty="0"/>
              <a:t>Gender did not operate in the same way across the empire</a:t>
            </a:r>
          </a:p>
          <a:p>
            <a:r>
              <a:rPr lang="en-GB" sz="2000" dirty="0"/>
              <a:t>Intersections of gender with other factors – race, ethnicity, class, which also structured colonialism.</a:t>
            </a:r>
          </a:p>
          <a:p>
            <a:r>
              <a:rPr lang="en-GB" sz="2000" dirty="0"/>
              <a:t>Change over time – imperialism was not static, changing attitudes to e.g. colonised people, political representation for colonial subjects, the roles of colonial powers in providing welfare services…</a:t>
            </a:r>
          </a:p>
          <a:p>
            <a:r>
              <a:rPr lang="en-GB" sz="2000" dirty="0"/>
              <a:t>E.g. Indian/African contributions in WWI made concessions to Indian nationalist demands unavoidable</a:t>
            </a:r>
          </a:p>
          <a:p>
            <a:r>
              <a:rPr lang="en-GB" sz="2000" dirty="0"/>
              <a:t>Contrast with Hong Kong where officials were appointed rather than elected until 1985.</a:t>
            </a:r>
          </a:p>
          <a:p>
            <a:r>
              <a:rPr lang="en-GB" sz="2000" dirty="0"/>
              <a:t>C18th – domesticity not a key organising principle in the metropole, by C19th Victorian ideals of the home impacted on colonies.</a:t>
            </a:r>
          </a:p>
        </p:txBody>
      </p:sp>
    </p:spTree>
    <p:extLst>
      <p:ext uri="{BB962C8B-B14F-4D97-AF65-F5344CB8AC3E}">
        <p14:creationId xmlns:p14="http://schemas.microsoft.com/office/powerpoint/2010/main" val="1387236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65F05-F2A8-5809-4CF5-89CA01906CA9}"/>
              </a:ext>
            </a:extLst>
          </p:cNvPr>
          <p:cNvSpPr>
            <a:spLocks noGrp="1"/>
          </p:cNvSpPr>
          <p:nvPr>
            <p:ph type="title"/>
          </p:nvPr>
        </p:nvSpPr>
        <p:spPr>
          <a:xfrm>
            <a:off x="640080" y="329184"/>
            <a:ext cx="6894576" cy="1783080"/>
          </a:xfrm>
        </p:spPr>
        <p:txBody>
          <a:bodyPr anchor="b">
            <a:normAutofit/>
          </a:bodyPr>
          <a:lstStyle/>
          <a:p>
            <a:r>
              <a:rPr lang="en-GB" sz="5400"/>
              <a:t>Change over time and space</a:t>
            </a:r>
          </a:p>
        </p:txBody>
      </p:sp>
      <p:sp>
        <p:nvSpPr>
          <p:cNvPr id="20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D24978-A84E-7AC2-0353-29A929CE474E}"/>
              </a:ext>
            </a:extLst>
          </p:cNvPr>
          <p:cNvSpPr>
            <a:spLocks noGrp="1"/>
          </p:cNvSpPr>
          <p:nvPr>
            <p:ph idx="1"/>
          </p:nvPr>
        </p:nvSpPr>
        <p:spPr>
          <a:xfrm>
            <a:off x="640080" y="2706624"/>
            <a:ext cx="6894576" cy="3483864"/>
          </a:xfrm>
        </p:spPr>
        <p:txBody>
          <a:bodyPr>
            <a:normAutofit fontScale="85000" lnSpcReduction="10000"/>
          </a:bodyPr>
          <a:lstStyle/>
          <a:p>
            <a:r>
              <a:rPr lang="en-GB" sz="2000" dirty="0"/>
              <a:t>Domesticity important from 1850s – desire for white settler areas to look more like Britain.</a:t>
            </a:r>
          </a:p>
          <a:p>
            <a:r>
              <a:rPr lang="en-GB" sz="2000" dirty="0"/>
              <a:t>British women joining men – domesticise, Anglicise, and tame the excesses of masculine societies at the settler frontier (non-heterosexual behaviours, intermarriage…) (Hammerton, 2007).</a:t>
            </a:r>
          </a:p>
          <a:p>
            <a:r>
              <a:rPr lang="en-GB" sz="2000" dirty="0"/>
              <a:t>Increasingly segregated settler colonial societies.</a:t>
            </a:r>
          </a:p>
          <a:p>
            <a:r>
              <a:rPr lang="en-GB" sz="2000" dirty="0"/>
              <a:t>Early gender history approaches to empire focused on role of white women  (e.g. Callaway, 1987)</a:t>
            </a:r>
          </a:p>
          <a:p>
            <a:r>
              <a:rPr lang="en-GB" sz="2000" dirty="0"/>
              <a:t>Presence of white women gives rise to new anxieties and forms of imperial violence  e.g. repression after 1847 Indian Mutiny (Paxton, 1999)  and “Black Peril” in Eastern/Southern African settler colonies early C20th.</a:t>
            </a:r>
          </a:p>
          <a:p>
            <a:r>
              <a:rPr lang="en-GB" sz="2000" dirty="0"/>
              <a:t>White women as racial guardians (Hall, 2002)</a:t>
            </a:r>
          </a:p>
        </p:txBody>
      </p:sp>
      <p:pic>
        <p:nvPicPr>
          <p:cNvPr id="2050" name="Picture 2" descr="Gender, Culture and Empire: European Women in Colonial Nigeria (St Antony's  Series)">
            <a:extLst>
              <a:ext uri="{FF2B5EF4-FFF2-40B4-BE49-F238E27FC236}">
                <a16:creationId xmlns:a16="http://schemas.microsoft.com/office/drawing/2014/main" id="{679BD02E-5899-423E-58AB-9DFB28B03D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31685" y="329184"/>
            <a:ext cx="1853729" cy="283012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C488A68-6ED4-34DE-3928-ABC8A203ABE3}"/>
              </a:ext>
            </a:extLst>
          </p:cNvPr>
          <p:cNvPicPr>
            <a:picLocks noChangeAspect="1"/>
          </p:cNvPicPr>
          <p:nvPr/>
        </p:nvPicPr>
        <p:blipFill>
          <a:blip r:embed="rId3"/>
          <a:stretch>
            <a:fillRect/>
          </a:stretch>
        </p:blipFill>
        <p:spPr>
          <a:xfrm>
            <a:off x="8771371" y="3425344"/>
            <a:ext cx="1975142" cy="2970140"/>
          </a:xfrm>
          <a:prstGeom prst="rect">
            <a:avLst/>
          </a:prstGeom>
        </p:spPr>
      </p:pic>
    </p:spTree>
    <p:extLst>
      <p:ext uri="{BB962C8B-B14F-4D97-AF65-F5344CB8AC3E}">
        <p14:creationId xmlns:p14="http://schemas.microsoft.com/office/powerpoint/2010/main" val="1340624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FD133-CCDA-7D17-E2CE-863C3B7E638C}"/>
              </a:ext>
            </a:extLst>
          </p:cNvPr>
          <p:cNvSpPr>
            <a:spLocks noGrp="1"/>
          </p:cNvSpPr>
          <p:nvPr>
            <p:ph type="title"/>
          </p:nvPr>
        </p:nvSpPr>
        <p:spPr>
          <a:xfrm>
            <a:off x="6739128" y="638089"/>
            <a:ext cx="4818888" cy="1476801"/>
          </a:xfrm>
        </p:spPr>
        <p:txBody>
          <a:bodyPr anchor="b">
            <a:normAutofit/>
          </a:bodyPr>
          <a:lstStyle/>
          <a:p>
            <a:r>
              <a:rPr lang="en-GB" sz="4600"/>
              <a:t>Rewriting histories of the metropole</a:t>
            </a:r>
          </a:p>
        </p:txBody>
      </p:sp>
      <p:pic>
        <p:nvPicPr>
          <p:cNvPr id="4" name="Picture 3" descr="A book cover with a picture of a person&#10;&#10;AI-generated content may be incorrect.">
            <a:extLst>
              <a:ext uri="{FF2B5EF4-FFF2-40B4-BE49-F238E27FC236}">
                <a16:creationId xmlns:a16="http://schemas.microsoft.com/office/drawing/2014/main" id="{19D04B95-EE02-FAF5-4E99-5D8BA6029F1A}"/>
              </a:ext>
            </a:extLst>
          </p:cNvPr>
          <p:cNvPicPr>
            <a:picLocks noChangeAspect="1"/>
          </p:cNvPicPr>
          <p:nvPr/>
        </p:nvPicPr>
        <p:blipFill>
          <a:blip r:embed="rId2"/>
          <a:stretch>
            <a:fillRect/>
          </a:stretch>
        </p:blipFill>
        <p:spPr>
          <a:xfrm>
            <a:off x="1501140" y="640080"/>
            <a:ext cx="3718560" cy="5577840"/>
          </a:xfrm>
          <a:prstGeom prst="rect">
            <a:avLst/>
          </a:prstGeom>
        </p:spPr>
      </p:pic>
      <p:sp>
        <p:nvSpPr>
          <p:cNvPr id="2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CC2CCE-688D-2AE9-7C4C-AD19E71E63D1}"/>
              </a:ext>
            </a:extLst>
          </p:cNvPr>
          <p:cNvSpPr>
            <a:spLocks noGrp="1"/>
          </p:cNvSpPr>
          <p:nvPr>
            <p:ph idx="1"/>
          </p:nvPr>
        </p:nvSpPr>
        <p:spPr>
          <a:xfrm>
            <a:off x="6739128" y="2664886"/>
            <a:ext cx="4818888" cy="3550789"/>
          </a:xfrm>
        </p:spPr>
        <p:txBody>
          <a:bodyPr anchor="t">
            <a:normAutofit/>
          </a:bodyPr>
          <a:lstStyle/>
          <a:p>
            <a:r>
              <a:rPr lang="en-GB" sz="2200"/>
              <a:t>Imperial ideologies shaped education, family and work in Britain itself  e.g. Hall (2002) shows how imperial ideas shaped gender and civic participation in Birmingham.</a:t>
            </a:r>
          </a:p>
          <a:p>
            <a:r>
              <a:rPr lang="en-GB" sz="2200"/>
              <a:t>Activism around imperial issues and women’s claim to fuller citizenship (Midgley, 2007).</a:t>
            </a:r>
          </a:p>
        </p:txBody>
      </p:sp>
    </p:spTree>
    <p:extLst>
      <p:ext uri="{BB962C8B-B14F-4D97-AF65-F5344CB8AC3E}">
        <p14:creationId xmlns:p14="http://schemas.microsoft.com/office/powerpoint/2010/main" val="2837448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9A037-3421-1C1C-2795-F4AA3C34F70E}"/>
              </a:ext>
            </a:extLst>
          </p:cNvPr>
          <p:cNvSpPr>
            <a:spLocks noGrp="1"/>
          </p:cNvSpPr>
          <p:nvPr>
            <p:ph type="title"/>
          </p:nvPr>
        </p:nvSpPr>
        <p:spPr>
          <a:xfrm>
            <a:off x="838200" y="365125"/>
            <a:ext cx="10515600" cy="1325563"/>
          </a:xfrm>
        </p:spPr>
        <p:txBody>
          <a:bodyPr>
            <a:normAutofit/>
          </a:bodyPr>
          <a:lstStyle/>
          <a:p>
            <a:r>
              <a:rPr lang="en-GB" sz="5000"/>
              <a:t>Challenging dominant historiographies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3959EA-AA0F-3974-408A-50C149FF0D8B}"/>
              </a:ext>
            </a:extLst>
          </p:cNvPr>
          <p:cNvSpPr>
            <a:spLocks noGrp="1"/>
          </p:cNvSpPr>
          <p:nvPr>
            <p:ph idx="1"/>
          </p:nvPr>
        </p:nvSpPr>
        <p:spPr>
          <a:xfrm>
            <a:off x="838200" y="1929384"/>
            <a:ext cx="10515600" cy="4251960"/>
          </a:xfrm>
        </p:spPr>
        <p:txBody>
          <a:bodyPr>
            <a:normAutofit fontScale="92500" lnSpcReduction="20000"/>
          </a:bodyPr>
          <a:lstStyle/>
          <a:p>
            <a:r>
              <a:rPr lang="en-GB" dirty="0"/>
              <a:t>Gender perspectives challenge periodisation</a:t>
            </a:r>
          </a:p>
          <a:p>
            <a:r>
              <a:rPr lang="en-GB" dirty="0"/>
              <a:t>Encourage contingent, contextually sensitive approaches.</a:t>
            </a:r>
          </a:p>
          <a:p>
            <a:r>
              <a:rPr lang="en-GB" dirty="0" err="1"/>
              <a:t>Butalia</a:t>
            </a:r>
            <a:r>
              <a:rPr lang="en-GB" dirty="0"/>
              <a:t> (2007) partition/decolonisation of India – long-term effects of imperialism and on the stability of the Indian subcontinent, long after ‘end of empire’ in 1947.</a:t>
            </a:r>
          </a:p>
          <a:p>
            <a:r>
              <a:rPr lang="en-GB" dirty="0"/>
              <a:t>Continuities of imperial ideas of colonial gender policy into the contemporary period </a:t>
            </a:r>
          </a:p>
          <a:p>
            <a:r>
              <a:rPr lang="en-GB" dirty="0"/>
              <a:t>Attention to gender undermines ‘traditional’ assumption that British Empire was less violent than other empires – McCulloch emphasises the gendered violence around employment, management, and control of indigenous labour in colonies, and the movement of violence into the domestic sphere (McCulloch, 2007).</a:t>
            </a:r>
          </a:p>
        </p:txBody>
      </p:sp>
    </p:spTree>
    <p:extLst>
      <p:ext uri="{BB962C8B-B14F-4D97-AF65-F5344CB8AC3E}">
        <p14:creationId xmlns:p14="http://schemas.microsoft.com/office/powerpoint/2010/main" val="2539882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409B0-4144-2F3F-585D-55BEDAA86FD2}"/>
              </a:ext>
            </a:extLst>
          </p:cNvPr>
          <p:cNvSpPr>
            <a:spLocks noGrp="1"/>
          </p:cNvSpPr>
          <p:nvPr>
            <p:ph type="title"/>
          </p:nvPr>
        </p:nvSpPr>
        <p:spPr>
          <a:xfrm>
            <a:off x="838200" y="365125"/>
            <a:ext cx="10515600" cy="1325563"/>
          </a:xfrm>
        </p:spPr>
        <p:txBody>
          <a:bodyPr>
            <a:normAutofit/>
          </a:bodyPr>
          <a:lstStyle/>
          <a:p>
            <a:r>
              <a:rPr lang="en-GB" sz="5400"/>
              <a:t>Perspectives of colonized peoples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3E820A-DEDF-4EB0-B19A-27DD3AFF9956}"/>
              </a:ext>
            </a:extLst>
          </p:cNvPr>
          <p:cNvSpPr>
            <a:spLocks noGrp="1"/>
          </p:cNvSpPr>
          <p:nvPr>
            <p:ph idx="1"/>
          </p:nvPr>
        </p:nvSpPr>
        <p:spPr>
          <a:xfrm>
            <a:off x="838200" y="1929384"/>
            <a:ext cx="10515600" cy="4251960"/>
          </a:xfrm>
        </p:spPr>
        <p:txBody>
          <a:bodyPr>
            <a:normAutofit/>
          </a:bodyPr>
          <a:lstStyle/>
          <a:p>
            <a:r>
              <a:rPr lang="en-GB" sz="3600" dirty="0"/>
              <a:t>Agency of colonized women and girls e.g. uses of colonial courts in British Africa (</a:t>
            </a:r>
            <a:r>
              <a:rPr lang="en-GB" sz="3600" dirty="0" err="1"/>
              <a:t>Chanock</a:t>
            </a:r>
            <a:r>
              <a:rPr lang="en-GB" sz="3600" dirty="0"/>
              <a:t>, 1986)</a:t>
            </a:r>
          </a:p>
          <a:p>
            <a:r>
              <a:rPr lang="en-GB" sz="3600" dirty="0"/>
              <a:t>New perspectives on nationalism e.g. Chatterjee (1990) – women as defenders of the ‘spiritual’ domain of household and family.</a:t>
            </a:r>
          </a:p>
          <a:p>
            <a:r>
              <a:rPr lang="en-GB" sz="3600" dirty="0"/>
              <a:t>Challenging ‘women-as-victim’ narratives  (Spivak, 2000)</a:t>
            </a:r>
          </a:p>
          <a:p>
            <a:endParaRPr lang="en-GB" sz="2200" dirty="0"/>
          </a:p>
        </p:txBody>
      </p:sp>
    </p:spTree>
    <p:extLst>
      <p:ext uri="{BB962C8B-B14F-4D97-AF65-F5344CB8AC3E}">
        <p14:creationId xmlns:p14="http://schemas.microsoft.com/office/powerpoint/2010/main" val="971391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3BDF968-B81B-3F92-B0C9-2710D7050517}"/>
              </a:ext>
            </a:extLst>
          </p:cNvPr>
          <p:cNvPicPr>
            <a:picLocks noChangeAspect="1"/>
          </p:cNvPicPr>
          <p:nvPr/>
        </p:nvPicPr>
        <p:blipFill>
          <a:blip r:embed="rId3"/>
          <a:stretch>
            <a:fillRect/>
          </a:stretch>
        </p:blipFill>
        <p:spPr>
          <a:xfrm>
            <a:off x="1512760" y="640080"/>
            <a:ext cx="3695319" cy="557784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3B47E9-8419-AAC3-A8F4-79C2D614065C}"/>
              </a:ext>
            </a:extLst>
          </p:cNvPr>
          <p:cNvSpPr>
            <a:spLocks noGrp="1"/>
          </p:cNvSpPr>
          <p:nvPr>
            <p:ph idx="1"/>
          </p:nvPr>
        </p:nvSpPr>
        <p:spPr>
          <a:xfrm>
            <a:off x="6739128" y="2664886"/>
            <a:ext cx="4818888" cy="3550789"/>
          </a:xfrm>
        </p:spPr>
        <p:txBody>
          <a:bodyPr anchor="t">
            <a:normAutofit/>
          </a:bodyPr>
          <a:lstStyle/>
          <a:p>
            <a:pPr marL="0" indent="0">
              <a:buNone/>
            </a:pPr>
            <a:r>
              <a:rPr lang="en-GB" sz="2200"/>
              <a:t>“Imperialism cannot be fully understood without the theory of gender power…gender power was not the superficial pattern of Empire, an ephemeral gloss…Rather, gender dynamics were, from the outset, fundamental to the securing and maintenance of the Imperial enterprise’</a:t>
            </a:r>
          </a:p>
          <a:p>
            <a:pPr marL="0" indent="0">
              <a:buNone/>
            </a:pPr>
            <a:r>
              <a:rPr lang="en-GB" sz="2200"/>
              <a:t>(McClintock, 1995).</a:t>
            </a:r>
          </a:p>
        </p:txBody>
      </p:sp>
    </p:spTree>
    <p:extLst>
      <p:ext uri="{BB962C8B-B14F-4D97-AF65-F5344CB8AC3E}">
        <p14:creationId xmlns:p14="http://schemas.microsoft.com/office/powerpoint/2010/main" val="3849857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20435-20FB-EEF5-ABDA-2ECFB991A7D7}"/>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What key insights can gendered perspectives bring to the study of empire?</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0531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17CEC8-2F6C-5F2F-E69D-033B2A9737C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924B2-2A87-461A-874A-3F19731AD2F3}"/>
              </a:ext>
            </a:extLst>
          </p:cNvPr>
          <p:cNvSpPr>
            <a:spLocks noGrp="1"/>
          </p:cNvSpPr>
          <p:nvPr>
            <p:ph type="title"/>
          </p:nvPr>
        </p:nvSpPr>
        <p:spPr>
          <a:xfrm>
            <a:off x="838200" y="365125"/>
            <a:ext cx="10515600" cy="1325563"/>
          </a:xfrm>
        </p:spPr>
        <p:txBody>
          <a:bodyPr>
            <a:normAutofit/>
          </a:bodyPr>
          <a:lstStyle/>
          <a:p>
            <a:r>
              <a:rPr lang="en-GB" sz="5400"/>
              <a:t>Next class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1C374C-748C-5A9D-33F7-EC5889DBA659}"/>
              </a:ext>
            </a:extLst>
          </p:cNvPr>
          <p:cNvSpPr>
            <a:spLocks noGrp="1"/>
          </p:cNvSpPr>
          <p:nvPr>
            <p:ph idx="1"/>
          </p:nvPr>
        </p:nvSpPr>
        <p:spPr>
          <a:xfrm>
            <a:off x="838200" y="1929384"/>
            <a:ext cx="10515600" cy="4251960"/>
          </a:xfrm>
        </p:spPr>
        <p:txBody>
          <a:bodyPr>
            <a:normAutofit lnSpcReduction="10000"/>
          </a:bodyPr>
          <a:lstStyle/>
          <a:p>
            <a:pPr marL="0" indent="0">
              <a:buNone/>
            </a:pPr>
            <a:r>
              <a:rPr lang="en-GB" dirty="0"/>
              <a:t>Violence and empire</a:t>
            </a:r>
          </a:p>
          <a:p>
            <a:pPr marL="0" indent="0">
              <a:buNone/>
            </a:pPr>
            <a:r>
              <a:rPr lang="en-GB" dirty="0"/>
              <a:t>Please read one of the key readings:</a:t>
            </a:r>
          </a:p>
          <a:p>
            <a:r>
              <a:rPr lang="en-GB" dirty="0"/>
              <a:t>Deana Heath, ‘Colonial Violence’ in J. Hogg (ed.), </a:t>
            </a:r>
            <a:r>
              <a:rPr lang="en-GB" i="1" dirty="0"/>
              <a:t>Using Primary Sources: A Practical Guide for Students </a:t>
            </a:r>
            <a:r>
              <a:rPr lang="en-GB" dirty="0"/>
              <a:t>(Liverpool University Press: Liverpool, 2017), available open-access online here: </a:t>
            </a:r>
            <a:r>
              <a:rPr lang="en-GB" u="sng" dirty="0">
                <a:hlinkClick r:id="rId2"/>
              </a:rPr>
              <a:t>https://liverpooluniversitypress.manifoldapp.org/read/colonial-violence/section/71c632a8-6ae0-4de5-8c42-f4cca41f45d8</a:t>
            </a:r>
            <a:r>
              <a:rPr lang="en-GB" dirty="0"/>
              <a:t> </a:t>
            </a:r>
          </a:p>
          <a:p>
            <a:r>
              <a:rPr lang="en-GB" dirty="0"/>
              <a:t>Jock McCulloch, ‘Empire and Violence, 1900-1939’, in Philippa Levine (ed.), </a:t>
            </a:r>
            <a:r>
              <a:rPr lang="en-GB" i="1" dirty="0"/>
              <a:t>Gender and Empire </a:t>
            </a:r>
            <a:r>
              <a:rPr lang="en-GB" dirty="0"/>
              <a:t>(Oxford University Press, 2007), pp. 220-239.</a:t>
            </a:r>
          </a:p>
          <a:p>
            <a:endParaRPr lang="en-GB" sz="2200" dirty="0"/>
          </a:p>
        </p:txBody>
      </p:sp>
    </p:spTree>
    <p:extLst>
      <p:ext uri="{BB962C8B-B14F-4D97-AF65-F5344CB8AC3E}">
        <p14:creationId xmlns:p14="http://schemas.microsoft.com/office/powerpoint/2010/main" val="4178715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D193E1-B434-EA85-BCC7-0E08BD6BE8E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6D010-2F1C-E7D8-D368-FDA4583230A4}"/>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3493CD-EAC8-56F2-EC78-533F3DC69EB5}"/>
              </a:ext>
            </a:extLst>
          </p:cNvPr>
          <p:cNvSpPr>
            <a:spLocks noGrp="1"/>
          </p:cNvSpPr>
          <p:nvPr>
            <p:ph idx="1"/>
          </p:nvPr>
        </p:nvSpPr>
        <p:spPr>
          <a:xfrm>
            <a:off x="838200" y="1929384"/>
            <a:ext cx="10515600" cy="4251960"/>
          </a:xfrm>
        </p:spPr>
        <p:txBody>
          <a:bodyPr>
            <a:normAutofit fontScale="92500" lnSpcReduction="20000"/>
          </a:bodyPr>
          <a:lstStyle/>
          <a:p>
            <a:r>
              <a:rPr lang="en-GB" dirty="0"/>
              <a:t>Lila Abu-Lughod, </a:t>
            </a:r>
            <a:r>
              <a:rPr lang="en-GB" i="1" dirty="0"/>
              <a:t>Do Muslim Women Need Saving? </a:t>
            </a:r>
            <a:r>
              <a:rPr lang="en-GB" dirty="0"/>
              <a:t>(Harvard University Press, 2013)</a:t>
            </a:r>
            <a:endParaRPr lang="en-GB" i="1" dirty="0"/>
          </a:p>
          <a:p>
            <a:r>
              <a:rPr lang="en-GB" dirty="0"/>
              <a:t>Urvashi </a:t>
            </a:r>
            <a:r>
              <a:rPr lang="en-GB" dirty="0" err="1"/>
              <a:t>Butalia</a:t>
            </a:r>
            <a:r>
              <a:rPr lang="en-GB" dirty="0"/>
              <a:t>, ‘Legacies of Departure: Decolonization, Nation-making and Gender’ in Philippa Levine (ed.), </a:t>
            </a:r>
            <a:r>
              <a:rPr lang="en-GB" i="1" dirty="0"/>
              <a:t>Gender and Empire </a:t>
            </a:r>
            <a:r>
              <a:rPr lang="en-GB" dirty="0"/>
              <a:t>(Oxford University Press, 2007), pp. 203-219.</a:t>
            </a:r>
          </a:p>
          <a:p>
            <a:r>
              <a:rPr lang="en-GB" dirty="0"/>
              <a:t>Helen Callaway, </a:t>
            </a:r>
            <a:r>
              <a:rPr lang="en-GB" i="1" dirty="0"/>
              <a:t>Gender, Culture and Empire: European Women in Colonial Nigeria </a:t>
            </a:r>
            <a:r>
              <a:rPr lang="en-GB" dirty="0"/>
              <a:t>(Palgrave MacMillan, 1987).</a:t>
            </a:r>
          </a:p>
          <a:p>
            <a:r>
              <a:rPr lang="en-GB" dirty="0"/>
              <a:t>Martin </a:t>
            </a:r>
            <a:r>
              <a:rPr lang="en-GB" dirty="0" err="1"/>
              <a:t>Chanock</a:t>
            </a:r>
            <a:r>
              <a:rPr lang="en-GB" dirty="0"/>
              <a:t>, </a:t>
            </a:r>
            <a:r>
              <a:rPr lang="en-GB" i="1" dirty="0"/>
              <a:t>Law, Custom and Social Order: The Colonial Experience in Malawi and Zambia </a:t>
            </a:r>
            <a:r>
              <a:rPr lang="en-GB" dirty="0"/>
              <a:t>(Cambridge University Press, 1985).</a:t>
            </a:r>
          </a:p>
          <a:p>
            <a:r>
              <a:rPr lang="en-GB" dirty="0"/>
              <a:t>Partha Chatterjee, ‘The Nationalist Resolution of the Women’s Question’ in Kumkum Sangari and Sudesh Vaid (eds.), </a:t>
            </a:r>
            <a:r>
              <a:rPr lang="en-GB" i="1" dirty="0"/>
              <a:t>Recasting Women: Essays in Colonial History </a:t>
            </a:r>
            <a:r>
              <a:rPr lang="en-GB" dirty="0"/>
              <a:t>(Rutgers University Press, 1990), pp. 233-253.</a:t>
            </a:r>
          </a:p>
          <a:p>
            <a:endParaRPr lang="en-GB" dirty="0"/>
          </a:p>
        </p:txBody>
      </p:sp>
    </p:spTree>
    <p:extLst>
      <p:ext uri="{BB962C8B-B14F-4D97-AF65-F5344CB8AC3E}">
        <p14:creationId xmlns:p14="http://schemas.microsoft.com/office/powerpoint/2010/main" val="6176350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84D46D-885E-98B8-280F-829C71BEBA4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B04EF-A05E-BA36-B843-BB46F66D3655}"/>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1E5E35-1629-21F5-0D98-C6783C158C64}"/>
              </a:ext>
            </a:extLst>
          </p:cNvPr>
          <p:cNvSpPr>
            <a:spLocks noGrp="1"/>
          </p:cNvSpPr>
          <p:nvPr>
            <p:ph idx="1"/>
          </p:nvPr>
        </p:nvSpPr>
        <p:spPr>
          <a:xfrm>
            <a:off x="838200" y="1929384"/>
            <a:ext cx="10515600" cy="4251960"/>
          </a:xfrm>
        </p:spPr>
        <p:txBody>
          <a:bodyPr>
            <a:normAutofit lnSpcReduction="10000"/>
          </a:bodyPr>
          <a:lstStyle/>
          <a:p>
            <a:r>
              <a:rPr lang="en-GB" dirty="0"/>
              <a:t>Ramon Gutierrez, ‘What’s Love Got to Do With It?’ </a:t>
            </a:r>
            <a:r>
              <a:rPr lang="en-GB" i="1" dirty="0"/>
              <a:t>Journal of American History </a:t>
            </a:r>
            <a:r>
              <a:rPr lang="en-GB" dirty="0"/>
              <a:t>88 (2001).</a:t>
            </a:r>
          </a:p>
          <a:p>
            <a:r>
              <a:rPr lang="en-GB" dirty="0"/>
              <a:t>Catherine Hall, ‘Of Gender and Empire: Reflections on the Nineteenth Century’ in Philippa Levine (ed.), </a:t>
            </a:r>
            <a:r>
              <a:rPr lang="en-GB" i="1" dirty="0"/>
              <a:t>Gender and Empire </a:t>
            </a:r>
            <a:r>
              <a:rPr lang="en-GB" dirty="0"/>
              <a:t>(Oxford University Press, 2007), pp. 46-76.</a:t>
            </a:r>
          </a:p>
          <a:p>
            <a:r>
              <a:rPr lang="en-GB" dirty="0"/>
              <a:t>Catherine Hall, </a:t>
            </a:r>
            <a:r>
              <a:rPr lang="en-GB" i="1" dirty="0"/>
              <a:t>Civilising Subjects: Metropole and Colony in the English Imagination, 1830-1867 </a:t>
            </a:r>
            <a:r>
              <a:rPr lang="en-GB" dirty="0"/>
              <a:t>(Blackwell, 2002).</a:t>
            </a:r>
          </a:p>
          <a:p>
            <a:r>
              <a:rPr lang="en-GB" dirty="0"/>
              <a:t>A. James Hammerton, ‘Gender and Migration’ in Philippa Levine (ed.), </a:t>
            </a:r>
            <a:r>
              <a:rPr lang="en-GB" i="1" dirty="0"/>
              <a:t>Gender and Empire </a:t>
            </a:r>
            <a:r>
              <a:rPr lang="en-GB" dirty="0"/>
              <a:t>(Oxford University Press, 2007), pp.156-180.</a:t>
            </a:r>
          </a:p>
        </p:txBody>
      </p:sp>
    </p:spTree>
    <p:extLst>
      <p:ext uri="{BB962C8B-B14F-4D97-AF65-F5344CB8AC3E}">
        <p14:creationId xmlns:p14="http://schemas.microsoft.com/office/powerpoint/2010/main" val="39124878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A66FF4-39C5-6CD5-8256-BF81716C0C90}"/>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CB56A6A-F600-2BCF-7BFA-33DEDD321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16E57-A6C0-6648-40A6-38A8799CDAFA}"/>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8C631BFF-26BC-5B09-5888-D708FBB7D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FEB6EE-4EC4-1A03-4274-3384CB858329}"/>
              </a:ext>
            </a:extLst>
          </p:cNvPr>
          <p:cNvSpPr>
            <a:spLocks noGrp="1"/>
          </p:cNvSpPr>
          <p:nvPr>
            <p:ph idx="1"/>
          </p:nvPr>
        </p:nvSpPr>
        <p:spPr>
          <a:xfrm>
            <a:off x="838200" y="1929384"/>
            <a:ext cx="10515600" cy="4251960"/>
          </a:xfrm>
        </p:spPr>
        <p:txBody>
          <a:bodyPr>
            <a:noAutofit/>
          </a:bodyPr>
          <a:lstStyle/>
          <a:p>
            <a:r>
              <a:rPr lang="en-GB" sz="2400" dirty="0"/>
              <a:t>Philippa Levine, ‘Introduction: Why Gender and Empire?’ in Philippa Levine (ed.), </a:t>
            </a:r>
            <a:r>
              <a:rPr lang="en-GB" sz="2400" i="1" dirty="0"/>
              <a:t>Gender and Empire </a:t>
            </a:r>
            <a:r>
              <a:rPr lang="en-GB" sz="2400" dirty="0"/>
              <a:t>(Oxford University Press, 2007), pp. 1-13.</a:t>
            </a:r>
          </a:p>
          <a:p>
            <a:r>
              <a:rPr lang="en-GB" sz="2400" dirty="0"/>
              <a:t>Lata Mani, </a:t>
            </a:r>
            <a:r>
              <a:rPr lang="en-GB" sz="2400" i="1" dirty="0"/>
              <a:t>Contentious Traditions: The Debate on Sati in Colonial India </a:t>
            </a:r>
            <a:r>
              <a:rPr lang="en-GB" sz="2400" dirty="0"/>
              <a:t>(University of California Press, 1998)</a:t>
            </a:r>
          </a:p>
          <a:p>
            <a:r>
              <a:rPr lang="en-GB" sz="2400" dirty="0"/>
              <a:t>Anne McClintock, </a:t>
            </a:r>
            <a:r>
              <a:rPr lang="en-GB" sz="2400" i="1" dirty="0"/>
              <a:t>Imperial Leather: Race, Gender and Sexuality in the Colonial Contest </a:t>
            </a:r>
            <a:r>
              <a:rPr lang="en-GB" sz="2400" dirty="0"/>
              <a:t>(Routledge, 1995).</a:t>
            </a:r>
          </a:p>
          <a:p>
            <a:r>
              <a:rPr lang="en-GB" sz="2400" dirty="0"/>
              <a:t>Jock McCulloch, ‘Empire and Violence, 1900-1939’, in Philippa Levine (ed.), </a:t>
            </a:r>
            <a:r>
              <a:rPr lang="en-GB" sz="2400" i="1" dirty="0"/>
              <a:t>Gender and Empire </a:t>
            </a:r>
            <a:r>
              <a:rPr lang="en-GB" sz="2400" dirty="0"/>
              <a:t>(Oxford University Press, 2007), pp. 220-239.</a:t>
            </a:r>
          </a:p>
          <a:p>
            <a:r>
              <a:rPr lang="en-GB" sz="2400" dirty="0"/>
              <a:t>Clare Midgley, </a:t>
            </a:r>
            <a:r>
              <a:rPr lang="en-GB" sz="2400" i="1" dirty="0"/>
              <a:t>Feminism and Empire: Women Activists in Imperial Britain, 1790-1865 </a:t>
            </a:r>
            <a:r>
              <a:rPr lang="en-GB" sz="2400" dirty="0"/>
              <a:t>(Routledge, 2007).</a:t>
            </a:r>
          </a:p>
          <a:p>
            <a:r>
              <a:rPr lang="en-GB" sz="2400" dirty="0"/>
              <a:t>Nancy Paxton, </a:t>
            </a:r>
            <a:r>
              <a:rPr lang="en-GB" sz="2400" i="1" dirty="0"/>
              <a:t>Writing under the Raj: gender, race, and rape in the British colonial imagination, 1830–1947 </a:t>
            </a:r>
            <a:r>
              <a:rPr lang="en-GB" sz="2400" dirty="0"/>
              <a:t>(New Brunswick, 1999).</a:t>
            </a:r>
          </a:p>
        </p:txBody>
      </p:sp>
    </p:spTree>
    <p:extLst>
      <p:ext uri="{BB962C8B-B14F-4D97-AF65-F5344CB8AC3E}">
        <p14:creationId xmlns:p14="http://schemas.microsoft.com/office/powerpoint/2010/main" val="37482118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5F8234-0B8C-F94A-D63F-F8293A397E4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3F67FC-E00D-CDFF-5693-703C9F282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DCF8F-D35B-6B68-3132-A3D42F13D84D}"/>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0FD4FEEC-29CF-1B85-D897-DC245D26B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748016-D32A-415C-4318-B68FB9D494DD}"/>
              </a:ext>
            </a:extLst>
          </p:cNvPr>
          <p:cNvSpPr>
            <a:spLocks noGrp="1"/>
          </p:cNvSpPr>
          <p:nvPr>
            <p:ph idx="1"/>
          </p:nvPr>
        </p:nvSpPr>
        <p:spPr>
          <a:xfrm>
            <a:off x="838200" y="1929384"/>
            <a:ext cx="10515600" cy="4251960"/>
          </a:xfrm>
        </p:spPr>
        <p:txBody>
          <a:bodyPr>
            <a:normAutofit fontScale="92500" lnSpcReduction="20000"/>
          </a:bodyPr>
          <a:lstStyle/>
          <a:p>
            <a:r>
              <a:rPr lang="en-GB" sz="2400" dirty="0"/>
              <a:t>Gayatri Chakravorty Spivak, ‘Can the Subaltern Speak?’ in Cary Nelson and Lawrence Grossberg (eds.), </a:t>
            </a:r>
            <a:r>
              <a:rPr lang="en-GB" sz="2400" i="1" dirty="0"/>
              <a:t>Marxism and the Interpretation of Culture </a:t>
            </a:r>
            <a:r>
              <a:rPr lang="en-GB" sz="2400" dirty="0"/>
              <a:t>(Urbana, 1988), pp. 271-313.</a:t>
            </a:r>
            <a:endParaRPr lang="en-GB" sz="2400" baseline="30000" dirty="0"/>
          </a:p>
          <a:p>
            <a:r>
              <a:rPr lang="en-GB" sz="2400" dirty="0"/>
              <a:t>Gayatri Chakravorty Spivak, ‘Discussion: An Afterword on the New Subaltern’ in Partha Chatterjee and Pradeep Jeganathan (eds.), </a:t>
            </a:r>
            <a:r>
              <a:rPr lang="en-GB" sz="2400" i="1" dirty="0"/>
              <a:t>Subaltern Studies XI: Community, Gender and Violence (</a:t>
            </a:r>
            <a:r>
              <a:rPr lang="en-GB" sz="2400" dirty="0"/>
              <a:t>Permanent Black, 2000), 305-34.</a:t>
            </a:r>
          </a:p>
          <a:p>
            <a:r>
              <a:rPr lang="en-GB" sz="2400" dirty="0"/>
              <a:t>Ann Laura Stoler, ‘Matters of Intimacy as Matters of State: A Response’, </a:t>
            </a:r>
            <a:r>
              <a:rPr lang="en-GB" sz="2400" i="1" dirty="0"/>
              <a:t>Journal of American History </a:t>
            </a:r>
            <a:r>
              <a:rPr lang="en-GB" sz="2400" dirty="0"/>
              <a:t>88.3 (2001), 893-897.</a:t>
            </a:r>
          </a:p>
          <a:p>
            <a:r>
              <a:rPr lang="en-GB" sz="2400" dirty="0"/>
              <a:t>Ann Laura Stoler, </a:t>
            </a:r>
            <a:r>
              <a:rPr lang="en-GB" sz="2400" i="1" dirty="0"/>
              <a:t>Carnal Knowledge and  Imperial Power: Race and the Intimate in Colonial Rule </a:t>
            </a:r>
            <a:r>
              <a:rPr lang="en-GB" sz="2400" dirty="0"/>
              <a:t>(Berkeley, 2002).</a:t>
            </a:r>
          </a:p>
          <a:p>
            <a:r>
              <a:rPr lang="en-GB" sz="2400" dirty="0"/>
              <a:t>Ann Laura Stoler, </a:t>
            </a:r>
            <a:r>
              <a:rPr lang="en-GB" sz="2400" i="1" dirty="0"/>
              <a:t>Race and the Education of Desire: Foucault’s History of Sexuality and the Colonial Order of Things </a:t>
            </a:r>
            <a:r>
              <a:rPr lang="en-GB" sz="2400" dirty="0"/>
              <a:t>(Durham, NC, 1995).</a:t>
            </a:r>
          </a:p>
          <a:p>
            <a:r>
              <a:rPr lang="en-GB" sz="2400" dirty="0"/>
              <a:t>Kathleen Wilson, ‘Empire, Gender and Modernity in the Eighteenth Century’ in  Philippa Levine (ed.), </a:t>
            </a:r>
            <a:r>
              <a:rPr lang="en-GB" sz="2400" i="1" dirty="0"/>
              <a:t>Gender and Empire </a:t>
            </a:r>
            <a:r>
              <a:rPr lang="en-GB" sz="2400" dirty="0"/>
              <a:t>(Oxford University Press, 2007), pp. 14-45.</a:t>
            </a:r>
          </a:p>
          <a:p>
            <a:endParaRPr lang="en-GB" sz="1700" dirty="0"/>
          </a:p>
        </p:txBody>
      </p:sp>
    </p:spTree>
    <p:extLst>
      <p:ext uri="{BB962C8B-B14F-4D97-AF65-F5344CB8AC3E}">
        <p14:creationId xmlns:p14="http://schemas.microsoft.com/office/powerpoint/2010/main" val="13280664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1960</Words>
  <Application>Microsoft Office PowerPoint</Application>
  <PresentationFormat>Widescreen</PresentationFormat>
  <Paragraphs>113</Paragraphs>
  <Slides>24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Aptos Display</vt:lpstr>
      <vt:lpstr>Arial</vt:lpstr>
      <vt:lpstr>Office Theme</vt:lpstr>
      <vt:lpstr>Gender, Violence, and Empire 1800-2020</vt:lpstr>
      <vt:lpstr>Content note</vt:lpstr>
      <vt:lpstr>Review</vt:lpstr>
      <vt:lpstr>Gender and empire</vt:lpstr>
      <vt:lpstr>Recapping</vt:lpstr>
      <vt:lpstr>Empire</vt:lpstr>
      <vt:lpstr>How has the British Empire ‘traditionally’ been written about?</vt:lpstr>
      <vt:lpstr>How has the British Empire ‘traditionally’ been represented?</vt:lpstr>
      <vt:lpstr>Empire</vt:lpstr>
      <vt:lpstr>PowerPoint Presentation</vt:lpstr>
      <vt:lpstr>Gender and empire</vt:lpstr>
      <vt:lpstr>Gender and ‘civilisation’</vt:lpstr>
      <vt:lpstr>Change over time and space</vt:lpstr>
      <vt:lpstr>Change over time and space</vt:lpstr>
      <vt:lpstr>Rewriting histories of the metropole</vt:lpstr>
      <vt:lpstr>Challenging dominant historiographies</vt:lpstr>
      <vt:lpstr>Perspectives of colonized peoples</vt:lpstr>
      <vt:lpstr>PowerPoint Presentation</vt:lpstr>
      <vt:lpstr>What key insights can gendered perspectives bring to the study of empire?</vt:lpstr>
      <vt:lpstr>Next class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4</cp:revision>
  <dcterms:created xsi:type="dcterms:W3CDTF">2025-10-27T14:00:18Z</dcterms:created>
  <dcterms:modified xsi:type="dcterms:W3CDTF">2026-02-11T08:50:16Z</dcterms:modified>
</cp:coreProperties>
</file>