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5"/>
  </p:notesMasterIdLst>
  <p:sldIdLst>
    <p:sldId id="256" r:id="rId2"/>
    <p:sldId id="286" r:id="rId3"/>
    <p:sldId id="287" r:id="rId4"/>
    <p:sldId id="288" r:id="rId5"/>
    <p:sldId id="257" r:id="rId6"/>
    <p:sldId id="282" r:id="rId7"/>
    <p:sldId id="283" r:id="rId8"/>
    <p:sldId id="284" r:id="rId9"/>
    <p:sldId id="285" r:id="rId10"/>
    <p:sldId id="265" r:id="rId11"/>
    <p:sldId id="266" r:id="rId12"/>
    <p:sldId id="267" r:id="rId13"/>
    <p:sldId id="268" r:id="rId14"/>
    <p:sldId id="269" r:id="rId15"/>
    <p:sldId id="274" r:id="rId16"/>
    <p:sldId id="277" r:id="rId17"/>
    <p:sldId id="289" r:id="rId18"/>
    <p:sldId id="290" r:id="rId19"/>
    <p:sldId id="291" r:id="rId20"/>
    <p:sldId id="292" r:id="rId21"/>
    <p:sldId id="293" r:id="rId22"/>
    <p:sldId id="294" r:id="rId23"/>
    <p:sldId id="295" r:id="rId24"/>
    <p:sldId id="296" r:id="rId25"/>
    <p:sldId id="297" r:id="rId26"/>
    <p:sldId id="298" r:id="rId27"/>
    <p:sldId id="299" r:id="rId28"/>
    <p:sldId id="305" r:id="rId29"/>
    <p:sldId id="306" r:id="rId30"/>
    <p:sldId id="307" r:id="rId31"/>
    <p:sldId id="308" r:id="rId32"/>
    <p:sldId id="309" r:id="rId33"/>
    <p:sldId id="281"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832"/>
    <a:srgbClr val="26D944"/>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514" autoAdjust="0"/>
  </p:normalViewPr>
  <p:slideViewPr>
    <p:cSldViewPr snapToGrid="0" snapToObjects="1">
      <p:cViewPr varScale="1">
        <p:scale>
          <a:sx n="99" d="100"/>
          <a:sy n="99" d="100"/>
        </p:scale>
        <p:origin x="1944"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1DB88F1-D1CE-4746-B79C-2ABB1D0EDE98}" type="datetimeFigureOut">
              <a:rPr lang="en-US" smtClean="0"/>
              <a:pPr/>
              <a:t>1/28/2016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99E517-9810-5641-A594-B0AA04B0AFBE}" type="slidenum">
              <a:rPr lang="en-US" smtClean="0"/>
              <a:pPr/>
              <a:t>‹#›</a:t>
            </a:fld>
            <a:endParaRPr lang="en-US"/>
          </a:p>
        </p:txBody>
      </p:sp>
    </p:spTree>
    <p:extLst>
      <p:ext uri="{BB962C8B-B14F-4D97-AF65-F5344CB8AC3E}">
        <p14:creationId xmlns:p14="http://schemas.microsoft.com/office/powerpoint/2010/main" val="131316228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Cables</a:t>
            </a:r>
            <a:endParaRPr lang="en-US" dirty="0"/>
          </a:p>
        </p:txBody>
      </p:sp>
      <p:sp>
        <p:nvSpPr>
          <p:cNvPr id="4" name="Slide Number Placeholder 3"/>
          <p:cNvSpPr>
            <a:spLocks noGrp="1"/>
          </p:cNvSpPr>
          <p:nvPr>
            <p:ph type="sldNum" sz="quarter" idx="10"/>
          </p:nvPr>
        </p:nvSpPr>
        <p:spPr/>
        <p:txBody>
          <a:bodyPr/>
          <a:lstStyle/>
          <a:p>
            <a:fld id="{A499E517-9810-5641-A594-B0AA04B0AFBE}" type="slidenum">
              <a:rPr lang="en-US" smtClean="0"/>
              <a:pPr/>
              <a:t>4</a:t>
            </a:fld>
            <a:endParaRPr lang="en-US"/>
          </a:p>
        </p:txBody>
      </p:sp>
    </p:spTree>
    <p:extLst>
      <p:ext uri="{BB962C8B-B14F-4D97-AF65-F5344CB8AC3E}">
        <p14:creationId xmlns:p14="http://schemas.microsoft.com/office/powerpoint/2010/main" val="38941531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 </a:t>
            </a:r>
            <a:endParaRPr lang="en-US" dirty="0"/>
          </a:p>
        </p:txBody>
      </p:sp>
      <p:sp>
        <p:nvSpPr>
          <p:cNvPr id="4" name="Slide Number Placeholder 3"/>
          <p:cNvSpPr>
            <a:spLocks noGrp="1"/>
          </p:cNvSpPr>
          <p:nvPr>
            <p:ph type="sldNum" sz="quarter" idx="10"/>
          </p:nvPr>
        </p:nvSpPr>
        <p:spPr/>
        <p:txBody>
          <a:bodyPr/>
          <a:lstStyle/>
          <a:p>
            <a:fld id="{A499E517-9810-5641-A594-B0AA04B0AFBE}" type="slidenum">
              <a:rPr lang="en-US" smtClean="0"/>
              <a:pPr/>
              <a:t>5</a:t>
            </a:fld>
            <a:endParaRPr lang="en-US"/>
          </a:p>
        </p:txBody>
      </p:sp>
    </p:spTree>
    <p:extLst>
      <p:ext uri="{BB962C8B-B14F-4D97-AF65-F5344CB8AC3E}">
        <p14:creationId xmlns:p14="http://schemas.microsoft.com/office/powerpoint/2010/main" val="40613883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When an enterprise grows to include branch offices,</a:t>
            </a:r>
            <a:r>
              <a:rPr lang="en-US" baseline="0" dirty="0" smtClean="0"/>
              <a:t> e-commerce services or global operations a single LAN is no longer sufficient to meet its business needs. </a:t>
            </a:r>
          </a:p>
          <a:p>
            <a:endParaRPr lang="en-US" dirty="0"/>
          </a:p>
        </p:txBody>
      </p:sp>
      <p:sp>
        <p:nvSpPr>
          <p:cNvPr id="4" name="Slide Number Placeholder 3"/>
          <p:cNvSpPr>
            <a:spLocks noGrp="1"/>
          </p:cNvSpPr>
          <p:nvPr>
            <p:ph type="sldNum" sz="quarter" idx="10"/>
          </p:nvPr>
        </p:nvSpPr>
        <p:spPr/>
        <p:txBody>
          <a:bodyPr/>
          <a:lstStyle/>
          <a:p>
            <a:fld id="{A499E517-9810-5641-A594-B0AA04B0AFBE}" type="slidenum">
              <a:rPr lang="en-US" smtClean="0"/>
              <a:pPr/>
              <a:t>6</a:t>
            </a:fld>
            <a:endParaRPr lang="en-US"/>
          </a:p>
        </p:txBody>
      </p:sp>
    </p:spTree>
    <p:extLst>
      <p:ext uri="{BB962C8B-B14F-4D97-AF65-F5344CB8AC3E}">
        <p14:creationId xmlns:p14="http://schemas.microsoft.com/office/powerpoint/2010/main" val="634103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Now the company/customer buys service from an ISP who uses its own lines to deliver packets.</a:t>
            </a:r>
          </a:p>
          <a:p>
            <a:endParaRPr lang="en-US" dirty="0"/>
          </a:p>
        </p:txBody>
      </p:sp>
      <p:sp>
        <p:nvSpPr>
          <p:cNvPr id="4" name="Slide Number Placeholder 3"/>
          <p:cNvSpPr>
            <a:spLocks noGrp="1"/>
          </p:cNvSpPr>
          <p:nvPr>
            <p:ph type="sldNum" sz="quarter" idx="10"/>
          </p:nvPr>
        </p:nvSpPr>
        <p:spPr/>
        <p:txBody>
          <a:bodyPr/>
          <a:lstStyle/>
          <a:p>
            <a:fld id="{A499E517-9810-5641-A594-B0AA04B0AFBE}" type="slidenum">
              <a:rPr lang="en-US" smtClean="0"/>
              <a:pPr/>
              <a:t>8</a:t>
            </a:fld>
            <a:endParaRPr lang="en-US"/>
          </a:p>
        </p:txBody>
      </p:sp>
    </p:spTree>
    <p:extLst>
      <p:ext uri="{BB962C8B-B14F-4D97-AF65-F5344CB8AC3E}">
        <p14:creationId xmlns:p14="http://schemas.microsoft.com/office/powerpoint/2010/main" val="42031457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Now the company/customer uses the Internet (might</a:t>
            </a:r>
            <a:r>
              <a:rPr lang="en-US" baseline="0" dirty="0" smtClean="0"/>
              <a:t> be multiple ISPs)</a:t>
            </a:r>
            <a:r>
              <a:rPr lang="en-US" dirty="0" smtClean="0"/>
              <a:t> for</a:t>
            </a:r>
            <a:r>
              <a:rPr lang="en-US" baseline="0" dirty="0" smtClean="0"/>
              <a:t> connectivity. The links are virtual in the sense that they refer to some path via the Internet rather than a particular transmission line.</a:t>
            </a:r>
            <a:endParaRPr lang="en-US" dirty="0" smtClean="0"/>
          </a:p>
          <a:p>
            <a:endParaRPr lang="en-US" dirty="0"/>
          </a:p>
        </p:txBody>
      </p:sp>
      <p:sp>
        <p:nvSpPr>
          <p:cNvPr id="4" name="Slide Number Placeholder 3"/>
          <p:cNvSpPr>
            <a:spLocks noGrp="1"/>
          </p:cNvSpPr>
          <p:nvPr>
            <p:ph type="sldNum" sz="quarter" idx="10"/>
          </p:nvPr>
        </p:nvSpPr>
        <p:spPr/>
        <p:txBody>
          <a:bodyPr/>
          <a:lstStyle/>
          <a:p>
            <a:fld id="{A499E517-9810-5641-A594-B0AA04B0AFBE}" type="slidenum">
              <a:rPr lang="en-US" smtClean="0"/>
              <a:pPr/>
              <a:t>9</a:t>
            </a:fld>
            <a:endParaRPr lang="en-US"/>
          </a:p>
        </p:txBody>
      </p:sp>
    </p:spTree>
    <p:extLst>
      <p:ext uri="{BB962C8B-B14F-4D97-AF65-F5344CB8AC3E}">
        <p14:creationId xmlns:p14="http://schemas.microsoft.com/office/powerpoint/2010/main" val="33130396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sz="1200" b="0" i="0" kern="1200" dirty="0" smtClean="0">
                <a:solidFill>
                  <a:schemeClr val="tx1"/>
                </a:solidFill>
                <a:latin typeface="+mn-lt"/>
                <a:ea typeface="+mn-ea"/>
                <a:cs typeface="+mn-cs"/>
              </a:rPr>
              <a:t>X.25 is an International Telecommunication Union-Telecommunication Standardization Sector (ITU-T) protocol standard for WAN communications that defines how connections between user devices and network devices are established and maintained. X.25 is designed to operate effectively regardless of the type of systems connected to the network. It is typically used in the packet-switched networks (PSNs) of common carriers, such as the telephone companies. Subscribers are charged based on their use of the network. The development of the X.25 standard was initiated by the common carriers in the 1970s. At that time, there was a need for WAN protocols capable of providing connectivity across public data networks (PDNs). X.25 is now administered as an international standard by the ITU-T.</a:t>
            </a:r>
          </a:p>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Frame Relay is an industry-standard, switched data link layer protocol that handles multiple virtual circuits using High-Level Data Link Control (HDLC) encapsulation between connected devices. In many cases, Frame Relay is more efficient than X.25, the protocol for which it is generally considered a replacement.</a:t>
            </a:r>
          </a:p>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Asynchronous Transfer Mode (ATM) is an International Telecommunication Union-Telecommunications Standards Section (ITU-T) standard for cell relay wherein information for multiple service types, such as voice, video, or data, is conveyed in small, fixed-size cells. ATM networks are connection-oriented. This article provides summaries of ATM protocols, services, and operation.</a:t>
            </a:r>
          </a:p>
          <a:p>
            <a:r>
              <a:rPr lang="en-GB" sz="1200" b="0" i="0" kern="1200" dirty="0" smtClean="0">
                <a:solidFill>
                  <a:schemeClr val="tx1"/>
                </a:solidFill>
                <a:latin typeface="+mn-lt"/>
                <a:ea typeface="+mn-ea"/>
                <a:cs typeface="+mn-cs"/>
              </a:rPr>
              <a:t>ATM is a cell-switching and multiplexing technology that combines the benefits of circuit switching (guaranteed capacity and constant transmission delay) with those of packet switching (flexibility and efficiency for intermittent traffic). It provides scalable bandwidth from a few megabits per second (Mbps) to many gigabits per second (</a:t>
            </a:r>
            <a:r>
              <a:rPr lang="en-GB" sz="1200" b="0" i="0" kern="1200" dirty="0" err="1" smtClean="0">
                <a:solidFill>
                  <a:schemeClr val="tx1"/>
                </a:solidFill>
                <a:latin typeface="+mn-lt"/>
                <a:ea typeface="+mn-ea"/>
                <a:cs typeface="+mn-cs"/>
              </a:rPr>
              <a:t>Gbps</a:t>
            </a:r>
            <a:r>
              <a:rPr lang="en-GB" sz="1200" b="0" i="0" kern="1200" dirty="0" smtClean="0">
                <a:solidFill>
                  <a:schemeClr val="tx1"/>
                </a:solidFill>
                <a:latin typeface="+mn-lt"/>
                <a:ea typeface="+mn-ea"/>
                <a:cs typeface="+mn-cs"/>
              </a:rPr>
              <a:t>). Because of its asynchronous nature, ATM is more efficient than synchronous technologies, such as time-division multiplexing (TDM).</a:t>
            </a:r>
          </a:p>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Integrated Services Digital Network (ISDN) is comprised of digital telephony and data-transport services offered by regional telephone carriers. ISDN involves the digitization of the telephone network, which permits voice, data, text, graphics, music, video, and other source material to be transmitted over existing telephone wires. The emergence of ISDN represents an effort to standardize subscriber services, user/network interfaces, and network and internetwork capabilities. ISDN applications include high-speed image applications (such as Group IV facsimile), additional telephone lines in homes to serve the telecommuting industry, high-speed file transfer, and videoconferencing. Voice service is also an application for ISDN.</a:t>
            </a:r>
          </a:p>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The Point-to-Point Protocol (PPP) originally emerged as an encapsulation protocol for transporting IP traffic over point-to-point links. PPP also established a standard for the assignment and management of IP addresses, asynchronous (start/stop) and bit-oriented synchronous encapsulation, network protocol multiplexing, link configuration, link quality testing, error detection, and option negotiation for such capabilities as network layer address negotiation and data-compression negotiation. PPP supports these functions by providing an extensible Link Control Protocol (LCP) and a family of Network Control Protocols (NCPs) to negotiate optional configuration parameters and facilities. In addition to IP, PPP supports other protocols, including Novell's Internetwork Packet Exchange (IPX) and </a:t>
            </a:r>
            <a:r>
              <a:rPr lang="en-GB" sz="1200" b="0" i="0" kern="1200" dirty="0" err="1" smtClean="0">
                <a:solidFill>
                  <a:schemeClr val="tx1"/>
                </a:solidFill>
                <a:latin typeface="+mn-lt"/>
                <a:ea typeface="+mn-ea"/>
                <a:cs typeface="+mn-cs"/>
              </a:rPr>
              <a:t>DECnet</a:t>
            </a:r>
            <a:r>
              <a:rPr lang="en-GB" sz="1200" b="0" i="0" kern="1200" dirty="0" smtClean="0">
                <a:solidFill>
                  <a:schemeClr val="tx1"/>
                </a:solidFill>
                <a:latin typeface="+mn-lt"/>
                <a:ea typeface="+mn-ea"/>
                <a:cs typeface="+mn-cs"/>
              </a:rPr>
              <a:t>.</a:t>
            </a:r>
          </a:p>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HDLC is a protocol developed by the International Organization for Standardization(ISO). It falls under the ISO standards ISO 3309 and ISO 4335. It has found itself being used throughout the world. It has been so widely implemented because it supports both half duplex and full duplex communication lines, point to point(peer to peer) and multi-point networks, and switched or non-switched channels. The procedures outlined in HDLC are designed to permit synchronous, code-transparent data transmission. Other benefits of HDLC are that the control information is always in the same position, and specific bit patterns used for control differ dramatically from those in representing data, which reduces the chance of errors. </a:t>
            </a:r>
          </a:p>
          <a:p>
            <a:endParaRPr lang="en-GB" sz="1200" b="0" i="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499E517-9810-5641-A594-B0AA04B0AFBE}" type="slidenum">
              <a:rPr lang="en-US" smtClean="0"/>
              <a:pPr/>
              <a:t>12</a:t>
            </a:fld>
            <a:endParaRPr lang="en-US"/>
          </a:p>
        </p:txBody>
      </p:sp>
    </p:spTree>
    <p:extLst>
      <p:ext uri="{BB962C8B-B14F-4D97-AF65-F5344CB8AC3E}">
        <p14:creationId xmlns:p14="http://schemas.microsoft.com/office/powerpoint/2010/main" val="25105569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eaLnBrk="1" hangingPunct="1">
              <a:lnSpc>
                <a:spcPct val="95000"/>
              </a:lnSpc>
              <a:buClr>
                <a:srgbClr val="000000"/>
              </a:buClr>
              <a:buSzPct val="100000"/>
              <a:buFontTx/>
              <a:buChar char="•"/>
            </a:pPr>
            <a:r>
              <a:rPr lang="en-US" altLang="en-US" sz="3100" dirty="0" smtClean="0">
                <a:solidFill>
                  <a:srgbClr val="000000"/>
                </a:solidFill>
                <a:latin typeface="Arial" pitchFamily="34" charset="0"/>
              </a:rPr>
              <a:t>uses routers and public communications links</a:t>
            </a:r>
            <a:endParaRPr lang="en-US" altLang="en-US" dirty="0" smtClean="0"/>
          </a:p>
          <a:p>
            <a:pPr lvl="1" eaLnBrk="1" hangingPunct="1">
              <a:lnSpc>
                <a:spcPct val="95000"/>
              </a:lnSpc>
              <a:buClr>
                <a:srgbClr val="000000"/>
              </a:buClr>
              <a:buSzPct val="100000"/>
              <a:buFontTx/>
              <a:buChar char="•"/>
            </a:pPr>
            <a:r>
              <a:rPr lang="en-US" altLang="en-US" sz="3100" dirty="0" smtClean="0">
                <a:solidFill>
                  <a:srgbClr val="000000"/>
                </a:solidFill>
                <a:latin typeface="Arial" pitchFamily="34" charset="0"/>
              </a:rPr>
              <a:t>Example: Internet</a:t>
            </a:r>
            <a:endParaRPr lang="en-US" altLang="en-US" dirty="0" smtClean="0"/>
          </a:p>
          <a:p>
            <a:endParaRPr lang="en-US" dirty="0"/>
          </a:p>
        </p:txBody>
      </p:sp>
      <p:sp>
        <p:nvSpPr>
          <p:cNvPr id="4" name="Slide Number Placeholder 3"/>
          <p:cNvSpPr>
            <a:spLocks noGrp="1"/>
          </p:cNvSpPr>
          <p:nvPr>
            <p:ph type="sldNum" sz="quarter" idx="10"/>
          </p:nvPr>
        </p:nvSpPr>
        <p:spPr/>
        <p:txBody>
          <a:bodyPr/>
          <a:lstStyle/>
          <a:p>
            <a:fld id="{A499E517-9810-5641-A594-B0AA04B0AFBE}" type="slidenum">
              <a:rPr lang="en-US" smtClean="0"/>
              <a:pPr/>
              <a:t>14</a:t>
            </a:fld>
            <a:endParaRPr lang="en-US"/>
          </a:p>
        </p:txBody>
      </p:sp>
    </p:spTree>
    <p:extLst>
      <p:ext uri="{BB962C8B-B14F-4D97-AF65-F5344CB8AC3E}">
        <p14:creationId xmlns:p14="http://schemas.microsoft.com/office/powerpoint/2010/main" val="38938231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eaLnBrk="1" hangingPunct="1">
              <a:lnSpc>
                <a:spcPct val="95000"/>
              </a:lnSpc>
              <a:buClr>
                <a:srgbClr val="000000"/>
              </a:buClr>
              <a:buSzPct val="100000"/>
              <a:buFontTx/>
              <a:buChar char="•"/>
            </a:pPr>
            <a:r>
              <a:rPr lang="en-US" altLang="en-US" sz="3100" dirty="0" smtClean="0">
                <a:solidFill>
                  <a:srgbClr val="000000"/>
                </a:solidFill>
                <a:latin typeface="Arial" pitchFamily="34" charset="0"/>
              </a:rPr>
              <a:t>WAN connectivity</a:t>
            </a:r>
            <a:endParaRPr lang="en-US" altLang="en-US" dirty="0" smtClean="0"/>
          </a:p>
          <a:p>
            <a:pPr lvl="1" eaLnBrk="1" hangingPunct="1">
              <a:lnSpc>
                <a:spcPct val="95000"/>
              </a:lnSpc>
              <a:buClr>
                <a:srgbClr val="000000"/>
              </a:buClr>
              <a:buSzPct val="100000"/>
              <a:buFontTx/>
              <a:buAutoNum type="arabicPeriod"/>
            </a:pPr>
            <a:r>
              <a:rPr lang="en-US" altLang="en-US" sz="2700" dirty="0" smtClean="0">
                <a:solidFill>
                  <a:srgbClr val="000000"/>
                </a:solidFill>
                <a:latin typeface="Arial" pitchFamily="34" charset="0"/>
              </a:rPr>
              <a:t>Leased Line</a:t>
            </a:r>
            <a:endParaRPr lang="en-US" altLang="en-US" dirty="0" smtClean="0"/>
          </a:p>
          <a:p>
            <a:pPr lvl="1" eaLnBrk="1" hangingPunct="1">
              <a:lnSpc>
                <a:spcPct val="95000"/>
              </a:lnSpc>
              <a:buClr>
                <a:srgbClr val="000000"/>
              </a:buClr>
              <a:buSzPct val="100000"/>
              <a:buFontTx/>
              <a:buAutoNum type="arabicPeriod"/>
            </a:pPr>
            <a:r>
              <a:rPr lang="en-US" altLang="en-US" sz="2700" dirty="0" smtClean="0">
                <a:solidFill>
                  <a:srgbClr val="000000"/>
                </a:solidFill>
                <a:latin typeface="Arial" pitchFamily="34" charset="0"/>
              </a:rPr>
              <a:t>Circuit switching</a:t>
            </a:r>
            <a:endParaRPr lang="en-US" altLang="en-US" dirty="0" smtClean="0"/>
          </a:p>
          <a:p>
            <a:pPr lvl="1" eaLnBrk="1" hangingPunct="1">
              <a:lnSpc>
                <a:spcPct val="95000"/>
              </a:lnSpc>
              <a:buClr>
                <a:srgbClr val="000000"/>
              </a:buClr>
              <a:buSzPct val="100000"/>
              <a:buFontTx/>
              <a:buAutoNum type="arabicPeriod"/>
            </a:pPr>
            <a:r>
              <a:rPr lang="en-US" altLang="en-US" sz="2700" dirty="0" smtClean="0">
                <a:solidFill>
                  <a:srgbClr val="000000"/>
                </a:solidFill>
                <a:latin typeface="Arial" pitchFamily="34" charset="0"/>
              </a:rPr>
              <a:t>Packet switching</a:t>
            </a:r>
            <a:endParaRPr lang="en-US" altLang="en-US" dirty="0" smtClean="0"/>
          </a:p>
          <a:p>
            <a:pPr lvl="1" eaLnBrk="1" hangingPunct="1">
              <a:lnSpc>
                <a:spcPct val="95000"/>
              </a:lnSpc>
              <a:buClr>
                <a:srgbClr val="000000"/>
              </a:buClr>
              <a:buSzPct val="100000"/>
              <a:buFontTx/>
              <a:buAutoNum type="arabicPeriod"/>
            </a:pPr>
            <a:r>
              <a:rPr lang="en-US" altLang="en-US" sz="2700" dirty="0" smtClean="0">
                <a:solidFill>
                  <a:srgbClr val="000000"/>
                </a:solidFill>
                <a:latin typeface="Arial" pitchFamily="34" charset="0"/>
              </a:rPr>
              <a:t>Cell relay</a:t>
            </a:r>
            <a:endParaRPr lang="en-US" altLang="en-US" dirty="0"/>
          </a:p>
        </p:txBody>
      </p:sp>
      <p:sp>
        <p:nvSpPr>
          <p:cNvPr id="4" name="Slide Number Placeholder 3"/>
          <p:cNvSpPr>
            <a:spLocks noGrp="1"/>
          </p:cNvSpPr>
          <p:nvPr>
            <p:ph type="sldNum" sz="quarter" idx="10"/>
          </p:nvPr>
        </p:nvSpPr>
        <p:spPr/>
        <p:txBody>
          <a:bodyPr/>
          <a:lstStyle/>
          <a:p>
            <a:fld id="{A499E517-9810-5641-A594-B0AA04B0AFBE}" type="slidenum">
              <a:rPr lang="en-US" smtClean="0"/>
              <a:pPr/>
              <a:t>15</a:t>
            </a:fld>
            <a:endParaRPr lang="en-US"/>
          </a:p>
        </p:txBody>
      </p:sp>
    </p:spTree>
    <p:extLst>
      <p:ext uri="{BB962C8B-B14F-4D97-AF65-F5344CB8AC3E}">
        <p14:creationId xmlns:p14="http://schemas.microsoft.com/office/powerpoint/2010/main" val="10677843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WiMAX</a:t>
            </a:r>
            <a:r>
              <a:rPr lang="en-US" baseline="0" dirty="0" smtClean="0"/>
              <a:t> worldwide interoperability for microwave access</a:t>
            </a:r>
          </a:p>
          <a:p>
            <a:endParaRPr lang="en-US" dirty="0"/>
          </a:p>
        </p:txBody>
      </p:sp>
      <p:sp>
        <p:nvSpPr>
          <p:cNvPr id="4" name="Slide Number Placeholder 3"/>
          <p:cNvSpPr>
            <a:spLocks noGrp="1"/>
          </p:cNvSpPr>
          <p:nvPr>
            <p:ph type="sldNum" sz="quarter" idx="10"/>
          </p:nvPr>
        </p:nvSpPr>
        <p:spPr/>
        <p:txBody>
          <a:bodyPr/>
          <a:lstStyle/>
          <a:p>
            <a:fld id="{A499E517-9810-5641-A594-B0AA04B0AFBE}" type="slidenum">
              <a:rPr lang="en-US" smtClean="0"/>
              <a:pPr/>
              <a:t>16</a:t>
            </a:fld>
            <a:endParaRPr lang="en-US"/>
          </a:p>
        </p:txBody>
      </p:sp>
    </p:spTree>
    <p:extLst>
      <p:ext uri="{BB962C8B-B14F-4D97-AF65-F5344CB8AC3E}">
        <p14:creationId xmlns:p14="http://schemas.microsoft.com/office/powerpoint/2010/main" val="4115878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1/28/2016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1/28/2016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1/28/2016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1/28/2016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1/28/2016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1/28/2016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1/28/2016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1/28/2016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1/28/2016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1/28/2016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1/28/2016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242227"/>
            <a:ext cx="6498158" cy="1037999"/>
          </a:xfrm>
        </p:spPr>
        <p:txBody>
          <a:bodyPr/>
          <a:lstStyle/>
          <a:p>
            <a:r>
              <a:rPr lang="en-US" dirty="0" smtClean="0">
                <a:solidFill>
                  <a:srgbClr val="0F3661"/>
                </a:solidFill>
                <a:latin typeface="Times New Roman"/>
                <a:cs typeface="Times New Roman"/>
              </a:rPr>
              <a:t>Wide Area Networks (WANs)</a:t>
            </a:r>
            <a:endParaRPr lang="en-US" dirty="0">
              <a:solidFill>
                <a:srgbClr val="0F3661"/>
              </a:solidFill>
              <a:latin typeface="Times New Roman"/>
              <a:cs typeface="Times New Roman"/>
            </a:endParaRPr>
          </a:p>
        </p:txBody>
      </p:sp>
      <p:sp>
        <p:nvSpPr>
          <p:cNvPr id="3" name="TextBox 2"/>
          <p:cNvSpPr txBox="1"/>
          <p:nvPr/>
        </p:nvSpPr>
        <p:spPr>
          <a:xfrm>
            <a:off x="4051496" y="3753711"/>
            <a:ext cx="1355209" cy="461665"/>
          </a:xfrm>
          <a:prstGeom prst="rect">
            <a:avLst/>
          </a:prstGeom>
          <a:noFill/>
        </p:spPr>
        <p:txBody>
          <a:bodyPr wrap="none" rtlCol="0">
            <a:spAutoFit/>
          </a:bodyPr>
          <a:lstStyle/>
          <a:p>
            <a:r>
              <a:rPr lang="en-US" sz="2400" dirty="0" smtClean="0">
                <a:solidFill>
                  <a:srgbClr val="800000"/>
                </a:solidFill>
                <a:latin typeface="Times New Roman"/>
                <a:cs typeface="Times New Roman"/>
              </a:rPr>
              <a:t>Lecture 1</a:t>
            </a:r>
            <a:endParaRPr lang="en-US" sz="2400" dirty="0">
              <a:solidFill>
                <a:srgbClr val="80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txBox="1">
            <a:spLocks noChangeArrowheads="1"/>
          </p:cNvSpPr>
          <p:nvPr/>
        </p:nvSpPr>
        <p:spPr>
          <a:xfrm>
            <a:off x="1214662" y="152272"/>
            <a:ext cx="7404100" cy="842339"/>
          </a:xfrm>
          <a:prstGeom prst="rect">
            <a:avLst/>
          </a:prstGeom>
        </p:spPr>
        <p:txBody>
          <a:bodyPr vert="horz" lIns="0" tIns="0" rIns="0" bIns="0" rtlCol="0" anchor="t"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pPr algn="l">
              <a:lnSpc>
                <a:spcPct val="95000"/>
              </a:lnSpc>
            </a:pPr>
            <a:r>
              <a:rPr lang="en-US" altLang="en-US" dirty="0" smtClean="0">
                <a:solidFill>
                  <a:srgbClr val="464653"/>
                </a:solidFill>
                <a:latin typeface="Arial" pitchFamily="34" charset="0"/>
              </a:rPr>
              <a:t>Network Classification</a:t>
            </a:r>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7521" y="921419"/>
            <a:ext cx="8165848" cy="44847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826574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txBox="1">
            <a:spLocks noChangeArrowheads="1"/>
          </p:cNvSpPr>
          <p:nvPr/>
        </p:nvSpPr>
        <p:spPr>
          <a:xfrm>
            <a:off x="1171073" y="550778"/>
            <a:ext cx="7717039" cy="1084263"/>
          </a:xfrm>
          <a:prstGeom prst="rect">
            <a:avLst/>
          </a:prstGeom>
        </p:spPr>
        <p:txBody>
          <a:bodyPr vert="horz" lIns="0" tIns="0" rIns="0" bIns="0" rtlCol="0" anchor="t"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pPr algn="l">
              <a:lnSpc>
                <a:spcPct val="95000"/>
              </a:lnSpc>
            </a:pPr>
            <a:r>
              <a:rPr lang="en-US" altLang="en-US" dirty="0" smtClean="0">
                <a:solidFill>
                  <a:srgbClr val="464653"/>
                </a:solidFill>
                <a:latin typeface="Arial" pitchFamily="34" charset="0"/>
              </a:rPr>
              <a:t>Types of Networks</a:t>
            </a:r>
          </a:p>
        </p:txBody>
      </p:sp>
      <p:pic>
        <p:nvPicPr>
          <p:cNvPr id="5" name="Picture 4"/>
          <p:cNvPicPr>
            <a:picLocks noChangeAspect="1" noChangeArrowheads="1"/>
          </p:cNvPicPr>
          <p:nvPr/>
        </p:nvPicPr>
        <p:blipFill rotWithShape="1">
          <a:blip r:embed="rId2">
            <a:extLst>
              <a:ext uri="{28A0092B-C50C-407E-A947-70E740481C1C}">
                <a14:useLocalDpi xmlns:a14="http://schemas.microsoft.com/office/drawing/2010/main" val="0"/>
              </a:ext>
            </a:extLst>
          </a:blip>
          <a:srcRect l="12781" t="23860" b="26769"/>
          <a:stretch/>
        </p:blipFill>
        <p:spPr bwMode="auto">
          <a:xfrm>
            <a:off x="657725" y="1635042"/>
            <a:ext cx="8357937" cy="3177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742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txBox="1">
            <a:spLocks noChangeArrowheads="1"/>
          </p:cNvSpPr>
          <p:nvPr/>
        </p:nvSpPr>
        <p:spPr>
          <a:xfrm>
            <a:off x="1155032" y="208547"/>
            <a:ext cx="7620000" cy="875716"/>
          </a:xfrm>
          <a:prstGeom prst="rect">
            <a:avLst/>
          </a:prstGeom>
        </p:spPr>
        <p:txBody>
          <a:bodyPr vert="horz" lIns="0" tIns="0" rIns="0" bIns="0" rtlCol="0" anchor="t"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pPr algn="l">
              <a:lnSpc>
                <a:spcPct val="95000"/>
              </a:lnSpc>
            </a:pPr>
            <a:r>
              <a:rPr lang="en-US" altLang="en-US" sz="4000" dirty="0" smtClean="0">
                <a:solidFill>
                  <a:srgbClr val="464653"/>
                </a:solidFill>
                <a:latin typeface="Arial" pitchFamily="34" charset="0"/>
              </a:rPr>
              <a:t>Network Hardware Components</a:t>
            </a:r>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216" y="1083260"/>
            <a:ext cx="8390438" cy="4268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04260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1991" y="0"/>
            <a:ext cx="7568030" cy="771550"/>
          </a:xfrm>
        </p:spPr>
        <p:txBody>
          <a:bodyPr/>
          <a:lstStyle/>
          <a:p>
            <a:r>
              <a:rPr lang="en-US" sz="3200" dirty="0" smtClean="0">
                <a:latin typeface="Times New Roman"/>
                <a:cs typeface="Times New Roman"/>
              </a:rPr>
              <a:t>What is a Wide  Area Network (WAN)?</a:t>
            </a:r>
            <a:endParaRPr lang="en-US" sz="3200" dirty="0">
              <a:latin typeface="Times New Roman"/>
              <a:cs typeface="Times New Roman"/>
            </a:endParaRPr>
          </a:p>
        </p:txBody>
      </p:sp>
      <p:pic>
        <p:nvPicPr>
          <p:cNvPr id="4"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77612" y="837289"/>
            <a:ext cx="8112391" cy="35895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
        <p:nvSpPr>
          <p:cNvPr id="3" name="Rectangle 2"/>
          <p:cNvSpPr/>
          <p:nvPr/>
        </p:nvSpPr>
        <p:spPr>
          <a:xfrm>
            <a:off x="480744" y="4486448"/>
            <a:ext cx="8112390" cy="646331"/>
          </a:xfrm>
          <a:prstGeom prst="rect">
            <a:avLst/>
          </a:prstGeom>
        </p:spPr>
        <p:txBody>
          <a:bodyPr wrap="square">
            <a:spAutoFit/>
          </a:bodyPr>
          <a:lstStyle/>
          <a:p>
            <a:r>
              <a:rPr lang="en-US" b="1" dirty="0">
                <a:solidFill>
                  <a:srgbClr val="0F3661"/>
                </a:solidFill>
                <a:latin typeface="Times New Roman"/>
                <a:cs typeface="Times New Roman"/>
              </a:rPr>
              <a:t>A WAN is a data communications network that operates beyond the geographic scope of a LAN. </a:t>
            </a:r>
          </a:p>
        </p:txBody>
      </p:sp>
    </p:spTree>
    <p:extLst>
      <p:ext uri="{BB962C8B-B14F-4D97-AF65-F5344CB8AC3E}">
        <p14:creationId xmlns:p14="http://schemas.microsoft.com/office/powerpoint/2010/main" val="4090389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 we need WANs?</a:t>
            </a:r>
            <a:endParaRPr lang="en-US" dirty="0"/>
          </a:p>
        </p:txBody>
      </p:sp>
      <p:sp>
        <p:nvSpPr>
          <p:cNvPr id="3" name="Content Placeholder 2"/>
          <p:cNvSpPr>
            <a:spLocks noGrp="1"/>
          </p:cNvSpPr>
          <p:nvPr>
            <p:ph idx="1"/>
          </p:nvPr>
        </p:nvSpPr>
        <p:spPr>
          <a:xfrm>
            <a:off x="725737" y="1600201"/>
            <a:ext cx="8042276" cy="3870157"/>
          </a:xfrm>
        </p:spPr>
        <p:txBody>
          <a:bodyPr/>
          <a:lstStyle/>
          <a:p>
            <a:r>
              <a:rPr lang="en-GB" dirty="0" smtClean="0"/>
              <a:t>Internet</a:t>
            </a:r>
          </a:p>
          <a:p>
            <a:r>
              <a:rPr lang="en-GB" dirty="0" smtClean="0"/>
              <a:t>E-commerce</a:t>
            </a:r>
            <a:endParaRPr lang="en-US" dirty="0" smtClean="0"/>
          </a:p>
          <a:p>
            <a:r>
              <a:rPr lang="en-US" dirty="0" smtClean="0"/>
              <a:t> Distributed </a:t>
            </a:r>
            <a:r>
              <a:rPr lang="en-US" dirty="0"/>
              <a:t>high-performance computing </a:t>
            </a:r>
            <a:r>
              <a:rPr lang="en-US" dirty="0" smtClean="0"/>
              <a:t>resources</a:t>
            </a:r>
          </a:p>
          <a:p>
            <a:r>
              <a:rPr lang="en-GB" dirty="0" smtClean="0"/>
              <a:t>Make data movement  among geographical distributed sites</a:t>
            </a:r>
            <a:endParaRPr lang="en-US" dirty="0"/>
          </a:p>
        </p:txBody>
      </p:sp>
    </p:spTree>
    <p:extLst>
      <p:ext uri="{BB962C8B-B14F-4D97-AF65-F5344CB8AC3E}">
        <p14:creationId xmlns:p14="http://schemas.microsoft.com/office/powerpoint/2010/main" val="2868253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457200" y="902370"/>
            <a:ext cx="8229600" cy="4295274"/>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dirty="0" smtClean="0"/>
              <a:t>Connect devices over a country</a:t>
            </a:r>
          </a:p>
          <a:p>
            <a:r>
              <a:rPr lang="en-US" dirty="0" smtClean="0"/>
              <a:t>WAN connecting three branch offices:</a:t>
            </a:r>
          </a:p>
        </p:txBody>
      </p:sp>
      <p:pic>
        <p:nvPicPr>
          <p:cNvPr id="5" name="Picture 2"/>
          <p:cNvPicPr>
            <a:picLocks noChangeAspect="1" noChangeArrowheads="1"/>
          </p:cNvPicPr>
          <p:nvPr/>
        </p:nvPicPr>
        <p:blipFill>
          <a:blip r:embed="rId2" cstate="print"/>
          <a:srcRect t="4159" b="2566"/>
          <a:stretch>
            <a:fillRect/>
          </a:stretch>
        </p:blipFill>
        <p:spPr bwMode="auto">
          <a:xfrm>
            <a:off x="1371600" y="2157162"/>
            <a:ext cx="6400800" cy="3393407"/>
          </a:xfrm>
          <a:prstGeom prst="rect">
            <a:avLst/>
          </a:prstGeom>
          <a:noFill/>
          <a:ln w="9525">
            <a:noFill/>
            <a:miter lim="800000"/>
            <a:headEnd/>
            <a:tailEnd/>
          </a:ln>
        </p:spPr>
      </p:pic>
      <p:sp>
        <p:nvSpPr>
          <p:cNvPr id="6" name="Title 1"/>
          <p:cNvSpPr txBox="1">
            <a:spLocks/>
          </p:cNvSpPr>
          <p:nvPr/>
        </p:nvSpPr>
        <p:spPr>
          <a:xfrm>
            <a:off x="0" y="0"/>
            <a:ext cx="9144000" cy="866274"/>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dirty="0" smtClean="0"/>
              <a:t>WAN Example</a:t>
            </a:r>
          </a:p>
        </p:txBody>
      </p:sp>
      <p:sp>
        <p:nvSpPr>
          <p:cNvPr id="7" name="Footer Placeholder 5"/>
          <p:cNvSpPr>
            <a:spLocks noGrp="1"/>
          </p:cNvSpPr>
          <p:nvPr>
            <p:ph type="ftr" sz="quarter" idx="11"/>
          </p:nvPr>
        </p:nvSpPr>
        <p:spPr>
          <a:xfrm>
            <a:off x="0" y="6553200"/>
            <a:ext cx="9144000" cy="304800"/>
          </a:xfrm>
        </p:spPr>
        <p:txBody>
          <a:bodyPr/>
          <a:lstStyle/>
          <a:p>
            <a:r>
              <a:rPr lang="en-US" smtClean="0"/>
              <a:t>CN5E by Tanenbaum &amp; Wetherall, © Pearson Education-Prentice Hall and D. Wetherall, 2011</a:t>
            </a:r>
            <a:endParaRPr lang="en-US" dirty="0"/>
          </a:p>
        </p:txBody>
      </p:sp>
    </p:spTree>
    <p:extLst>
      <p:ext uri="{BB962C8B-B14F-4D97-AF65-F5344CB8AC3E}">
        <p14:creationId xmlns:p14="http://schemas.microsoft.com/office/powerpoint/2010/main" val="28654018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0" y="0"/>
            <a:ext cx="9144000" cy="930442"/>
          </a:xfrm>
        </p:spPr>
        <p:txBody>
          <a:bodyPr/>
          <a:lstStyle/>
          <a:p>
            <a:r>
              <a:rPr lang="en-US" dirty="0"/>
              <a:t>WAN Example</a:t>
            </a:r>
          </a:p>
        </p:txBody>
      </p:sp>
      <p:sp>
        <p:nvSpPr>
          <p:cNvPr id="5" name="Content Placeholder 2"/>
          <p:cNvSpPr>
            <a:spLocks noGrp="1"/>
          </p:cNvSpPr>
          <p:nvPr>
            <p:ph idx="1"/>
          </p:nvPr>
        </p:nvSpPr>
        <p:spPr>
          <a:xfrm>
            <a:off x="457200" y="1143000"/>
            <a:ext cx="8229600" cy="4867275"/>
          </a:xfrm>
        </p:spPr>
        <p:txBody>
          <a:bodyPr/>
          <a:lstStyle/>
          <a:p>
            <a:r>
              <a:rPr lang="en-US" dirty="0" smtClean="0"/>
              <a:t>An ISP (Internet Service Provider) network is also a WAN.</a:t>
            </a:r>
          </a:p>
          <a:p>
            <a:r>
              <a:rPr lang="en-US" dirty="0" smtClean="0"/>
              <a:t>Customers buy connectivity from the ISP to use it.</a:t>
            </a:r>
          </a:p>
        </p:txBody>
      </p:sp>
      <p:sp>
        <p:nvSpPr>
          <p:cNvPr id="6" name="Footer Placeholder 5"/>
          <p:cNvSpPr>
            <a:spLocks noGrp="1"/>
          </p:cNvSpPr>
          <p:nvPr>
            <p:ph type="ftr" sz="quarter" idx="11"/>
          </p:nvPr>
        </p:nvSpPr>
        <p:spPr>
          <a:xfrm>
            <a:off x="0" y="6553200"/>
            <a:ext cx="9144000" cy="304800"/>
          </a:xfrm>
        </p:spPr>
        <p:txBody>
          <a:bodyPr/>
          <a:lstStyle/>
          <a:p>
            <a:r>
              <a:rPr lang="en-US" smtClean="0"/>
              <a:t>CN5E by Tanenbaum &amp; Wetherall, © Pearson Education-Prentice Hall and D. Wetherall, 2011</a:t>
            </a:r>
            <a:endParaRPr lang="en-US" dirty="0"/>
          </a:p>
        </p:txBody>
      </p:sp>
      <p:pic>
        <p:nvPicPr>
          <p:cNvPr id="7" name="Picture 2"/>
          <p:cNvPicPr>
            <a:picLocks noChangeAspect="1" noChangeArrowheads="1"/>
          </p:cNvPicPr>
          <p:nvPr/>
        </p:nvPicPr>
        <p:blipFill>
          <a:blip r:embed="rId3" cstate="print"/>
          <a:srcRect/>
          <a:stretch>
            <a:fillRect/>
          </a:stretch>
        </p:blipFill>
        <p:spPr bwMode="auto">
          <a:xfrm>
            <a:off x="2021305" y="2576769"/>
            <a:ext cx="5944254" cy="3198389"/>
          </a:xfrm>
          <a:prstGeom prst="rect">
            <a:avLst/>
          </a:prstGeom>
          <a:noFill/>
          <a:ln w="9525">
            <a:noFill/>
            <a:miter lim="800000"/>
            <a:headEnd/>
            <a:tailEnd/>
          </a:ln>
        </p:spPr>
      </p:pic>
    </p:spTree>
    <p:extLst>
      <p:ext uri="{BB962C8B-B14F-4D97-AF65-F5344CB8AC3E}">
        <p14:creationId xmlns:p14="http://schemas.microsoft.com/office/powerpoint/2010/main" val="20716934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0" y="0"/>
            <a:ext cx="9144000" cy="898358"/>
          </a:xfrm>
        </p:spPr>
        <p:txBody>
          <a:bodyPr/>
          <a:lstStyle/>
          <a:p>
            <a:r>
              <a:rPr lang="en-US" dirty="0"/>
              <a:t>WAN Example</a:t>
            </a:r>
          </a:p>
        </p:txBody>
      </p:sp>
      <p:sp>
        <p:nvSpPr>
          <p:cNvPr id="5" name="Content Placeholder 2"/>
          <p:cNvSpPr>
            <a:spLocks noGrp="1"/>
          </p:cNvSpPr>
          <p:nvPr>
            <p:ph idx="1"/>
          </p:nvPr>
        </p:nvSpPr>
        <p:spPr>
          <a:xfrm>
            <a:off x="457200" y="1143000"/>
            <a:ext cx="8229600" cy="4867275"/>
          </a:xfrm>
        </p:spPr>
        <p:txBody>
          <a:bodyPr/>
          <a:lstStyle/>
          <a:p>
            <a:r>
              <a:rPr lang="en-US" dirty="0" smtClean="0"/>
              <a:t>A VPN (Virtual Private Network) is a WAN built from virtual links that run on top of the Internet.</a:t>
            </a:r>
          </a:p>
        </p:txBody>
      </p:sp>
      <p:sp>
        <p:nvSpPr>
          <p:cNvPr id="6" name="Footer Placeholder 5"/>
          <p:cNvSpPr>
            <a:spLocks noGrp="1"/>
          </p:cNvSpPr>
          <p:nvPr>
            <p:ph type="ftr" sz="quarter" idx="11"/>
          </p:nvPr>
        </p:nvSpPr>
        <p:spPr>
          <a:xfrm>
            <a:off x="0" y="6553200"/>
            <a:ext cx="9144000" cy="304800"/>
          </a:xfrm>
        </p:spPr>
        <p:txBody>
          <a:bodyPr/>
          <a:lstStyle/>
          <a:p>
            <a:r>
              <a:rPr lang="en-US" smtClean="0"/>
              <a:t>CN5E by Tanenbaum &amp; Wetherall, © Pearson Education-Prentice Hall and D. Wetherall, 2011</a:t>
            </a:r>
            <a:endParaRPr lang="en-US" dirty="0"/>
          </a:p>
        </p:txBody>
      </p:sp>
      <p:pic>
        <p:nvPicPr>
          <p:cNvPr id="7" name="Picture 2"/>
          <p:cNvPicPr>
            <a:picLocks noChangeAspect="1" noChangeArrowheads="1"/>
          </p:cNvPicPr>
          <p:nvPr/>
        </p:nvPicPr>
        <p:blipFill>
          <a:blip r:embed="rId3" cstate="print"/>
          <a:srcRect/>
          <a:stretch>
            <a:fillRect/>
          </a:stretch>
        </p:blipFill>
        <p:spPr bwMode="auto">
          <a:xfrm>
            <a:off x="1566068" y="2101516"/>
            <a:ext cx="6400800" cy="3529263"/>
          </a:xfrm>
          <a:prstGeom prst="rect">
            <a:avLst/>
          </a:prstGeom>
          <a:noFill/>
          <a:ln w="9525">
            <a:noFill/>
            <a:miter lim="800000"/>
            <a:headEnd/>
            <a:tailEnd/>
          </a:ln>
        </p:spPr>
      </p:pic>
    </p:spTree>
    <p:extLst>
      <p:ext uri="{BB962C8B-B14F-4D97-AF65-F5344CB8AC3E}">
        <p14:creationId xmlns:p14="http://schemas.microsoft.com/office/powerpoint/2010/main" val="37697047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950447" y="1078383"/>
            <a:ext cx="2674428" cy="3758785"/>
            <a:chOff x="3052766" y="1803189"/>
            <a:chExt cx="2951782" cy="3758785"/>
          </a:xfrm>
        </p:grpSpPr>
        <p:sp>
          <p:nvSpPr>
            <p:cNvPr id="5" name="Rounded Rectangle 4"/>
            <p:cNvSpPr/>
            <p:nvPr/>
          </p:nvSpPr>
          <p:spPr>
            <a:xfrm>
              <a:off x="3057146" y="1803189"/>
              <a:ext cx="2947402" cy="533117"/>
            </a:xfrm>
            <a:prstGeom prst="roundRect">
              <a:avLst/>
            </a:prstGeom>
            <a:solidFill>
              <a:schemeClr val="bg2"/>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F3661"/>
                  </a:solidFill>
                  <a:latin typeface="Times New Roman"/>
                  <a:cs typeface="Times New Roman"/>
                </a:rPr>
                <a:t>Application</a:t>
              </a:r>
              <a:endParaRPr lang="en-US" b="1" dirty="0">
                <a:solidFill>
                  <a:srgbClr val="0F3661"/>
                </a:solidFill>
                <a:latin typeface="Times New Roman"/>
                <a:cs typeface="Times New Roman"/>
              </a:endParaRPr>
            </a:p>
          </p:txBody>
        </p:sp>
        <p:sp>
          <p:nvSpPr>
            <p:cNvPr id="6" name="Rounded Rectangle 5"/>
            <p:cNvSpPr/>
            <p:nvPr/>
          </p:nvSpPr>
          <p:spPr>
            <a:xfrm>
              <a:off x="3057146" y="2351986"/>
              <a:ext cx="2947402" cy="533117"/>
            </a:xfrm>
            <a:prstGeom prst="roundRect">
              <a:avLst/>
            </a:prstGeom>
            <a:solidFill>
              <a:schemeClr val="bg2"/>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F3661"/>
                  </a:solidFill>
                  <a:latin typeface="Times New Roman"/>
                  <a:cs typeface="Times New Roman"/>
                </a:rPr>
                <a:t>Presentation</a:t>
              </a:r>
              <a:endParaRPr lang="en-US" b="1" dirty="0">
                <a:solidFill>
                  <a:srgbClr val="0F3661"/>
                </a:solidFill>
                <a:latin typeface="Times New Roman"/>
                <a:cs typeface="Times New Roman"/>
              </a:endParaRPr>
            </a:p>
          </p:txBody>
        </p:sp>
        <p:sp>
          <p:nvSpPr>
            <p:cNvPr id="7" name="Rounded Rectangle 6"/>
            <p:cNvSpPr/>
            <p:nvPr/>
          </p:nvSpPr>
          <p:spPr>
            <a:xfrm>
              <a:off x="3052766" y="2896389"/>
              <a:ext cx="2947402" cy="533117"/>
            </a:xfrm>
            <a:prstGeom prst="roundRect">
              <a:avLst/>
            </a:prstGeom>
            <a:solidFill>
              <a:schemeClr val="bg2"/>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F3661"/>
                  </a:solidFill>
                  <a:latin typeface="Times New Roman"/>
                  <a:cs typeface="Times New Roman"/>
                </a:rPr>
                <a:t>Session</a:t>
              </a:r>
              <a:endParaRPr lang="en-US" b="1" dirty="0">
                <a:solidFill>
                  <a:srgbClr val="0F3661"/>
                </a:solidFill>
                <a:latin typeface="Times New Roman"/>
                <a:cs typeface="Times New Roman"/>
              </a:endParaRPr>
            </a:p>
          </p:txBody>
        </p:sp>
        <p:sp>
          <p:nvSpPr>
            <p:cNvPr id="8" name="Rounded Rectangle 7"/>
            <p:cNvSpPr/>
            <p:nvPr/>
          </p:nvSpPr>
          <p:spPr>
            <a:xfrm>
              <a:off x="3052766" y="3429506"/>
              <a:ext cx="2947402" cy="533117"/>
            </a:xfrm>
            <a:prstGeom prst="roundRect">
              <a:avLst/>
            </a:prstGeom>
            <a:solidFill>
              <a:schemeClr val="bg2"/>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F3661"/>
                  </a:solidFill>
                  <a:latin typeface="Times New Roman"/>
                  <a:cs typeface="Times New Roman"/>
                </a:rPr>
                <a:t>Transport</a:t>
              </a:r>
              <a:endParaRPr lang="en-US" b="1" dirty="0">
                <a:solidFill>
                  <a:srgbClr val="0F3661"/>
                </a:solidFill>
                <a:latin typeface="Times New Roman"/>
                <a:cs typeface="Times New Roman"/>
              </a:endParaRPr>
            </a:p>
          </p:txBody>
        </p:sp>
        <p:sp>
          <p:nvSpPr>
            <p:cNvPr id="9" name="Rounded Rectangle 8"/>
            <p:cNvSpPr/>
            <p:nvPr/>
          </p:nvSpPr>
          <p:spPr>
            <a:xfrm>
              <a:off x="3052766" y="3962623"/>
              <a:ext cx="2947402" cy="533117"/>
            </a:xfrm>
            <a:prstGeom prst="roundRect">
              <a:avLst/>
            </a:prstGeom>
            <a:solidFill>
              <a:schemeClr val="bg2"/>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F3661"/>
                  </a:solidFill>
                  <a:latin typeface="Times New Roman"/>
                  <a:cs typeface="Times New Roman"/>
                </a:rPr>
                <a:t>Network</a:t>
              </a:r>
              <a:endParaRPr lang="en-US" b="1" dirty="0">
                <a:solidFill>
                  <a:srgbClr val="0F3661"/>
                </a:solidFill>
                <a:latin typeface="Times New Roman"/>
                <a:cs typeface="Times New Roman"/>
              </a:endParaRPr>
            </a:p>
          </p:txBody>
        </p:sp>
        <p:sp>
          <p:nvSpPr>
            <p:cNvPr id="10" name="Rounded Rectangle 9"/>
            <p:cNvSpPr/>
            <p:nvPr/>
          </p:nvSpPr>
          <p:spPr>
            <a:xfrm>
              <a:off x="3052766" y="4495740"/>
              <a:ext cx="2947402" cy="533117"/>
            </a:xfrm>
            <a:prstGeom prst="roundRect">
              <a:avLst/>
            </a:prstGeom>
            <a:solidFill>
              <a:srgbClr val="FFE832"/>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F3661"/>
                  </a:solidFill>
                  <a:latin typeface="Times New Roman"/>
                  <a:cs typeface="Times New Roman"/>
                </a:rPr>
                <a:t>Data link</a:t>
              </a:r>
              <a:endParaRPr lang="en-US" b="1" dirty="0">
                <a:solidFill>
                  <a:srgbClr val="0F3661"/>
                </a:solidFill>
                <a:latin typeface="Times New Roman"/>
                <a:cs typeface="Times New Roman"/>
              </a:endParaRPr>
            </a:p>
          </p:txBody>
        </p:sp>
        <p:sp>
          <p:nvSpPr>
            <p:cNvPr id="11" name="Rounded Rectangle 10"/>
            <p:cNvSpPr/>
            <p:nvPr/>
          </p:nvSpPr>
          <p:spPr>
            <a:xfrm>
              <a:off x="3052766" y="5028857"/>
              <a:ext cx="2947402" cy="533117"/>
            </a:xfrm>
            <a:prstGeom prst="roundRect">
              <a:avLst/>
            </a:prstGeom>
            <a:solidFill>
              <a:srgbClr val="FFE832"/>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F3661"/>
                  </a:solidFill>
                  <a:latin typeface="Times New Roman"/>
                  <a:cs typeface="Times New Roman"/>
                </a:rPr>
                <a:t>Physical</a:t>
              </a:r>
              <a:endParaRPr lang="en-US" b="1" dirty="0">
                <a:solidFill>
                  <a:srgbClr val="0F3661"/>
                </a:solidFill>
                <a:latin typeface="Times New Roman"/>
                <a:cs typeface="Times New Roman"/>
              </a:endParaRPr>
            </a:p>
          </p:txBody>
        </p:sp>
      </p:grpSp>
      <p:sp>
        <p:nvSpPr>
          <p:cNvPr id="12" name="Title 1"/>
          <p:cNvSpPr>
            <a:spLocks noGrp="1"/>
          </p:cNvSpPr>
          <p:nvPr>
            <p:ph type="title"/>
          </p:nvPr>
        </p:nvSpPr>
        <p:spPr>
          <a:xfrm>
            <a:off x="790025" y="205701"/>
            <a:ext cx="6399365" cy="596404"/>
          </a:xfrm>
        </p:spPr>
        <p:txBody>
          <a:bodyPr/>
          <a:lstStyle/>
          <a:p>
            <a:r>
              <a:rPr lang="en-US" sz="3200" dirty="0" smtClean="0">
                <a:latin typeface="Times New Roman"/>
                <a:cs typeface="Times New Roman"/>
              </a:rPr>
              <a:t>OSI Model and WAN Services</a:t>
            </a:r>
            <a:endParaRPr lang="en-US" sz="3200" dirty="0">
              <a:latin typeface="Times New Roman"/>
              <a:cs typeface="Times New Roman"/>
            </a:endParaRPr>
          </a:p>
        </p:txBody>
      </p:sp>
      <p:grpSp>
        <p:nvGrpSpPr>
          <p:cNvPr id="2" name="Group 1"/>
          <p:cNvGrpSpPr/>
          <p:nvPr/>
        </p:nvGrpSpPr>
        <p:grpSpPr>
          <a:xfrm>
            <a:off x="3941659" y="3802441"/>
            <a:ext cx="4253719" cy="1076237"/>
            <a:chOff x="3941659" y="3978903"/>
            <a:chExt cx="4253719" cy="1076237"/>
          </a:xfrm>
        </p:grpSpPr>
        <p:sp>
          <p:nvSpPr>
            <p:cNvPr id="13" name="Rounded Rectangle 12"/>
            <p:cNvSpPr/>
            <p:nvPr/>
          </p:nvSpPr>
          <p:spPr>
            <a:xfrm>
              <a:off x="3941659" y="3978903"/>
              <a:ext cx="4247848" cy="533117"/>
            </a:xfrm>
            <a:prstGeom prst="roundRect">
              <a:avLst/>
            </a:prstGeom>
            <a:solidFill>
              <a:srgbClr val="FFE832"/>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F3661"/>
                  </a:solidFill>
                  <a:latin typeface="Times New Roman"/>
                  <a:cs typeface="Times New Roman"/>
                </a:rPr>
                <a:t>Frame relay, ATM, HDLC</a:t>
              </a:r>
              <a:endParaRPr lang="en-US" b="1" dirty="0">
                <a:solidFill>
                  <a:srgbClr val="0F3661"/>
                </a:solidFill>
                <a:latin typeface="Times New Roman"/>
                <a:cs typeface="Times New Roman"/>
              </a:endParaRPr>
            </a:p>
          </p:txBody>
        </p:sp>
        <p:sp>
          <p:nvSpPr>
            <p:cNvPr id="14" name="Rounded Rectangle 13"/>
            <p:cNvSpPr/>
            <p:nvPr/>
          </p:nvSpPr>
          <p:spPr>
            <a:xfrm>
              <a:off x="3947530" y="4522023"/>
              <a:ext cx="4247848" cy="533117"/>
            </a:xfrm>
            <a:prstGeom prst="roundRect">
              <a:avLst/>
            </a:prstGeom>
            <a:solidFill>
              <a:srgbClr val="FFE832"/>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solidFill>
                    <a:srgbClr val="0F3661"/>
                  </a:solidFill>
                  <a:latin typeface="Times New Roman"/>
                  <a:cs typeface="Times New Roman"/>
                </a:rPr>
                <a:t>Electrical , Mechanical, operational connections</a:t>
              </a:r>
              <a:endParaRPr lang="en-US" b="1" dirty="0">
                <a:solidFill>
                  <a:srgbClr val="0F3661"/>
                </a:solidFill>
                <a:latin typeface="Times New Roman"/>
                <a:cs typeface="Times New Roman"/>
              </a:endParaRPr>
            </a:p>
          </p:txBody>
        </p:sp>
      </p:grpSp>
      <p:sp>
        <p:nvSpPr>
          <p:cNvPr id="15" name="TextBox 14"/>
          <p:cNvSpPr txBox="1"/>
          <p:nvPr/>
        </p:nvSpPr>
        <p:spPr>
          <a:xfrm>
            <a:off x="1364283" y="4934893"/>
            <a:ext cx="1274708" cy="369332"/>
          </a:xfrm>
          <a:prstGeom prst="rect">
            <a:avLst/>
          </a:prstGeom>
          <a:noFill/>
        </p:spPr>
        <p:txBody>
          <a:bodyPr wrap="none" rtlCol="0">
            <a:spAutoFit/>
          </a:bodyPr>
          <a:lstStyle/>
          <a:p>
            <a:r>
              <a:rPr lang="en-US" b="1" dirty="0" smtClean="0">
                <a:latin typeface="Times New Roman"/>
                <a:cs typeface="Times New Roman"/>
              </a:rPr>
              <a:t>OSI Model</a:t>
            </a:r>
            <a:endParaRPr lang="en-US" b="1" dirty="0">
              <a:latin typeface="Times New Roman"/>
              <a:cs typeface="Times New Roman"/>
            </a:endParaRPr>
          </a:p>
        </p:txBody>
      </p:sp>
      <p:sp>
        <p:nvSpPr>
          <p:cNvPr id="16" name="TextBox 15"/>
          <p:cNvSpPr txBox="1"/>
          <p:nvPr/>
        </p:nvSpPr>
        <p:spPr>
          <a:xfrm>
            <a:off x="5587971" y="4934893"/>
            <a:ext cx="1601420" cy="369332"/>
          </a:xfrm>
          <a:prstGeom prst="rect">
            <a:avLst/>
          </a:prstGeom>
          <a:noFill/>
        </p:spPr>
        <p:txBody>
          <a:bodyPr wrap="none" rtlCol="0">
            <a:spAutoFit/>
          </a:bodyPr>
          <a:lstStyle/>
          <a:p>
            <a:r>
              <a:rPr lang="en-US" b="1" dirty="0" smtClean="0">
                <a:latin typeface="Times New Roman"/>
                <a:cs typeface="Times New Roman"/>
              </a:rPr>
              <a:t>WAN Services</a:t>
            </a:r>
            <a:endParaRPr lang="en-US" b="1" dirty="0">
              <a:latin typeface="Times New Roman"/>
              <a:cs typeface="Times New Roman"/>
            </a:endParaRPr>
          </a:p>
        </p:txBody>
      </p:sp>
    </p:spTree>
    <p:extLst>
      <p:ext uri="{BB962C8B-B14F-4D97-AF65-F5344CB8AC3E}">
        <p14:creationId xmlns:p14="http://schemas.microsoft.com/office/powerpoint/2010/main" val="3824827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4075" y="248696"/>
            <a:ext cx="4181475" cy="566659"/>
          </a:xfrm>
        </p:spPr>
        <p:txBody>
          <a:bodyPr/>
          <a:lstStyle/>
          <a:p>
            <a:r>
              <a:rPr lang="en-US" sz="3200" dirty="0" smtClean="0">
                <a:latin typeface="Times New Roman"/>
                <a:cs typeface="Times New Roman"/>
              </a:rPr>
              <a:t>WAN Physical Layer</a:t>
            </a:r>
            <a:endParaRPr lang="en-US" sz="3200" dirty="0">
              <a:latin typeface="Times New Roman"/>
              <a:cs typeface="Times New Roman"/>
            </a:endParaRPr>
          </a:p>
        </p:txBody>
      </p:sp>
      <p:pic>
        <p:nvPicPr>
          <p:cNvPr id="4" name="Picture 3"/>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41099" y="1365001"/>
            <a:ext cx="4417193" cy="31821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pic>
        <p:nvPicPr>
          <p:cNvPr id="5"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730750" y="2430386"/>
            <a:ext cx="4351843" cy="34028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420820046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48696"/>
            <a:ext cx="4796810" cy="489241"/>
          </a:xfrm>
        </p:spPr>
        <p:txBody>
          <a:bodyPr/>
          <a:lstStyle/>
          <a:p>
            <a:r>
              <a:rPr lang="en-US" sz="3200" dirty="0" smtClean="0">
                <a:latin typeface="Times New Roman"/>
                <a:cs typeface="Times New Roman"/>
              </a:rPr>
              <a:t>WAN Data Link Layer</a:t>
            </a:r>
            <a:endParaRPr lang="en-US" sz="3200" dirty="0">
              <a:latin typeface="Times New Roman"/>
              <a:cs typeface="Times New Roman"/>
            </a:endParaRPr>
          </a:p>
        </p:txBody>
      </p:sp>
      <p:pic>
        <p:nvPicPr>
          <p:cNvPr id="6" name="Picture 5"/>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78166" y="1042349"/>
            <a:ext cx="7928873" cy="4042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49404733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0441" y="107576"/>
            <a:ext cx="5021180" cy="880258"/>
          </a:xfrm>
        </p:spPr>
        <p:txBody>
          <a:bodyPr/>
          <a:lstStyle/>
          <a:p>
            <a:r>
              <a:rPr lang="en-US" sz="3200" dirty="0" smtClean="0">
                <a:latin typeface="Times New Roman"/>
                <a:cs typeface="Times New Roman"/>
              </a:rPr>
              <a:t>WAN Switching Concept</a:t>
            </a:r>
            <a:endParaRPr lang="en-US" sz="3200" dirty="0">
              <a:latin typeface="Times New Roman"/>
              <a:cs typeface="Times New Roman"/>
            </a:endParaRPr>
          </a:p>
        </p:txBody>
      </p:sp>
      <p:pic>
        <p:nvPicPr>
          <p:cNvPr id="4" name="Picture 3"/>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73598" y="1817913"/>
            <a:ext cx="4155847" cy="27606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pic>
        <p:nvPicPr>
          <p:cNvPr id="5"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514925" y="2649905"/>
            <a:ext cx="4327525" cy="2927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156125890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2199" y="107576"/>
            <a:ext cx="4373513" cy="864578"/>
          </a:xfrm>
        </p:spPr>
        <p:txBody>
          <a:bodyPr/>
          <a:lstStyle/>
          <a:p>
            <a:r>
              <a:rPr lang="en-US" sz="3200" dirty="0" smtClean="0">
                <a:latin typeface="Times New Roman"/>
                <a:cs typeface="Times New Roman"/>
              </a:rPr>
              <a:t>WAN Link Connections</a:t>
            </a:r>
            <a:endParaRPr lang="en-US" sz="3200" dirty="0">
              <a:latin typeface="Times New Roman"/>
              <a:cs typeface="Times New Roman"/>
            </a:endParaRPr>
          </a:p>
        </p:txBody>
      </p:sp>
      <p:pic>
        <p:nvPicPr>
          <p:cNvPr id="4"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74141" y="1285753"/>
            <a:ext cx="7917410" cy="44814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105706924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0243" y="164943"/>
            <a:ext cx="5393118" cy="683765"/>
          </a:xfrm>
        </p:spPr>
        <p:txBody>
          <a:bodyPr/>
          <a:lstStyle/>
          <a:p>
            <a:r>
              <a:rPr lang="en-US" dirty="0" smtClean="0">
                <a:latin typeface="Times New Roman"/>
                <a:cs typeface="Times New Roman"/>
              </a:rPr>
              <a:t>Choosing WAN Links</a:t>
            </a:r>
            <a:endParaRPr lang="en-US" dirty="0">
              <a:latin typeface="Times New Roman"/>
              <a:cs typeface="Times New Roman"/>
            </a:endParaRPr>
          </a:p>
        </p:txBody>
      </p:sp>
      <p:pic>
        <p:nvPicPr>
          <p:cNvPr id="4"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25421" y="993087"/>
            <a:ext cx="8861871" cy="429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2898602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a:cs typeface="Times New Roman"/>
              </a:rPr>
              <a:t>Internet Connections</a:t>
            </a:r>
            <a:endParaRPr lang="en-US" dirty="0"/>
          </a:p>
        </p:txBody>
      </p:sp>
      <p:sp>
        <p:nvSpPr>
          <p:cNvPr id="3" name="Content Placeholder 2"/>
          <p:cNvSpPr>
            <a:spLocks noGrp="1"/>
          </p:cNvSpPr>
          <p:nvPr>
            <p:ph idx="1"/>
          </p:nvPr>
        </p:nvSpPr>
        <p:spPr/>
        <p:txBody>
          <a:bodyPr>
            <a:noAutofit/>
          </a:bodyPr>
          <a:lstStyle/>
          <a:p>
            <a:r>
              <a:rPr lang="en-US" sz="2800" dirty="0" smtClean="0">
                <a:solidFill>
                  <a:srgbClr val="0F3661"/>
                </a:solidFill>
                <a:latin typeface="Times New Roman"/>
                <a:cs typeface="Times New Roman"/>
              </a:rPr>
              <a:t>Broadband services</a:t>
            </a:r>
          </a:p>
          <a:p>
            <a:pPr lvl="1"/>
            <a:r>
              <a:rPr lang="en-US" sz="2800" dirty="0" smtClean="0">
                <a:solidFill>
                  <a:srgbClr val="0F3661"/>
                </a:solidFill>
                <a:latin typeface="Times New Roman"/>
                <a:cs typeface="Times New Roman"/>
              </a:rPr>
              <a:t>DSL</a:t>
            </a:r>
          </a:p>
          <a:p>
            <a:pPr lvl="1"/>
            <a:r>
              <a:rPr lang="en-US" sz="2800" dirty="0" smtClean="0">
                <a:solidFill>
                  <a:srgbClr val="0F3661"/>
                </a:solidFill>
                <a:latin typeface="Times New Roman"/>
                <a:cs typeface="Times New Roman"/>
              </a:rPr>
              <a:t>Cable</a:t>
            </a:r>
          </a:p>
          <a:p>
            <a:pPr lvl="1"/>
            <a:r>
              <a:rPr lang="en-US" sz="2800" dirty="0" smtClean="0">
                <a:solidFill>
                  <a:srgbClr val="0F3661"/>
                </a:solidFill>
                <a:latin typeface="Times New Roman"/>
                <a:cs typeface="Times New Roman"/>
              </a:rPr>
              <a:t>Wireless</a:t>
            </a:r>
          </a:p>
          <a:p>
            <a:pPr lvl="2"/>
            <a:r>
              <a:rPr lang="en-US" sz="2800" dirty="0" err="1" smtClean="0">
                <a:solidFill>
                  <a:srgbClr val="0F3661"/>
                </a:solidFill>
                <a:latin typeface="Times New Roman"/>
                <a:cs typeface="Times New Roman"/>
              </a:rPr>
              <a:t>WiMAX</a:t>
            </a:r>
            <a:endParaRPr lang="en-US" sz="2800" dirty="0" smtClean="0">
              <a:solidFill>
                <a:srgbClr val="0F3661"/>
              </a:solidFill>
              <a:latin typeface="Times New Roman"/>
              <a:cs typeface="Times New Roman"/>
            </a:endParaRPr>
          </a:p>
          <a:p>
            <a:pPr lvl="2"/>
            <a:r>
              <a:rPr lang="en-US" sz="2800" dirty="0" smtClean="0">
                <a:solidFill>
                  <a:srgbClr val="0F3661"/>
                </a:solidFill>
                <a:latin typeface="Times New Roman"/>
                <a:cs typeface="Times New Roman"/>
              </a:rPr>
              <a:t>Municipal </a:t>
            </a:r>
            <a:r>
              <a:rPr lang="en-US" sz="2800" dirty="0" err="1" smtClean="0">
                <a:solidFill>
                  <a:srgbClr val="0F3661"/>
                </a:solidFill>
                <a:latin typeface="Times New Roman"/>
                <a:cs typeface="Times New Roman"/>
              </a:rPr>
              <a:t>WiFi</a:t>
            </a:r>
            <a:endParaRPr lang="en-US" sz="2800" dirty="0" smtClean="0">
              <a:solidFill>
                <a:srgbClr val="0F3661"/>
              </a:solidFill>
              <a:latin typeface="Times New Roman"/>
              <a:cs typeface="Times New Roman"/>
            </a:endParaRPr>
          </a:p>
          <a:p>
            <a:pPr lvl="2"/>
            <a:r>
              <a:rPr lang="en-US" sz="2800" dirty="0" smtClean="0">
                <a:solidFill>
                  <a:srgbClr val="0F3661"/>
                </a:solidFill>
                <a:latin typeface="Times New Roman"/>
                <a:cs typeface="Times New Roman"/>
              </a:rPr>
              <a:t>Satellite Internet</a:t>
            </a:r>
            <a:endParaRPr lang="en-US" sz="2800" dirty="0">
              <a:solidFill>
                <a:srgbClr val="0F3661"/>
              </a:solidFill>
              <a:latin typeface="Times New Roman"/>
              <a:cs typeface="Times New Roman"/>
            </a:endParaRPr>
          </a:p>
        </p:txBody>
      </p:sp>
    </p:spTree>
    <p:extLst>
      <p:ext uri="{BB962C8B-B14F-4D97-AF65-F5344CB8AC3E}">
        <p14:creationId xmlns:p14="http://schemas.microsoft.com/office/powerpoint/2010/main" val="22501352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31065" y="1228598"/>
            <a:ext cx="8216721" cy="2307532"/>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sz="6600" dirty="0" smtClean="0">
                <a:latin typeface="Times New Roman"/>
                <a:cs typeface="Times New Roman"/>
              </a:rPr>
              <a:t>Asynchronous Connections</a:t>
            </a:r>
            <a:endParaRPr lang="en-US" sz="6600" dirty="0">
              <a:latin typeface="Times New Roman"/>
              <a:cs typeface="Times New Roman"/>
            </a:endParaRPr>
          </a:p>
        </p:txBody>
      </p:sp>
    </p:spTree>
    <p:extLst>
      <p:ext uri="{BB962C8B-B14F-4D97-AF65-F5344CB8AC3E}">
        <p14:creationId xmlns:p14="http://schemas.microsoft.com/office/powerpoint/2010/main" val="92222691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871250" y="107576"/>
            <a:ext cx="8042276" cy="935613"/>
          </a:xfrm>
        </p:spPr>
        <p:txBody>
          <a:bodyPr/>
          <a:lstStyle/>
          <a:p>
            <a:r>
              <a:rPr lang="en-GB" dirty="0" smtClean="0"/>
              <a:t>Asynchronous Connections</a:t>
            </a:r>
            <a:endParaRPr lang="en-GB" dirty="0"/>
          </a:p>
        </p:txBody>
      </p:sp>
      <p:sp>
        <p:nvSpPr>
          <p:cNvPr id="7" name="Content Placeholder 2"/>
          <p:cNvSpPr>
            <a:spLocks noGrp="1"/>
          </p:cNvSpPr>
          <p:nvPr>
            <p:ph idx="1"/>
          </p:nvPr>
        </p:nvSpPr>
        <p:spPr>
          <a:xfrm>
            <a:off x="832613" y="1316863"/>
            <a:ext cx="8042276" cy="4343400"/>
          </a:xfrm>
        </p:spPr>
        <p:txBody>
          <a:bodyPr/>
          <a:lstStyle/>
          <a:p>
            <a:r>
              <a:rPr lang="en-GB" sz="2400" dirty="0" smtClean="0"/>
              <a:t>Asynchronous connections use standard phone lines and are available virtually everywhere. </a:t>
            </a:r>
          </a:p>
          <a:p>
            <a:r>
              <a:rPr lang="en-GB" sz="2400" dirty="0" smtClean="0"/>
              <a:t>Wide availability provides a huge advantage over other remote access solutions and effectively mandates the inclusion of asynchronous connections in modern implementations.</a:t>
            </a:r>
          </a:p>
          <a:p>
            <a:r>
              <a:rPr lang="en-GB" sz="2400" dirty="0" smtClean="0"/>
              <a:t>Asynchronous Connections require a lengthy call setup time sometimes more than a minute which can substantially impact user and application performance.</a:t>
            </a:r>
          </a:p>
          <a:p>
            <a:endParaRPr lang="en-GB" sz="2400" dirty="0"/>
          </a:p>
        </p:txBody>
      </p:sp>
    </p:spTree>
    <p:extLst>
      <p:ext uri="{BB962C8B-B14F-4D97-AF65-F5344CB8AC3E}">
        <p14:creationId xmlns:p14="http://schemas.microsoft.com/office/powerpoint/2010/main" val="1242456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49275" y="107576"/>
            <a:ext cx="8042276" cy="974249"/>
          </a:xfrm>
        </p:spPr>
        <p:txBody>
          <a:bodyPr>
            <a:normAutofit/>
          </a:bodyPr>
          <a:lstStyle/>
          <a:p>
            <a:r>
              <a:rPr lang="en-GB" dirty="0" smtClean="0"/>
              <a:t>Asynchronous Modems</a:t>
            </a:r>
            <a:endParaRPr lang="en-GB" dirty="0"/>
          </a:p>
        </p:txBody>
      </p:sp>
      <p:sp>
        <p:nvSpPr>
          <p:cNvPr id="5" name="Content Placeholder 2"/>
          <p:cNvSpPr>
            <a:spLocks noGrp="1"/>
          </p:cNvSpPr>
          <p:nvPr>
            <p:ph idx="1"/>
          </p:nvPr>
        </p:nvSpPr>
        <p:spPr>
          <a:xfrm>
            <a:off x="678065" y="1188073"/>
            <a:ext cx="8042276" cy="4343400"/>
          </a:xfrm>
        </p:spPr>
        <p:txBody>
          <a:bodyPr>
            <a:normAutofit fontScale="92500" lnSpcReduction="10000"/>
          </a:bodyPr>
          <a:lstStyle/>
          <a:p>
            <a:pPr algn="just"/>
            <a:r>
              <a:rPr lang="en-GB" sz="2000" dirty="0" smtClean="0"/>
              <a:t>Modems are modulators/demodulators, but most people simply define them by high-level function modems connect devices to the telephone network.</a:t>
            </a:r>
          </a:p>
          <a:p>
            <a:pPr algn="just"/>
            <a:r>
              <a:rPr lang="en-GB" sz="2000" dirty="0" smtClean="0"/>
              <a:t>These device connect the computer or router to the phone network and may incorporate a pass-through for an analog phone set.</a:t>
            </a:r>
          </a:p>
          <a:p>
            <a:pPr algn="just"/>
            <a:r>
              <a:rPr lang="en-GB" sz="2000" dirty="0" smtClean="0"/>
              <a:t>Modems are considered as Data Communications Equipment (DCE), while computers and routers are Data Terminal Equipment (DTE).</a:t>
            </a:r>
          </a:p>
          <a:p>
            <a:pPr algn="just"/>
            <a:r>
              <a:rPr lang="en-GB" sz="2000" dirty="0" smtClean="0"/>
              <a:t>The connection between the modems, or DCE, is analog in nature meaning that bits are defined by an analog waveform that is continuous and variable.</a:t>
            </a:r>
          </a:p>
          <a:p>
            <a:pPr algn="just"/>
            <a:r>
              <a:rPr lang="en-GB" sz="2000" dirty="0" smtClean="0"/>
              <a:t>DTE connections are digital in nature; this means that each bit has a clear zero or one volt to denote the bit.</a:t>
            </a:r>
            <a:endParaRPr lang="en-GB" sz="2000" dirty="0"/>
          </a:p>
        </p:txBody>
      </p:sp>
    </p:spTree>
    <p:extLst>
      <p:ext uri="{BB962C8B-B14F-4D97-AF65-F5344CB8AC3E}">
        <p14:creationId xmlns:p14="http://schemas.microsoft.com/office/powerpoint/2010/main" val="2929713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49275" y="107576"/>
            <a:ext cx="8042276" cy="845461"/>
          </a:xfrm>
        </p:spPr>
        <p:txBody>
          <a:bodyPr>
            <a:normAutofit/>
          </a:bodyPr>
          <a:lstStyle/>
          <a:p>
            <a:r>
              <a:rPr lang="en-GB" dirty="0" smtClean="0"/>
              <a:t>Asynchronous Modems</a:t>
            </a:r>
            <a:endParaRPr lang="en-GB" dirty="0"/>
          </a:p>
        </p:txBody>
      </p:sp>
      <p:sp>
        <p:nvSpPr>
          <p:cNvPr id="5" name="Content Placeholder 2"/>
          <p:cNvSpPr>
            <a:spLocks noGrp="1"/>
          </p:cNvSpPr>
          <p:nvPr>
            <p:ph idx="1"/>
          </p:nvPr>
        </p:nvSpPr>
        <p:spPr>
          <a:xfrm>
            <a:off x="549275" y="1184275"/>
            <a:ext cx="8042275" cy="4759325"/>
          </a:xfrm>
        </p:spPr>
        <p:txBody>
          <a:bodyPr/>
          <a:lstStyle/>
          <a:p>
            <a:r>
              <a:rPr lang="en-GB" sz="2000" dirty="0" smtClean="0"/>
              <a:t>It is important to remember that asynchronous refers to clocking and not a digital or analog transmission.</a:t>
            </a:r>
          </a:p>
          <a:p>
            <a:r>
              <a:rPr lang="en-GB" sz="2000" dirty="0" smtClean="0"/>
              <a:t>Clocking in asynchronous connections is provided with start and stop bits which results in 10 bits per byte of data. 8 for data byte, one for start and one for stop.</a:t>
            </a:r>
          </a:p>
          <a:p>
            <a:endParaRPr lang="en-GB" sz="2000" dirty="0"/>
          </a:p>
        </p:txBody>
      </p:sp>
      <p:pic>
        <p:nvPicPr>
          <p:cNvPr id="6" name="Picture 2" descr="C:\Users\sc-kr\Desktop\Drawing1.jpg"/>
          <p:cNvPicPr>
            <a:picLocks noChangeAspect="1" noChangeArrowheads="1"/>
          </p:cNvPicPr>
          <p:nvPr/>
        </p:nvPicPr>
        <p:blipFill>
          <a:blip r:embed="rId2"/>
          <a:srcRect/>
          <a:stretch>
            <a:fillRect/>
          </a:stretch>
        </p:blipFill>
        <p:spPr bwMode="auto">
          <a:xfrm>
            <a:off x="1033527" y="3713028"/>
            <a:ext cx="7022633" cy="1206500"/>
          </a:xfrm>
          <a:prstGeom prst="rect">
            <a:avLst/>
          </a:prstGeom>
          <a:noFill/>
        </p:spPr>
      </p:pic>
    </p:spTree>
    <p:extLst>
      <p:ext uri="{BB962C8B-B14F-4D97-AF65-F5344CB8AC3E}">
        <p14:creationId xmlns:p14="http://schemas.microsoft.com/office/powerpoint/2010/main" val="3837939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49275" y="107576"/>
            <a:ext cx="8042276" cy="845461"/>
          </a:xfrm>
        </p:spPr>
        <p:txBody>
          <a:bodyPr>
            <a:normAutofit/>
          </a:bodyPr>
          <a:lstStyle/>
          <a:p>
            <a:r>
              <a:rPr lang="en-GB" sz="3600" dirty="0" smtClean="0"/>
              <a:t>Signalling and Cabling</a:t>
            </a:r>
            <a:endParaRPr lang="en-GB" sz="3600" dirty="0"/>
          </a:p>
        </p:txBody>
      </p:sp>
      <p:sp>
        <p:nvSpPr>
          <p:cNvPr id="6" name="Content Placeholder 2"/>
          <p:cNvSpPr>
            <a:spLocks noGrp="1"/>
          </p:cNvSpPr>
          <p:nvPr>
            <p:ph idx="1"/>
          </p:nvPr>
        </p:nvSpPr>
        <p:spPr>
          <a:xfrm>
            <a:off x="871538" y="1175777"/>
            <a:ext cx="8042275" cy="4343400"/>
          </a:xfrm>
        </p:spPr>
        <p:txBody>
          <a:bodyPr/>
          <a:lstStyle/>
          <a:p>
            <a:pPr algn="just"/>
            <a:r>
              <a:rPr lang="en-GB" sz="2000" dirty="0" smtClean="0"/>
              <a:t>The cables used in asynchronous connections differ depending on the end device and the type and distance of the connection.</a:t>
            </a:r>
          </a:p>
          <a:p>
            <a:pPr algn="just"/>
            <a:r>
              <a:rPr lang="en-GB" sz="2000" dirty="0" smtClean="0"/>
              <a:t>Modems typically use two different types of connectors; one for DTE and one for DCE. </a:t>
            </a:r>
          </a:p>
          <a:p>
            <a:pPr algn="just"/>
            <a:r>
              <a:rPr lang="en-GB" sz="2000" dirty="0" smtClean="0"/>
              <a:t>An RS-232C 25pin connector typically provides the DTE termination.</a:t>
            </a:r>
          </a:p>
          <a:p>
            <a:pPr algn="just"/>
            <a:r>
              <a:rPr lang="en-GB" sz="2000" dirty="0" smtClean="0"/>
              <a:t>The DCE connection to the phone network is provided by a standard RJ-11 connector.</a:t>
            </a:r>
          </a:p>
          <a:p>
            <a:pPr algn="just"/>
            <a:r>
              <a:rPr lang="en-GB" sz="2000" dirty="0" smtClean="0"/>
              <a:t>For the connection between the DTE and the DCE, there are individual wires are used in the serial cable. </a:t>
            </a:r>
            <a:endParaRPr lang="en-GB" sz="2000" dirty="0"/>
          </a:p>
        </p:txBody>
      </p:sp>
    </p:spTree>
    <p:extLst>
      <p:ext uri="{BB962C8B-B14F-4D97-AF65-F5344CB8AC3E}">
        <p14:creationId xmlns:p14="http://schemas.microsoft.com/office/powerpoint/2010/main" val="4062489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49275" y="107576"/>
            <a:ext cx="8042276" cy="729551"/>
          </a:xfrm>
        </p:spPr>
        <p:txBody>
          <a:bodyPr>
            <a:normAutofit/>
          </a:bodyPr>
          <a:lstStyle/>
          <a:p>
            <a:r>
              <a:rPr lang="en-GB" sz="3600" dirty="0" smtClean="0"/>
              <a:t>DTE to DCE signalling</a:t>
            </a:r>
            <a:endParaRPr lang="en-GB" sz="3600" dirty="0"/>
          </a:p>
        </p:txBody>
      </p:sp>
      <p:sp>
        <p:nvSpPr>
          <p:cNvPr id="5" name="Content Placeholder 2"/>
          <p:cNvSpPr>
            <a:spLocks noGrp="1"/>
          </p:cNvSpPr>
          <p:nvPr>
            <p:ph idx="1"/>
          </p:nvPr>
        </p:nvSpPr>
        <p:spPr>
          <a:xfrm>
            <a:off x="862885" y="1162050"/>
            <a:ext cx="7882653" cy="4343400"/>
          </a:xfrm>
        </p:spPr>
        <p:txBody>
          <a:bodyPr>
            <a:normAutofit/>
          </a:bodyPr>
          <a:lstStyle/>
          <a:p>
            <a:pPr algn="just"/>
            <a:r>
              <a:rPr lang="en-GB" sz="2000" dirty="0" err="1" smtClean="0"/>
              <a:t>Tx</a:t>
            </a:r>
            <a:r>
              <a:rPr lang="en-GB" sz="2000" dirty="0" smtClean="0"/>
              <a:t>: Transmits data from the DTE to the DCE.  All serial connections send their data one bit at a time over a single transmission path. This differs from parallel transmission that have multiple paths. </a:t>
            </a:r>
            <a:r>
              <a:rPr lang="en-GB" sz="2000" dirty="0" err="1" smtClean="0"/>
              <a:t>Tx</a:t>
            </a:r>
            <a:r>
              <a:rPr lang="en-GB" sz="2000" dirty="0" smtClean="0"/>
              <a:t> is on pin 2.</a:t>
            </a:r>
          </a:p>
          <a:p>
            <a:pPr algn="just"/>
            <a:r>
              <a:rPr lang="en-GB" sz="2000" dirty="0" smtClean="0"/>
              <a:t>Rx: Receives data from the DCE to the DTE and is carried on pin 3. If there is a need to cross two serial ports together as is the case DTE to DTE connections, pin 2 is linked to 3 and vice versa.</a:t>
            </a:r>
          </a:p>
          <a:p>
            <a:pPr algn="just"/>
            <a:r>
              <a:rPr lang="en-GB" sz="2000" dirty="0" smtClean="0"/>
              <a:t>RTS: Request to send is one of the two hardware flow control wires. It signals that the DTE can receive data from the DCE. This depends on having sufficient buffers available.</a:t>
            </a:r>
            <a:endParaRPr lang="en-GB" sz="2000" dirty="0"/>
          </a:p>
        </p:txBody>
      </p:sp>
    </p:spTree>
    <p:extLst>
      <p:ext uri="{BB962C8B-B14F-4D97-AF65-F5344CB8AC3E}">
        <p14:creationId xmlns:p14="http://schemas.microsoft.com/office/powerpoint/2010/main" val="1262575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49275" y="107576"/>
            <a:ext cx="8042276" cy="922734"/>
          </a:xfrm>
        </p:spPr>
        <p:txBody>
          <a:bodyPr>
            <a:normAutofit/>
          </a:bodyPr>
          <a:lstStyle/>
          <a:p>
            <a:r>
              <a:rPr lang="en-GB" sz="3600" dirty="0" smtClean="0"/>
              <a:t>DTE to DCE signalling</a:t>
            </a:r>
            <a:endParaRPr lang="en-GB" sz="3600" dirty="0"/>
          </a:p>
        </p:txBody>
      </p:sp>
      <p:sp>
        <p:nvSpPr>
          <p:cNvPr id="5" name="Content Placeholder 2"/>
          <p:cNvSpPr>
            <a:spLocks noGrp="1"/>
          </p:cNvSpPr>
          <p:nvPr>
            <p:ph idx="1"/>
          </p:nvPr>
        </p:nvSpPr>
        <p:spPr>
          <a:xfrm>
            <a:off x="715963" y="1174750"/>
            <a:ext cx="8042275" cy="4343400"/>
          </a:xfrm>
        </p:spPr>
        <p:txBody>
          <a:bodyPr>
            <a:normAutofit/>
          </a:bodyPr>
          <a:lstStyle/>
          <a:p>
            <a:pPr algn="just"/>
            <a:r>
              <a:rPr lang="en-GB" sz="2000" dirty="0" smtClean="0"/>
              <a:t>CTS: Clear to send is the second hardware flow control wire and it signals that the DCE is ready to receive from the DTE.</a:t>
            </a:r>
          </a:p>
          <a:p>
            <a:pPr algn="just"/>
            <a:r>
              <a:rPr lang="en-GB" sz="2000" dirty="0" smtClean="0"/>
              <a:t>DTR: The data terminal ready wire is a modern control signalling wire which signifies that the DTE can accept a call from the DCE.</a:t>
            </a:r>
          </a:p>
          <a:p>
            <a:pPr algn="just"/>
            <a:r>
              <a:rPr lang="en-GB" sz="2000" dirty="0" smtClean="0"/>
              <a:t>CD: carrier detection indicates that the DCEs have connected. It is also a modem control wire.</a:t>
            </a:r>
          </a:p>
          <a:p>
            <a:pPr algn="just"/>
            <a:r>
              <a:rPr lang="en-GB" sz="2000" dirty="0" smtClean="0"/>
              <a:t>Ground: The electrical ground provides a baseline for voltage changes on the TC and RX wires. It is on pin 7.</a:t>
            </a:r>
          </a:p>
          <a:p>
            <a:pPr algn="just"/>
            <a:endParaRPr lang="en-GB" sz="2000" dirty="0"/>
          </a:p>
        </p:txBody>
      </p:sp>
    </p:spTree>
    <p:extLst>
      <p:ext uri="{BB962C8B-B14F-4D97-AF65-F5344CB8AC3E}">
        <p14:creationId xmlns:p14="http://schemas.microsoft.com/office/powerpoint/2010/main" val="2146315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49275" y="107576"/>
            <a:ext cx="8042276" cy="884097"/>
          </a:xfrm>
        </p:spPr>
        <p:txBody>
          <a:bodyPr>
            <a:normAutofit/>
          </a:bodyPr>
          <a:lstStyle/>
          <a:p>
            <a:r>
              <a:rPr lang="en-GB" sz="3600" dirty="0" smtClean="0"/>
              <a:t>Modulation Standards</a:t>
            </a:r>
            <a:endParaRPr lang="en-GB" sz="3600" dirty="0"/>
          </a:p>
        </p:txBody>
      </p:sp>
      <p:sp>
        <p:nvSpPr>
          <p:cNvPr id="5" name="Content Placeholder 2"/>
          <p:cNvSpPr>
            <a:spLocks noGrp="1"/>
          </p:cNvSpPr>
          <p:nvPr>
            <p:ph idx="1"/>
          </p:nvPr>
        </p:nvSpPr>
        <p:spPr>
          <a:xfrm>
            <a:off x="768887" y="1123213"/>
            <a:ext cx="8042275" cy="4343400"/>
          </a:xfrm>
        </p:spPr>
        <p:txBody>
          <a:bodyPr>
            <a:normAutofit/>
          </a:bodyPr>
          <a:lstStyle/>
          <a:p>
            <a:pPr algn="just"/>
            <a:r>
              <a:rPr lang="en-GB" sz="2000" dirty="0" smtClean="0"/>
              <a:t>Modulation defines the method used to encode the data stream between DCE devices. </a:t>
            </a:r>
          </a:p>
          <a:p>
            <a:pPr algn="just"/>
            <a:r>
              <a:rPr lang="en-GB" sz="2000" dirty="0" smtClean="0"/>
              <a:t>There are many different modulation standards including several proprietary methods.</a:t>
            </a:r>
          </a:p>
          <a:p>
            <a:pPr algn="just"/>
            <a:r>
              <a:rPr lang="en-GB" sz="2000" dirty="0" smtClean="0"/>
              <a:t>Modems will negotiate the modulation standard to be used during connection should line conditions permit. </a:t>
            </a:r>
          </a:p>
          <a:p>
            <a:pPr algn="just"/>
            <a:r>
              <a:rPr lang="en-GB" sz="2000" dirty="0" smtClean="0"/>
              <a:t>This can provide improved performance or prevent a connection from terminating should the line condition degrade.</a:t>
            </a:r>
            <a:endParaRPr lang="en-GB" sz="1800" dirty="0"/>
          </a:p>
        </p:txBody>
      </p:sp>
    </p:spTree>
    <p:extLst>
      <p:ext uri="{BB962C8B-B14F-4D97-AF65-F5344CB8AC3E}">
        <p14:creationId xmlns:p14="http://schemas.microsoft.com/office/powerpoint/2010/main" val="206141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03823" y="1149441"/>
            <a:ext cx="8042276" cy="4343400"/>
          </a:xfrm>
        </p:spPr>
        <p:txBody>
          <a:bodyPr/>
          <a:lstStyle/>
          <a:p>
            <a:endParaRPr lang="en-GB" dirty="0"/>
          </a:p>
        </p:txBody>
      </p:sp>
      <p:sp>
        <p:nvSpPr>
          <p:cNvPr id="4" name="Title 1"/>
          <p:cNvSpPr>
            <a:spLocks noGrp="1"/>
          </p:cNvSpPr>
          <p:nvPr>
            <p:ph type="title"/>
          </p:nvPr>
        </p:nvSpPr>
        <p:spPr>
          <a:xfrm>
            <a:off x="549275" y="107576"/>
            <a:ext cx="8042276" cy="793945"/>
          </a:xfrm>
        </p:spPr>
        <p:txBody>
          <a:bodyPr>
            <a:normAutofit/>
          </a:bodyPr>
          <a:lstStyle/>
          <a:p>
            <a:r>
              <a:rPr lang="en-GB" sz="3600" dirty="0" smtClean="0"/>
              <a:t>Modulation Standards</a:t>
            </a:r>
            <a:endParaRPr lang="en-GB" sz="3600" dirty="0"/>
          </a:p>
        </p:txBody>
      </p:sp>
      <p:graphicFrame>
        <p:nvGraphicFramePr>
          <p:cNvPr id="5" name="Content Placeholder 3"/>
          <p:cNvGraphicFramePr>
            <a:graphicFrameLocks/>
          </p:cNvGraphicFramePr>
          <p:nvPr>
            <p:extLst>
              <p:ext uri="{D42A27DB-BD31-4B8C-83A1-F6EECF244321}">
                <p14:modId xmlns:p14="http://schemas.microsoft.com/office/powerpoint/2010/main" val="1935239362"/>
              </p:ext>
            </p:extLst>
          </p:nvPr>
        </p:nvGraphicFramePr>
        <p:xfrm>
          <a:off x="1097453" y="1008553"/>
          <a:ext cx="7643811" cy="4348480"/>
        </p:xfrm>
        <a:graphic>
          <a:graphicData uri="http://schemas.openxmlformats.org/drawingml/2006/table">
            <a:tbl>
              <a:tblPr firstRow="1" bandRow="1">
                <a:tableStyleId>{5C22544A-7EE6-4342-B048-85BDC9FD1C3A}</a:tableStyleId>
              </a:tblPr>
              <a:tblGrid>
                <a:gridCol w="2547937"/>
                <a:gridCol w="2547937"/>
                <a:gridCol w="2547937"/>
              </a:tblGrid>
              <a:tr h="370840">
                <a:tc>
                  <a:txBody>
                    <a:bodyPr/>
                    <a:lstStyle/>
                    <a:p>
                      <a:r>
                        <a:rPr lang="en-GB" dirty="0" smtClean="0"/>
                        <a:t>Modulation</a:t>
                      </a:r>
                      <a:endParaRPr lang="en-GB" dirty="0"/>
                    </a:p>
                  </a:txBody>
                  <a:tcPr/>
                </a:tc>
                <a:tc>
                  <a:txBody>
                    <a:bodyPr/>
                    <a:lstStyle/>
                    <a:p>
                      <a:r>
                        <a:rPr lang="en-GB" dirty="0" smtClean="0"/>
                        <a:t>DCE to DCE Bandwidth</a:t>
                      </a:r>
                      <a:endParaRPr lang="en-GB" dirty="0"/>
                    </a:p>
                  </a:txBody>
                  <a:tcPr/>
                </a:tc>
                <a:tc>
                  <a:txBody>
                    <a:bodyPr/>
                    <a:lstStyle/>
                    <a:p>
                      <a:r>
                        <a:rPr lang="en-GB" dirty="0" smtClean="0"/>
                        <a:t>Status</a:t>
                      </a:r>
                      <a:endParaRPr lang="en-GB" dirty="0"/>
                    </a:p>
                  </a:txBody>
                  <a:tcPr/>
                </a:tc>
              </a:tr>
              <a:tr h="370840">
                <a:tc>
                  <a:txBody>
                    <a:bodyPr/>
                    <a:lstStyle/>
                    <a:p>
                      <a:r>
                        <a:rPr lang="en-GB" dirty="0" smtClean="0"/>
                        <a:t>V.22</a:t>
                      </a:r>
                      <a:endParaRPr lang="en-GB" dirty="0"/>
                    </a:p>
                  </a:txBody>
                  <a:tcPr/>
                </a:tc>
                <a:tc>
                  <a:txBody>
                    <a:bodyPr/>
                    <a:lstStyle/>
                    <a:p>
                      <a:r>
                        <a:rPr lang="en-GB" dirty="0" smtClean="0"/>
                        <a:t>1200bps</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ITU</a:t>
                      </a:r>
                      <a:r>
                        <a:rPr lang="en-GB" baseline="0" dirty="0" smtClean="0"/>
                        <a:t> standard</a:t>
                      </a:r>
                      <a:endParaRPr lang="en-GB" dirty="0" smtClean="0"/>
                    </a:p>
                  </a:txBody>
                  <a:tcPr/>
                </a:tc>
              </a:tr>
              <a:tr h="370840">
                <a:tc>
                  <a:txBody>
                    <a:bodyPr/>
                    <a:lstStyle/>
                    <a:p>
                      <a:r>
                        <a:rPr lang="en-GB" dirty="0" smtClean="0"/>
                        <a:t>V.22bis</a:t>
                      </a:r>
                      <a:endParaRPr lang="en-GB" dirty="0"/>
                    </a:p>
                  </a:txBody>
                  <a:tcPr/>
                </a:tc>
                <a:tc>
                  <a:txBody>
                    <a:bodyPr/>
                    <a:lstStyle/>
                    <a:p>
                      <a:r>
                        <a:rPr lang="en-GB" dirty="0" smtClean="0"/>
                        <a:t>2400bps</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ITU</a:t>
                      </a:r>
                      <a:r>
                        <a:rPr lang="en-GB" baseline="0" dirty="0" smtClean="0"/>
                        <a:t> standard</a:t>
                      </a:r>
                      <a:endParaRPr lang="en-GB" dirty="0" smtClean="0"/>
                    </a:p>
                  </a:txBody>
                  <a:tcPr/>
                </a:tc>
              </a:tr>
              <a:tr h="370840">
                <a:tc>
                  <a:txBody>
                    <a:bodyPr/>
                    <a:lstStyle/>
                    <a:p>
                      <a:r>
                        <a:rPr lang="en-GB" dirty="0" smtClean="0"/>
                        <a:t>V.32</a:t>
                      </a:r>
                      <a:endParaRPr lang="en-GB" dirty="0"/>
                    </a:p>
                  </a:txBody>
                  <a:tcPr/>
                </a:tc>
                <a:tc>
                  <a:txBody>
                    <a:bodyPr/>
                    <a:lstStyle/>
                    <a:p>
                      <a:r>
                        <a:rPr lang="en-GB" dirty="0" smtClean="0"/>
                        <a:t>9600bps</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ITU</a:t>
                      </a:r>
                      <a:r>
                        <a:rPr lang="en-GB" baseline="0" dirty="0" smtClean="0"/>
                        <a:t> standard</a:t>
                      </a:r>
                      <a:endParaRPr lang="en-GB" dirty="0" smtClean="0"/>
                    </a:p>
                  </a:txBody>
                  <a:tcPr/>
                </a:tc>
              </a:tr>
              <a:tr h="370840">
                <a:tc>
                  <a:txBody>
                    <a:bodyPr/>
                    <a:lstStyle/>
                    <a:p>
                      <a:r>
                        <a:rPr lang="en-GB" dirty="0" smtClean="0"/>
                        <a:t>V.34</a:t>
                      </a:r>
                      <a:endParaRPr lang="en-GB" dirty="0"/>
                    </a:p>
                  </a:txBody>
                  <a:tcPr/>
                </a:tc>
                <a:tc>
                  <a:txBody>
                    <a:bodyPr/>
                    <a:lstStyle/>
                    <a:p>
                      <a:r>
                        <a:rPr lang="en-GB" dirty="0" smtClean="0"/>
                        <a:t>28.8Kbps</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ITU</a:t>
                      </a:r>
                      <a:r>
                        <a:rPr lang="en-GB" baseline="0" dirty="0" smtClean="0"/>
                        <a:t> standard</a:t>
                      </a:r>
                      <a:endParaRPr lang="en-GB" dirty="0" smtClean="0"/>
                    </a:p>
                  </a:txBody>
                  <a:tcPr/>
                </a:tc>
              </a:tr>
              <a:tr h="370840">
                <a:tc>
                  <a:txBody>
                    <a:bodyPr/>
                    <a:lstStyle/>
                    <a:p>
                      <a:r>
                        <a:rPr lang="en-GB" dirty="0" err="1" smtClean="0"/>
                        <a:t>V.Fast</a:t>
                      </a:r>
                      <a:endParaRPr lang="en-GB" dirty="0"/>
                    </a:p>
                  </a:txBody>
                  <a:tcPr/>
                </a:tc>
                <a:tc>
                  <a:txBody>
                    <a:bodyPr/>
                    <a:lstStyle/>
                    <a:p>
                      <a:r>
                        <a:rPr lang="en-GB" dirty="0" smtClean="0"/>
                        <a:t>28.8Kbps</a:t>
                      </a:r>
                      <a:endParaRPr lang="en-GB" dirty="0"/>
                    </a:p>
                  </a:txBody>
                  <a:tcPr/>
                </a:tc>
                <a:tc>
                  <a:txBody>
                    <a:bodyPr/>
                    <a:lstStyle/>
                    <a:p>
                      <a:r>
                        <a:rPr lang="en-GB" dirty="0" smtClean="0"/>
                        <a:t>Proprietary</a:t>
                      </a:r>
                      <a:endParaRPr lang="en-GB" dirty="0"/>
                    </a:p>
                  </a:txBody>
                  <a:tcPr/>
                </a:tc>
              </a:tr>
              <a:tr h="370840">
                <a:tc>
                  <a:txBody>
                    <a:bodyPr/>
                    <a:lstStyle/>
                    <a:p>
                      <a:r>
                        <a:rPr lang="en-GB" dirty="0" smtClean="0"/>
                        <a:t>V.FC</a:t>
                      </a:r>
                      <a:endParaRPr lang="en-GB" dirty="0"/>
                    </a:p>
                  </a:txBody>
                  <a:tcPr/>
                </a:tc>
                <a:tc>
                  <a:txBody>
                    <a:bodyPr/>
                    <a:lstStyle/>
                    <a:p>
                      <a:r>
                        <a:rPr lang="en-GB" dirty="0" smtClean="0"/>
                        <a:t>28.8Kbps</a:t>
                      </a:r>
                      <a:endParaRPr lang="en-GB" dirty="0"/>
                    </a:p>
                  </a:txBody>
                  <a:tcPr/>
                </a:tc>
                <a:tc>
                  <a:txBody>
                    <a:bodyPr/>
                    <a:lstStyle/>
                    <a:p>
                      <a:r>
                        <a:rPr lang="en-GB" dirty="0" smtClean="0"/>
                        <a:t>Proprietary</a:t>
                      </a:r>
                      <a:endParaRPr lang="en-GB" dirty="0"/>
                    </a:p>
                  </a:txBody>
                  <a:tcPr/>
                </a:tc>
              </a:tr>
              <a:tr h="370840">
                <a:tc>
                  <a:txBody>
                    <a:bodyPr/>
                    <a:lstStyle/>
                    <a:p>
                      <a:r>
                        <a:rPr lang="en-GB" dirty="0" smtClean="0"/>
                        <a:t>V.34 annex 1201H</a:t>
                      </a:r>
                      <a:endParaRPr lang="en-GB" dirty="0"/>
                    </a:p>
                  </a:txBody>
                  <a:tcPr/>
                </a:tc>
                <a:tc>
                  <a:txBody>
                    <a:bodyPr/>
                    <a:lstStyle/>
                    <a:p>
                      <a:r>
                        <a:rPr lang="en-GB" dirty="0" smtClean="0"/>
                        <a:t>33.6Kbps</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ITU</a:t>
                      </a:r>
                      <a:r>
                        <a:rPr lang="en-GB" baseline="0" dirty="0" smtClean="0"/>
                        <a:t> standard</a:t>
                      </a:r>
                      <a:endParaRPr lang="en-GB" dirty="0" smtClean="0"/>
                    </a:p>
                  </a:txBody>
                  <a:tcPr/>
                </a:tc>
              </a:tr>
              <a:tr h="370840">
                <a:tc>
                  <a:txBody>
                    <a:bodyPr/>
                    <a:lstStyle/>
                    <a:p>
                      <a:r>
                        <a:rPr lang="en-GB" dirty="0" smtClean="0"/>
                        <a:t>K56Flex</a:t>
                      </a:r>
                      <a:endParaRPr lang="en-GB" dirty="0"/>
                    </a:p>
                  </a:txBody>
                  <a:tcPr/>
                </a:tc>
                <a:tc>
                  <a:txBody>
                    <a:bodyPr/>
                    <a:lstStyle/>
                    <a:p>
                      <a:r>
                        <a:rPr lang="en-GB" dirty="0" smtClean="0"/>
                        <a:t>56Kbps</a:t>
                      </a:r>
                      <a:endParaRPr lang="en-GB" dirty="0"/>
                    </a:p>
                  </a:txBody>
                  <a:tcPr/>
                </a:tc>
                <a:tc>
                  <a:txBody>
                    <a:bodyPr/>
                    <a:lstStyle/>
                    <a:p>
                      <a:r>
                        <a:rPr lang="en-GB" dirty="0" smtClean="0"/>
                        <a:t>Proprietary</a:t>
                      </a:r>
                      <a:endParaRPr lang="en-GB" dirty="0"/>
                    </a:p>
                  </a:txBody>
                  <a:tcPr/>
                </a:tc>
              </a:tr>
              <a:tr h="370840">
                <a:tc>
                  <a:txBody>
                    <a:bodyPr/>
                    <a:lstStyle/>
                    <a:p>
                      <a:r>
                        <a:rPr lang="en-GB" dirty="0" smtClean="0"/>
                        <a:t>X2</a:t>
                      </a:r>
                      <a:endParaRPr lang="en-GB" dirty="0"/>
                    </a:p>
                  </a:txBody>
                  <a:tcPr/>
                </a:tc>
                <a:tc>
                  <a:txBody>
                    <a:bodyPr/>
                    <a:lstStyle/>
                    <a:p>
                      <a:r>
                        <a:rPr lang="en-GB" dirty="0" smtClean="0"/>
                        <a:t>56Kbps</a:t>
                      </a:r>
                      <a:endParaRPr lang="en-GB" dirty="0"/>
                    </a:p>
                  </a:txBody>
                  <a:tcPr/>
                </a:tc>
                <a:tc>
                  <a:txBody>
                    <a:bodyPr/>
                    <a:lstStyle/>
                    <a:p>
                      <a:r>
                        <a:rPr lang="en-GB" dirty="0" smtClean="0"/>
                        <a:t>Proprietary</a:t>
                      </a:r>
                      <a:endParaRPr lang="en-GB" dirty="0"/>
                    </a:p>
                  </a:txBody>
                  <a:tcPr/>
                </a:tc>
              </a:tr>
              <a:tr h="370840">
                <a:tc>
                  <a:txBody>
                    <a:bodyPr/>
                    <a:lstStyle/>
                    <a:p>
                      <a:r>
                        <a:rPr lang="en-GB" dirty="0" smtClean="0"/>
                        <a:t>V.90</a:t>
                      </a:r>
                      <a:endParaRPr lang="en-GB" dirty="0"/>
                    </a:p>
                  </a:txBody>
                  <a:tcPr/>
                </a:tc>
                <a:tc>
                  <a:txBody>
                    <a:bodyPr/>
                    <a:lstStyle/>
                    <a:p>
                      <a:r>
                        <a:rPr lang="en-GB" dirty="0" smtClean="0"/>
                        <a:t>56Kbps</a:t>
                      </a:r>
                      <a:endParaRPr lang="en-GB" dirty="0"/>
                    </a:p>
                  </a:txBody>
                  <a:tcPr/>
                </a:tc>
                <a:tc>
                  <a:txBody>
                    <a:bodyPr/>
                    <a:lstStyle/>
                    <a:p>
                      <a:r>
                        <a:rPr lang="en-GB" dirty="0" smtClean="0"/>
                        <a:t>ITU</a:t>
                      </a:r>
                      <a:r>
                        <a:rPr lang="en-GB" baseline="0" dirty="0" smtClean="0"/>
                        <a:t> standard</a:t>
                      </a:r>
                      <a:endParaRPr lang="en-GB" dirty="0"/>
                    </a:p>
                  </a:txBody>
                  <a:tcPr/>
                </a:tc>
              </a:tr>
            </a:tbl>
          </a:graphicData>
        </a:graphic>
      </p:graphicFrame>
    </p:spTree>
    <p:extLst>
      <p:ext uri="{BB962C8B-B14F-4D97-AF65-F5344CB8AC3E}">
        <p14:creationId xmlns:p14="http://schemas.microsoft.com/office/powerpoint/2010/main" val="2151375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49275" y="107576"/>
            <a:ext cx="8042276" cy="575004"/>
          </a:xfrm>
        </p:spPr>
        <p:txBody>
          <a:bodyPr>
            <a:normAutofit fontScale="90000"/>
          </a:bodyPr>
          <a:lstStyle/>
          <a:p>
            <a:r>
              <a:rPr lang="en-GB" sz="3600" dirty="0" smtClean="0"/>
              <a:t>Data Compression</a:t>
            </a:r>
            <a:endParaRPr lang="en-GB" sz="3600" dirty="0"/>
          </a:p>
        </p:txBody>
      </p:sp>
      <p:sp>
        <p:nvSpPr>
          <p:cNvPr id="5" name="Content Placeholder 2"/>
          <p:cNvSpPr>
            <a:spLocks noGrp="1"/>
          </p:cNvSpPr>
          <p:nvPr>
            <p:ph idx="1"/>
          </p:nvPr>
        </p:nvSpPr>
        <p:spPr>
          <a:xfrm>
            <a:off x="781050" y="811369"/>
            <a:ext cx="8042275" cy="4752304"/>
          </a:xfrm>
        </p:spPr>
        <p:txBody>
          <a:bodyPr>
            <a:normAutofit fontScale="92500" lnSpcReduction="10000"/>
          </a:bodyPr>
          <a:lstStyle/>
          <a:p>
            <a:pPr algn="just"/>
            <a:r>
              <a:rPr lang="en-GB" sz="1800" dirty="0" smtClean="0"/>
              <a:t>Data compression allows the representation of the bit stream that substitutes repetitive data with fewer bits that will be interpreted, or uncompressed, on the other modem.</a:t>
            </a:r>
          </a:p>
          <a:p>
            <a:pPr algn="just"/>
            <a:r>
              <a:rPr lang="en-GB" sz="1800" dirty="0" smtClean="0"/>
              <a:t>One of the more common compression systems today is V.42bis, which is based on the theoretical works of Professors </a:t>
            </a:r>
            <a:r>
              <a:rPr lang="en-GB" sz="1800" dirty="0" err="1" smtClean="0"/>
              <a:t>Ziv</a:t>
            </a:r>
            <a:r>
              <a:rPr lang="en-GB" sz="1800" dirty="0" smtClean="0"/>
              <a:t> and Lempel at </a:t>
            </a:r>
            <a:r>
              <a:rPr lang="en-GB" sz="1800" dirty="0" err="1" smtClean="0"/>
              <a:t>Technion</a:t>
            </a:r>
            <a:r>
              <a:rPr lang="en-GB" sz="1800" dirty="0" smtClean="0"/>
              <a:t> University in Israel. </a:t>
            </a:r>
          </a:p>
          <a:p>
            <a:pPr algn="just"/>
            <a:r>
              <a:rPr lang="en-GB" sz="1800" dirty="0" smtClean="0"/>
              <a:t>The work of </a:t>
            </a:r>
            <a:r>
              <a:rPr lang="en-GB" sz="1800" dirty="0" err="1" smtClean="0"/>
              <a:t>Ziv</a:t>
            </a:r>
            <a:r>
              <a:rPr lang="en-GB" sz="1800" dirty="0" smtClean="0"/>
              <a:t> and Lempel was used by Englishman Terry Welch to develop the LZW algorithm, named to honour the 3 men. </a:t>
            </a:r>
          </a:p>
          <a:p>
            <a:pPr algn="just"/>
            <a:r>
              <a:rPr lang="en-GB" sz="1800" dirty="0" smtClean="0"/>
              <a:t>The LZW process uses two steps in order to parse character sequences into a table of strings; these strings are then represented with one of 256 codes. </a:t>
            </a:r>
          </a:p>
          <a:p>
            <a:pPr algn="just"/>
            <a:r>
              <a:rPr lang="en-GB" sz="1800" dirty="0" smtClean="0"/>
              <a:t>The parsing process works by constantly trying to find longer sequences that aren’t part of the current 256 values.</a:t>
            </a:r>
          </a:p>
          <a:p>
            <a:pPr algn="just"/>
            <a:r>
              <a:rPr lang="en-GB" sz="1800" dirty="0" smtClean="0"/>
              <a:t>This allows the compression process to substitute longer and longer strings, which subsequently increases the benefits of the compression.</a:t>
            </a:r>
          </a:p>
          <a:p>
            <a:pPr algn="just"/>
            <a:endParaRPr lang="en-GB" sz="1800" dirty="0"/>
          </a:p>
        </p:txBody>
      </p:sp>
    </p:spTree>
    <p:extLst>
      <p:ext uri="{BB962C8B-B14F-4D97-AF65-F5344CB8AC3E}">
        <p14:creationId xmlns:p14="http://schemas.microsoft.com/office/powerpoint/2010/main" val="4246036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49275" y="107576"/>
            <a:ext cx="8042276" cy="665156"/>
          </a:xfrm>
        </p:spPr>
        <p:txBody>
          <a:bodyPr>
            <a:normAutofit/>
          </a:bodyPr>
          <a:lstStyle/>
          <a:p>
            <a:r>
              <a:rPr lang="en-GB" sz="3200" dirty="0" smtClean="0"/>
              <a:t>Error Correction</a:t>
            </a:r>
            <a:endParaRPr lang="en-GB" sz="3200" dirty="0"/>
          </a:p>
        </p:txBody>
      </p:sp>
      <p:sp>
        <p:nvSpPr>
          <p:cNvPr id="5" name="Content Placeholder 2"/>
          <p:cNvSpPr>
            <a:spLocks noGrp="1"/>
          </p:cNvSpPr>
          <p:nvPr>
            <p:ph idx="1"/>
          </p:nvPr>
        </p:nvSpPr>
        <p:spPr>
          <a:xfrm>
            <a:off x="858838" y="917575"/>
            <a:ext cx="8042275" cy="4530188"/>
          </a:xfrm>
        </p:spPr>
        <p:txBody>
          <a:bodyPr>
            <a:noAutofit/>
          </a:bodyPr>
          <a:lstStyle/>
          <a:p>
            <a:pPr algn="just"/>
            <a:r>
              <a:rPr lang="en-GB" sz="2000" dirty="0" smtClean="0"/>
              <a:t>Error correction validates the integrity of the data and is frequently used with compression to verify that the compression process did not corrupt the data.</a:t>
            </a:r>
          </a:p>
          <a:p>
            <a:pPr algn="just"/>
            <a:r>
              <a:rPr lang="en-GB" sz="2000" dirty="0" smtClean="0"/>
              <a:t>The impact of a single-bit error can distort substantial amounts of compressed data instead of just impacting a single bit, it might distort two or more bytes which in turn may require retransmission of even more data.</a:t>
            </a:r>
          </a:p>
          <a:p>
            <a:pPr algn="just"/>
            <a:r>
              <a:rPr lang="en-GB" sz="2000" dirty="0" smtClean="0"/>
              <a:t>Detection of errors as quickly as possible can reduce the amount of data that needs to be retransmitted and thus, improve total throughput.</a:t>
            </a:r>
          </a:p>
          <a:p>
            <a:pPr algn="just"/>
            <a:r>
              <a:rPr lang="en-GB" sz="2000" dirty="0" smtClean="0"/>
              <a:t>The error correction process relies on a checksum value that validates the data.</a:t>
            </a:r>
          </a:p>
          <a:p>
            <a:endParaRPr lang="en-GB" sz="2000" dirty="0"/>
          </a:p>
        </p:txBody>
      </p:sp>
    </p:spTree>
    <p:extLst>
      <p:ext uri="{BB962C8B-B14F-4D97-AF65-F5344CB8AC3E}">
        <p14:creationId xmlns:p14="http://schemas.microsoft.com/office/powerpoint/2010/main" val="3462063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154548"/>
            <a:ext cx="7498080" cy="896471"/>
          </a:xfrm>
        </p:spPr>
        <p:txBody>
          <a:bodyPr>
            <a:noAutofit/>
          </a:bodyPr>
          <a:lstStyle/>
          <a:p>
            <a:r>
              <a:rPr lang="en-GB" sz="2800" dirty="0" smtClean="0"/>
              <a:t>Configuring Asynchronous Modem Connections </a:t>
            </a:r>
            <a:endParaRPr lang="en-GB" sz="2800" dirty="0"/>
          </a:p>
        </p:txBody>
      </p:sp>
      <p:sp>
        <p:nvSpPr>
          <p:cNvPr id="3" name="Content Placeholder 2"/>
          <p:cNvSpPr>
            <a:spLocks noGrp="1"/>
          </p:cNvSpPr>
          <p:nvPr>
            <p:ph idx="1"/>
          </p:nvPr>
        </p:nvSpPr>
        <p:spPr>
          <a:xfrm>
            <a:off x="1435608" y="1407459"/>
            <a:ext cx="7296016" cy="3970586"/>
          </a:xfrm>
        </p:spPr>
        <p:txBody>
          <a:bodyPr/>
          <a:lstStyle/>
          <a:p>
            <a:r>
              <a:rPr lang="en-GB" sz="2400" dirty="0" smtClean="0"/>
              <a:t>Asynchronous connections like other connections require configuration before they may be used.</a:t>
            </a:r>
          </a:p>
          <a:p>
            <a:r>
              <a:rPr lang="en-GB" sz="2400" dirty="0" smtClean="0"/>
              <a:t>There are three possible configuration options:</a:t>
            </a:r>
          </a:p>
          <a:p>
            <a:pPr lvl="1"/>
            <a:r>
              <a:rPr lang="en-GB" sz="1800" dirty="0" smtClean="0"/>
              <a:t>Manual configuration	</a:t>
            </a:r>
          </a:p>
          <a:p>
            <a:pPr lvl="1"/>
            <a:r>
              <a:rPr lang="en-GB" sz="1800" dirty="0" err="1" smtClean="0"/>
              <a:t>Autoconfigure</a:t>
            </a:r>
            <a:endParaRPr lang="en-GB" sz="1800" dirty="0" smtClean="0"/>
          </a:p>
          <a:p>
            <a:pPr lvl="1"/>
            <a:r>
              <a:rPr lang="en-GB" sz="1800" dirty="0" err="1" smtClean="0"/>
              <a:t>Autodiscovery</a:t>
            </a:r>
            <a:endParaRPr lang="en-GB" sz="1800" dirty="0" smtClean="0"/>
          </a:p>
          <a:p>
            <a:endParaRPr lang="en-GB" sz="2000" dirty="0"/>
          </a:p>
        </p:txBody>
      </p:sp>
    </p:spTree>
    <p:extLst>
      <p:ext uri="{BB962C8B-B14F-4D97-AF65-F5344CB8AC3E}">
        <p14:creationId xmlns:p14="http://schemas.microsoft.com/office/powerpoint/2010/main" val="1884346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9420" y="134471"/>
            <a:ext cx="7498080" cy="914400"/>
          </a:xfrm>
        </p:spPr>
        <p:txBody>
          <a:bodyPr>
            <a:normAutofit/>
          </a:bodyPr>
          <a:lstStyle/>
          <a:p>
            <a:r>
              <a:rPr lang="en-GB" sz="3600" dirty="0" smtClean="0"/>
              <a:t>Manual Configuration</a:t>
            </a:r>
            <a:endParaRPr lang="en-GB" sz="3600" dirty="0"/>
          </a:p>
        </p:txBody>
      </p:sp>
      <p:sp>
        <p:nvSpPr>
          <p:cNvPr id="3" name="Content Placeholder 2"/>
          <p:cNvSpPr>
            <a:spLocks noGrp="1"/>
          </p:cNvSpPr>
          <p:nvPr>
            <p:ph idx="1"/>
          </p:nvPr>
        </p:nvSpPr>
        <p:spPr>
          <a:xfrm>
            <a:off x="1114090" y="1236372"/>
            <a:ext cx="7704268" cy="4120377"/>
          </a:xfrm>
        </p:spPr>
        <p:txBody>
          <a:bodyPr>
            <a:normAutofit/>
          </a:bodyPr>
          <a:lstStyle/>
          <a:p>
            <a:pPr algn="just"/>
            <a:r>
              <a:rPr lang="en-GB" dirty="0" smtClean="0"/>
              <a:t>Requires knowledge of the commands required by the modem to establish the parameters that govern flow control, error control, compression, and the number of rings that will occur before the line is answered.</a:t>
            </a:r>
          </a:p>
          <a:p>
            <a:pPr algn="just"/>
            <a:r>
              <a:rPr lang="en-GB" dirty="0" smtClean="0"/>
              <a:t>Flow control is a function that uses the clear-to-send and ready-to-send pins on the serial cable to govern the bit stream and it may be serviced by hardware or software.</a:t>
            </a:r>
            <a:endParaRPr lang="en-GB" dirty="0"/>
          </a:p>
        </p:txBody>
      </p:sp>
    </p:spTree>
    <p:extLst>
      <p:ext uri="{BB962C8B-B14F-4D97-AF65-F5344CB8AC3E}">
        <p14:creationId xmlns:p14="http://schemas.microsoft.com/office/powerpoint/2010/main" val="1704999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71218"/>
          </a:xfrm>
        </p:spPr>
        <p:txBody>
          <a:bodyPr/>
          <a:lstStyle/>
          <a:p>
            <a:r>
              <a:rPr lang="en-GB" dirty="0" err="1" smtClean="0"/>
              <a:t>Autoconfigure</a:t>
            </a:r>
            <a:endParaRPr lang="en-GB" dirty="0"/>
          </a:p>
        </p:txBody>
      </p:sp>
      <p:sp>
        <p:nvSpPr>
          <p:cNvPr id="3" name="Content Placeholder 2"/>
          <p:cNvSpPr>
            <a:spLocks noGrp="1"/>
          </p:cNvSpPr>
          <p:nvPr>
            <p:ph idx="1"/>
          </p:nvPr>
        </p:nvSpPr>
        <p:spPr>
          <a:xfrm>
            <a:off x="1128543" y="1095666"/>
            <a:ext cx="7624841" cy="4238313"/>
          </a:xfrm>
        </p:spPr>
        <p:txBody>
          <a:bodyPr>
            <a:normAutofit/>
          </a:bodyPr>
          <a:lstStyle/>
          <a:p>
            <a:pPr algn="just"/>
            <a:r>
              <a:rPr lang="en-GB" sz="2400" dirty="0" smtClean="0"/>
              <a:t>Used to automatically configure a modem from a router that has been given the modem type.</a:t>
            </a:r>
          </a:p>
          <a:p>
            <a:pPr algn="just"/>
            <a:r>
              <a:rPr lang="en-GB" sz="2400" dirty="0" smtClean="0"/>
              <a:t>The configuration information is stored in a database on the router.</a:t>
            </a:r>
          </a:p>
          <a:p>
            <a:pPr algn="just"/>
            <a:r>
              <a:rPr lang="en-GB" sz="2400" dirty="0" smtClean="0"/>
              <a:t>Most modern modems provide the ability to identify their type and specifications which a computer or router can use to assist in the configuration process.</a:t>
            </a:r>
            <a:endParaRPr lang="en-GB" sz="2400" dirty="0"/>
          </a:p>
        </p:txBody>
      </p:sp>
    </p:spTree>
    <p:extLst>
      <p:ext uri="{BB962C8B-B14F-4D97-AF65-F5344CB8AC3E}">
        <p14:creationId xmlns:p14="http://schemas.microsoft.com/office/powerpoint/2010/main" val="2764732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4923" y="220848"/>
            <a:ext cx="7498080" cy="693552"/>
          </a:xfrm>
        </p:spPr>
        <p:txBody>
          <a:bodyPr>
            <a:normAutofit fontScale="90000"/>
          </a:bodyPr>
          <a:lstStyle/>
          <a:p>
            <a:r>
              <a:rPr lang="en-GB" dirty="0" err="1" smtClean="0"/>
              <a:t>Autodiscovery</a:t>
            </a:r>
            <a:endParaRPr lang="en-GB" dirty="0"/>
          </a:p>
        </p:txBody>
      </p:sp>
      <p:sp>
        <p:nvSpPr>
          <p:cNvPr id="3" name="Content Placeholder 2"/>
          <p:cNvSpPr>
            <a:spLocks noGrp="1"/>
          </p:cNvSpPr>
          <p:nvPr>
            <p:ph idx="1"/>
          </p:nvPr>
        </p:nvSpPr>
        <p:spPr>
          <a:xfrm>
            <a:off x="971964" y="1255183"/>
            <a:ext cx="7498080" cy="4005232"/>
          </a:xfrm>
        </p:spPr>
        <p:txBody>
          <a:bodyPr>
            <a:normAutofit/>
          </a:bodyPr>
          <a:lstStyle/>
          <a:p>
            <a:pPr algn="just"/>
            <a:r>
              <a:rPr lang="en-GB" sz="2200" dirty="0" smtClean="0"/>
              <a:t>Detects the modem type and then supplies the proper initialization string information.</a:t>
            </a:r>
          </a:p>
          <a:p>
            <a:pPr algn="just"/>
            <a:r>
              <a:rPr lang="en-GB" sz="2200" dirty="0" smtClean="0"/>
              <a:t>This process works by first negotiating the baud, or data rate, and then sending queries to the modem to learn its identity.</a:t>
            </a:r>
          </a:p>
          <a:p>
            <a:pPr algn="just"/>
            <a:r>
              <a:rPr lang="en-GB" sz="2200" dirty="0" smtClean="0"/>
              <a:t>This is accomplished with standard attention (AT) command sequences based on the router’s database. </a:t>
            </a:r>
          </a:p>
          <a:p>
            <a:pPr algn="just"/>
            <a:r>
              <a:rPr lang="en-GB" sz="2200" dirty="0" smtClean="0"/>
              <a:t>If there is no match, the </a:t>
            </a:r>
            <a:r>
              <a:rPr lang="en-GB" sz="2200" dirty="0" err="1" smtClean="0"/>
              <a:t>autodiscovery</a:t>
            </a:r>
            <a:r>
              <a:rPr lang="en-GB" sz="2200" dirty="0" smtClean="0"/>
              <a:t> function will fail.</a:t>
            </a:r>
            <a:endParaRPr lang="en-GB" sz="2200" dirty="0"/>
          </a:p>
        </p:txBody>
      </p:sp>
    </p:spTree>
    <p:extLst>
      <p:ext uri="{BB962C8B-B14F-4D97-AF65-F5344CB8AC3E}">
        <p14:creationId xmlns:p14="http://schemas.microsoft.com/office/powerpoint/2010/main" val="3277658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2070"/>
          </a:xfrm>
        </p:spPr>
        <p:txBody>
          <a:bodyPr/>
          <a:lstStyle/>
          <a:p>
            <a:r>
              <a:rPr lang="en-US" dirty="0" smtClean="0"/>
              <a:t>Summary</a:t>
            </a:r>
            <a:endParaRPr lang="en-US" dirty="0"/>
          </a:p>
        </p:txBody>
      </p:sp>
      <p:sp>
        <p:nvSpPr>
          <p:cNvPr id="4" name="Content Placeholder 2"/>
          <p:cNvSpPr>
            <a:spLocks noGrp="1"/>
          </p:cNvSpPr>
          <p:nvPr>
            <p:ph idx="1"/>
          </p:nvPr>
        </p:nvSpPr>
        <p:spPr>
          <a:xfrm>
            <a:off x="1435608" y="883051"/>
            <a:ext cx="6293478" cy="4612974"/>
          </a:xfrm>
        </p:spPr>
        <p:txBody>
          <a:bodyPr>
            <a:normAutofit fontScale="85000" lnSpcReduction="20000"/>
          </a:bodyPr>
          <a:lstStyle/>
          <a:p>
            <a:pPr>
              <a:lnSpc>
                <a:spcPct val="120000"/>
              </a:lnSpc>
              <a:spcBef>
                <a:spcPts val="600"/>
              </a:spcBef>
            </a:pPr>
            <a:r>
              <a:rPr lang="en-GB" sz="2200" dirty="0" smtClean="0"/>
              <a:t>Network Classification</a:t>
            </a:r>
          </a:p>
          <a:p>
            <a:pPr>
              <a:lnSpc>
                <a:spcPct val="120000"/>
              </a:lnSpc>
              <a:spcBef>
                <a:spcPts val="600"/>
              </a:spcBef>
            </a:pPr>
            <a:r>
              <a:rPr lang="en-GB" sz="2200" dirty="0" smtClean="0"/>
              <a:t>Types of Network</a:t>
            </a:r>
          </a:p>
          <a:p>
            <a:pPr>
              <a:lnSpc>
                <a:spcPct val="120000"/>
              </a:lnSpc>
              <a:spcBef>
                <a:spcPts val="600"/>
              </a:spcBef>
            </a:pPr>
            <a:r>
              <a:rPr lang="en-GB" sz="2200" dirty="0" smtClean="0"/>
              <a:t>Network hardware components</a:t>
            </a:r>
          </a:p>
          <a:p>
            <a:pPr>
              <a:lnSpc>
                <a:spcPct val="120000"/>
              </a:lnSpc>
              <a:spcBef>
                <a:spcPts val="600"/>
              </a:spcBef>
            </a:pPr>
            <a:r>
              <a:rPr lang="en-GB" sz="2200" dirty="0" smtClean="0"/>
              <a:t>Wide Area Networks</a:t>
            </a:r>
            <a:endParaRPr lang="en-GB" sz="2200" dirty="0" smtClean="0"/>
          </a:p>
          <a:p>
            <a:pPr>
              <a:lnSpc>
                <a:spcPct val="120000"/>
              </a:lnSpc>
              <a:spcBef>
                <a:spcPts val="600"/>
              </a:spcBef>
            </a:pPr>
            <a:r>
              <a:rPr lang="en-GB" sz="2200" dirty="0" smtClean="0"/>
              <a:t>Asynchronous </a:t>
            </a:r>
            <a:r>
              <a:rPr lang="en-GB" sz="2200" dirty="0" smtClean="0"/>
              <a:t>connection</a:t>
            </a:r>
          </a:p>
          <a:p>
            <a:pPr>
              <a:lnSpc>
                <a:spcPct val="120000"/>
              </a:lnSpc>
              <a:spcBef>
                <a:spcPts val="600"/>
              </a:spcBef>
            </a:pPr>
            <a:r>
              <a:rPr lang="en-GB" sz="2200" dirty="0" smtClean="0"/>
              <a:t>Asynchronous modem</a:t>
            </a:r>
          </a:p>
          <a:p>
            <a:pPr>
              <a:lnSpc>
                <a:spcPct val="120000"/>
              </a:lnSpc>
              <a:spcBef>
                <a:spcPts val="600"/>
              </a:spcBef>
            </a:pPr>
            <a:r>
              <a:rPr lang="en-GB" sz="2200" dirty="0" smtClean="0"/>
              <a:t>Signalling and Modulation</a:t>
            </a:r>
          </a:p>
          <a:p>
            <a:pPr>
              <a:lnSpc>
                <a:spcPct val="120000"/>
              </a:lnSpc>
              <a:spcBef>
                <a:spcPts val="600"/>
              </a:spcBef>
            </a:pPr>
            <a:r>
              <a:rPr lang="en-GB" sz="2200" dirty="0" smtClean="0"/>
              <a:t>Data compression</a:t>
            </a:r>
          </a:p>
          <a:p>
            <a:pPr>
              <a:lnSpc>
                <a:spcPct val="120000"/>
              </a:lnSpc>
              <a:spcBef>
                <a:spcPts val="600"/>
              </a:spcBef>
            </a:pPr>
            <a:r>
              <a:rPr lang="en-GB" sz="2200" dirty="0" smtClean="0"/>
              <a:t>Error correction</a:t>
            </a:r>
          </a:p>
          <a:p>
            <a:pPr>
              <a:lnSpc>
                <a:spcPct val="120000"/>
              </a:lnSpc>
              <a:spcBef>
                <a:spcPts val="600"/>
              </a:spcBef>
            </a:pPr>
            <a:r>
              <a:rPr lang="en-GB" sz="2200" dirty="0" smtClean="0"/>
              <a:t>Configuration</a:t>
            </a:r>
          </a:p>
          <a:p>
            <a:pPr lvl="1">
              <a:lnSpc>
                <a:spcPct val="120000"/>
              </a:lnSpc>
            </a:pPr>
            <a:r>
              <a:rPr lang="en-GB" sz="1800" dirty="0" smtClean="0"/>
              <a:t>Manual</a:t>
            </a:r>
          </a:p>
          <a:p>
            <a:pPr lvl="1">
              <a:lnSpc>
                <a:spcPct val="120000"/>
              </a:lnSpc>
            </a:pPr>
            <a:r>
              <a:rPr lang="en-GB" sz="1800" dirty="0" err="1" smtClean="0"/>
              <a:t>Autoconfigure</a:t>
            </a:r>
            <a:endParaRPr lang="en-GB" sz="1800" dirty="0" smtClean="0"/>
          </a:p>
          <a:p>
            <a:pPr lvl="1">
              <a:lnSpc>
                <a:spcPct val="120000"/>
              </a:lnSpc>
            </a:pPr>
            <a:r>
              <a:rPr lang="en-GB" sz="1800" dirty="0" err="1" smtClean="0"/>
              <a:t>Autodiscovery</a:t>
            </a:r>
            <a:endParaRPr lang="en-GB" sz="1800" dirty="0" smtClean="0"/>
          </a:p>
          <a:p>
            <a:endParaRPr lang="en-GB" sz="2200" dirty="0"/>
          </a:p>
        </p:txBody>
      </p:sp>
    </p:spTree>
    <p:extLst>
      <p:ext uri="{BB962C8B-B14F-4D97-AF65-F5344CB8AC3E}">
        <p14:creationId xmlns:p14="http://schemas.microsoft.com/office/powerpoint/2010/main" val="212280376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880314"/>
            <a:ext cx="8042276" cy="1365161"/>
          </a:xfrm>
        </p:spPr>
        <p:txBody>
          <a:bodyPr/>
          <a:lstStyle/>
          <a:p>
            <a:r>
              <a:rPr lang="en-US" sz="6000" dirty="0" smtClean="0">
                <a:latin typeface="Times New Roman"/>
                <a:cs typeface="Times New Roman"/>
              </a:rPr>
              <a:t>Questions?</a:t>
            </a:r>
            <a:endParaRPr lang="en-US" sz="6000" dirty="0">
              <a:latin typeface="Times New Roman"/>
              <a:cs typeface="Times New Roman"/>
            </a:endParaRPr>
          </a:p>
        </p:txBody>
      </p:sp>
    </p:spTree>
    <p:extLst>
      <p:ext uri="{BB962C8B-B14F-4D97-AF65-F5344CB8AC3E}">
        <p14:creationId xmlns:p14="http://schemas.microsoft.com/office/powerpoint/2010/main" val="318571819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4088</TotalTime>
  <Words>2184</Words>
  <Application>Microsoft Office PowerPoint</Application>
  <PresentationFormat>On-screen Show (4:3)</PresentationFormat>
  <Paragraphs>195</Paragraphs>
  <Slides>33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vt:lpstr>
      <vt:lpstr>News Gothic MT</vt:lpstr>
      <vt:lpstr>Times New Roman</vt:lpstr>
      <vt:lpstr>Wingdings 2</vt:lpstr>
      <vt:lpstr>Breeze</vt:lpstr>
      <vt:lpstr>Wide Area Networks (WANs)</vt:lpstr>
      <vt:lpstr>PowerPoint Presentation</vt:lpstr>
      <vt:lpstr>PowerPoint Presentation</vt:lpstr>
      <vt:lpstr>PowerPoint Presentation</vt:lpstr>
      <vt:lpstr>What is a Wide  Area Network (WAN)?</vt:lpstr>
      <vt:lpstr>Why do we need WANs?</vt:lpstr>
      <vt:lpstr>PowerPoint Presentation</vt:lpstr>
      <vt:lpstr>WAN Example</vt:lpstr>
      <vt:lpstr>WAN Example</vt:lpstr>
      <vt:lpstr>OSI Model and WAN Services</vt:lpstr>
      <vt:lpstr>WAN Physical Layer</vt:lpstr>
      <vt:lpstr>WAN Data Link Layer</vt:lpstr>
      <vt:lpstr>WAN Switching Concept</vt:lpstr>
      <vt:lpstr>WAN Link Connections</vt:lpstr>
      <vt:lpstr>Choosing WAN Links</vt:lpstr>
      <vt:lpstr>Internet Connections</vt:lpstr>
      <vt:lpstr>PowerPoint Presentation</vt:lpstr>
      <vt:lpstr>Asynchronous Connections</vt:lpstr>
      <vt:lpstr>Asynchronous Modems</vt:lpstr>
      <vt:lpstr>Asynchronous Modems</vt:lpstr>
      <vt:lpstr>Signalling and Cabling</vt:lpstr>
      <vt:lpstr>DTE to DCE signalling</vt:lpstr>
      <vt:lpstr>DTE to DCE signalling</vt:lpstr>
      <vt:lpstr>Modulation Standards</vt:lpstr>
      <vt:lpstr>Modulation Standards</vt:lpstr>
      <vt:lpstr>Data Compression</vt:lpstr>
      <vt:lpstr>Error Correction</vt:lpstr>
      <vt:lpstr>Configuring Asynchronous Modem Connections </vt:lpstr>
      <vt:lpstr>Manual Configuration</vt:lpstr>
      <vt:lpstr>Autoconfigure</vt:lpstr>
      <vt:lpstr>Autodiscovery</vt:lpstr>
      <vt:lpstr>Summary</vt:lpstr>
      <vt:lpstr>Questions?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Campbell, Carlene</cp:lastModifiedBy>
  <cp:revision>120</cp:revision>
  <dcterms:created xsi:type="dcterms:W3CDTF">2011-10-03T10:20:59Z</dcterms:created>
  <dcterms:modified xsi:type="dcterms:W3CDTF">2016-01-28T09:39:34Z</dcterms:modified>
</cp:coreProperties>
</file>